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Roman"/>
        <a:ea typeface="Iowan Old Style Roman"/>
        <a:cs typeface="Iowan Old Style Roman"/>
        <a:sym typeface="Iowan Old Style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 Bold"/>
          <a:ea typeface="DIN Alternate Bold"/>
          <a:cs typeface="DIN Alternate Bold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/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-63500" y="-139700"/>
            <a:ext cx="13144500" cy="142809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-25400" y="-1130300"/>
            <a:ext cx="13045441" cy="141733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 Bold"/>
                <a:ea typeface="DIN Alternate Bold"/>
                <a:cs typeface="DIN Alternate Bold"/>
                <a:sym typeface="DIN Alternate Bold"/>
              </a:defRPr>
            </a:pPr>
          </a:p>
        </p:txBody>
      </p:sp>
      <p:sp>
        <p:nvSpPr>
          <p:cNvPr id="23" name="Line"/>
          <p:cNvSpPr/>
          <p:nvPr/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4191000" y="-12700"/>
            <a:ext cx="9779000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/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-203200" y="-12700"/>
            <a:ext cx="900080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/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08000"/>
            <a:ext cx="7454900" cy="80994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7944067" y="424462"/>
            <a:ext cx="5275146" cy="45593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02600" y="4267200"/>
            <a:ext cx="4470400" cy="447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solidFill>
            <a:srgbClr val="747676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evelopment…"/>
          <p:cNvSpPr txBox="1"/>
          <p:nvPr>
            <p:ph type="title"/>
          </p:nvPr>
        </p:nvSpPr>
        <p:spPr>
          <a:xfrm>
            <a:off x="857138" y="113293"/>
            <a:ext cx="11290524" cy="9919128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</p:spPr>
        <p:txBody>
          <a:bodyPr/>
          <a:lstStyle/>
          <a:p>
            <a:pPr defTabSz="461518">
              <a:defRPr sz="9559"/>
            </a:pPr>
          </a:p>
          <a:p>
            <a:pPr defTabSz="461518">
              <a:defRPr sz="9559"/>
            </a:pPr>
            <a:r>
              <a:t>Development </a:t>
            </a:r>
          </a:p>
          <a:p>
            <a:pPr defTabSz="461518">
              <a:defRPr sz="9559"/>
            </a:pPr>
            <a:r>
              <a:t>in</a:t>
            </a:r>
          </a:p>
          <a:p>
            <a:pPr defTabSz="461518">
              <a:defRPr sz="9559"/>
            </a:pPr>
            <a:r>
              <a:t> data science</a:t>
            </a:r>
          </a:p>
          <a:p>
            <a:pPr defTabSz="461518">
              <a:defRPr sz="9559"/>
            </a:pPr>
            <a:r>
              <a:t>And </a:t>
            </a:r>
          </a:p>
          <a:p>
            <a:pPr defTabSz="461518">
              <a:defRPr sz="9559"/>
            </a:pPr>
            <a:r>
              <a:t>Machine learning</a:t>
            </a:r>
          </a:p>
          <a:p>
            <a:pPr defTabSz="461518">
              <a:defRPr sz="9559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asic structure of ml model"/>
          <p:cNvSpPr txBox="1"/>
          <p:nvPr>
            <p:ph type="title"/>
          </p:nvPr>
        </p:nvSpPr>
        <p:spPr>
          <a:xfrm>
            <a:off x="571500" y="128015"/>
            <a:ext cx="11861800" cy="3264272"/>
          </a:xfrm>
          <a:prstGeom prst="rect">
            <a:avLst/>
          </a:prstGeom>
        </p:spPr>
        <p:txBody>
          <a:bodyPr/>
          <a:lstStyle/>
          <a:p>
            <a:pPr/>
            <a:r>
              <a:t>Basic structure of ml model</a:t>
            </a:r>
          </a:p>
        </p:txBody>
      </p:sp>
      <p:pic>
        <p:nvPicPr>
          <p:cNvPr id="160" name="Screenshot 2020-04-18 at 3.32.18 PM.png" descr="Screenshot 2020-04-18 at 3.32.1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300" y="3409255"/>
            <a:ext cx="13004800" cy="6110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asic structure of data science"/>
          <p:cNvSpPr txBox="1"/>
          <p:nvPr>
            <p:ph type="title"/>
          </p:nvPr>
        </p:nvSpPr>
        <p:spPr>
          <a:xfrm>
            <a:off x="531102" y="673100"/>
            <a:ext cx="11942596" cy="2094832"/>
          </a:xfrm>
          <a:prstGeom prst="rect">
            <a:avLst/>
          </a:prstGeom>
          <a:ln w="25400">
            <a:solidFill>
              <a:srgbClr val="747676"/>
            </a:solidFill>
          </a:ln>
        </p:spPr>
        <p:txBody>
          <a:bodyPr/>
          <a:lstStyle>
            <a:lvl1pPr algn="r" defTabSz="403097">
              <a:defRPr sz="8349"/>
            </a:lvl1pPr>
          </a:lstStyle>
          <a:p>
            <a:pPr/>
            <a:r>
              <a:t>Basic structure of data science</a:t>
            </a:r>
          </a:p>
        </p:txBody>
      </p:sp>
      <p:pic>
        <p:nvPicPr>
          <p:cNvPr id="163" name="Screenshot 2020-04-18 at 3.32.57 PM.png" descr="Screenshot 2020-04-18 at 3.32.5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80299"/>
            <a:ext cx="13004801" cy="6553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creenshot 2020-04-17 at 1.04.44 PM.png" descr="Screenshot 2020-04-17 at 1.04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5827"/>
            <a:ext cx="13004801" cy="90979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shot 2020-04-17 at 1.30.18 PM.png" descr="Screenshot 2020-04-17 at 1.30.18 P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361" t="0" r="3361" b="0"/>
          <a:stretch>
            <a:fillRect/>
          </a:stretch>
        </p:blipFill>
        <p:spPr>
          <a:xfrm>
            <a:off x="177280" y="-278584"/>
            <a:ext cx="13004801" cy="97536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pproach for learning…"/>
          <p:cNvSpPr txBox="1"/>
          <p:nvPr>
            <p:ph type="title"/>
          </p:nvPr>
        </p:nvSpPr>
        <p:spPr>
          <a:xfrm>
            <a:off x="571500" y="1189046"/>
            <a:ext cx="11861800" cy="7375508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</p:spPr>
        <p:txBody>
          <a:bodyPr/>
          <a:lstStyle/>
          <a:p>
            <a:pPr/>
            <a:r>
              <a:t>Approach for learning</a:t>
            </a:r>
          </a:p>
          <a:p>
            <a:pPr/>
            <a:r>
              <a:t>(Ml)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"/>
          <p:cNvSpPr/>
          <p:nvPr/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i="0" spc="0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2" name="Approach to follow in machine learning"/>
          <p:cNvSpPr txBox="1"/>
          <p:nvPr>
            <p:ph type="title"/>
          </p:nvPr>
        </p:nvSpPr>
        <p:spPr>
          <a:xfrm>
            <a:off x="544559" y="295175"/>
            <a:ext cx="11915682" cy="998142"/>
          </a:xfrm>
          <a:prstGeom prst="rect">
            <a:avLst/>
          </a:prstGeom>
          <a:ln w="25400">
            <a:solidFill>
              <a:srgbClr val="747676"/>
            </a:solidFill>
          </a:ln>
        </p:spPr>
        <p:txBody>
          <a:bodyPr/>
          <a:lstStyle>
            <a:lvl1pPr algn="r" defTabSz="315468">
              <a:lnSpc>
                <a:spcPct val="80000"/>
              </a:lnSpc>
              <a:spcBef>
                <a:spcPts val="0"/>
              </a:spcBef>
              <a:defRPr sz="6534">
                <a:solidFill>
                  <a:srgbClr val="5C5C5C"/>
                </a:solidFill>
              </a:defRPr>
            </a:lvl1pPr>
          </a:lstStyle>
          <a:p>
            <a:pPr/>
            <a:r>
              <a:t>Approach to follow in machine learning</a:t>
            </a:r>
          </a:p>
        </p:txBody>
      </p:sp>
      <p:sp>
        <p:nvSpPr>
          <p:cNvPr id="173" name="BASIC PYTHON…"/>
          <p:cNvSpPr txBox="1"/>
          <p:nvPr>
            <p:ph type="body" idx="1"/>
          </p:nvPr>
        </p:nvSpPr>
        <p:spPr>
          <a:xfrm>
            <a:off x="571500" y="1701800"/>
            <a:ext cx="11861800" cy="7226300"/>
          </a:xfrm>
          <a:prstGeom prst="rect">
            <a:avLst/>
          </a:prstGeom>
        </p:spPr>
        <p:txBody>
          <a:bodyPr/>
          <a:lstStyle/>
          <a:p>
            <a:pPr marL="399415" indent="-399415" defTabSz="496570">
              <a:spcBef>
                <a:spcPts val="1500"/>
              </a:spcBef>
              <a:defRPr sz="2720"/>
            </a:pPr>
            <a:r>
              <a:t>BASIC PYTHON</a:t>
            </a:r>
          </a:p>
          <a:p>
            <a:pPr marL="399415" indent="-399415" defTabSz="496570">
              <a:spcBef>
                <a:spcPts val="1500"/>
              </a:spcBef>
              <a:defRPr sz="2720"/>
            </a:pPr>
            <a:r>
              <a:t>DATA STRUCTURES</a:t>
            </a:r>
          </a:p>
          <a:p>
            <a:pPr marL="399415" indent="-399415" defTabSz="496570">
              <a:spcBef>
                <a:spcPts val="1500"/>
              </a:spcBef>
              <a:defRPr sz="2720"/>
            </a:pPr>
            <a:r>
              <a:t>FUNCTIONS (complex problems) </a:t>
            </a:r>
          </a:p>
          <a:p>
            <a:pPr marL="399415" indent="-399415" defTabSz="496570">
              <a:spcBef>
                <a:spcPts val="1500"/>
              </a:spcBef>
              <a:defRPr sz="2720"/>
            </a:pPr>
            <a:r>
              <a:t>OOPS</a:t>
            </a:r>
          </a:p>
          <a:p>
            <a:pPr marL="399415" indent="-399415" defTabSz="496570">
              <a:spcBef>
                <a:spcPts val="1500"/>
              </a:spcBef>
              <a:defRPr sz="2720"/>
            </a:pPr>
            <a:r>
              <a:t>LIBRARIES ( numpy , pandas )</a:t>
            </a:r>
          </a:p>
          <a:p>
            <a:pPr marL="399415" indent="-399415" defTabSz="496570">
              <a:spcBef>
                <a:spcPts val="1500"/>
              </a:spcBef>
              <a:defRPr sz="2720"/>
            </a:pPr>
            <a:r>
              <a:t>STATISTICS (libraries)</a:t>
            </a:r>
          </a:p>
          <a:p>
            <a:pPr marL="399415" indent="-399415" defTabSz="496570">
              <a:spcBef>
                <a:spcPts val="1500"/>
              </a:spcBef>
              <a:defRPr sz="2720"/>
            </a:pPr>
            <a:r>
              <a:t>FEATURE ENGINEERING AND RELATIONS </a:t>
            </a:r>
          </a:p>
          <a:p>
            <a:pPr marL="399415" indent="-399415" defTabSz="496570">
              <a:spcBef>
                <a:spcPts val="1500"/>
              </a:spcBef>
              <a:defRPr sz="2720"/>
            </a:pPr>
            <a:r>
              <a:t>EDA (exploitary data analysis)</a:t>
            </a:r>
          </a:p>
          <a:p>
            <a:pPr marL="399415" indent="-399415" defTabSz="496570">
              <a:spcBef>
                <a:spcPts val="1500"/>
              </a:spcBef>
              <a:defRPr sz="2720"/>
            </a:pPr>
            <a:r>
              <a:t>MACHINE LEARNING ALGORITHMS (COCKTAIL PARTY)</a:t>
            </a:r>
          </a:p>
          <a:p>
            <a:pPr marL="399415" indent="-399415" defTabSz="496570">
              <a:spcBef>
                <a:spcPts val="1500"/>
              </a:spcBef>
              <a:defRPr sz="2720"/>
            </a:pPr>
            <a:r>
              <a:t>RL LIBRARIES ( pytorch , tenserflow )</a:t>
            </a:r>
          </a:p>
          <a:p>
            <a:pPr marL="399415" indent="-399415" defTabSz="496570">
              <a:spcBef>
                <a:spcPts val="1500"/>
              </a:spcBef>
              <a:defRPr sz="2720"/>
            </a:pPr>
            <a:r>
              <a:t>Virtual SIMULATOR ( YOUTUBE TUTORIAL)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shot 2020-04-17 at 1.59.22 PM.png" descr="Screenshot 2020-04-17 at 1.59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383504"/>
            <a:ext cx="10960100" cy="513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Screenshot 2020-04-17 at 2.00.00 PM.png" descr="Screenshot 2020-04-17 at 2.00.0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000" y="6030485"/>
            <a:ext cx="8686800" cy="300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URSE FOR BASIC PYTHON…"/>
          <p:cNvSpPr txBox="1"/>
          <p:nvPr>
            <p:ph type="title"/>
          </p:nvPr>
        </p:nvSpPr>
        <p:spPr>
          <a:xfrm>
            <a:off x="571500" y="2133600"/>
            <a:ext cx="11861800" cy="5181600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</p:spPr>
        <p:txBody>
          <a:bodyPr/>
          <a:lstStyle/>
          <a:p>
            <a:pPr/>
            <a:r>
              <a:t>COURSE FOR BASIC PYTHON</a:t>
            </a:r>
          </a:p>
          <a:p>
            <a:pPr algn="r"/>
            <a:r>
              <a:t>(YOUTUBE , COURSERA)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creenshot 2020-04-17 at 2.01.20 PM.png" descr="Screenshot 2020-04-17 at 2.01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" y="442101"/>
            <a:ext cx="11645900" cy="524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creenshot 2020-04-17 at 2.01.50 PM.png" descr="Screenshot 2020-04-17 at 2.01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55850" y="5476262"/>
            <a:ext cx="8293100" cy="300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dguwcv.jpg" descr="dguwcv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177" y="1080986"/>
            <a:ext cx="13496227" cy="7591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creenshot 2020-04-17 at 1.02.12 PM.png" descr="Screenshot 2020-04-17 at 1.02.1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846" y="430844"/>
            <a:ext cx="13004801" cy="76287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lobal investments in ai"/>
          <p:cNvSpPr txBox="1"/>
          <p:nvPr>
            <p:ph type="title"/>
          </p:nvPr>
        </p:nvSpPr>
        <p:spPr>
          <a:xfrm>
            <a:off x="400847" y="571500"/>
            <a:ext cx="12032453" cy="2192189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</p:spPr>
        <p:txBody>
          <a:bodyPr/>
          <a:lstStyle>
            <a:lvl1pPr algn="r" defTabSz="531622">
              <a:defRPr sz="11011"/>
            </a:lvl1pPr>
          </a:lstStyle>
          <a:p>
            <a:pPr/>
            <a:r>
              <a:t>Global investments in ai</a:t>
            </a:r>
          </a:p>
        </p:txBody>
      </p:sp>
      <p:pic>
        <p:nvPicPr>
          <p:cNvPr id="133" name="venture1.png" descr="ventur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80" y="3288072"/>
            <a:ext cx="5856165" cy="5368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aiiii.jpg" descr="aiiii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0633" y="4425549"/>
            <a:ext cx="7271446" cy="3829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lobal strategies for ai"/>
          <p:cNvSpPr txBox="1"/>
          <p:nvPr>
            <p:ph type="title"/>
          </p:nvPr>
        </p:nvSpPr>
        <p:spPr>
          <a:xfrm>
            <a:off x="571500" y="1669"/>
            <a:ext cx="11861800" cy="1694211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</p:spPr>
        <p:txBody>
          <a:bodyPr/>
          <a:lstStyle>
            <a:lvl1pPr defTabSz="525779">
              <a:defRPr sz="10889"/>
            </a:lvl1pPr>
          </a:lstStyle>
          <a:p>
            <a:pPr/>
            <a:r>
              <a:t>Global strategies for ai</a:t>
            </a:r>
          </a:p>
        </p:txBody>
      </p:sp>
      <p:pic>
        <p:nvPicPr>
          <p:cNvPr id="137" name="Screenshot 2020-04-18 at 2.18.20 PM.png" descr="Screenshot 2020-04-18 at 2.18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156" y="1457497"/>
            <a:ext cx="10938488" cy="5170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Screenshot 2020-04-18 at 2.18.47 PM.png" descr="Screenshot 2020-04-18 at 2.18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87898" y="6454725"/>
            <a:ext cx="6629004" cy="3226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Industries and ai"/>
          <p:cNvSpPr txBox="1"/>
          <p:nvPr>
            <p:ph type="title"/>
          </p:nvPr>
        </p:nvSpPr>
        <p:spPr>
          <a:xfrm>
            <a:off x="469900" y="254000"/>
            <a:ext cx="11861800" cy="2245916"/>
          </a:xfrm>
          <a:prstGeom prst="rect">
            <a:avLst/>
          </a:prstGeom>
        </p:spPr>
        <p:txBody>
          <a:bodyPr/>
          <a:lstStyle/>
          <a:p>
            <a:pPr/>
            <a:r>
              <a:t>Industries and ai</a:t>
            </a:r>
          </a:p>
        </p:txBody>
      </p:sp>
      <p:pic>
        <p:nvPicPr>
          <p:cNvPr id="141" name="unnamed.png" descr="unnam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18" y="3109416"/>
            <a:ext cx="6350001" cy="504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Machine+Learning+Applications.png" descr="Machine+Learning+Application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1881" y="4015973"/>
            <a:ext cx="63500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etting started with artificial intelligence…"/>
          <p:cNvSpPr txBox="1"/>
          <p:nvPr>
            <p:ph type="title"/>
          </p:nvPr>
        </p:nvSpPr>
        <p:spPr>
          <a:xfrm>
            <a:off x="571500" y="420808"/>
            <a:ext cx="11861800" cy="8343234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</p:spPr>
        <p:txBody>
          <a:bodyPr/>
          <a:lstStyle/>
          <a:p>
            <a:pPr/>
            <a:r>
              <a:t>Getting started with artificial intelligence</a:t>
            </a:r>
          </a:p>
          <a:p>
            <a:pPr/>
            <a:r>
              <a:t>&amp;</a:t>
            </a:r>
          </a:p>
          <a:p>
            <a:pPr/>
            <a:r>
              <a:t>Data science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Data-science-and-Artificial-Intelligence-relation.jpg" descr="Data-science-and-Artificial-Intelligence-relatio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6825" t="0" r="6825" b="0"/>
          <a:stretch>
            <a:fillRect/>
          </a:stretch>
        </p:blipFill>
        <p:spPr>
          <a:xfrm>
            <a:off x="343567" y="1837790"/>
            <a:ext cx="7429501" cy="7315201"/>
          </a:xfrm>
          <a:prstGeom prst="rect">
            <a:avLst/>
          </a:prstGeom>
        </p:spPr>
      </p:pic>
      <p:pic>
        <p:nvPicPr>
          <p:cNvPr id="147" name="AI-Venn-diagram.png" descr="AI-Venn-diagram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1255" t="0" r="1255" b="0"/>
          <a:stretch>
            <a:fillRect/>
          </a:stretch>
        </p:blipFill>
        <p:spPr>
          <a:xfrm>
            <a:off x="8034723" y="1869391"/>
            <a:ext cx="4305301" cy="3594101"/>
          </a:xfrm>
          <a:prstGeom prst="rect">
            <a:avLst/>
          </a:prstGeom>
        </p:spPr>
      </p:pic>
      <p:pic>
        <p:nvPicPr>
          <p:cNvPr id="148" name="0_8BYyKQB9Jjzbc9yD.png" descr="0_8BYyKQB9Jjzbc9yD.png"/>
          <p:cNvPicPr>
            <a:picLocks noChangeAspect="1"/>
          </p:cNvPicPr>
          <p:nvPr>
            <p:ph type="pic" idx="15"/>
          </p:nvPr>
        </p:nvPicPr>
        <p:blipFill>
          <a:blip r:embed="rId4">
            <a:extLst/>
          </a:blip>
          <a:srcRect l="7815" t="0" r="7815" b="0"/>
          <a:stretch>
            <a:fillRect/>
          </a:stretch>
        </p:blipFill>
        <p:spPr>
          <a:xfrm>
            <a:off x="8366918" y="5672856"/>
            <a:ext cx="3840246" cy="3205869"/>
          </a:xfrm>
          <a:prstGeom prst="rect">
            <a:avLst/>
          </a:prstGeom>
        </p:spPr>
      </p:pic>
      <p:sp>
        <p:nvSpPr>
          <p:cNvPr id="149" name="Ai and data science"/>
          <p:cNvSpPr txBox="1"/>
          <p:nvPr>
            <p:ph type="body" sz="quarter" idx="1"/>
          </p:nvPr>
        </p:nvSpPr>
        <p:spPr>
          <a:xfrm>
            <a:off x="786769" y="197128"/>
            <a:ext cx="11861801" cy="1462900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</p:spPr>
        <p:txBody>
          <a:bodyPr/>
          <a:lstStyle>
            <a:lvl1pPr algn="ctr" defTabSz="514095">
              <a:lnSpc>
                <a:spcPct val="80000"/>
              </a:lnSpc>
              <a:spcBef>
                <a:spcPts val="0"/>
              </a:spcBef>
              <a:defRPr cap="all" i="0" spc="0" sz="10648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Ai and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i and subdivisions"/>
          <p:cNvSpPr txBox="1"/>
          <p:nvPr>
            <p:ph type="title"/>
          </p:nvPr>
        </p:nvSpPr>
        <p:spPr>
          <a:xfrm>
            <a:off x="355600" y="139700"/>
            <a:ext cx="11861800" cy="2209751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</p:spPr>
        <p:txBody>
          <a:bodyPr/>
          <a:lstStyle/>
          <a:p>
            <a:pPr/>
            <a:r>
              <a:t>Ai and subdivisions</a:t>
            </a:r>
          </a:p>
        </p:txBody>
      </p:sp>
      <p:pic>
        <p:nvPicPr>
          <p:cNvPr id="152" name="Artificial_Intelligence_qhcetx.jpg" descr="Artificial_Intelligence_qhcetx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" y="4080348"/>
            <a:ext cx="7798080" cy="3701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9b0bfcb6a6164b1e0ef7fa7b3d467f12.png" descr="9b0bfcb6a6164b1e0ef7fa7b3d467f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3338" y="3506212"/>
            <a:ext cx="5353693" cy="46236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l and rl"/>
          <p:cNvSpPr txBox="1"/>
          <p:nvPr>
            <p:ph type="title"/>
          </p:nvPr>
        </p:nvSpPr>
        <p:spPr>
          <a:xfrm>
            <a:off x="571500" y="571500"/>
            <a:ext cx="11861800" cy="2156421"/>
          </a:xfrm>
          <a:prstGeom prst="rect">
            <a:avLst/>
          </a:prstGeom>
          <a:solidFill>
            <a:schemeClr val="accent1">
              <a:hueOff val="-522454"/>
              <a:satOff val="1153"/>
              <a:lumOff val="13444"/>
            </a:schemeClr>
          </a:solidFill>
        </p:spPr>
        <p:txBody>
          <a:bodyPr/>
          <a:lstStyle/>
          <a:p>
            <a:pPr/>
            <a:r>
              <a:t>Ml and rl</a:t>
            </a:r>
          </a:p>
        </p:txBody>
      </p:sp>
      <p:pic>
        <p:nvPicPr>
          <p:cNvPr id="156" name="AI_circle_ohnzmy.jpg" descr="AI_circle_ohnzm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142" y="3069408"/>
            <a:ext cx="5626991" cy="5626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Reinforcement-Learning-Agent-and-Environment.png" descr="Reinforcement-Learning-Agent-and-Environmen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6397" y="4107993"/>
            <a:ext cx="6189929" cy="3191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 Bold"/>
            <a:ea typeface="DIN Alternate Bold"/>
            <a:cs typeface="DIN Alternate Bold"/>
            <a:sym typeface="DIN Alternate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Roman"/>
            <a:ea typeface="Iowan Old Style Roman"/>
            <a:cs typeface="Iowan Old Style Roman"/>
            <a:sym typeface="Iowan Old Style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