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828800"/>
          </a:xfrm>
        </p:spPr>
        <p:txBody>
          <a:bodyPr>
            <a:normAutofit fontScale="90000"/>
          </a:bodyPr>
          <a:lstStyle/>
          <a:p>
            <a:r>
              <a:rPr lang="en-US" sz="4900" b="1" dirty="0" smtClean="0">
                <a:solidFill>
                  <a:srgbClr val="FF0000"/>
                </a:solidFill>
              </a:rPr>
              <a:t>UV-VISIBLE SPECTROPHOTOMETER</a:t>
            </a:r>
            <a:r>
              <a:rPr lang="en-US" b="1" i="1" dirty="0" smtClean="0"/>
              <a:t/>
            </a:r>
            <a:br>
              <a:rPr lang="en-US" b="1" i="1" dirty="0" smtClean="0"/>
            </a:br>
            <a:endParaRPr lang="en-US" dirty="0"/>
          </a:p>
        </p:txBody>
      </p:sp>
      <p:sp>
        <p:nvSpPr>
          <p:cNvPr id="3" name="Subtitle 2"/>
          <p:cNvSpPr>
            <a:spLocks noGrp="1"/>
          </p:cNvSpPr>
          <p:nvPr>
            <p:ph type="subTitle" idx="1"/>
          </p:nvPr>
        </p:nvSpPr>
        <p:spPr>
          <a:xfrm>
            <a:off x="5638800" y="5105400"/>
            <a:ext cx="3276600" cy="1219200"/>
          </a:xfrm>
        </p:spPr>
        <p:txBody>
          <a:bodyPr/>
          <a:lstStyle/>
          <a:p>
            <a:pPr algn="r">
              <a:spcBef>
                <a:spcPts val="0"/>
              </a:spcBef>
            </a:pPr>
            <a:r>
              <a:rPr lang="en-US" b="1" dirty="0" smtClean="0">
                <a:solidFill>
                  <a:srgbClr val="7030A0"/>
                </a:solidFill>
              </a:rPr>
              <a:t>Dr </a:t>
            </a:r>
            <a:r>
              <a:rPr lang="en-US" b="1" dirty="0" err="1" smtClean="0">
                <a:solidFill>
                  <a:srgbClr val="7030A0"/>
                </a:solidFill>
              </a:rPr>
              <a:t>Minakshi</a:t>
            </a:r>
            <a:r>
              <a:rPr lang="en-US" b="1" dirty="0" smtClean="0">
                <a:solidFill>
                  <a:srgbClr val="7030A0"/>
                </a:solidFill>
              </a:rPr>
              <a:t> Garg</a:t>
            </a:r>
          </a:p>
          <a:p>
            <a:pPr algn="r">
              <a:spcBef>
                <a:spcPts val="0"/>
              </a:spcBef>
            </a:pPr>
            <a:r>
              <a:rPr lang="en-US" sz="2000" dirty="0" smtClean="0">
                <a:solidFill>
                  <a:srgbClr val="7030A0"/>
                </a:solidFill>
              </a:rPr>
              <a:t>Department of Chemistry</a:t>
            </a:r>
          </a:p>
          <a:p>
            <a:pPr algn="r">
              <a:spcBef>
                <a:spcPts val="0"/>
              </a:spcBef>
            </a:pPr>
            <a:r>
              <a:rPr lang="en-US" sz="2000" dirty="0" smtClean="0">
                <a:solidFill>
                  <a:srgbClr val="7030A0"/>
                </a:solidFill>
              </a:rPr>
              <a:t>HBTU Kanpur</a:t>
            </a:r>
            <a:endParaRPr lang="en-US" sz="2000" dirty="0">
              <a:solidFill>
                <a:srgbClr val="7030A0"/>
              </a:solidFill>
            </a:endParaRPr>
          </a:p>
        </p:txBody>
      </p:sp>
      <p:pic>
        <p:nvPicPr>
          <p:cNvPr id="14338" name="Picture 2" descr="New UV/Visible Spectrophotometer | Technology Networks"/>
          <p:cNvPicPr>
            <a:picLocks noChangeAspect="1" noChangeArrowheads="1"/>
          </p:cNvPicPr>
          <p:nvPr/>
        </p:nvPicPr>
        <p:blipFill>
          <a:blip r:embed="rId2"/>
          <a:srcRect/>
          <a:stretch>
            <a:fillRect/>
          </a:stretch>
        </p:blipFill>
        <p:spPr bwMode="auto">
          <a:xfrm>
            <a:off x="1828800" y="2057400"/>
            <a:ext cx="5442857" cy="3048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944562"/>
          </a:xfrm>
        </p:spPr>
        <p:txBody>
          <a:bodyPr>
            <a:normAutofit fontScale="90000"/>
          </a:bodyPr>
          <a:lstStyle/>
          <a:p>
            <a:r>
              <a:rPr lang="en-US" b="1" dirty="0" smtClean="0">
                <a:solidFill>
                  <a:srgbClr val="C00000"/>
                </a:solidFill>
              </a:rPr>
              <a:t/>
            </a:r>
            <a:br>
              <a:rPr lang="en-US" b="1" dirty="0" smtClean="0">
                <a:solidFill>
                  <a:srgbClr val="C00000"/>
                </a:solidFill>
              </a:rPr>
            </a:br>
            <a:r>
              <a:rPr lang="en-US" b="1" dirty="0" smtClean="0">
                <a:solidFill>
                  <a:srgbClr val="C00000"/>
                </a:solidFill>
              </a:rPr>
              <a:t>Amplifier</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lvl="0"/>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alternating current generated in the photocells is transferred to the amplifier</a:t>
            </a:r>
            <a:r>
              <a:rPr lang="en-US" dirty="0" smtClean="0">
                <a:latin typeface="Times New Roman" pitchFamily="18" charset="0"/>
                <a:cs typeface="Times New Roman" pitchFamily="18" charset="0"/>
              </a:rPr>
              <a:t>.</a:t>
            </a:r>
          </a:p>
          <a:p>
            <a:pPr lvl="0"/>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The amplifier is coupled to a small </a:t>
            </a:r>
            <a:r>
              <a:rPr lang="en-US" dirty="0" err="1" smtClean="0">
                <a:latin typeface="Times New Roman" pitchFamily="18" charset="0"/>
                <a:cs typeface="Times New Roman" pitchFamily="18" charset="0"/>
              </a:rPr>
              <a:t>servometer</a:t>
            </a:r>
            <a:r>
              <a:rPr lang="en-US" dirty="0" smtClean="0">
                <a:latin typeface="Times New Roman" pitchFamily="18" charset="0"/>
                <a:cs typeface="Times New Roman" pitchFamily="18" charset="0"/>
              </a:rPr>
              <a:t>.</a:t>
            </a:r>
          </a:p>
          <a:p>
            <a:pPr lvl="0"/>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Generally current generated in the photocells is of very low intensity, the main purpose of amplifier is to amplify the signals many times so we can get clear and recordable signals.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rgbClr val="FF0000"/>
                </a:solidFill>
              </a:rPr>
              <a:t>Recording </a:t>
            </a:r>
            <a:r>
              <a:rPr lang="en-US" b="1" dirty="0" smtClean="0">
                <a:solidFill>
                  <a:srgbClr val="FF0000"/>
                </a:solidFill>
              </a:rPr>
              <a:t>devices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latin typeface="Times New Roman" pitchFamily="18" charset="0"/>
                <a:cs typeface="Times New Roman" pitchFamily="18" charset="0"/>
              </a:rPr>
              <a:t>Most </a:t>
            </a:r>
            <a:r>
              <a:rPr lang="en-US" dirty="0" smtClean="0">
                <a:latin typeface="Times New Roman" pitchFamily="18" charset="0"/>
                <a:cs typeface="Times New Roman" pitchFamily="18" charset="0"/>
              </a:rPr>
              <a:t>of the time amplifier is coupled to a pen recorder which is connected to the computer</a:t>
            </a:r>
            <a:r>
              <a:rPr lang="en-US" dirty="0" smtClean="0">
                <a:latin typeface="Times New Roman" pitchFamily="18" charset="0"/>
                <a:cs typeface="Times New Roman" pitchFamily="18" charset="0"/>
              </a:rPr>
              <a:t>.</a:t>
            </a:r>
          </a:p>
          <a:p>
            <a:pPr lvl="0">
              <a:buNone/>
            </a:pP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Computer stores all the data generated and produces the spectrum of the desired compound.</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Applications of </a:t>
            </a:r>
            <a:r>
              <a:rPr lang="en-US" b="1" dirty="0" smtClean="0">
                <a:solidFill>
                  <a:srgbClr val="FF0000"/>
                </a:solidFill>
              </a:rPr>
              <a:t>UV-</a:t>
            </a:r>
            <a:r>
              <a:rPr lang="en-US" b="1" dirty="0" smtClean="0">
                <a:solidFill>
                  <a:srgbClr val="FF0000"/>
                </a:solidFill>
              </a:rPr>
              <a:t>V</a:t>
            </a:r>
            <a:r>
              <a:rPr lang="en-US" b="1" dirty="0" smtClean="0">
                <a:solidFill>
                  <a:srgbClr val="FF0000"/>
                </a:solidFill>
              </a:rPr>
              <a:t>IS </a:t>
            </a:r>
            <a:r>
              <a:rPr lang="en-US" b="1" dirty="0" smtClean="0">
                <a:solidFill>
                  <a:srgbClr val="FF0000"/>
                </a:solidFill>
              </a:rPr>
              <a:t>Spectroscopy</a:t>
            </a:r>
            <a:endParaRPr lang="en-US" dirty="0" smtClean="0">
              <a:solidFill>
                <a:srgbClr val="FF0000"/>
              </a:solidFill>
            </a:endParaRPr>
          </a:p>
        </p:txBody>
      </p:sp>
      <p:sp>
        <p:nvSpPr>
          <p:cNvPr id="3" name="Content Placeholder 2"/>
          <p:cNvSpPr>
            <a:spLocks noGrp="1"/>
          </p:cNvSpPr>
          <p:nvPr>
            <p:ph idx="1"/>
          </p:nvPr>
        </p:nvSpPr>
        <p:spPr/>
        <p:txBody>
          <a:bodyPr>
            <a:normAutofit fontScale="70000" lnSpcReduction="20000"/>
          </a:bodyPr>
          <a:lstStyle/>
          <a:p>
            <a:pPr lvl="0">
              <a:buNone/>
            </a:pPr>
            <a:r>
              <a:rPr lang="en-US" b="1" dirty="0" smtClean="0"/>
              <a:t>Detection </a:t>
            </a:r>
            <a:r>
              <a:rPr lang="en-US" b="1" dirty="0" smtClean="0"/>
              <a:t>of Impurities</a:t>
            </a:r>
            <a:endParaRPr lang="en-US" dirty="0" smtClean="0"/>
          </a:p>
          <a:p>
            <a:pPr lvl="0"/>
            <a:r>
              <a:rPr lang="en-US" dirty="0" smtClean="0"/>
              <a:t>It is one of the best methods for determination of impurities in organic molecules.</a:t>
            </a:r>
          </a:p>
          <a:p>
            <a:pPr lvl="0"/>
            <a:r>
              <a:rPr lang="en-US" dirty="0" smtClean="0"/>
              <a:t>Additional peaks can be observed due to impurities in the sample and it can be compared with that of standard raw material.</a:t>
            </a:r>
          </a:p>
          <a:p>
            <a:pPr lvl="0"/>
            <a:r>
              <a:rPr lang="en-US" dirty="0" smtClean="0"/>
              <a:t>By also measuring the absorbance at specific wavelength, the impurities can be detected.</a:t>
            </a:r>
          </a:p>
          <a:p>
            <a:pPr lvl="0">
              <a:buNone/>
            </a:pPr>
            <a:r>
              <a:rPr lang="en-US" b="1" dirty="0" smtClean="0"/>
              <a:t>Structure elucidation of organic compounds</a:t>
            </a:r>
            <a:endParaRPr lang="en-US" dirty="0" smtClean="0"/>
          </a:p>
          <a:p>
            <a:pPr lvl="0"/>
            <a:r>
              <a:rPr lang="en-US" dirty="0" smtClean="0"/>
              <a:t>It is useful in the structure elucidation of organic molecules, such as in detecting the presence or absence of </a:t>
            </a:r>
            <a:r>
              <a:rPr lang="en-US" dirty="0" err="1" smtClean="0"/>
              <a:t>unsaturation</a:t>
            </a:r>
            <a:r>
              <a:rPr lang="en-US" dirty="0" smtClean="0"/>
              <a:t>, the presence of hetero atoms</a:t>
            </a:r>
            <a:r>
              <a:rPr lang="en-US" dirty="0" smtClean="0"/>
              <a:t>.</a:t>
            </a:r>
          </a:p>
          <a:p>
            <a:pPr lvl="0"/>
            <a:endParaRPr lang="en-US" dirty="0" smtClean="0"/>
          </a:p>
          <a:p>
            <a:pPr lvl="0"/>
            <a:r>
              <a:rPr lang="en-US" dirty="0" smtClean="0"/>
              <a:t>UV absorption spectroscopy can be used for the </a:t>
            </a:r>
            <a:r>
              <a:rPr lang="en-US" b="1" dirty="0" smtClean="0"/>
              <a:t>quantitative determination of compounds</a:t>
            </a:r>
            <a:r>
              <a:rPr lang="en-US" dirty="0" smtClean="0"/>
              <a:t> that absorb UV radiation.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Autofit/>
          </a:bodyPr>
          <a:lstStyle/>
          <a:p>
            <a:pPr lvl="0">
              <a:spcBef>
                <a:spcPts val="0"/>
              </a:spcBef>
              <a:spcAft>
                <a:spcPts val="1200"/>
              </a:spcAft>
            </a:pPr>
            <a:r>
              <a:rPr lang="en-US" sz="2000" dirty="0" smtClean="0">
                <a:latin typeface="Times New Roman" pitchFamily="18" charset="0"/>
                <a:cs typeface="Times New Roman" pitchFamily="18" charset="0"/>
              </a:rPr>
              <a:t>UV absorption spectroscopy can characterize those types of compounds which absorbs UV radiation thus used in qualitative determination of compounds. Identification is done by comparing the absorption spectrum with the spectra of known compounds</a:t>
            </a:r>
            <a:r>
              <a:rPr lang="en-US" sz="2000" dirty="0" smtClean="0">
                <a:latin typeface="Times New Roman" pitchFamily="18" charset="0"/>
                <a:cs typeface="Times New Roman" pitchFamily="18" charset="0"/>
              </a:rPr>
              <a:t>.</a:t>
            </a:r>
          </a:p>
          <a:p>
            <a:pPr lvl="0">
              <a:spcBef>
                <a:spcPts val="0"/>
              </a:spcBef>
              <a:spcAft>
                <a:spcPts val="1200"/>
              </a:spcAft>
            </a:pPr>
            <a:r>
              <a:rPr lang="en-US" sz="2000" dirty="0" smtClean="0">
                <a:latin typeface="Times New Roman" pitchFamily="18" charset="0"/>
                <a:cs typeface="Times New Roman" pitchFamily="18" charset="0"/>
              </a:rPr>
              <a:t>This </a:t>
            </a:r>
            <a:r>
              <a:rPr lang="en-US" sz="2000" dirty="0" smtClean="0">
                <a:latin typeface="Times New Roman" pitchFamily="18" charset="0"/>
                <a:cs typeface="Times New Roman" pitchFamily="18" charset="0"/>
              </a:rPr>
              <a:t>technique is used to detect the presence or absence of functional group in the compound. Absence of a band at particular wavelength regarded as an evidence for absence of particular group</a:t>
            </a:r>
            <a:r>
              <a:rPr lang="en-US" sz="2000" dirty="0" smtClean="0">
                <a:latin typeface="Times New Roman" pitchFamily="18" charset="0"/>
                <a:cs typeface="Times New Roman" pitchFamily="18" charset="0"/>
              </a:rPr>
              <a:t>.</a:t>
            </a:r>
          </a:p>
          <a:p>
            <a:pPr lvl="0">
              <a:spcBef>
                <a:spcPts val="0"/>
              </a:spcBef>
              <a:spcAft>
                <a:spcPts val="1200"/>
              </a:spcAft>
            </a:pPr>
            <a:r>
              <a:rPr lang="en-US" sz="2000" dirty="0" smtClean="0">
                <a:latin typeface="Times New Roman" pitchFamily="18" charset="0"/>
                <a:cs typeface="Times New Roman" pitchFamily="18" charset="0"/>
              </a:rPr>
              <a:t>Kinetics </a:t>
            </a:r>
            <a:r>
              <a:rPr lang="en-US" sz="2000" dirty="0" smtClean="0">
                <a:latin typeface="Times New Roman" pitchFamily="18" charset="0"/>
                <a:cs typeface="Times New Roman" pitchFamily="18" charset="0"/>
              </a:rPr>
              <a:t>of reaction can also be studied using UV spectroscopy. The UV radiation is passed through the reaction cell and the absorbance changes can be observed</a:t>
            </a:r>
            <a:r>
              <a:rPr lang="en-US" sz="2000" dirty="0" smtClean="0">
                <a:latin typeface="Times New Roman" pitchFamily="18" charset="0"/>
                <a:cs typeface="Times New Roman" pitchFamily="18" charset="0"/>
              </a:rPr>
              <a:t>.</a:t>
            </a:r>
          </a:p>
          <a:p>
            <a:pPr lvl="0">
              <a:spcBef>
                <a:spcPts val="0"/>
              </a:spcBef>
              <a:spcAft>
                <a:spcPts val="1200"/>
              </a:spcAft>
            </a:pPr>
            <a:r>
              <a:rPr lang="en-US" sz="2000" dirty="0" smtClean="0">
                <a:latin typeface="Times New Roman" pitchFamily="18" charset="0"/>
                <a:cs typeface="Times New Roman" pitchFamily="18" charset="0"/>
              </a:rPr>
              <a:t>Many </a:t>
            </a:r>
            <a:r>
              <a:rPr lang="en-US" sz="2000" dirty="0" smtClean="0">
                <a:latin typeface="Times New Roman" pitchFamily="18" charset="0"/>
                <a:cs typeface="Times New Roman" pitchFamily="18" charset="0"/>
              </a:rPr>
              <a:t>drugs are either in the form of raw material or in the form of formulation. They can be assayed by making a suitable solution of the drug in a solvent and measuring the absorbance at specific wavelength. </a:t>
            </a:r>
            <a:endParaRPr lang="en-US" sz="2000" dirty="0" smtClean="0">
              <a:latin typeface="Times New Roman" pitchFamily="18" charset="0"/>
              <a:cs typeface="Times New Roman" pitchFamily="18" charset="0"/>
            </a:endParaRPr>
          </a:p>
          <a:p>
            <a:pPr lvl="0">
              <a:spcBef>
                <a:spcPts val="0"/>
              </a:spcBef>
              <a:spcAft>
                <a:spcPts val="1200"/>
              </a:spcAft>
            </a:pPr>
            <a:r>
              <a:rPr lang="en-US" sz="2000" dirty="0" smtClean="0">
                <a:latin typeface="Times New Roman" pitchFamily="18" charset="0"/>
                <a:cs typeface="Times New Roman" pitchFamily="18" charset="0"/>
              </a:rPr>
              <a:t>Molecular </a:t>
            </a:r>
            <a:r>
              <a:rPr lang="en-US" sz="2000" dirty="0" smtClean="0">
                <a:latin typeface="Times New Roman" pitchFamily="18" charset="0"/>
                <a:cs typeface="Times New Roman" pitchFamily="18" charset="0"/>
              </a:rPr>
              <a:t>weights of compounds can be measured </a:t>
            </a:r>
            <a:r>
              <a:rPr lang="en-US" sz="2000" dirty="0" err="1" smtClean="0">
                <a:latin typeface="Times New Roman" pitchFamily="18" charset="0"/>
                <a:cs typeface="Times New Roman" pitchFamily="18" charset="0"/>
              </a:rPr>
              <a:t>spectrophotometrically</a:t>
            </a:r>
            <a:r>
              <a:rPr lang="en-US" sz="2000" dirty="0" smtClean="0">
                <a:latin typeface="Times New Roman" pitchFamily="18" charset="0"/>
                <a:cs typeface="Times New Roman" pitchFamily="18" charset="0"/>
              </a:rPr>
              <a:t> by preparing the suitable derivatives of these compounds</a:t>
            </a:r>
            <a:r>
              <a:rPr lang="en-US" sz="2000" dirty="0" smtClean="0">
                <a:latin typeface="Times New Roman" pitchFamily="18" charset="0"/>
                <a:cs typeface="Times New Roman" pitchFamily="18" charset="0"/>
              </a:rPr>
              <a:t>.</a:t>
            </a:r>
          </a:p>
          <a:p>
            <a:pPr lvl="0">
              <a:spcBef>
                <a:spcPts val="0"/>
              </a:spcBef>
              <a:spcAft>
                <a:spcPts val="1200"/>
              </a:spcAft>
            </a:pPr>
            <a:r>
              <a:rPr lang="en-US" sz="2000" dirty="0" smtClean="0">
                <a:latin typeface="Times New Roman" pitchFamily="18" charset="0"/>
                <a:cs typeface="Times New Roman" pitchFamily="18" charset="0"/>
              </a:rPr>
              <a:t>UV </a:t>
            </a:r>
            <a:r>
              <a:rPr lang="en-US" sz="2000" dirty="0" smtClean="0">
                <a:latin typeface="Times New Roman" pitchFamily="18" charset="0"/>
                <a:cs typeface="Times New Roman" pitchFamily="18" charset="0"/>
              </a:rPr>
              <a:t>spectrophotometer may be used as a detector for HPLC.</a:t>
            </a:r>
          </a:p>
          <a:p>
            <a:pPr>
              <a:spcBef>
                <a:spcPts val="0"/>
              </a:spcBef>
              <a:spcAft>
                <a:spcPts val="1200"/>
              </a:spcAft>
            </a:pPr>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2362200"/>
            <a:ext cx="5181600" cy="1600200"/>
          </a:xfrm>
        </p:spPr>
        <p:txBody>
          <a:bodyPr>
            <a:normAutofit/>
          </a:bodyPr>
          <a:lstStyle/>
          <a:p>
            <a:pPr>
              <a:buNone/>
            </a:pPr>
            <a:r>
              <a:rPr lang="en-US" sz="9600" b="1" dirty="0" smtClean="0">
                <a:solidFill>
                  <a:schemeClr val="accent2">
                    <a:lumMod val="75000"/>
                  </a:schemeClr>
                </a:solidFill>
                <a:latin typeface="Monotype Corsiva" pitchFamily="66" charset="0"/>
              </a:rPr>
              <a:t>Thank You</a:t>
            </a:r>
            <a:endParaRPr lang="en-US" sz="9600" b="1" dirty="0">
              <a:solidFill>
                <a:schemeClr val="accent2">
                  <a:lumMod val="75000"/>
                </a:schemeClr>
              </a:solidFill>
              <a:latin typeface="Monotype Corsiva"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525963"/>
          </a:xfrm>
        </p:spPr>
        <p:txBody>
          <a:bodyPr>
            <a:normAutofit fontScale="85000" lnSpcReduction="10000"/>
          </a:bodyPr>
          <a:lstStyle/>
          <a:p>
            <a:pPr marL="628650" lvl="0" algn="just">
              <a:buBlip>
                <a:blip r:embed="rId2"/>
              </a:buBlip>
            </a:pPr>
            <a:r>
              <a:rPr lang="en-US" dirty="0" smtClean="0">
                <a:latin typeface="Times New Roman" pitchFamily="18" charset="0"/>
                <a:cs typeface="Times New Roman" pitchFamily="18" charset="0"/>
              </a:rPr>
              <a:t>Spectroscopy is the measurement and interpretation of electromagnetic radiation absorbed or emitted when the molecules or atoms or ions of a sample moves from one energy state to another energy state</a:t>
            </a:r>
            <a:r>
              <a:rPr lang="en-US" dirty="0" smtClean="0">
                <a:latin typeface="Times New Roman" pitchFamily="18" charset="0"/>
                <a:cs typeface="Times New Roman" pitchFamily="18" charset="0"/>
              </a:rPr>
              <a:t>.</a:t>
            </a:r>
          </a:p>
          <a:p>
            <a:pPr marL="628650" lvl="0" algn="just">
              <a:buBlip>
                <a:blip r:embed="rId2"/>
              </a:buBlip>
            </a:pPr>
            <a:endParaRPr lang="en-US" dirty="0" smtClean="0">
              <a:latin typeface="Times New Roman" pitchFamily="18" charset="0"/>
              <a:cs typeface="Times New Roman" pitchFamily="18" charset="0"/>
            </a:endParaRPr>
          </a:p>
          <a:p>
            <a:pPr marL="628650" lvl="0" algn="just">
              <a:buBlip>
                <a:blip r:embed="rId2"/>
              </a:buBlip>
            </a:pPr>
            <a:r>
              <a:rPr lang="en-US" dirty="0" smtClean="0">
                <a:latin typeface="Times New Roman" pitchFamily="18" charset="0"/>
                <a:cs typeface="Times New Roman" pitchFamily="18" charset="0"/>
              </a:rPr>
              <a:t>UV spectroscopy is type of absorption spectroscopy in which light of ultra-violet region (200-400 nm) is absorbed by the molecule which results in the excitation of the electrons from the ground state to higher energy state.</a:t>
            </a:r>
          </a:p>
          <a:p>
            <a:pPr>
              <a:buBlip>
                <a:blip r:embed="rId2"/>
              </a:buBlip>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V Spectroscopy"/>
          <p:cNvPicPr>
            <a:picLocks noGrp="1"/>
          </p:cNvPicPr>
          <p:nvPr>
            <p:ph idx="1"/>
          </p:nvPr>
        </p:nvPicPr>
        <p:blipFill>
          <a:blip r:embed="rId2"/>
          <a:srcRect/>
          <a:stretch>
            <a:fillRect/>
          </a:stretch>
        </p:blipFill>
        <p:spPr bwMode="auto">
          <a:xfrm>
            <a:off x="762000" y="1219200"/>
            <a:ext cx="7620000" cy="40005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b="1" dirty="0" smtClean="0">
                <a:solidFill>
                  <a:schemeClr val="accent2">
                    <a:lumMod val="75000"/>
                  </a:schemeClr>
                </a:solidFill>
              </a:rPr>
              <a:t>Principle of UV Spectroscopy</a:t>
            </a:r>
            <a:endParaRPr lang="en-US" dirty="0">
              <a:solidFill>
                <a:schemeClr val="accent2">
                  <a:lumMod val="75000"/>
                </a:schemeClr>
              </a:solidFill>
            </a:endParaRPr>
          </a:p>
        </p:txBody>
      </p:sp>
      <p:sp>
        <p:nvSpPr>
          <p:cNvPr id="3" name="Content Placeholder 2"/>
          <p:cNvSpPr>
            <a:spLocks noGrp="1"/>
          </p:cNvSpPr>
          <p:nvPr>
            <p:ph idx="1"/>
          </p:nvPr>
        </p:nvSpPr>
        <p:spPr>
          <a:xfrm>
            <a:off x="533400" y="1295400"/>
            <a:ext cx="8229600" cy="5029200"/>
          </a:xfrm>
        </p:spPr>
        <p:txBody>
          <a:bodyPr>
            <a:noAutofit/>
          </a:bodyPr>
          <a:lstStyle/>
          <a:p>
            <a:pPr lvl="0">
              <a:spcBef>
                <a:spcPts val="0"/>
              </a:spcBef>
              <a:spcAft>
                <a:spcPts val="1200"/>
              </a:spcAft>
              <a:buBlip>
                <a:blip r:embed="rId2"/>
              </a:buBlip>
            </a:pPr>
            <a:r>
              <a:rPr lang="en-US" sz="2000" dirty="0" smtClean="0">
                <a:latin typeface="Times New Roman" pitchFamily="18" charset="0"/>
                <a:cs typeface="Times New Roman" pitchFamily="18" charset="0"/>
              </a:rPr>
              <a:t>Basically, spectroscopy is related to the interaction of light with matter.</a:t>
            </a:r>
          </a:p>
          <a:p>
            <a:pPr lvl="0">
              <a:spcBef>
                <a:spcPts val="0"/>
              </a:spcBef>
              <a:spcAft>
                <a:spcPts val="1200"/>
              </a:spcAft>
              <a:buBlip>
                <a:blip r:embed="rId2"/>
              </a:buBlip>
            </a:pPr>
            <a:r>
              <a:rPr lang="en-US" sz="2000" dirty="0" smtClean="0">
                <a:latin typeface="Times New Roman" pitchFamily="18" charset="0"/>
                <a:cs typeface="Times New Roman" pitchFamily="18" charset="0"/>
              </a:rPr>
              <a:t>As light is absorbed by matter, the result is an increase in the energy content of the atoms or molecules.</a:t>
            </a:r>
          </a:p>
          <a:p>
            <a:pPr lvl="0">
              <a:spcBef>
                <a:spcPts val="0"/>
              </a:spcBef>
              <a:spcAft>
                <a:spcPts val="1200"/>
              </a:spcAft>
              <a:buBlip>
                <a:blip r:embed="rId2"/>
              </a:buBlip>
            </a:pPr>
            <a:r>
              <a:rPr lang="en-US" sz="2000" dirty="0" smtClean="0">
                <a:latin typeface="Times New Roman" pitchFamily="18" charset="0"/>
                <a:cs typeface="Times New Roman" pitchFamily="18" charset="0"/>
              </a:rPr>
              <a:t>When ultraviolet radiations are absorbed, this results in the excitation of the electrons from the ground state towards a higher energy state.</a:t>
            </a:r>
          </a:p>
          <a:p>
            <a:pPr lvl="0">
              <a:spcBef>
                <a:spcPts val="0"/>
              </a:spcBef>
              <a:spcAft>
                <a:spcPts val="1200"/>
              </a:spcAft>
              <a:buBlip>
                <a:blip r:embed="rId2"/>
              </a:buBlip>
            </a:pPr>
            <a:r>
              <a:rPr lang="en-US" sz="2000" dirty="0" smtClean="0">
                <a:latin typeface="Times New Roman" pitchFamily="18" charset="0"/>
                <a:cs typeface="Times New Roman" pitchFamily="18" charset="0"/>
              </a:rPr>
              <a:t>Molecules containing π-electrons or non-bonding electrons (n-electrons) can absorb energy in the form of ultraviolet light to excite these electrons to higher anti-bonding molecular </a:t>
            </a:r>
            <a:r>
              <a:rPr lang="en-US" sz="2000" dirty="0" err="1" smtClean="0">
                <a:latin typeface="Times New Roman" pitchFamily="18" charset="0"/>
                <a:cs typeface="Times New Roman" pitchFamily="18" charset="0"/>
              </a:rPr>
              <a:t>orbitals</a:t>
            </a:r>
            <a:r>
              <a:rPr lang="en-US" sz="2000" dirty="0" smtClean="0">
                <a:latin typeface="Times New Roman" pitchFamily="18" charset="0"/>
                <a:cs typeface="Times New Roman" pitchFamily="18" charset="0"/>
              </a:rPr>
              <a:t>.</a:t>
            </a:r>
          </a:p>
          <a:p>
            <a:pPr lvl="0">
              <a:spcBef>
                <a:spcPts val="0"/>
              </a:spcBef>
              <a:spcAft>
                <a:spcPts val="1200"/>
              </a:spcAft>
              <a:buBlip>
                <a:blip r:embed="rId2"/>
              </a:buBlip>
            </a:pPr>
            <a:r>
              <a:rPr lang="en-US" sz="2000" dirty="0" smtClean="0">
                <a:latin typeface="Times New Roman" pitchFamily="18" charset="0"/>
                <a:cs typeface="Times New Roman" pitchFamily="18" charset="0"/>
              </a:rPr>
              <a:t>The more easily excited the electrons, the longer the wavelength of light it can absorb. There are four possible types of transitions (π–π*, n–π*, σ–σ*, and n–σ*), and they can be ordered as follows: σ–σ* &gt; n–σ* &gt; π–π* &gt; n–π*</a:t>
            </a:r>
          </a:p>
          <a:p>
            <a:pPr lvl="0">
              <a:spcBef>
                <a:spcPts val="0"/>
              </a:spcBef>
              <a:spcAft>
                <a:spcPts val="1200"/>
              </a:spcAft>
              <a:buBlip>
                <a:blip r:embed="rId2"/>
              </a:buBlip>
            </a:pPr>
            <a:r>
              <a:rPr lang="en-US" sz="2000" dirty="0" smtClean="0">
                <a:latin typeface="Times New Roman" pitchFamily="18" charset="0"/>
                <a:cs typeface="Times New Roman" pitchFamily="18" charset="0"/>
              </a:rPr>
              <a:t>The absorption of ultraviolet light by a chemical compound will produce a distinct spectrum which aids in the identification of the compound.</a:t>
            </a:r>
          </a:p>
          <a:p>
            <a:pPr>
              <a:buBlip>
                <a:blip r:embed="rId2"/>
              </a:buBlip>
            </a:pP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1143000"/>
          </a:xfrm>
        </p:spPr>
        <p:txBody>
          <a:bodyPr>
            <a:normAutofit/>
          </a:bodyPr>
          <a:lstStyle/>
          <a:p>
            <a:r>
              <a:rPr lang="en-US" sz="4000" b="1" dirty="0" smtClean="0">
                <a:solidFill>
                  <a:schemeClr val="accent2">
                    <a:lumMod val="75000"/>
                  </a:schemeClr>
                </a:solidFill>
              </a:rPr>
              <a:t>Instrumentation of </a:t>
            </a:r>
            <a:r>
              <a:rPr lang="en-US" sz="4000" b="1" dirty="0" smtClean="0">
                <a:solidFill>
                  <a:schemeClr val="accent2">
                    <a:lumMod val="75000"/>
                  </a:schemeClr>
                </a:solidFill>
              </a:rPr>
              <a:t>UV-Vis Spectroscopy</a:t>
            </a:r>
            <a:endParaRPr lang="en-US" sz="4000" b="1" dirty="0">
              <a:solidFill>
                <a:schemeClr val="accent2">
                  <a:lumMod val="75000"/>
                </a:schemeClr>
              </a:solidFill>
            </a:endParaRPr>
          </a:p>
        </p:txBody>
      </p:sp>
      <p:pic>
        <p:nvPicPr>
          <p:cNvPr id="1026" name="Picture 2" descr="Instrument Design – UV-Vis Spectroscopy FAQ"/>
          <p:cNvPicPr>
            <a:picLocks noChangeAspect="1" noChangeArrowheads="1"/>
          </p:cNvPicPr>
          <p:nvPr/>
        </p:nvPicPr>
        <p:blipFill>
          <a:blip r:embed="rId2"/>
          <a:srcRect/>
          <a:stretch>
            <a:fillRect/>
          </a:stretch>
        </p:blipFill>
        <p:spPr bwMode="auto">
          <a:xfrm>
            <a:off x="457200" y="2133600"/>
            <a:ext cx="8335919" cy="2743200"/>
          </a:xfrm>
          <a:prstGeom prst="rect">
            <a:avLst/>
          </a:prstGeom>
          <a:noFill/>
        </p:spPr>
      </p:pic>
      <p:sp>
        <p:nvSpPr>
          <p:cNvPr id="5" name="Rectangle 4"/>
          <p:cNvSpPr/>
          <p:nvPr/>
        </p:nvSpPr>
        <p:spPr>
          <a:xfrm>
            <a:off x="1676400" y="5181600"/>
            <a:ext cx="5852692" cy="461665"/>
          </a:xfrm>
          <a:prstGeom prst="rect">
            <a:avLst/>
          </a:prstGeom>
        </p:spPr>
        <p:txBody>
          <a:bodyPr wrap="none">
            <a:spAutoFit/>
          </a:bodyPr>
          <a:lstStyle/>
          <a:p>
            <a:r>
              <a:rPr lang="en-US" sz="2400" b="1" dirty="0" smtClean="0">
                <a:solidFill>
                  <a:srgbClr val="7030A0"/>
                </a:solidFill>
              </a:rPr>
              <a:t>Block Diagram of UV-Vis Spectrophotometer</a:t>
            </a:r>
            <a:endParaRPr lang="en-US" sz="2400" dirty="0">
              <a:solidFill>
                <a:srgbClr val="7030A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2">
                    <a:lumMod val="75000"/>
                  </a:schemeClr>
                </a:solidFill>
              </a:rPr>
              <a:t/>
            </a:r>
            <a:br>
              <a:rPr lang="en-US" dirty="0" smtClean="0">
                <a:solidFill>
                  <a:schemeClr val="accent2">
                    <a:lumMod val="75000"/>
                  </a:schemeClr>
                </a:solidFill>
              </a:rPr>
            </a:br>
            <a:endParaRPr lang="en-US" dirty="0">
              <a:solidFill>
                <a:schemeClr val="accent2">
                  <a:lumMod val="75000"/>
                </a:schemeClr>
              </a:solidFill>
            </a:endParaRPr>
          </a:p>
        </p:txBody>
      </p:sp>
      <p:sp>
        <p:nvSpPr>
          <p:cNvPr id="3" name="Content Placeholder 2"/>
          <p:cNvSpPr>
            <a:spLocks noGrp="1"/>
          </p:cNvSpPr>
          <p:nvPr>
            <p:ph idx="1"/>
          </p:nvPr>
        </p:nvSpPr>
        <p:spPr>
          <a:xfrm>
            <a:off x="609600" y="609600"/>
            <a:ext cx="8229600" cy="4906963"/>
          </a:xfrm>
        </p:spPr>
        <p:txBody>
          <a:bodyPr>
            <a:normAutofit fontScale="85000" lnSpcReduction="20000"/>
          </a:bodyPr>
          <a:lstStyle/>
          <a:p>
            <a:pPr algn="ctr">
              <a:buNone/>
            </a:pPr>
            <a:r>
              <a:rPr lang="en-US" sz="4700" b="1" dirty="0" smtClean="0">
                <a:solidFill>
                  <a:srgbClr val="FF0000"/>
                </a:solidFill>
                <a:latin typeface="Times New Roman" pitchFamily="18" charset="0"/>
                <a:cs typeface="Times New Roman" pitchFamily="18" charset="0"/>
              </a:rPr>
              <a:t>Light Source</a:t>
            </a:r>
          </a:p>
          <a:p>
            <a:pPr algn="ctr">
              <a:buNone/>
            </a:pPr>
            <a:endParaRPr lang="en-US" b="1"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The most widely used and suitable light source as they cover the whole UV region are:</a:t>
            </a:r>
          </a:p>
          <a:p>
            <a:pPr lvl="0"/>
            <a:r>
              <a:rPr lang="en-US" dirty="0" smtClean="0">
                <a:solidFill>
                  <a:srgbClr val="0070C0"/>
                </a:solidFill>
                <a:latin typeface="Times New Roman" pitchFamily="18" charset="0"/>
                <a:cs typeface="Times New Roman" pitchFamily="18" charset="0"/>
              </a:rPr>
              <a:t>Tungsten filament lamps </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Hydrogen-Deuterium lamps</a:t>
            </a:r>
          </a:p>
          <a:p>
            <a:pPr lvl="0">
              <a:buNone/>
            </a:pP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Tungsten filament lamps are rich in red radiations; more specifically they emit the radiations of 375 nm </a:t>
            </a:r>
          </a:p>
          <a:p>
            <a:pPr lvl="0"/>
            <a:r>
              <a:rPr lang="en-US" dirty="0" smtClean="0">
                <a:latin typeface="Times New Roman" pitchFamily="18" charset="0"/>
                <a:cs typeface="Times New Roman" pitchFamily="18" charset="0"/>
              </a:rPr>
              <a:t>The intensity of Hydrogen-Deuterium lamps falls below 375 nm.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C00000"/>
                </a:solidFill>
              </a:rPr>
              <a:t>Monochromator</a:t>
            </a:r>
            <a:endParaRPr lang="en-US" dirty="0" smtClean="0">
              <a:solidFill>
                <a:srgbClr val="C00000"/>
              </a:solidFill>
            </a:endParaRPr>
          </a:p>
        </p:txBody>
      </p:sp>
      <p:sp>
        <p:nvSpPr>
          <p:cNvPr id="3" name="Content Placeholder 2"/>
          <p:cNvSpPr>
            <a:spLocks noGrp="1"/>
          </p:cNvSpPr>
          <p:nvPr>
            <p:ph idx="1"/>
          </p:nvPr>
        </p:nvSpPr>
        <p:spPr/>
        <p:txBody>
          <a:bodyPr>
            <a:normAutofit fontScale="70000" lnSpcReduction="20000"/>
          </a:bodyPr>
          <a:lstStyle/>
          <a:p>
            <a:pPr lvl="0">
              <a:spcAft>
                <a:spcPts val="1200"/>
              </a:spcAft>
              <a:buBlip>
                <a:blip r:embed="rId2"/>
              </a:buBlip>
            </a:pPr>
            <a:r>
              <a:rPr lang="en-US" dirty="0" err="1" smtClean="0"/>
              <a:t>Monochromators</a:t>
            </a:r>
            <a:r>
              <a:rPr lang="en-US" dirty="0" smtClean="0"/>
              <a:t> </a:t>
            </a:r>
            <a:r>
              <a:rPr lang="en-US" dirty="0" smtClean="0"/>
              <a:t>generally is composed of prisms and slits.</a:t>
            </a:r>
          </a:p>
          <a:p>
            <a:pPr lvl="0">
              <a:spcAft>
                <a:spcPts val="1200"/>
              </a:spcAft>
              <a:buBlip>
                <a:blip r:embed="rId2"/>
              </a:buBlip>
            </a:pPr>
            <a:r>
              <a:rPr lang="en-US" dirty="0" smtClean="0"/>
              <a:t>Most of the spectrophotometers are double beam spectrophotometers.</a:t>
            </a:r>
          </a:p>
          <a:p>
            <a:pPr lvl="0">
              <a:spcAft>
                <a:spcPts val="1200"/>
              </a:spcAft>
              <a:buBlip>
                <a:blip r:embed="rId2"/>
              </a:buBlip>
            </a:pPr>
            <a:r>
              <a:rPr lang="en-US" dirty="0" smtClean="0"/>
              <a:t>The radiation emitted from the primary source is dispersed with the help of rotating prisms.</a:t>
            </a:r>
          </a:p>
          <a:p>
            <a:pPr lvl="0">
              <a:spcAft>
                <a:spcPts val="1200"/>
              </a:spcAft>
              <a:buBlip>
                <a:blip r:embed="rId2"/>
              </a:buBlip>
            </a:pPr>
            <a:r>
              <a:rPr lang="en-US" dirty="0" smtClean="0"/>
              <a:t>The various wavelengths of the light source which are separated by the prism are then selected by the slits such the rotation of the prism results in a series of continuously increasing wavelength to pass through the slits for recording purpose.</a:t>
            </a:r>
          </a:p>
          <a:p>
            <a:pPr lvl="0">
              <a:spcAft>
                <a:spcPts val="1200"/>
              </a:spcAft>
              <a:buBlip>
                <a:blip r:embed="rId2"/>
              </a:buBlip>
            </a:pPr>
            <a:r>
              <a:rPr lang="en-US" dirty="0" smtClean="0"/>
              <a:t>The beam selected by the slit is monochromatic and further divided into two beams with the help of another prism.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Sample and reference cells</a:t>
            </a:r>
            <a:endParaRPr lang="en-US" dirty="0" smtClean="0">
              <a:solidFill>
                <a:srgbClr val="C00000"/>
              </a:solidFill>
            </a:endParaRPr>
          </a:p>
        </p:txBody>
      </p:sp>
      <p:sp>
        <p:nvSpPr>
          <p:cNvPr id="3" name="Content Placeholder 2"/>
          <p:cNvSpPr>
            <a:spLocks noGrp="1"/>
          </p:cNvSpPr>
          <p:nvPr>
            <p:ph idx="1"/>
          </p:nvPr>
        </p:nvSpPr>
        <p:spPr/>
        <p:txBody>
          <a:bodyPr>
            <a:normAutofit/>
          </a:bodyPr>
          <a:lstStyle/>
          <a:p>
            <a:pPr lvl="0" algn="just">
              <a:spcBef>
                <a:spcPts val="0"/>
              </a:spcBef>
              <a:spcAft>
                <a:spcPts val="1200"/>
              </a:spcAft>
            </a:pPr>
            <a:r>
              <a:rPr lang="en-US" dirty="0" smtClean="0">
                <a:latin typeface="Times New Roman" pitchFamily="18" charset="0"/>
                <a:cs typeface="Times New Roman" pitchFamily="18" charset="0"/>
              </a:rPr>
              <a:t>One </a:t>
            </a:r>
            <a:r>
              <a:rPr lang="en-US" dirty="0" smtClean="0">
                <a:latin typeface="Times New Roman" pitchFamily="18" charset="0"/>
                <a:cs typeface="Times New Roman" pitchFamily="18" charset="0"/>
              </a:rPr>
              <a:t>of the two divided beams is passed through the sample solution and second beam is </a:t>
            </a:r>
            <a:r>
              <a:rPr lang="en-US" dirty="0" err="1" smtClean="0">
                <a:latin typeface="Times New Roman" pitchFamily="18" charset="0"/>
                <a:cs typeface="Times New Roman" pitchFamily="18" charset="0"/>
              </a:rPr>
              <a:t>passéd</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through the reference solution.</a:t>
            </a:r>
          </a:p>
          <a:p>
            <a:pPr lvl="0" algn="just">
              <a:spcBef>
                <a:spcPts val="0"/>
              </a:spcBef>
              <a:spcAft>
                <a:spcPts val="1200"/>
              </a:spcAft>
            </a:pPr>
            <a:r>
              <a:rPr lang="en-US" dirty="0" smtClean="0">
                <a:latin typeface="Times New Roman" pitchFamily="18" charset="0"/>
                <a:cs typeface="Times New Roman" pitchFamily="18" charset="0"/>
              </a:rPr>
              <a:t>Both sample and reference solution are contained in the </a:t>
            </a:r>
            <a:r>
              <a:rPr lang="en-US" dirty="0" smtClean="0">
                <a:latin typeface="Times New Roman" pitchFamily="18" charset="0"/>
                <a:cs typeface="Times New Roman" pitchFamily="18" charset="0"/>
              </a:rPr>
              <a:t>cells called as </a:t>
            </a:r>
            <a:r>
              <a:rPr lang="en-US" dirty="0" err="1" smtClean="0">
                <a:solidFill>
                  <a:srgbClr val="00B050"/>
                </a:solidFill>
                <a:latin typeface="Times New Roman" pitchFamily="18" charset="0"/>
                <a:cs typeface="Times New Roman" pitchFamily="18" charset="0"/>
              </a:rPr>
              <a:t>cuvette</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lvl="0" algn="just">
              <a:spcBef>
                <a:spcPts val="0"/>
              </a:spcBef>
              <a:spcAft>
                <a:spcPts val="1200"/>
              </a:spcAft>
            </a:pPr>
            <a:r>
              <a:rPr lang="en-US" dirty="0" smtClean="0">
                <a:latin typeface="Times New Roman" pitchFamily="18" charset="0"/>
                <a:cs typeface="Times New Roman" pitchFamily="18" charset="0"/>
              </a:rPr>
              <a:t>These cells are made of either silica or quartz. Glass can’t be used for the cells as it also absorbs light in the UV region.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Detector</a:t>
            </a:r>
            <a:endParaRPr lang="en-US" dirty="0" smtClean="0">
              <a:solidFill>
                <a:srgbClr val="C00000"/>
              </a:solidFill>
            </a:endParaRPr>
          </a:p>
        </p:txBody>
      </p:sp>
      <p:sp>
        <p:nvSpPr>
          <p:cNvPr id="3" name="Content Placeholder 2"/>
          <p:cNvSpPr>
            <a:spLocks noGrp="1"/>
          </p:cNvSpPr>
          <p:nvPr>
            <p:ph idx="1"/>
          </p:nvPr>
        </p:nvSpPr>
        <p:spPr/>
        <p:txBody>
          <a:bodyPr>
            <a:normAutofit fontScale="92500"/>
          </a:bodyPr>
          <a:lstStyle/>
          <a:p>
            <a:pPr lvl="0"/>
            <a:r>
              <a:rPr lang="en-US" dirty="0" smtClean="0"/>
              <a:t>Generally </a:t>
            </a:r>
            <a:r>
              <a:rPr lang="en-US" dirty="0" smtClean="0"/>
              <a:t>two photocells serve the purpose of detector in UV spectroscopy.</a:t>
            </a:r>
          </a:p>
          <a:p>
            <a:pPr lvl="0"/>
            <a:r>
              <a:rPr lang="en-US" dirty="0" smtClean="0"/>
              <a:t>One of the photocell receives the beam from sample cell and second detector receives the beam from the reference.</a:t>
            </a:r>
          </a:p>
          <a:p>
            <a:pPr lvl="0"/>
            <a:r>
              <a:rPr lang="en-US" dirty="0" smtClean="0"/>
              <a:t>The intensity of the radiation from the reference cell is stronger than the beam of sample cell. This results in the generation of pulsating or alternating currents in the photocells.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710</Words>
  <Application>Microsoft Office PowerPoint</Application>
  <PresentationFormat>On-screen Show (4:3)</PresentationFormat>
  <Paragraphs>65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UV-VISIBLE SPECTROPHOTOMETER </vt:lpstr>
      <vt:lpstr>Slide 2</vt:lpstr>
      <vt:lpstr>Slide 3</vt:lpstr>
      <vt:lpstr>Principle of UV Spectroscopy</vt:lpstr>
      <vt:lpstr>Instrumentation of UV-Vis Spectroscopy</vt:lpstr>
      <vt:lpstr> </vt:lpstr>
      <vt:lpstr>Monochromator</vt:lpstr>
      <vt:lpstr>Sample and reference cells</vt:lpstr>
      <vt:lpstr>Detector</vt:lpstr>
      <vt:lpstr> Amplifier </vt:lpstr>
      <vt:lpstr> Recording devices </vt:lpstr>
      <vt:lpstr>Applications of UV-VIS Spectroscopy</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 Spectroscopy  Principle, Instrumentation, Applications </dc:title>
  <dc:creator>Administrator</dc:creator>
  <cp:lastModifiedBy>Administrator</cp:lastModifiedBy>
  <cp:revision>11</cp:revision>
  <dcterms:created xsi:type="dcterms:W3CDTF">2006-08-16T00:00:00Z</dcterms:created>
  <dcterms:modified xsi:type="dcterms:W3CDTF">2021-01-28T10:40:08Z</dcterms:modified>
</cp:coreProperties>
</file>