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607877" y="2397253"/>
            <a:ext cx="2976244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44331" y="397765"/>
            <a:ext cx="7903337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144331" y="397765"/>
            <a:ext cx="7903337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144331" y="397765"/>
            <a:ext cx="7903337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44331" y="397765"/>
            <a:ext cx="7903337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7364" y="1733803"/>
            <a:ext cx="1069727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harkla.co/blogs/special-needs/autism-statistics" TargetMode="External"/><Relationship Id="rId5" Type="http://schemas.openxmlformats.org/officeDocument/2006/relationships/hyperlink" Target="http://www.rehabcouncil.nic.in/writereaddata/autism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fortunebusinessinsights.com/industry-reports/autism-spectrum-disorder-therapeutics-market-10120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cbi.nlm.nih.gov/pmc/articles/PMC6111797/" TargetMode="External"/><Relationship Id="rId4" Type="http://schemas.openxmlformats.org/officeDocument/2006/relationships/hyperlink" Target="https://www.ncbi.nlm.nih.gov/pmc/articles/PMC4143832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4393400" y="2362200"/>
            <a:ext cx="3190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</a:t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762000" y="3609508"/>
            <a:ext cx="10972800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779" lvl="0" marL="29844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might we test the state of autism in a child &amp; tackle it through a therapy?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362032" y="3298952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298659" y="2150365"/>
            <a:ext cx="559498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Autism?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3362032" y="3052762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1812480" y="3239515"/>
            <a:ext cx="8567420" cy="1859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Autism, or autism spectrum disorder (ASD), refers to a broad range of conditions characterized by challenges with social skills, repetitive behaviors, speech and nonverbal communication. Autism affects every 1 in every 40 children in the world.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5138699" y="6534404"/>
            <a:ext cx="181292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Office of Mr. Ratan N. Tata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4313049" y="2607575"/>
            <a:ext cx="3406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428625" y="3876050"/>
            <a:ext cx="11613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AI-VR based application to help people with autism improve communication, social and other basic abilities required to live in a society.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3362032" y="3509962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 rot="10800000">
            <a:off x="838200" y="1168400"/>
            <a:ext cx="7239000" cy="5080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2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-1574165" y="381000"/>
            <a:ext cx="1071816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WHY VIRTUAL REALITY?</a:t>
            </a:r>
            <a:endParaRPr b="0" i="0"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47364" y="1733801"/>
            <a:ext cx="10987436" cy="4080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IN"/>
              <a:t>Helps reduce cognitive Pressures.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IN"/>
              <a:t>2) Relax and feel less anxious.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/>
              <a:t>3) Provides safe space tests on those key skills.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/>
              <a:t>4) Being a safe space they can make mistakes, perform those skills over and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IN"/>
              <a:t>    over and get used to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flipH="1" rot="10800000">
            <a:off x="762000" y="981914"/>
            <a:ext cx="3810000" cy="45719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3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04800" y="304808"/>
            <a:ext cx="62484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        STATISTICS</a:t>
            </a:r>
            <a:endParaRPr sz="4400"/>
          </a:p>
        </p:txBody>
      </p:sp>
      <p:sp>
        <p:nvSpPr>
          <p:cNvPr id="74" name="Google Shape;74;p11"/>
          <p:cNvSpPr txBox="1"/>
          <p:nvPr/>
        </p:nvSpPr>
        <p:spPr>
          <a:xfrm>
            <a:off x="838200" y="1221105"/>
            <a:ext cx="5196236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" y="2104927"/>
            <a:ext cx="3810000" cy="27611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8458201" y="-6629399"/>
            <a:ext cx="2362200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Published Work: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Effectiveness of Virtual Reality for Children and Adolescents with Autism Spectrum Disorder: An Evidence-Based Systematic Review.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4869483" y="1695920"/>
            <a:ext cx="717743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2018 the CDC reported that 1 in 40 children have been identified with ASD, this number is increasing at a rate of 15% every year. 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213964" y="6248400"/>
            <a:ext cx="10987436" cy="520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https://harkla.co/blogs/special-needs/autism-statistics</a:t>
            </a:r>
            <a:endParaRPr b="0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http://www.rehabcouncil.nic.in/writereaddata/autism.pdf</a:t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869483" y="3278730"/>
            <a:ext cx="7177436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in 500 or 0.20% or more than </a:t>
            </a:r>
            <a:r>
              <a:rPr b="1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2,160,000 people in India</a:t>
            </a:r>
            <a:r>
              <a:rPr b="0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Incidence Rate: Approx. 1 in 90,666 or 11,914 people in India. Incidence extrapolations for </a:t>
            </a:r>
            <a:r>
              <a:rPr b="1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 for Autism</a:t>
            </a:r>
            <a:r>
              <a:rPr b="0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11,914 per year, 250 per month, 57 per week, 8 per day, 1.4 per hour</a:t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1215390" y="304800"/>
            <a:ext cx="533781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MARKET SIZE</a:t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685800" y="1290243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83254"/>
            <a:ext cx="5465635" cy="261734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/>
        </p:nvSpPr>
        <p:spPr>
          <a:xfrm>
            <a:off x="5715000" y="3190650"/>
            <a:ext cx="63267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Global autistic spectrum disorder therapeutics market size was valued at  US $ 3293.0 Million in 2018 and is projected to reach US $ 4612.1. Million by 2026.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1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6200" y="6553200"/>
            <a:ext cx="109874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https://www.fortunebusinessinsights.com/industry-reports/autism-spectrum-disorder-therapeutics-market-101207</a:t>
            </a:r>
            <a:endParaRPr b="0"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38421" y="1148627"/>
            <a:ext cx="306705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NOVELTY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352800" y="2133600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066800" y="2438400"/>
            <a:ext cx="10697271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Published 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lang="en-IN"/>
              <a:t>Effectiveness of Virtual Reality for Children and Adolescents with Autism Spectrum Disorder: An Evidence-Based Systematic Review.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https://www.ncbi.nlm.nih.gov/pmc/articles/PMC6111797/</a:t>
            </a:r>
            <a:r>
              <a:rPr lang="en-I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2) Technologies as Support Tools for Persons with Autistic Spectrum Disorder: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A Systematic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(</a:t>
            </a:r>
            <a:r>
              <a:rPr lang="en-IN" u="sng">
                <a:solidFill>
                  <a:schemeClr val="hlink"/>
                </a:solidFill>
                <a:hlinkClick r:id="rId4"/>
              </a:rPr>
              <a:t>https://www.ncbi.nlm.nih.gov/pmc/articles/PMC4143832/</a:t>
            </a:r>
            <a:r>
              <a:rPr lang="en-I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219200" y="76200"/>
            <a:ext cx="3819779" cy="7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VALIDATION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04800" y="1061173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066800" y="2438400"/>
            <a:ext cx="1069727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51" y="1752600"/>
            <a:ext cx="7065988" cy="402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762000"/>
            <a:ext cx="3819779" cy="588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463675" y="158025"/>
            <a:ext cx="5148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THE TEAM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403600" y="1143000"/>
            <a:ext cx="5384800" cy="0"/>
          </a:xfrm>
          <a:custGeom>
            <a:rect b="b" l="l" r="r" t="t"/>
            <a:pathLst>
              <a:path extrusionOk="0" h="120000" w="5384800">
                <a:moveTo>
                  <a:pt x="0" y="0"/>
                </a:moveTo>
                <a:lnTo>
                  <a:pt x="5384803" y="0"/>
                </a:lnTo>
              </a:path>
            </a:pathLst>
          </a:cu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254875" y="2461000"/>
            <a:ext cx="4852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Karthik Epperla</a:t>
            </a:r>
            <a:endParaRPr b="0" i="0"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321850" y="3777250"/>
            <a:ext cx="49842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Ishita Agarwal</a:t>
            </a:r>
            <a:endParaRPr b="0" i="0"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