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833" r:id="rId4"/>
    <p:sldMasterId id="2147483648" r:id="rId5"/>
  </p:sldMasterIdLst>
  <p:sldIdLst>
    <p:sldId id="256" r:id="rId6"/>
    <p:sldId id="258" r:id="rId7"/>
    <p:sldId id="257" r:id="rId8"/>
    <p:sldId id="259" r:id="rId9"/>
    <p:sldId id="260" r:id="rId10"/>
    <p:sldId id="261" r:id="rId11"/>
    <p:sldId id="269" r:id="rId12"/>
    <p:sldId id="262" r:id="rId13"/>
    <p:sldId id="270" r:id="rId14"/>
    <p:sldId id="271" r:id="rId15"/>
    <p:sldId id="263" r:id="rId16"/>
    <p:sldId id="264" r:id="rId17"/>
    <p:sldId id="265" r:id="rId18"/>
    <p:sldId id="266" r:id="rId19"/>
    <p:sldId id="268" r:id="rId20"/>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Calibri Light" panose="020F0302020204030204" pitchFamily="34" charset="0"/>
      <p:regular r:id="rId25"/>
      <p:italic r:id="rId26"/>
    </p:embeddedFont>
    <p:embeddedFont>
      <p:font typeface="Futura Bold" panose="00000900000000000000" pitchFamily="2" charset="0"/>
      <p:regular r:id="rId27"/>
    </p:embeddedFont>
    <p:embeddedFont>
      <p:font typeface="Futura Medium" panose="00000400000000000000" pitchFamily="2" charset="0"/>
      <p:regular r:id="rId28"/>
      <p:bold r:id="rId29"/>
      <p:italic r:id="rId30"/>
      <p:boldItalic r:id="rId3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1D1B1E"/>
    <a:srgbClr val="020003"/>
    <a:srgbClr val="DD1D21"/>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6D261C-F86C-44C9-A180-5B1F9FE965CD}" v="80" dt="2021-05-29T01:28:25.4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2" autoAdjust="0"/>
    <p:restoredTop sz="94660"/>
  </p:normalViewPr>
  <p:slideViewPr>
    <p:cSldViewPr snapToGrid="0">
      <p:cViewPr varScale="1">
        <p:scale>
          <a:sx n="63" d="100"/>
          <a:sy n="63" d="100"/>
        </p:scale>
        <p:origin x="5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4.fntdata"/><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3.fntdata"/><Relationship Id="rId28" Type="http://schemas.openxmlformats.org/officeDocument/2006/relationships/font" Target="fonts/font8.fntdata"/><Relationship Id="rId36"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11.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ableStyles" Target="tableStyles.xml"/><Relationship Id="rId8"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AE2D45-FB3F-4A2E-A073-63B64C927BB4}" type="datetimeFigureOut">
              <a:rPr lang="en-GB" smtClean="0"/>
              <a:t>28/05/2021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E36CC5-0BE0-4CA0-BEAA-5849978C3C24}"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502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AE2D45-FB3F-4A2E-A073-63B64C927BB4}" type="datetimeFigureOut">
              <a:rPr lang="en-GB" smtClean="0"/>
              <a:t>28/05/2021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1179333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AE2D45-FB3F-4A2E-A073-63B64C927BB4}" type="datetimeFigureOut">
              <a:rPr lang="en-GB" smtClean="0"/>
              <a:t>28/05/2021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1296474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C76A3-1F93-4D8F-A8B4-7EC2ED62A1C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EEE61E1-03C6-4964-8B0C-A259222A1A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6667C9-AC76-4641-AD5A-07E3884237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E9702A4-B797-47EA-A4A2-2C45A29896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EF932D-E705-4543-8C44-4A7DE38B3C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32F9796-12CD-48EB-BD30-EEBD23C889BA}"/>
              </a:ext>
            </a:extLst>
          </p:cNvPr>
          <p:cNvSpPr>
            <a:spLocks noGrp="1"/>
          </p:cNvSpPr>
          <p:nvPr>
            <p:ph type="dt" sz="half" idx="10"/>
          </p:nvPr>
        </p:nvSpPr>
        <p:spPr/>
        <p:txBody>
          <a:bodyPr/>
          <a:lstStyle/>
          <a:p>
            <a:fld id="{53AE2D45-FB3F-4A2E-A073-63B64C927BB4}" type="datetimeFigureOut">
              <a:rPr lang="en-GB" smtClean="0"/>
              <a:t>29/05/2021</a:t>
            </a:fld>
            <a:endParaRPr lang="en-GB"/>
          </a:p>
        </p:txBody>
      </p:sp>
      <p:sp>
        <p:nvSpPr>
          <p:cNvPr id="8" name="Footer Placeholder 7">
            <a:extLst>
              <a:ext uri="{FF2B5EF4-FFF2-40B4-BE49-F238E27FC236}">
                <a16:creationId xmlns:a16="http://schemas.microsoft.com/office/drawing/2014/main" id="{4E92C4B0-9654-47D1-BDA7-B6E49B3E306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3613517-51E0-4E8F-A6EB-54B642714CF6}"/>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3028633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AE2D45-FB3F-4A2E-A073-63B64C927BB4}" type="datetimeFigureOut">
              <a:rPr lang="en-GB" smtClean="0"/>
              <a:t>28/05/2021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2705512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AE2D45-FB3F-4A2E-A073-63B64C927BB4}" type="datetimeFigureOut">
              <a:rPr lang="en-GB" smtClean="0"/>
              <a:t>28/05/2021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E36CC5-0BE0-4CA0-BEAA-5849978C3C24}"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060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AE2D45-FB3F-4A2E-A073-63B64C927BB4}" type="datetimeFigureOut">
              <a:rPr lang="en-GB" smtClean="0"/>
              <a:t>28/05/2021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2343097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AE2D45-FB3F-4A2E-A073-63B64C927BB4}" type="datetimeFigureOut">
              <a:rPr lang="en-GB" smtClean="0"/>
              <a:t>28/05/2021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929142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AE2D45-FB3F-4A2E-A073-63B64C927BB4}" type="datetimeFigureOut">
              <a:rPr lang="en-GB" smtClean="0"/>
              <a:t>28/05/2021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141689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3AE2D45-FB3F-4A2E-A073-63B64C927BB4}" type="datetimeFigureOut">
              <a:rPr lang="en-GB" smtClean="0"/>
              <a:t>28/05/2021</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1178713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3AE2D45-FB3F-4A2E-A073-63B64C927BB4}" type="datetimeFigureOut">
              <a:rPr lang="en-GB" smtClean="0"/>
              <a:t>28/05/2021</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8E36CC5-0BE0-4CA0-BEAA-5849978C3C24}" type="slidenum">
              <a:rPr lang="en-GB" smtClean="0"/>
              <a:t>‹#›</a:t>
            </a:fld>
            <a:endParaRPr lang="en-GB"/>
          </a:p>
        </p:txBody>
      </p:sp>
    </p:spTree>
    <p:extLst>
      <p:ext uri="{BB962C8B-B14F-4D97-AF65-F5344CB8AC3E}">
        <p14:creationId xmlns:p14="http://schemas.microsoft.com/office/powerpoint/2010/main" val="3845903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AE2D45-FB3F-4A2E-A073-63B64C927BB4}" type="datetimeFigureOut">
              <a:rPr lang="en-GB" smtClean="0"/>
              <a:t>28/05/2021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1064138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3AE2D45-FB3F-4A2E-A073-63B64C927BB4}" type="datetimeFigureOut">
              <a:rPr lang="en-GB" smtClean="0"/>
              <a:t>28/05/2021</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8E36CC5-0BE0-4CA0-BEAA-5849978C3C24}"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252439"/>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25EE9B-26C3-4D7C-A3B3-A9CAC50958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CFBAD8-18CD-40C2-A49C-0BDC1D6A44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2E07EAC-3EB0-427E-B3D4-1DD1B979A6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AE2D45-FB3F-4A2E-A073-63B64C927BB4}" type="datetimeFigureOut">
              <a:rPr lang="en-GB" smtClean="0"/>
              <a:t>29/05/2021</a:t>
            </a:fld>
            <a:endParaRPr lang="en-GB"/>
          </a:p>
        </p:txBody>
      </p:sp>
      <p:sp>
        <p:nvSpPr>
          <p:cNvPr id="5" name="Footer Placeholder 4">
            <a:extLst>
              <a:ext uri="{FF2B5EF4-FFF2-40B4-BE49-F238E27FC236}">
                <a16:creationId xmlns:a16="http://schemas.microsoft.com/office/drawing/2014/main" id="{B7A4CC11-7305-4295-93A6-3D1D92BA32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C05057C-78E7-4AE0-B592-11918E9FAF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E36CC5-0BE0-4CA0-BEAA-5849978C3C24}" type="slidenum">
              <a:rPr lang="en-GB" smtClean="0"/>
              <a:t>‹#›</a:t>
            </a:fld>
            <a:endParaRPr lang="en-GB"/>
          </a:p>
        </p:txBody>
      </p:sp>
    </p:spTree>
    <p:extLst>
      <p:ext uri="{BB962C8B-B14F-4D97-AF65-F5344CB8AC3E}">
        <p14:creationId xmlns:p14="http://schemas.microsoft.com/office/powerpoint/2010/main" val="467275514"/>
      </p:ext>
    </p:extLst>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tableware, plate, dishware&#10;&#10;Description automatically generated">
            <a:extLst>
              <a:ext uri="{FF2B5EF4-FFF2-40B4-BE49-F238E27FC236}">
                <a16:creationId xmlns:a16="http://schemas.microsoft.com/office/drawing/2014/main" id="{5919E105-E6EC-4DFD-B176-B4D95BB066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5063" y="331462"/>
            <a:ext cx="2302685" cy="1377773"/>
          </a:xfrm>
          <a:prstGeom prst="rect">
            <a:avLst/>
          </a:prstGeom>
        </p:spPr>
      </p:pic>
      <p:sp>
        <p:nvSpPr>
          <p:cNvPr id="7" name="TextBox 6">
            <a:extLst>
              <a:ext uri="{FF2B5EF4-FFF2-40B4-BE49-F238E27FC236}">
                <a16:creationId xmlns:a16="http://schemas.microsoft.com/office/drawing/2014/main" id="{F6206D4D-AF28-4963-B52E-E3969856536E}"/>
              </a:ext>
            </a:extLst>
          </p:cNvPr>
          <p:cNvSpPr txBox="1"/>
          <p:nvPr/>
        </p:nvSpPr>
        <p:spPr>
          <a:xfrm>
            <a:off x="842481" y="801384"/>
            <a:ext cx="7972746" cy="1754326"/>
          </a:xfrm>
          <a:prstGeom prst="rect">
            <a:avLst/>
          </a:prstGeom>
          <a:noFill/>
        </p:spPr>
        <p:txBody>
          <a:bodyPr wrap="square" rtlCol="0">
            <a:spAutoFit/>
          </a:bodyPr>
          <a:lstStyle/>
          <a:p>
            <a:r>
              <a:rPr lang="en-US" sz="5400" dirty="0">
                <a:latin typeface="Arial" panose="020B0604020202020204" pitchFamily="34" charset="0"/>
                <a:cs typeface="Arial" panose="020B0604020202020204" pitchFamily="34" charset="0"/>
              </a:rPr>
              <a:t>Introduction Session on Amazon Web Services</a:t>
            </a:r>
          </a:p>
        </p:txBody>
      </p:sp>
      <p:sp>
        <p:nvSpPr>
          <p:cNvPr id="8" name="TextBox 7">
            <a:extLst>
              <a:ext uri="{FF2B5EF4-FFF2-40B4-BE49-F238E27FC236}">
                <a16:creationId xmlns:a16="http://schemas.microsoft.com/office/drawing/2014/main" id="{2A5447D4-292F-4C67-B0B4-F85F61747AE1}"/>
              </a:ext>
            </a:extLst>
          </p:cNvPr>
          <p:cNvSpPr txBox="1"/>
          <p:nvPr/>
        </p:nvSpPr>
        <p:spPr>
          <a:xfrm>
            <a:off x="842481" y="3429000"/>
            <a:ext cx="6308333" cy="1200329"/>
          </a:xfrm>
          <a:prstGeom prst="rect">
            <a:avLst/>
          </a:prstGeom>
          <a:noFill/>
        </p:spPr>
        <p:txBody>
          <a:bodyPr wrap="square" rtlCol="0">
            <a:spAutoFit/>
          </a:bodyPr>
          <a:lstStyle/>
          <a:p>
            <a:r>
              <a:rPr lang="en-US" sz="2400" dirty="0"/>
              <a:t>By – Ishita Gandhi</a:t>
            </a:r>
          </a:p>
          <a:p>
            <a:r>
              <a:rPr lang="en-US" sz="2400" dirty="0"/>
              <a:t>Data and Cloud Engineer at </a:t>
            </a:r>
            <a:r>
              <a:rPr lang="en-US" sz="2400" dirty="0" err="1"/>
              <a:t>PricewaterHouse</a:t>
            </a:r>
            <a:r>
              <a:rPr lang="en-US" sz="2400" dirty="0"/>
              <a:t> Coopers (PwC)</a:t>
            </a:r>
          </a:p>
        </p:txBody>
      </p:sp>
    </p:spTree>
    <p:extLst>
      <p:ext uri="{BB962C8B-B14F-4D97-AF65-F5344CB8AC3E}">
        <p14:creationId xmlns:p14="http://schemas.microsoft.com/office/powerpoint/2010/main" val="1589919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4AD11C-F26A-429F-90F6-70A3E3327A5C}"/>
              </a:ext>
            </a:extLst>
          </p:cNvPr>
          <p:cNvSpPr txBox="1"/>
          <p:nvPr/>
        </p:nvSpPr>
        <p:spPr>
          <a:xfrm>
            <a:off x="873760" y="609600"/>
            <a:ext cx="10058400" cy="1077218"/>
          </a:xfrm>
          <a:prstGeom prst="rect">
            <a:avLst/>
          </a:prstGeom>
          <a:noFill/>
        </p:spPr>
        <p:txBody>
          <a:bodyPr wrap="square" rtlCol="0">
            <a:spAutoFit/>
          </a:bodyPr>
          <a:lstStyle/>
          <a:p>
            <a:pPr algn="ctr"/>
            <a:r>
              <a:rPr lang="en-US" sz="2800" dirty="0"/>
              <a:t>Storage And Databases</a:t>
            </a:r>
          </a:p>
          <a:p>
            <a:endParaRPr lang="en-US" b="1" dirty="0"/>
          </a:p>
          <a:p>
            <a:pPr marL="285750" indent="-285750">
              <a:buFont typeface="Wingdings" panose="05000000000000000000" pitchFamily="2" charset="2"/>
              <a:buChar char="Ø"/>
            </a:pPr>
            <a:r>
              <a:rPr lang="en-US" b="1" dirty="0"/>
              <a:t>Amazon S3 </a:t>
            </a:r>
          </a:p>
        </p:txBody>
      </p:sp>
      <p:pic>
        <p:nvPicPr>
          <p:cNvPr id="4" name="Picture 3" descr="Graphical user interface, text, application, email&#10;&#10;Description automatically generated">
            <a:extLst>
              <a:ext uri="{FF2B5EF4-FFF2-40B4-BE49-F238E27FC236}">
                <a16:creationId xmlns:a16="http://schemas.microsoft.com/office/drawing/2014/main" id="{D2301952-30E8-4E34-92EB-0153A6302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0" y="1631274"/>
            <a:ext cx="10993120" cy="4617126"/>
          </a:xfrm>
          <a:prstGeom prst="rect">
            <a:avLst/>
          </a:prstGeom>
        </p:spPr>
      </p:pic>
    </p:spTree>
    <p:extLst>
      <p:ext uri="{BB962C8B-B14F-4D97-AF65-F5344CB8AC3E}">
        <p14:creationId xmlns:p14="http://schemas.microsoft.com/office/powerpoint/2010/main" val="3236328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9A0B9E-6FFD-4343-8FAA-3250178EAE1B}"/>
              </a:ext>
            </a:extLst>
          </p:cNvPr>
          <p:cNvSpPr txBox="1"/>
          <p:nvPr/>
        </p:nvSpPr>
        <p:spPr>
          <a:xfrm>
            <a:off x="708917" y="400692"/>
            <a:ext cx="8239874" cy="1477328"/>
          </a:xfrm>
          <a:prstGeom prst="rect">
            <a:avLst/>
          </a:prstGeom>
          <a:noFill/>
        </p:spPr>
        <p:txBody>
          <a:bodyPr wrap="square" rtlCol="0">
            <a:spAutoFit/>
          </a:bodyPr>
          <a:lstStyle/>
          <a:p>
            <a:endParaRPr lang="en-US" dirty="0"/>
          </a:p>
          <a:p>
            <a:pPr marL="285750" indent="-285750">
              <a:buFont typeface="Wingdings" panose="05000000000000000000" pitchFamily="2" charset="2"/>
              <a:buChar char="Ø"/>
            </a:pPr>
            <a:r>
              <a:rPr lang="en-US" b="1" dirty="0"/>
              <a:t>Amazon Redshift</a:t>
            </a:r>
          </a:p>
          <a:p>
            <a:pPr lvl="1"/>
            <a:r>
              <a:rPr lang="en-US" dirty="0"/>
              <a:t>Analyze all of your data with the fastest and most widely used cloud data warehouse</a:t>
            </a:r>
          </a:p>
          <a:p>
            <a:endParaRPr lang="en-US" dirty="0"/>
          </a:p>
        </p:txBody>
      </p:sp>
      <p:pic>
        <p:nvPicPr>
          <p:cNvPr id="4" name="Picture 3" descr="Diagram&#10;&#10;Description automatically generated">
            <a:extLst>
              <a:ext uri="{FF2B5EF4-FFF2-40B4-BE49-F238E27FC236}">
                <a16:creationId xmlns:a16="http://schemas.microsoft.com/office/drawing/2014/main" id="{46435B20-1C5B-4283-97C0-BD0D758BC4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86857"/>
            <a:ext cx="12192000" cy="4804230"/>
          </a:xfrm>
          <a:prstGeom prst="rect">
            <a:avLst/>
          </a:prstGeom>
        </p:spPr>
      </p:pic>
    </p:spTree>
    <p:extLst>
      <p:ext uri="{BB962C8B-B14F-4D97-AF65-F5344CB8AC3E}">
        <p14:creationId xmlns:p14="http://schemas.microsoft.com/office/powerpoint/2010/main" val="3670433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00983A-EF54-4782-A1E8-8E9F401757EA}"/>
              </a:ext>
            </a:extLst>
          </p:cNvPr>
          <p:cNvSpPr txBox="1"/>
          <p:nvPr/>
        </p:nvSpPr>
        <p:spPr>
          <a:xfrm>
            <a:off x="688369" y="493160"/>
            <a:ext cx="9770723" cy="923330"/>
          </a:xfrm>
          <a:prstGeom prst="rect">
            <a:avLst/>
          </a:prstGeom>
          <a:noFill/>
        </p:spPr>
        <p:txBody>
          <a:bodyPr wrap="square" rtlCol="0">
            <a:spAutoFit/>
          </a:bodyPr>
          <a:lstStyle/>
          <a:p>
            <a:pPr marL="285750" indent="-285750">
              <a:buFont typeface="Wingdings" panose="05000000000000000000" pitchFamily="2" charset="2"/>
              <a:buChar char="Ø"/>
            </a:pPr>
            <a:r>
              <a:rPr lang="en-US" b="1" dirty="0"/>
              <a:t>AWS Lambda</a:t>
            </a:r>
          </a:p>
          <a:p>
            <a:r>
              <a:rPr lang="en-US" dirty="0"/>
              <a:t>	Run code without thinking about servers or clusters. Only pay for what you use.</a:t>
            </a:r>
          </a:p>
          <a:p>
            <a:pPr marL="742950" lvl="1" indent="-285750">
              <a:buFont typeface="Wingdings" panose="05000000000000000000" pitchFamily="2" charset="2"/>
              <a:buChar char="Ø"/>
            </a:pPr>
            <a:endParaRPr lang="en-US" dirty="0"/>
          </a:p>
        </p:txBody>
      </p:sp>
      <p:pic>
        <p:nvPicPr>
          <p:cNvPr id="5" name="Picture 4" descr="Graphical user interface&#10;&#10;Description automatically generated">
            <a:extLst>
              <a:ext uri="{FF2B5EF4-FFF2-40B4-BE49-F238E27FC236}">
                <a16:creationId xmlns:a16="http://schemas.microsoft.com/office/drawing/2014/main" id="{3BE0151D-BD2B-4CB3-9D63-4EF2EF0BA3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580" y="1676000"/>
            <a:ext cx="11537878" cy="3505999"/>
          </a:xfrm>
          <a:prstGeom prst="rect">
            <a:avLst/>
          </a:prstGeom>
        </p:spPr>
      </p:pic>
      <p:sp>
        <p:nvSpPr>
          <p:cNvPr id="6" name="TextBox 5">
            <a:extLst>
              <a:ext uri="{FF2B5EF4-FFF2-40B4-BE49-F238E27FC236}">
                <a16:creationId xmlns:a16="http://schemas.microsoft.com/office/drawing/2014/main" id="{A9FDAB3D-FBD1-4BA3-AE9E-8C13080A4820}"/>
              </a:ext>
            </a:extLst>
          </p:cNvPr>
          <p:cNvSpPr txBox="1"/>
          <p:nvPr/>
        </p:nvSpPr>
        <p:spPr>
          <a:xfrm>
            <a:off x="688369" y="5441509"/>
            <a:ext cx="8414534" cy="646331"/>
          </a:xfrm>
          <a:prstGeom prst="rect">
            <a:avLst/>
          </a:prstGeom>
          <a:noFill/>
        </p:spPr>
        <p:txBody>
          <a:bodyPr wrap="square" rtlCol="0">
            <a:spAutoFit/>
          </a:bodyPr>
          <a:lstStyle/>
          <a:p>
            <a:r>
              <a:rPr lang="en-US" dirty="0"/>
              <a:t>Helpful in Data Processing, real time file processing, real time stream processing, Machine learning and many more…</a:t>
            </a:r>
          </a:p>
        </p:txBody>
      </p:sp>
    </p:spTree>
    <p:extLst>
      <p:ext uri="{BB962C8B-B14F-4D97-AF65-F5344CB8AC3E}">
        <p14:creationId xmlns:p14="http://schemas.microsoft.com/office/powerpoint/2010/main" val="707782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D6BC14-9C7C-4C85-9144-DD21B6A974EA}"/>
              </a:ext>
            </a:extLst>
          </p:cNvPr>
          <p:cNvSpPr txBox="1"/>
          <p:nvPr/>
        </p:nvSpPr>
        <p:spPr>
          <a:xfrm>
            <a:off x="660400" y="721360"/>
            <a:ext cx="11267440" cy="1200329"/>
          </a:xfrm>
          <a:prstGeom prst="rect">
            <a:avLst/>
          </a:prstGeom>
          <a:noFill/>
        </p:spPr>
        <p:txBody>
          <a:bodyPr wrap="square" rtlCol="0">
            <a:spAutoFit/>
          </a:bodyPr>
          <a:lstStyle/>
          <a:p>
            <a:pPr marL="285750" indent="-285750" algn="just">
              <a:buFont typeface="Wingdings" panose="05000000000000000000" pitchFamily="2" charset="2"/>
              <a:buChar char="Ø"/>
            </a:pPr>
            <a:r>
              <a:rPr lang="en-US" b="1" dirty="0"/>
              <a:t>AWS Glue</a:t>
            </a:r>
          </a:p>
          <a:p>
            <a:pPr algn="just"/>
            <a:r>
              <a:rPr lang="en-US" dirty="0"/>
              <a:t>	Secure and resizable compute capacity to support virtually any workload</a:t>
            </a:r>
          </a:p>
          <a:p>
            <a:pPr algn="just"/>
            <a:endParaRPr lang="en-US" dirty="0"/>
          </a:p>
          <a:p>
            <a:pPr algn="just"/>
            <a:endParaRPr lang="en-US" dirty="0"/>
          </a:p>
        </p:txBody>
      </p:sp>
      <p:pic>
        <p:nvPicPr>
          <p:cNvPr id="4" name="Picture 3" descr="Graphical user interface, text, application, email&#10;&#10;Description automatically generated">
            <a:extLst>
              <a:ext uri="{FF2B5EF4-FFF2-40B4-BE49-F238E27FC236}">
                <a16:creationId xmlns:a16="http://schemas.microsoft.com/office/drawing/2014/main" id="{B709ADC7-0034-44FD-87FB-D898F8325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58006"/>
            <a:ext cx="11927840" cy="4812166"/>
          </a:xfrm>
          <a:prstGeom prst="rect">
            <a:avLst/>
          </a:prstGeom>
        </p:spPr>
      </p:pic>
    </p:spTree>
    <p:extLst>
      <p:ext uri="{BB962C8B-B14F-4D97-AF65-F5344CB8AC3E}">
        <p14:creationId xmlns:p14="http://schemas.microsoft.com/office/powerpoint/2010/main" val="3305507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8FE26947-F2AE-40E5-9097-DC54459D0B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280" y="473315"/>
            <a:ext cx="10891520" cy="5564627"/>
          </a:xfrm>
          <a:prstGeom prst="rect">
            <a:avLst/>
          </a:prstGeom>
        </p:spPr>
      </p:pic>
    </p:spTree>
    <p:extLst>
      <p:ext uri="{BB962C8B-B14F-4D97-AF65-F5344CB8AC3E}">
        <p14:creationId xmlns:p14="http://schemas.microsoft.com/office/powerpoint/2010/main" val="1514060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E4E9FD-08E2-4CEF-BCDE-DA2999CC3A1F}"/>
              </a:ext>
            </a:extLst>
          </p:cNvPr>
          <p:cNvSpPr txBox="1"/>
          <p:nvPr/>
        </p:nvSpPr>
        <p:spPr>
          <a:xfrm>
            <a:off x="772160" y="589280"/>
            <a:ext cx="8524240" cy="3461845"/>
          </a:xfrm>
          <a:prstGeom prst="rect">
            <a:avLst/>
          </a:prstGeom>
          <a:noFill/>
        </p:spPr>
        <p:txBody>
          <a:bodyPr wrap="square" rtlCol="0">
            <a:spAutoFit/>
          </a:bodyPr>
          <a:lstStyle/>
          <a:p>
            <a:pPr>
              <a:lnSpc>
                <a:spcPct val="200000"/>
              </a:lnSpc>
            </a:pPr>
            <a:r>
              <a:rPr lang="en-US" sz="2200" b="1" dirty="0"/>
              <a:t>Hands on Labs: </a:t>
            </a:r>
          </a:p>
          <a:p>
            <a:pPr>
              <a:lnSpc>
                <a:spcPct val="200000"/>
              </a:lnSpc>
            </a:pPr>
            <a:endParaRPr lang="en-US" dirty="0"/>
          </a:p>
          <a:p>
            <a:pPr marL="285750" indent="-285750">
              <a:lnSpc>
                <a:spcPct val="200000"/>
              </a:lnSpc>
              <a:buFont typeface="Arial" panose="020B0604020202020204" pitchFamily="34" charset="0"/>
              <a:buChar char="•"/>
            </a:pPr>
            <a:r>
              <a:rPr lang="en-US" dirty="0"/>
              <a:t>Sign-in as a new user</a:t>
            </a:r>
          </a:p>
          <a:p>
            <a:pPr marL="285750" indent="-285750">
              <a:lnSpc>
                <a:spcPct val="200000"/>
              </a:lnSpc>
              <a:buFont typeface="Arial" panose="020B0604020202020204" pitchFamily="34" charset="0"/>
              <a:buChar char="•"/>
            </a:pPr>
            <a:r>
              <a:rPr lang="en-US" dirty="0"/>
              <a:t>Creating an Administrator IAM User and Group</a:t>
            </a:r>
          </a:p>
          <a:p>
            <a:pPr marL="285750" indent="-285750">
              <a:lnSpc>
                <a:spcPct val="200000"/>
              </a:lnSpc>
              <a:buFont typeface="Arial" panose="020B0604020202020204" pitchFamily="34" charset="0"/>
              <a:buChar char="•"/>
            </a:pPr>
            <a:r>
              <a:rPr lang="en-US" dirty="0"/>
              <a:t>Create Access keys for IAM User</a:t>
            </a:r>
          </a:p>
          <a:p>
            <a:pPr marL="285750" indent="-285750">
              <a:lnSpc>
                <a:spcPct val="200000"/>
              </a:lnSpc>
              <a:buFont typeface="Arial" panose="020B0604020202020204" pitchFamily="34" charset="0"/>
              <a:buChar char="•"/>
            </a:pPr>
            <a:r>
              <a:rPr lang="en-US" dirty="0"/>
              <a:t>Install and Configure the AWS Command Line Interface(CLI)</a:t>
            </a:r>
          </a:p>
        </p:txBody>
      </p:sp>
    </p:spTree>
    <p:extLst>
      <p:ext uri="{BB962C8B-B14F-4D97-AF65-F5344CB8AC3E}">
        <p14:creationId xmlns:p14="http://schemas.microsoft.com/office/powerpoint/2010/main" val="1008106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76139-A3CD-4DB1-8A0F-FE07D6B5E936}"/>
              </a:ext>
            </a:extLst>
          </p:cNvPr>
          <p:cNvSpPr>
            <a:spLocks noGrp="1"/>
          </p:cNvSpPr>
          <p:nvPr>
            <p:ph type="title"/>
          </p:nvPr>
        </p:nvSpPr>
        <p:spPr>
          <a:xfrm>
            <a:off x="530086" y="338622"/>
            <a:ext cx="7116418" cy="466736"/>
          </a:xfrm>
        </p:spPr>
        <p:txBody>
          <a:bodyPr>
            <a:normAutofit fontScale="90000"/>
          </a:bodyPr>
          <a:lstStyle/>
          <a:p>
            <a:r>
              <a:rPr lang="en-US" sz="3200" i="1" u="sng" dirty="0">
                <a:solidFill>
                  <a:schemeClr val="accent2"/>
                </a:solidFill>
                <a:latin typeface="Arial" panose="020B0604020202020204" pitchFamily="34" charset="0"/>
                <a:cs typeface="Arial" panose="020B0604020202020204" pitchFamily="34" charset="0"/>
              </a:rPr>
              <a:t>About Me</a:t>
            </a:r>
          </a:p>
        </p:txBody>
      </p:sp>
      <p:cxnSp>
        <p:nvCxnSpPr>
          <p:cNvPr id="9" name="Straight Connector 8">
            <a:extLst>
              <a:ext uri="{FF2B5EF4-FFF2-40B4-BE49-F238E27FC236}">
                <a16:creationId xmlns:a16="http://schemas.microsoft.com/office/drawing/2014/main" id="{1F51C130-6A89-4D4B-B930-046E290DD7A5}"/>
              </a:ext>
            </a:extLst>
          </p:cNvPr>
          <p:cNvCxnSpPr>
            <a:cxnSpLocks/>
          </p:cNvCxnSpPr>
          <p:nvPr/>
        </p:nvCxnSpPr>
        <p:spPr>
          <a:xfrm>
            <a:off x="7752524" y="2308558"/>
            <a:ext cx="0" cy="32300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E315DAC-CA94-4F86-ABEC-B5EA10CCFFB5}"/>
              </a:ext>
            </a:extLst>
          </p:cNvPr>
          <p:cNvSpPr txBox="1"/>
          <p:nvPr/>
        </p:nvSpPr>
        <p:spPr>
          <a:xfrm>
            <a:off x="1" y="1048219"/>
            <a:ext cx="12191998" cy="830997"/>
          </a:xfrm>
          <a:prstGeom prst="rect">
            <a:avLst/>
          </a:prstGeom>
          <a:solidFill>
            <a:schemeClr val="accent2">
              <a:lumMod val="20000"/>
              <a:lumOff val="80000"/>
              <a:alpha val="99000"/>
            </a:schemeClr>
          </a:solidFill>
        </p:spPr>
        <p:txBody>
          <a:bodyPr wrap="square" rtlCol="0">
            <a:spAutoFit/>
          </a:bodyPr>
          <a:lstStyle/>
          <a:p>
            <a:r>
              <a:rPr lang="en-US" sz="1600" dirty="0">
                <a:latin typeface="Arial" panose="020B0604020202020204" pitchFamily="34" charset="0"/>
                <a:cs typeface="Arial" panose="020B0604020202020204" pitchFamily="34" charset="0"/>
              </a:rPr>
              <a:t>	I am an Experienced Data Engineer with 4+ year experience in interpreting 	and </a:t>
            </a:r>
          </a:p>
          <a:p>
            <a:r>
              <a:rPr lang="en-US" sz="1600" dirty="0">
                <a:latin typeface="Arial" panose="020B0604020202020204" pitchFamily="34" charset="0"/>
                <a:cs typeface="Arial" panose="020B0604020202020204" pitchFamily="34" charset="0"/>
              </a:rPr>
              <a:t>	transforming data using various </a:t>
            </a:r>
            <a:r>
              <a:rPr lang="en-US" sz="1600" dirty="0" err="1">
                <a:latin typeface="Arial" panose="020B0604020202020204" pitchFamily="34" charset="0"/>
                <a:cs typeface="Arial" panose="020B0604020202020204" pitchFamily="34" charset="0"/>
              </a:rPr>
              <a:t>BigData</a:t>
            </a:r>
            <a:r>
              <a:rPr lang="en-US" sz="1600" dirty="0">
                <a:latin typeface="Arial" panose="020B0604020202020204" pitchFamily="34" charset="0"/>
                <a:cs typeface="Arial" panose="020B0604020202020204" pitchFamily="34" charset="0"/>
              </a:rPr>
              <a:t> tools 	</a:t>
            </a:r>
          </a:p>
          <a:p>
            <a:r>
              <a:rPr lang="en-US" sz="1600" dirty="0">
                <a:latin typeface="Arial" panose="020B0604020202020204" pitchFamily="34" charset="0"/>
                <a:cs typeface="Arial" panose="020B0604020202020204" pitchFamily="34" charset="0"/>
              </a:rPr>
              <a:t>	and frameworks to 	drive success 	business solutions.</a:t>
            </a:r>
          </a:p>
        </p:txBody>
      </p:sp>
      <p:sp>
        <p:nvSpPr>
          <p:cNvPr id="15" name="TextBox 14">
            <a:extLst>
              <a:ext uri="{FF2B5EF4-FFF2-40B4-BE49-F238E27FC236}">
                <a16:creationId xmlns:a16="http://schemas.microsoft.com/office/drawing/2014/main" id="{52D8766B-2991-490A-9A94-25EFCFFB4D90}"/>
              </a:ext>
            </a:extLst>
          </p:cNvPr>
          <p:cNvSpPr txBox="1"/>
          <p:nvPr/>
        </p:nvSpPr>
        <p:spPr>
          <a:xfrm>
            <a:off x="591731" y="2091526"/>
            <a:ext cx="7023641" cy="3447098"/>
          </a:xfrm>
          <a:prstGeom prst="rect">
            <a:avLst/>
          </a:prstGeom>
          <a:noFill/>
        </p:spPr>
        <p:txBody>
          <a:bodyPr wrap="square" rtlCol="0">
            <a:spAutoFit/>
          </a:bodyPr>
          <a:lstStyle/>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Work Role &amp; History:</a:t>
            </a:r>
          </a:p>
          <a:p>
            <a:pPr marL="285750"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Building data pipelines, data transformations using AWS, Azure Data factory, Databricks, </a:t>
            </a:r>
            <a:r>
              <a:rPr lang="en-US" sz="1400" dirty="0" err="1">
                <a:latin typeface="Arial" panose="020B0604020202020204" pitchFamily="34" charset="0"/>
                <a:cs typeface="Arial" panose="020B0604020202020204" pitchFamily="34" charset="0"/>
              </a:rPr>
              <a:t>pysaprk</a:t>
            </a:r>
            <a:r>
              <a:rPr lang="en-US" sz="1400" dirty="0">
                <a:latin typeface="Arial" panose="020B0604020202020204" pitchFamily="34" charset="0"/>
                <a:cs typeface="Arial" panose="020B0604020202020204" pitchFamily="34" charset="0"/>
              </a:rPr>
              <a:t>, SQL, Shell scripting, Azure data lake storage.</a:t>
            </a:r>
          </a:p>
          <a:p>
            <a:pPr marL="285750"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Performing SQL transformations using T-SQL, Joins, Pivot, indexing, CTE query, window functions for data manipulation and derive optimize business solutions.</a:t>
            </a:r>
          </a:p>
          <a:p>
            <a:pPr marL="285750"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Build CI/CD pipelines in Azure </a:t>
            </a:r>
            <a:r>
              <a:rPr lang="en-US" sz="1400" dirty="0" err="1">
                <a:latin typeface="Arial" panose="020B0604020202020204" pitchFamily="34" charset="0"/>
                <a:cs typeface="Arial" panose="020B0604020202020204" pitchFamily="34" charset="0"/>
              </a:rPr>
              <a:t>Devops</a:t>
            </a:r>
            <a:r>
              <a:rPr lang="en-US" sz="1400" dirty="0">
                <a:latin typeface="Arial" panose="020B0604020202020204" pitchFamily="34" charset="0"/>
                <a:cs typeface="Arial" panose="020B0604020202020204" pitchFamily="34" charset="0"/>
              </a:rPr>
              <a:t> and integrate notebooks with storage layers of Azure Data lake.</a:t>
            </a:r>
          </a:p>
          <a:p>
            <a:pPr marL="285750"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Developed a Hadoop Data lake shared platform to using Sqoop, Hive, Spark, HDFS, and Power BI to visualize the data</a:t>
            </a:r>
          </a:p>
          <a:p>
            <a:pPr marL="285750"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Build ETL pipeline and mapping to cleanse and load a huge amount of data.</a:t>
            </a:r>
          </a:p>
          <a:p>
            <a:pPr marL="285750"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Developed dashboards in Power BI Desktop to analyze the data for end users by collaborating with the stakeholders.</a:t>
            </a:r>
          </a:p>
          <a:p>
            <a:pPr marL="285750"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Involved in the process of data ingestion, data transformation, data querying, data storage, data movement, data visualization.</a:t>
            </a:r>
          </a:p>
        </p:txBody>
      </p:sp>
      <p:sp>
        <p:nvSpPr>
          <p:cNvPr id="17" name="TextBox 16">
            <a:extLst>
              <a:ext uri="{FF2B5EF4-FFF2-40B4-BE49-F238E27FC236}">
                <a16:creationId xmlns:a16="http://schemas.microsoft.com/office/drawing/2014/main" id="{74A9D34E-23A1-405F-988D-100C8352E7DC}"/>
              </a:ext>
            </a:extLst>
          </p:cNvPr>
          <p:cNvSpPr txBox="1"/>
          <p:nvPr/>
        </p:nvSpPr>
        <p:spPr>
          <a:xfrm>
            <a:off x="8026947" y="2485795"/>
            <a:ext cx="3922641" cy="2492990"/>
          </a:xfrm>
          <a:prstGeom prst="rect">
            <a:avLst/>
          </a:prstGeom>
          <a:noFill/>
        </p:spPr>
        <p:txBody>
          <a:bodyPr wrap="square" rtlCol="0">
            <a:spAutoFit/>
          </a:bodyPr>
          <a:lstStyle/>
          <a:p>
            <a:endParaRPr lang="en-US" b="1" dirty="0">
              <a:latin typeface="Arial" panose="020B0604020202020204" pitchFamily="34" charset="0"/>
              <a:cs typeface="Arial" panose="020B0604020202020204" pitchFamily="34" charset="0"/>
            </a:endParaRPr>
          </a:p>
          <a:p>
            <a:r>
              <a:rPr lang="en-US" b="1" dirty="0" err="1">
                <a:latin typeface="Arial" panose="020B0604020202020204" pitchFamily="34" charset="0"/>
                <a:cs typeface="Arial" panose="020B0604020202020204" pitchFamily="34" charset="0"/>
              </a:rPr>
              <a:t>Eduction</a:t>
            </a:r>
            <a:r>
              <a:rPr lang="en-US" b="1" dirty="0">
                <a:latin typeface="Arial" panose="020B0604020202020204" pitchFamily="34" charset="0"/>
                <a:cs typeface="Arial" panose="020B0604020202020204" pitchFamily="34" charset="0"/>
              </a:rPr>
              <a:t> History</a:t>
            </a:r>
            <a:r>
              <a:rPr lang="en-US" dirty="0">
                <a:solidFill>
                  <a:schemeClr val="accent2"/>
                </a:solidFill>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400" dirty="0" err="1">
                <a:latin typeface="Arial" panose="020B0604020202020204" pitchFamily="34" charset="0"/>
                <a:cs typeface="Arial" panose="020B0604020202020204" pitchFamily="34" charset="0"/>
              </a:rPr>
              <a:t>B.Tech</a:t>
            </a:r>
            <a:r>
              <a:rPr lang="en-US" sz="1400" dirty="0">
                <a:latin typeface="Arial" panose="020B0604020202020204" pitchFamily="34" charset="0"/>
                <a:cs typeface="Arial" panose="020B0604020202020204" pitchFamily="34" charset="0"/>
              </a:rPr>
              <a:t> in Computer Science and Engineering.</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As a Trainer:</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3+ year as a Data Engineer Trainer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Conducted various corporate and Tech sessions on Data Analytics, Data Engineer and AI.</a:t>
            </a:r>
          </a:p>
        </p:txBody>
      </p:sp>
      <p:sp>
        <p:nvSpPr>
          <p:cNvPr id="6" name="Rectangle 5">
            <a:extLst>
              <a:ext uri="{FF2B5EF4-FFF2-40B4-BE49-F238E27FC236}">
                <a16:creationId xmlns:a16="http://schemas.microsoft.com/office/drawing/2014/main" id="{530E469F-3A02-4D9F-BDC5-387A790F4F7C}"/>
              </a:ext>
            </a:extLst>
          </p:cNvPr>
          <p:cNvSpPr/>
          <p:nvPr/>
        </p:nvSpPr>
        <p:spPr>
          <a:xfrm>
            <a:off x="0" y="5876308"/>
            <a:ext cx="12192000" cy="548640"/>
          </a:xfrm>
          <a:prstGeom prst="rect">
            <a:avLst/>
          </a:prstGeom>
          <a:solidFill>
            <a:schemeClr val="accent2">
              <a:lumMod val="20000"/>
              <a:lumOff val="80000"/>
            </a:schemeClr>
          </a:solidFill>
        </p:spPr>
        <p:txBody>
          <a:bodyPr wrap="square" anchor="ctr">
            <a:spAutoFit/>
          </a:bodyPr>
          <a:lstStyle/>
          <a:p>
            <a:pPr algn="ctr"/>
            <a:r>
              <a:rPr lang="en-US" dirty="0">
                <a:latin typeface="Arial" panose="020B0604020202020204" pitchFamily="34" charset="0"/>
                <a:cs typeface="Arial" panose="020B0604020202020204" pitchFamily="34" charset="0"/>
              </a:rPr>
              <a:t>		</a:t>
            </a:r>
          </a:p>
          <a:p>
            <a:pPr algn="ctr"/>
            <a:r>
              <a:rPr lang="en-US" dirty="0">
                <a:latin typeface="Arial" panose="020B0604020202020204" pitchFamily="34" charset="0"/>
                <a:cs typeface="Arial" panose="020B0604020202020204" pitchFamily="34" charset="0"/>
              </a:rPr>
              <a:t>Skills: Python, Spark, SQL, </a:t>
            </a:r>
            <a:r>
              <a:rPr lang="en-US" dirty="0" err="1">
                <a:latin typeface="Arial" panose="020B0604020202020204" pitchFamily="34" charset="0"/>
                <a:cs typeface="Arial" panose="020B0604020202020204" pitchFamily="34" charset="0"/>
              </a:rPr>
              <a:t>PySpark</a:t>
            </a:r>
            <a:r>
              <a:rPr lang="en-US" dirty="0">
                <a:latin typeface="Arial" panose="020B0604020202020204" pitchFamily="34" charset="0"/>
                <a:cs typeface="Arial" panose="020B0604020202020204" pitchFamily="34" charset="0"/>
              </a:rPr>
              <a:t>, AWS, Azure, Power BI, Hadoop, Shell Scripting, GIT, </a:t>
            </a:r>
          </a:p>
          <a:p>
            <a:pPr algn="ctr"/>
            <a:r>
              <a:rPr lang="en-US" dirty="0">
                <a:latin typeface="Arial" panose="020B0604020202020204" pitchFamily="34" charset="0"/>
                <a:cs typeface="Arial" panose="020B0604020202020204" pitchFamily="34" charset="0"/>
              </a:rPr>
              <a:t> </a:t>
            </a:r>
          </a:p>
        </p:txBody>
      </p:sp>
      <p:pic>
        <p:nvPicPr>
          <p:cNvPr id="1026" name="Picture 2">
            <a:extLst>
              <a:ext uri="{FF2B5EF4-FFF2-40B4-BE49-F238E27FC236}">
                <a16:creationId xmlns:a16="http://schemas.microsoft.com/office/drawing/2014/main" id="{E4969A6B-3406-48A3-8390-3B916FAC23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8268" y="160936"/>
            <a:ext cx="1552143" cy="171828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8C692399-49C2-450D-A17D-DB05AC50B538}"/>
              </a:ext>
            </a:extLst>
          </p:cNvPr>
          <p:cNvSpPr/>
          <p:nvPr/>
        </p:nvSpPr>
        <p:spPr>
          <a:xfrm>
            <a:off x="9992333" y="1879216"/>
            <a:ext cx="1544012" cy="369332"/>
          </a:xfrm>
          <a:prstGeom prst="rect">
            <a:avLst/>
          </a:prstGeom>
        </p:spPr>
        <p:txBody>
          <a:bodyPr wrap="none">
            <a:spAutoFit/>
          </a:bodyPr>
          <a:lstStyle/>
          <a:p>
            <a:r>
              <a:rPr lang="en-US" u="sng" dirty="0">
                <a:solidFill>
                  <a:schemeClr val="accent2"/>
                </a:solidFill>
                <a:latin typeface="Arial" panose="020B0604020202020204" pitchFamily="34" charset="0"/>
                <a:cs typeface="Arial" panose="020B0604020202020204" pitchFamily="34" charset="0"/>
              </a:rPr>
              <a:t>Ishita Gandhi</a:t>
            </a:r>
            <a:endParaRPr lang="en-US" dirty="0"/>
          </a:p>
        </p:txBody>
      </p:sp>
    </p:spTree>
    <p:extLst>
      <p:ext uri="{BB962C8B-B14F-4D97-AF65-F5344CB8AC3E}">
        <p14:creationId xmlns:p14="http://schemas.microsoft.com/office/powerpoint/2010/main" val="3418609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B0EF6-9A86-41E9-B720-920CF8A36634}"/>
              </a:ext>
            </a:extLst>
          </p:cNvPr>
          <p:cNvSpPr>
            <a:spLocks noGrp="1"/>
          </p:cNvSpPr>
          <p:nvPr>
            <p:ph type="title" idx="4294967295"/>
          </p:nvPr>
        </p:nvSpPr>
        <p:spPr>
          <a:xfrm>
            <a:off x="366445" y="174323"/>
            <a:ext cx="10058400" cy="894189"/>
          </a:xfrm>
        </p:spPr>
        <p:txBody>
          <a:bodyPr>
            <a:normAutofit/>
          </a:bodyPr>
          <a:lstStyle/>
          <a:p>
            <a:r>
              <a:rPr lang="en-US" dirty="0"/>
              <a:t>Overview</a:t>
            </a:r>
          </a:p>
        </p:txBody>
      </p:sp>
      <p:sp>
        <p:nvSpPr>
          <p:cNvPr id="4" name="TextBox 3">
            <a:extLst>
              <a:ext uri="{FF2B5EF4-FFF2-40B4-BE49-F238E27FC236}">
                <a16:creationId xmlns:a16="http://schemas.microsoft.com/office/drawing/2014/main" id="{E946BDB3-BA2E-47F8-BDAE-FBAABA4B3DBD}"/>
              </a:ext>
            </a:extLst>
          </p:cNvPr>
          <p:cNvSpPr txBox="1"/>
          <p:nvPr/>
        </p:nvSpPr>
        <p:spPr>
          <a:xfrm>
            <a:off x="462337" y="1530849"/>
            <a:ext cx="10726220" cy="4801314"/>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2400" dirty="0"/>
              <a:t> What is Cloud Computing</a:t>
            </a:r>
          </a:p>
          <a:p>
            <a:pPr marL="285750" indent="-285750">
              <a:lnSpc>
                <a:spcPct val="150000"/>
              </a:lnSpc>
              <a:buFont typeface="Wingdings" panose="05000000000000000000" pitchFamily="2" charset="2"/>
              <a:buChar char="q"/>
            </a:pPr>
            <a:r>
              <a:rPr lang="en-US" sz="2400" dirty="0"/>
              <a:t> AWS Cloud Architecture</a:t>
            </a:r>
          </a:p>
          <a:p>
            <a:pPr marL="285750" indent="-285750">
              <a:lnSpc>
                <a:spcPct val="150000"/>
              </a:lnSpc>
              <a:buFont typeface="Wingdings" panose="05000000000000000000" pitchFamily="2" charset="2"/>
              <a:buChar char="q"/>
            </a:pPr>
            <a:r>
              <a:rPr lang="en-US" sz="2400" dirty="0"/>
              <a:t>Services in AWS</a:t>
            </a:r>
          </a:p>
          <a:p>
            <a:pPr marL="285750" indent="-285750">
              <a:lnSpc>
                <a:spcPct val="150000"/>
              </a:lnSpc>
              <a:buFont typeface="Wingdings" panose="05000000000000000000" pitchFamily="2" charset="2"/>
              <a:buChar char="q"/>
            </a:pPr>
            <a:r>
              <a:rPr lang="en-US" sz="2400" dirty="0"/>
              <a:t>Amazon Redshift</a:t>
            </a:r>
          </a:p>
          <a:p>
            <a:pPr marL="285750" indent="-285750">
              <a:lnSpc>
                <a:spcPct val="150000"/>
              </a:lnSpc>
              <a:buFont typeface="Wingdings" panose="05000000000000000000" pitchFamily="2" charset="2"/>
              <a:buChar char="q"/>
            </a:pPr>
            <a:r>
              <a:rPr lang="en-US" sz="2400" dirty="0"/>
              <a:t>AWS Lambda</a:t>
            </a:r>
          </a:p>
          <a:p>
            <a:pPr marL="285750" indent="-285750">
              <a:lnSpc>
                <a:spcPct val="150000"/>
              </a:lnSpc>
              <a:buFont typeface="Wingdings" panose="05000000000000000000" pitchFamily="2" charset="2"/>
              <a:buChar char="q"/>
            </a:pPr>
            <a:r>
              <a:rPr lang="en-US" sz="2400" dirty="0"/>
              <a:t>Amazon Ec2</a:t>
            </a:r>
          </a:p>
          <a:p>
            <a:pPr marL="285750" indent="-285750">
              <a:lnSpc>
                <a:spcPct val="150000"/>
              </a:lnSpc>
              <a:buFont typeface="Wingdings" panose="05000000000000000000" pitchFamily="2" charset="2"/>
              <a:buChar char="q"/>
            </a:pPr>
            <a:r>
              <a:rPr lang="en-US" sz="2400" dirty="0"/>
              <a:t>Practical Labs</a:t>
            </a:r>
          </a:p>
          <a:p>
            <a:pPr marL="285750" indent="-285750">
              <a:lnSpc>
                <a:spcPct val="150000"/>
              </a:lnSpc>
              <a:buFont typeface="Wingdings" panose="05000000000000000000" pitchFamily="2" charset="2"/>
              <a:buChar char="q"/>
            </a:pPr>
            <a:r>
              <a:rPr lang="en-US" sz="2400" dirty="0"/>
              <a:t>Things to Remember</a:t>
            </a:r>
          </a:p>
          <a:p>
            <a:pPr marL="285750" indent="-285750">
              <a:buFont typeface="Wingdings" panose="05000000000000000000" pitchFamily="2" charset="2"/>
              <a:buChar char="q"/>
            </a:pPr>
            <a:endParaRPr lang="en-US" dirty="0"/>
          </a:p>
        </p:txBody>
      </p:sp>
      <p:pic>
        <p:nvPicPr>
          <p:cNvPr id="5" name="Picture 4" descr="A picture containing text, tableware, plate, dishware&#10;&#10;Description automatically generated">
            <a:extLst>
              <a:ext uri="{FF2B5EF4-FFF2-40B4-BE49-F238E27FC236}">
                <a16:creationId xmlns:a16="http://schemas.microsoft.com/office/drawing/2014/main" id="{2337C36E-234C-4316-876F-04244300D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5063" y="331462"/>
            <a:ext cx="2302685" cy="1377773"/>
          </a:xfrm>
          <a:prstGeom prst="rect">
            <a:avLst/>
          </a:prstGeom>
        </p:spPr>
      </p:pic>
    </p:spTree>
    <p:extLst>
      <p:ext uri="{BB962C8B-B14F-4D97-AF65-F5344CB8AC3E}">
        <p14:creationId xmlns:p14="http://schemas.microsoft.com/office/powerpoint/2010/main" val="597365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0E0662-F334-4CEC-AAFF-FDB90BCE6204}"/>
              </a:ext>
            </a:extLst>
          </p:cNvPr>
          <p:cNvSpPr txBox="1"/>
          <p:nvPr/>
        </p:nvSpPr>
        <p:spPr>
          <a:xfrm>
            <a:off x="441789" y="575353"/>
            <a:ext cx="11293011" cy="707886"/>
          </a:xfrm>
          <a:prstGeom prst="rect">
            <a:avLst/>
          </a:prstGeom>
          <a:noFill/>
        </p:spPr>
        <p:txBody>
          <a:bodyPr wrap="square" rtlCol="0">
            <a:spAutoFit/>
          </a:bodyPr>
          <a:lstStyle/>
          <a:p>
            <a:pPr algn="ctr"/>
            <a:r>
              <a:rPr lang="en-US" sz="4000" dirty="0"/>
              <a:t>What is Cloud Computing?</a:t>
            </a:r>
          </a:p>
        </p:txBody>
      </p:sp>
      <p:sp>
        <p:nvSpPr>
          <p:cNvPr id="3" name="TextBox 2">
            <a:extLst>
              <a:ext uri="{FF2B5EF4-FFF2-40B4-BE49-F238E27FC236}">
                <a16:creationId xmlns:a16="http://schemas.microsoft.com/office/drawing/2014/main" id="{64B705B8-ACB2-4930-AEF9-C2DDAABDBF88}"/>
              </a:ext>
            </a:extLst>
          </p:cNvPr>
          <p:cNvSpPr txBox="1"/>
          <p:nvPr/>
        </p:nvSpPr>
        <p:spPr>
          <a:xfrm>
            <a:off x="606175" y="1674688"/>
            <a:ext cx="10397447" cy="1938992"/>
          </a:xfrm>
          <a:prstGeom prst="rect">
            <a:avLst/>
          </a:prstGeom>
          <a:noFill/>
        </p:spPr>
        <p:txBody>
          <a:bodyPr wrap="square" rtlCol="0">
            <a:spAutoFit/>
          </a:bodyPr>
          <a:lstStyle/>
          <a:p>
            <a:r>
              <a:rPr lang="en-US" sz="2400" dirty="0"/>
              <a:t>Cloud computing is the on-demand delivery of IT resources over the Internet with pay-as-you-go pricing. Instead of buying, owning, and maintaining physical data centers and servers, you can access technology services, such as computing power, storage, and databases, on an as-needed basis from a cloud provider like Amazon Web Services (AWS).</a:t>
            </a:r>
          </a:p>
        </p:txBody>
      </p:sp>
    </p:spTree>
    <p:extLst>
      <p:ext uri="{BB962C8B-B14F-4D97-AF65-F5344CB8AC3E}">
        <p14:creationId xmlns:p14="http://schemas.microsoft.com/office/powerpoint/2010/main" val="1142208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6219CF-6BD8-44DA-8583-A1AFC8644C5A}"/>
              </a:ext>
            </a:extLst>
          </p:cNvPr>
          <p:cNvSpPr txBox="1"/>
          <p:nvPr/>
        </p:nvSpPr>
        <p:spPr>
          <a:xfrm>
            <a:off x="647272" y="523982"/>
            <a:ext cx="11321208" cy="5232202"/>
          </a:xfrm>
          <a:prstGeom prst="rect">
            <a:avLst/>
          </a:prstGeom>
          <a:noFill/>
        </p:spPr>
        <p:txBody>
          <a:bodyPr wrap="square" rtlCol="0">
            <a:spAutoFit/>
          </a:bodyPr>
          <a:lstStyle/>
          <a:p>
            <a:pPr algn="ctr"/>
            <a:r>
              <a:rPr lang="en-US" sz="2800" dirty="0"/>
              <a:t>Benefits of Cloud Computing</a:t>
            </a:r>
          </a:p>
          <a:p>
            <a:endParaRPr lang="en-US" dirty="0"/>
          </a:p>
          <a:p>
            <a:endParaRPr lang="en-US" dirty="0"/>
          </a:p>
          <a:p>
            <a:r>
              <a:rPr lang="en-US" b="1" dirty="0"/>
              <a:t>Agility</a:t>
            </a:r>
          </a:p>
          <a:p>
            <a:r>
              <a:rPr lang="en-US" dirty="0"/>
              <a:t>The cloud gives you easy access to a broad range of technologies so that you can innovate faster and build nearly anything that you can imagine. You can quickly spin up resources as you need them–from infrastructure services, such as compute, storage, and databases, to Internet of Things, machine learning, data lakes and analytics, and much more.</a:t>
            </a:r>
          </a:p>
          <a:p>
            <a:endParaRPr lang="en-US" dirty="0"/>
          </a:p>
          <a:p>
            <a:r>
              <a:rPr lang="en-US" b="1" dirty="0"/>
              <a:t>Elasticity</a:t>
            </a:r>
          </a:p>
          <a:p>
            <a:r>
              <a:rPr lang="en-US" dirty="0"/>
              <a:t>With cloud computing, you don’t have to over-provision resources up front to handle peak levels of business activity in the future. Instead, you provision the amount of resources that you actually need. You can scale these resources up or down to instantly grow and shrink capacity as your business needs change.</a:t>
            </a:r>
          </a:p>
          <a:p>
            <a:endParaRPr lang="en-US" dirty="0"/>
          </a:p>
          <a:p>
            <a:r>
              <a:rPr lang="en-US" b="1" dirty="0"/>
              <a:t>Cost savings</a:t>
            </a:r>
          </a:p>
          <a:p>
            <a:r>
              <a:rPr lang="en-US" dirty="0"/>
              <a:t>The cloud allows you to trade capital expenses (such as data centers and physical servers) for variable expenses, and only pay for IT as you consume it. Plus, the variable expenses are much lower than what you would pay to do it yourself because of the economies of scale.</a:t>
            </a:r>
          </a:p>
          <a:p>
            <a:pPr marL="285750" indent="-285750">
              <a:buFont typeface="Courier New" panose="02070309020205020404" pitchFamily="49" charset="0"/>
              <a:buChar char="o"/>
            </a:pPr>
            <a:endParaRPr lang="en-US" dirty="0"/>
          </a:p>
        </p:txBody>
      </p:sp>
    </p:spTree>
    <p:extLst>
      <p:ext uri="{BB962C8B-B14F-4D97-AF65-F5344CB8AC3E}">
        <p14:creationId xmlns:p14="http://schemas.microsoft.com/office/powerpoint/2010/main" val="2710089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890409-DDD7-4FC9-8B0E-74FF405D46B1}"/>
              </a:ext>
            </a:extLst>
          </p:cNvPr>
          <p:cNvSpPr txBox="1"/>
          <p:nvPr/>
        </p:nvSpPr>
        <p:spPr>
          <a:xfrm>
            <a:off x="595901" y="472611"/>
            <a:ext cx="10397447" cy="5786199"/>
          </a:xfrm>
          <a:prstGeom prst="rect">
            <a:avLst/>
          </a:prstGeom>
          <a:noFill/>
        </p:spPr>
        <p:txBody>
          <a:bodyPr wrap="square" rtlCol="0">
            <a:spAutoFit/>
          </a:bodyPr>
          <a:lstStyle/>
          <a:p>
            <a:pPr algn="ctr"/>
            <a:r>
              <a:rPr lang="en-US" sz="2800" dirty="0"/>
              <a:t>Types of Cloud Computing</a:t>
            </a:r>
          </a:p>
          <a:p>
            <a:endParaRPr lang="en-US" dirty="0"/>
          </a:p>
          <a:p>
            <a:r>
              <a:rPr lang="en-US" b="1" dirty="0"/>
              <a:t>Infrastructure as a Service (IaaS)</a:t>
            </a:r>
          </a:p>
          <a:p>
            <a:r>
              <a:rPr lang="en-US" dirty="0"/>
              <a:t>IaaS contains the basic building blocks for cloud IT. It typically provides access to networking features, computers (virtual or on dedicated hardware), and data storage space. IaaS gives you the highest level of flexibility and management control over your IT resources. It is most similar to the existing IT resources with which many IT departments and developers are familiar. </a:t>
            </a:r>
          </a:p>
          <a:p>
            <a:br>
              <a:rPr lang="en-US" dirty="0"/>
            </a:br>
            <a:r>
              <a:rPr lang="en-US" b="1" dirty="0"/>
              <a:t>Platform as a Service (PaaS)</a:t>
            </a:r>
          </a:p>
          <a:p>
            <a:r>
              <a:rPr lang="en-US" dirty="0"/>
              <a:t>PaaS removes the need for you to manage underlying infrastructure (usually hardware and operating systems), and allows you to focus on the deployment and management of your applications. This helps you be more efficient as you don’t need to worry about resource procurement, capacity planning, software maintenance, patching, or any of the other undifferentiated heavy lifting involved in running your application. </a:t>
            </a:r>
          </a:p>
          <a:p>
            <a:r>
              <a:rPr lang="en-US" b="1" dirty="0"/>
              <a:t>Software as a Service (SaaS)</a:t>
            </a:r>
          </a:p>
          <a:p>
            <a:r>
              <a:rPr lang="en-US" dirty="0"/>
              <a:t>SaaS provides you with a complete product that is run and managed by the service provider. In most cases, people referring to SaaS are referring to end-user applications (such as web-based email). With a SaaS offering, you don’t have to think about how the service is maintained or how the underlying infrastructure is managed. You only need to think about how you will use that particular software. </a:t>
            </a:r>
          </a:p>
          <a:p>
            <a:pPr marL="342900" indent="-342900">
              <a:buFont typeface="+mj-lt"/>
              <a:buAutoNum type="arabicPeriod"/>
            </a:pPr>
            <a:endParaRPr lang="en-US" dirty="0"/>
          </a:p>
        </p:txBody>
      </p:sp>
    </p:spTree>
    <p:extLst>
      <p:ext uri="{BB962C8B-B14F-4D97-AF65-F5344CB8AC3E}">
        <p14:creationId xmlns:p14="http://schemas.microsoft.com/office/powerpoint/2010/main" val="4014447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BE6E2D-F6F2-40CF-ACD1-6C44B248C67C}"/>
              </a:ext>
            </a:extLst>
          </p:cNvPr>
          <p:cNvSpPr txBox="1"/>
          <p:nvPr/>
        </p:nvSpPr>
        <p:spPr>
          <a:xfrm>
            <a:off x="1016000" y="396240"/>
            <a:ext cx="9458960" cy="523220"/>
          </a:xfrm>
          <a:prstGeom prst="rect">
            <a:avLst/>
          </a:prstGeom>
          <a:noFill/>
        </p:spPr>
        <p:txBody>
          <a:bodyPr wrap="square" rtlCol="0">
            <a:spAutoFit/>
          </a:bodyPr>
          <a:lstStyle/>
          <a:p>
            <a:pPr algn="ctr"/>
            <a:r>
              <a:rPr lang="en-US" sz="2800" dirty="0"/>
              <a:t>What is AWS?</a:t>
            </a:r>
          </a:p>
        </p:txBody>
      </p:sp>
      <p:sp>
        <p:nvSpPr>
          <p:cNvPr id="3" name="TextBox 2">
            <a:extLst>
              <a:ext uri="{FF2B5EF4-FFF2-40B4-BE49-F238E27FC236}">
                <a16:creationId xmlns:a16="http://schemas.microsoft.com/office/drawing/2014/main" id="{6890A411-6CDD-4819-BBAE-363C67D29511}"/>
              </a:ext>
            </a:extLst>
          </p:cNvPr>
          <p:cNvSpPr txBox="1"/>
          <p:nvPr/>
        </p:nvSpPr>
        <p:spPr>
          <a:xfrm>
            <a:off x="619760" y="1483360"/>
            <a:ext cx="10038080" cy="3970318"/>
          </a:xfrm>
          <a:prstGeom prst="rect">
            <a:avLst/>
          </a:prstGeom>
          <a:noFill/>
        </p:spPr>
        <p:txBody>
          <a:bodyPr wrap="square" rtlCol="0">
            <a:spAutoFit/>
          </a:bodyPr>
          <a:lstStyle/>
          <a:p>
            <a:r>
              <a:rPr lang="en-US" dirty="0"/>
              <a:t>Amazon Web Services (AWS) is the world’s most comprehensive and broadly adopted cloud platform, offering over 200 fully featured services from data centers globally. </a:t>
            </a:r>
          </a:p>
          <a:p>
            <a:endParaRPr lang="en-US" dirty="0"/>
          </a:p>
          <a:p>
            <a:r>
              <a:rPr lang="en-US" dirty="0"/>
              <a:t>Amazon web service is an online platform that provides scalable and cost-effective cloud computing solutions.</a:t>
            </a:r>
          </a:p>
          <a:p>
            <a:r>
              <a:rPr lang="en-US" dirty="0"/>
              <a:t>AWS is a broadly adopted cloud platform that offers several on-demand operations like compute power, database storage, content delivery, etc., to help corporates scale and grow.</a:t>
            </a:r>
          </a:p>
          <a:p>
            <a:endParaRPr lang="en-US" dirty="0"/>
          </a:p>
          <a:p>
            <a:r>
              <a:rPr lang="en-US" dirty="0"/>
              <a:t>Applications:</a:t>
            </a:r>
          </a:p>
          <a:p>
            <a:pPr marL="285750" indent="-285750">
              <a:buFont typeface="Arial" panose="020B0604020202020204" pitchFamily="34" charset="0"/>
              <a:buChar char="•"/>
            </a:pPr>
            <a:r>
              <a:rPr lang="en-US" dirty="0"/>
              <a:t>Storage and Backup</a:t>
            </a:r>
          </a:p>
          <a:p>
            <a:pPr marL="285750" indent="-285750">
              <a:buFont typeface="Arial" panose="020B0604020202020204" pitchFamily="34" charset="0"/>
              <a:buChar char="•"/>
            </a:pPr>
            <a:r>
              <a:rPr lang="en-US" dirty="0"/>
              <a:t>Websites</a:t>
            </a:r>
          </a:p>
          <a:p>
            <a:pPr marL="285750" indent="-285750">
              <a:buFont typeface="Arial" panose="020B0604020202020204" pitchFamily="34" charset="0"/>
              <a:buChar char="•"/>
            </a:pPr>
            <a:r>
              <a:rPr lang="en-US" dirty="0"/>
              <a:t>Gaming</a:t>
            </a:r>
          </a:p>
          <a:p>
            <a:pPr marL="285750" indent="-285750">
              <a:buFont typeface="Arial" panose="020B0604020202020204" pitchFamily="34" charset="0"/>
              <a:buChar char="•"/>
            </a:pPr>
            <a:r>
              <a:rPr lang="en-US" dirty="0"/>
              <a:t>Mobile, Web and Social Applications</a:t>
            </a:r>
          </a:p>
          <a:p>
            <a:endParaRPr lang="en-US" dirty="0"/>
          </a:p>
        </p:txBody>
      </p:sp>
    </p:spTree>
    <p:extLst>
      <p:ext uri="{BB962C8B-B14F-4D97-AF65-F5344CB8AC3E}">
        <p14:creationId xmlns:p14="http://schemas.microsoft.com/office/powerpoint/2010/main" val="2001448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AF6CDF-19D4-4953-8993-773F21F904EE}"/>
              </a:ext>
            </a:extLst>
          </p:cNvPr>
          <p:cNvSpPr txBox="1"/>
          <p:nvPr/>
        </p:nvSpPr>
        <p:spPr>
          <a:xfrm>
            <a:off x="832207" y="534256"/>
            <a:ext cx="9154274" cy="954107"/>
          </a:xfrm>
          <a:prstGeom prst="rect">
            <a:avLst/>
          </a:prstGeom>
          <a:noFill/>
        </p:spPr>
        <p:txBody>
          <a:bodyPr wrap="square" rtlCol="0">
            <a:spAutoFit/>
          </a:bodyPr>
          <a:lstStyle/>
          <a:p>
            <a:pPr algn="ctr"/>
            <a:r>
              <a:rPr lang="en-US" sz="2800" u="sng" dirty="0"/>
              <a:t>AWS Architecture</a:t>
            </a:r>
          </a:p>
          <a:p>
            <a:endParaRPr lang="en-US" sz="2800" dirty="0"/>
          </a:p>
        </p:txBody>
      </p:sp>
      <p:pic>
        <p:nvPicPr>
          <p:cNvPr id="6" name="Picture 5" descr="A picture containing diagram&#10;&#10;Description automatically generated">
            <a:extLst>
              <a:ext uri="{FF2B5EF4-FFF2-40B4-BE49-F238E27FC236}">
                <a16:creationId xmlns:a16="http://schemas.microsoft.com/office/drawing/2014/main" id="{056A53A7-29BE-456D-AA58-BFA9C2E473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23736"/>
            <a:ext cx="12192000" cy="5300008"/>
          </a:xfrm>
          <a:prstGeom prst="rect">
            <a:avLst/>
          </a:prstGeom>
        </p:spPr>
      </p:pic>
    </p:spTree>
    <p:extLst>
      <p:ext uri="{BB962C8B-B14F-4D97-AF65-F5344CB8AC3E}">
        <p14:creationId xmlns:p14="http://schemas.microsoft.com/office/powerpoint/2010/main" val="59784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6C297F-DC12-439F-98FC-F3BA1E78F418}"/>
              </a:ext>
            </a:extLst>
          </p:cNvPr>
          <p:cNvSpPr txBox="1"/>
          <p:nvPr/>
        </p:nvSpPr>
        <p:spPr>
          <a:xfrm>
            <a:off x="624114" y="580571"/>
            <a:ext cx="9985829" cy="523220"/>
          </a:xfrm>
          <a:prstGeom prst="rect">
            <a:avLst/>
          </a:prstGeom>
          <a:noFill/>
        </p:spPr>
        <p:txBody>
          <a:bodyPr wrap="square" rtlCol="0">
            <a:spAutoFit/>
          </a:bodyPr>
          <a:lstStyle/>
          <a:p>
            <a:pPr algn="ctr"/>
            <a:r>
              <a:rPr lang="en-US" sz="2800" dirty="0"/>
              <a:t>Services in AWS</a:t>
            </a:r>
          </a:p>
        </p:txBody>
      </p:sp>
      <p:pic>
        <p:nvPicPr>
          <p:cNvPr id="4" name="Picture 3" descr="A picture containing diagram&#10;&#10;Description automatically generated">
            <a:extLst>
              <a:ext uri="{FF2B5EF4-FFF2-40B4-BE49-F238E27FC236}">
                <a16:creationId xmlns:a16="http://schemas.microsoft.com/office/drawing/2014/main" id="{4E46115D-AD8A-4242-B7A1-861B77049D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486" y="1820862"/>
            <a:ext cx="10319657" cy="4028395"/>
          </a:xfrm>
          <a:prstGeom prst="rect">
            <a:avLst/>
          </a:prstGeom>
        </p:spPr>
      </p:pic>
    </p:spTree>
    <p:extLst>
      <p:ext uri="{BB962C8B-B14F-4D97-AF65-F5344CB8AC3E}">
        <p14:creationId xmlns:p14="http://schemas.microsoft.com/office/powerpoint/2010/main" val="123874880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hell Futura Font Theme">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L Use Shell WizKit_v2 [Read-Only]" id="{5AD2CDE6-0B7A-42E9-887C-D72896F6615B}" vid="{BCB3399D-31A3-40C3-83C3-5B17094A6D9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4256D1A7300244B58CEBC74D8C61D6" ma:contentTypeVersion="10" ma:contentTypeDescription="Create a new document." ma:contentTypeScope="" ma:versionID="aeb271bae035e33f40b1b7f876d8b2a5">
  <xsd:schema xmlns:xsd="http://www.w3.org/2001/XMLSchema" xmlns:xs="http://www.w3.org/2001/XMLSchema" xmlns:p="http://schemas.microsoft.com/office/2006/metadata/properties" xmlns:ns3="ec476b3e-dcee-43e3-8df9-2438f6db1ea3" xmlns:ns4="48659592-4425-4120-9574-a4358cf5989b" targetNamespace="http://schemas.microsoft.com/office/2006/metadata/properties" ma:root="true" ma:fieldsID="2ac7fd4b97b265be32a7bafcd4f82e7d" ns3:_="" ns4:_="">
    <xsd:import namespace="ec476b3e-dcee-43e3-8df9-2438f6db1ea3"/>
    <xsd:import namespace="48659592-4425-4120-9574-a4358cf5989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476b3e-dcee-43e3-8df9-2438f6db1e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8659592-4425-4120-9574-a4358cf5989b"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02788C2-047D-450E-AF12-B85A4F26FB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476b3e-dcee-43e3-8df9-2438f6db1ea3"/>
    <ds:schemaRef ds:uri="48659592-4425-4120-9574-a4358cf598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0131066-F7AF-4AE4-8A88-08C39AB8290B}">
  <ds:schemaRefs>
    <ds:schemaRef ds:uri="http://schemas.microsoft.com/sharepoint/v3/contenttype/forms"/>
  </ds:schemaRefs>
</ds:datastoreItem>
</file>

<file path=customXml/itemProps3.xml><?xml version="1.0" encoding="utf-8"?>
<ds:datastoreItem xmlns:ds="http://schemas.openxmlformats.org/officeDocument/2006/customXml" ds:itemID="{818FEE36-07DC-4741-B597-CDC3998D2E2A}">
  <ds:schemaRefs>
    <ds:schemaRef ds:uri="http://purl.org/dc/terms/"/>
    <ds:schemaRef ds:uri="ec476b3e-dcee-43e3-8df9-2438f6db1ea3"/>
    <ds:schemaRef ds:uri="http://schemas.openxmlformats.org/package/2006/metadata/core-properties"/>
    <ds:schemaRef ds:uri="http://purl.org/dc/elements/1.1/"/>
    <ds:schemaRef ds:uri="http://schemas.microsoft.com/office/2006/metadata/properties"/>
    <ds:schemaRef ds:uri="http://www.w3.org/XML/1998/namespace"/>
    <ds:schemaRef ds:uri="http://schemas.microsoft.com/office/2006/documentManagement/types"/>
    <ds:schemaRef ds:uri="http://schemas.microsoft.com/office/infopath/2007/PartnerControls"/>
    <ds:schemaRef ds:uri="48659592-4425-4120-9574-a4358cf5989b"/>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Retrospect</Template>
  <TotalTime>1173</TotalTime>
  <Words>1000</Words>
  <Application>Microsoft Office PowerPoint</Application>
  <PresentationFormat>Widescreen</PresentationFormat>
  <Paragraphs>87</Paragraphs>
  <Slides>15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Futura Medium</vt:lpstr>
      <vt:lpstr>Calibri</vt:lpstr>
      <vt:lpstr>Arial</vt:lpstr>
      <vt:lpstr>Wingdings</vt:lpstr>
      <vt:lpstr>Calibri Light</vt:lpstr>
      <vt:lpstr>Futura Bold</vt:lpstr>
      <vt:lpstr>Courier New</vt:lpstr>
      <vt:lpstr>Retrospect</vt:lpstr>
      <vt:lpstr>Office Theme</vt:lpstr>
      <vt:lpstr>PowerPoint Presentation</vt:lpstr>
      <vt:lpstr>About Me</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Gandhi, Ishita SBOBNG-ITY/F</dc:creator>
  <cp:lastModifiedBy>Gandhi, Ishita SBOBNG-ITY/F</cp:lastModifiedBy>
  <cp:revision>2</cp:revision>
  <dcterms:created xsi:type="dcterms:W3CDTF">2021-05-28T05:57:43Z</dcterms:created>
  <dcterms:modified xsi:type="dcterms:W3CDTF">2021-05-29T01:31:40Z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0x010100564256D1A7300244B58CEBC74D8C61D6</vt:lpwstr>
  </property>
</Properties>
</file>