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8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7" r:id="rId43"/>
    <p:sldId id="300" r:id="rId44"/>
    <p:sldId id="299" r:id="rId45"/>
    <p:sldId id="301" r:id="rId46"/>
    <p:sldId id="305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4FBA-79F5-8F0F-3EBC-B3BA8EB74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0EB7A-C73A-E92A-4515-2ABCC85DE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FC700-6707-2F79-6EA3-3E578FE9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A140-E26D-48B5-A0C8-5BB72F1291A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8B69-23AD-EA9B-E4C4-2EBC2F06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A7C28-992A-28C7-6FA4-492B5750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FED4-1E11-4B9E-ACE6-A1DC7D205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9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75A0-E698-C754-91AD-0EA442FE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57B14-D951-F424-F6CA-3A6EBD151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EF9DD-6B0E-29C2-F585-21C785629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A140-E26D-48B5-A0C8-5BB72F1291A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967B-6AAE-AA99-C68B-44C10551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03102-B7AA-BA47-2FEF-6CDACA82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FED4-1E11-4B9E-ACE6-A1DC7D205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09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21230-28F1-08BB-BAF4-F09F23E7A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973E6-DD7D-3912-65BD-5C0D2C12F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842A3-252E-A8A4-E5FE-CD2A3085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A140-E26D-48B5-A0C8-5BB72F1291A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E3AF3-4FFE-D34D-A010-8AB29284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451DF-D903-0A57-BD16-80F1D2EF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FED4-1E11-4B9E-ACE6-A1DC7D205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E168-17C4-626A-0867-F057097F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B737-8740-D803-11E9-48D00DB1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4D5A1-BFF9-24B0-B34C-2C063F89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A140-E26D-48B5-A0C8-5BB72F1291A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49CF0-B5D2-52CF-323C-9C496DF1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5C0E-F2CB-32A2-5FC8-2864AAA2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FED4-1E11-4B9E-ACE6-A1DC7D205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8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ABBC-D5D2-792D-63E9-75BF0D8B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4983F-874C-5AB0-E22F-F870371CC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8F3F6-D96F-BE94-AB33-8142C38A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A140-E26D-48B5-A0C8-5BB72F1291A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F103-F664-C2D6-429E-C2C88172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84C54-9E4B-47A2-9362-BF812A2B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FED4-1E11-4B9E-ACE6-A1DC7D205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BF4F-7A8D-63CD-679B-2356B678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77C9-664C-EC1F-4C02-C0DA3D810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F0E96-A251-4017-8AE8-EB01F9C1A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51C31-1CAC-F086-B094-0A7D9C07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A140-E26D-48B5-A0C8-5BB72F1291A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C0B7D-6C3A-50CB-770E-153C94DF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7B9A5-6E5D-1991-185E-8B6E7E80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FED4-1E11-4B9E-ACE6-A1DC7D205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1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2D5B-59A8-9231-4FBC-10C3EA22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45B6F-2822-BFF8-38E5-42BBAA4C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8067B-6247-A5FD-3FCB-428DEAF72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E4C55-6014-8020-4356-ED86518E8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C61E7-F0E6-123B-69DD-C94B0D572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4BC6A-1DC4-8256-E01E-C473913A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A140-E26D-48B5-A0C8-5BB72F1291A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6DCDB-AB78-FD08-E272-84CB8BB5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7646B-D340-F9E9-3C5E-52AD7C32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FED4-1E11-4B9E-ACE6-A1DC7D205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48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6557-12F8-2356-AE4E-4010C7A3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3BF70-13F5-8329-7F87-FA6C6CD6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A140-E26D-48B5-A0C8-5BB72F1291A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27064-D74B-8D9D-BE7E-C23ED461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4E940-AA86-81CA-2069-984C8219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FED4-1E11-4B9E-ACE6-A1DC7D205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80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697C9-EAE9-05C9-D07F-E0818BDB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A140-E26D-48B5-A0C8-5BB72F1291A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9448D-9EB2-014B-CAF9-3EB800A2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817BC-335E-E748-ED9A-E9920277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FED4-1E11-4B9E-ACE6-A1DC7D205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15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E516-C0C9-12BC-0ECF-278765EF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D6522-8ED2-76D5-14E2-3DFD0E8B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296BA-3DED-689D-2BB4-3FCA9FC73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03C1C-D796-EC5B-771C-78973F00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A140-E26D-48B5-A0C8-5BB72F1291A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96299-D13B-AA31-40BF-4FD9A715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8048F-78AB-2A05-1665-97804640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FED4-1E11-4B9E-ACE6-A1DC7D205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3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5DE6-279E-49A6-540F-519CBEBF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395FAC-422D-32FF-942A-7D2127D1E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8A00D-93A5-42E2-48E2-B2BBA705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B7390-FD38-0285-3921-23B9FB52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A140-E26D-48B5-A0C8-5BB72F1291A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26FE5-1DF6-2E24-9F69-14C2F66E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03D8D-0996-C21B-E9AF-2752632C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FED4-1E11-4B9E-ACE6-A1DC7D205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49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00053-66B7-D627-55E1-0D445885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CA4E6-B248-EFE8-97B8-7F32FE189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7CDD-1B98-46C7-7D0C-CE2A6C454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4A140-E26D-48B5-A0C8-5BB72F1291A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3D77D-9361-A3A2-D2BD-721699B32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8644-149F-42C4-1F03-1A51A35EC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5FED4-1E11-4B9E-ACE6-A1DC7D205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25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classroom-tech/" TargetMode="External"/><Relationship Id="rId2" Type="http://schemas.openxmlformats.org/officeDocument/2006/relationships/hyperlink" Target="https://classroomtech.i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hita0807/Blinkit-Data-Analysis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tech.in/" TargetMode="External"/><Relationship Id="rId2" Type="http://schemas.openxmlformats.org/officeDocument/2006/relationships/hyperlink" Target="https://www.kaggle.com/datasets/akxiit/blinkit-sales-dataset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9ADD-0060-D72E-E23F-DEC0C3B13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04672" y="91441"/>
            <a:ext cx="13661136" cy="78638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Title:</a:t>
            </a:r>
            <a:r>
              <a:rPr lang="en-US" dirty="0"/>
              <a:t> </a:t>
            </a:r>
            <a:r>
              <a:rPr lang="en-US" dirty="0" err="1"/>
              <a:t>Blinkit</a:t>
            </a:r>
            <a:r>
              <a:rPr lang="en-US" dirty="0"/>
              <a:t> Sales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01297-A632-C530-881A-AF05959A9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8" y="1225296"/>
            <a:ext cx="10643616" cy="4882896"/>
          </a:xfrm>
        </p:spPr>
        <p:txBody>
          <a:bodyPr>
            <a:normAutofit/>
          </a:bodyPr>
          <a:lstStyle/>
          <a:p>
            <a:r>
              <a:rPr lang="en-IN" b="1" dirty="0"/>
              <a:t>Name:</a:t>
            </a:r>
            <a:r>
              <a:rPr lang="en-IN" dirty="0"/>
              <a:t> Ishita Majumdar</a:t>
            </a:r>
            <a:br>
              <a:rPr lang="en-IN" dirty="0"/>
            </a:br>
            <a:r>
              <a:rPr lang="en-IN" b="1" dirty="0"/>
              <a:t>College:</a:t>
            </a:r>
            <a:r>
              <a:rPr lang="en-IN" dirty="0"/>
              <a:t> Narula Institute of Technology</a:t>
            </a:r>
            <a:br>
              <a:rPr lang="en-IN" dirty="0"/>
            </a:br>
            <a:r>
              <a:rPr lang="en-IN" b="1" dirty="0"/>
              <a:t>Department:</a:t>
            </a:r>
            <a:r>
              <a:rPr lang="en-IN" dirty="0"/>
              <a:t> Computer Science and Business Systems</a:t>
            </a:r>
            <a:br>
              <a:rPr lang="en-IN" dirty="0"/>
            </a:br>
            <a:r>
              <a:rPr lang="en-IN" b="1" dirty="0"/>
              <a:t>Semester:</a:t>
            </a:r>
            <a:r>
              <a:rPr lang="en-IN" dirty="0"/>
              <a:t> 6th Semester</a:t>
            </a:r>
            <a:br>
              <a:rPr lang="en-IN" dirty="0"/>
            </a:br>
            <a:r>
              <a:rPr lang="en-IN" b="1" dirty="0"/>
              <a:t>Internship Under:</a:t>
            </a:r>
            <a:r>
              <a:rPr lang="en-IN" dirty="0"/>
              <a:t> Classroom</a:t>
            </a:r>
          </a:p>
          <a:p>
            <a:endParaRPr lang="en-IN" dirty="0"/>
          </a:p>
          <a:p>
            <a:r>
              <a:rPr lang="en-IN" dirty="0"/>
              <a:t>📞 </a:t>
            </a:r>
            <a:r>
              <a:rPr lang="en-IN" b="1" dirty="0"/>
              <a:t>Contact Us</a:t>
            </a:r>
            <a:br>
              <a:rPr lang="en-IN" dirty="0"/>
            </a:br>
            <a:r>
              <a:rPr lang="en-IN" dirty="0"/>
              <a:t>📱 </a:t>
            </a:r>
            <a:r>
              <a:rPr lang="en-IN" b="1" dirty="0"/>
              <a:t>Phone:</a:t>
            </a:r>
            <a:r>
              <a:rPr lang="en-IN" dirty="0"/>
              <a:t> 8981838547</a:t>
            </a:r>
            <a:br>
              <a:rPr lang="en-IN" dirty="0"/>
            </a:br>
            <a:r>
              <a:rPr lang="en-IN" dirty="0"/>
              <a:t>🌐 </a:t>
            </a:r>
            <a:r>
              <a:rPr lang="en-IN" b="1" dirty="0"/>
              <a:t>Website: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https://classroomtech.in</a:t>
            </a:r>
            <a:br>
              <a:rPr lang="en-IN" dirty="0"/>
            </a:br>
            <a:r>
              <a:rPr lang="en-IN" dirty="0"/>
              <a:t>🔗 </a:t>
            </a:r>
            <a:r>
              <a:rPr lang="en-IN" b="1" dirty="0"/>
              <a:t>LinkedIn:</a:t>
            </a:r>
            <a:r>
              <a:rPr lang="en-IN" dirty="0"/>
              <a:t> </a:t>
            </a:r>
            <a:r>
              <a:rPr lang="en-IN" dirty="0">
                <a:hlinkClick r:id="rId3"/>
              </a:rPr>
              <a:t>https://www.linkedin.com/company/classroom-tech/</a:t>
            </a:r>
            <a:br>
              <a:rPr lang="en-IN" dirty="0"/>
            </a:br>
            <a:r>
              <a:rPr lang="en-IN" b="1" dirty="0"/>
              <a:t>Duration:</a:t>
            </a:r>
            <a:r>
              <a:rPr lang="en-IN" dirty="0"/>
              <a:t> 3 months (1st April 2025 – 30th June 2025)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15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FAF1-EEDB-4CA2-3012-06F68E8F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9D4C79-E65E-8156-7955-0FFE6BCFFB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3544" y="2011680"/>
            <a:ext cx="4910328" cy="307238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9D067-D1EF-9E77-DF5A-8994DFC24E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Used stacked column chart to see which month had the highest and lowest number of orders</a:t>
            </a:r>
          </a:p>
          <a:p>
            <a:r>
              <a:rPr lang="en-IN" dirty="0"/>
              <a:t>August had the highest number of order. It had 285 orders.</a:t>
            </a:r>
          </a:p>
          <a:p>
            <a:r>
              <a:rPr lang="en-IN" dirty="0"/>
              <a:t>November had the lowest number of orders – 30 orders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125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679D-B4AA-52A4-1054-32A59EA0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7F7B9B-2F3E-1829-0EF1-9DF08CBAAF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3236" y="1600200"/>
            <a:ext cx="4463708" cy="457676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8EFC5-98B9-3F06-FB67-41AD0BCAB9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Created a pie chart to see the number of feedback in each criteria</a:t>
            </a:r>
          </a:p>
          <a:p>
            <a:r>
              <a:rPr lang="en-IN" dirty="0"/>
              <a:t>Users had to say the most regarding deliveries.</a:t>
            </a:r>
          </a:p>
        </p:txBody>
      </p:sp>
    </p:spTree>
    <p:extLst>
      <p:ext uri="{BB962C8B-B14F-4D97-AF65-F5344CB8AC3E}">
        <p14:creationId xmlns:p14="http://schemas.microsoft.com/office/powerpoint/2010/main" val="138814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7514-9A9D-DED2-0BBF-2B8D07B4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D694EE-CE14-C757-75DC-A88FA2FB09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39733"/>
            <a:ext cx="4200144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0C6E2-B0B7-22E7-EF6D-3D655C2C6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0551"/>
            <a:ext cx="5181600" cy="4046411"/>
          </a:xfrm>
        </p:spPr>
        <p:txBody>
          <a:bodyPr/>
          <a:lstStyle/>
          <a:p>
            <a:r>
              <a:rPr lang="en-IN" dirty="0"/>
              <a:t>Created a table to sort Product names based on the percentage of damaged stock.</a:t>
            </a:r>
          </a:p>
          <a:p>
            <a:r>
              <a:rPr lang="en-IN" dirty="0"/>
              <a:t>Dish Soap had the highest damaged stock  with 64 percent</a:t>
            </a:r>
          </a:p>
          <a:p>
            <a:r>
              <a:rPr lang="en-IN" dirty="0"/>
              <a:t>Cough Syrup had the lowest with 0.35 percent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19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6F55-A680-6BAD-1DB5-AC0B1BD1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962659-6B85-692F-5E74-B25103144F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84248"/>
            <a:ext cx="4684776" cy="361188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C7F83-2464-4940-B69F-9D0FAFF93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84247"/>
            <a:ext cx="5181600" cy="4192715"/>
          </a:xfrm>
        </p:spPr>
        <p:txBody>
          <a:bodyPr/>
          <a:lstStyle/>
          <a:p>
            <a:r>
              <a:rPr lang="en-IN" dirty="0"/>
              <a:t>Used a slicer to check delivery statuses</a:t>
            </a:r>
          </a:p>
          <a:p>
            <a:r>
              <a:rPr lang="en-IN" dirty="0"/>
              <a:t>Mostly orders were delivered on time</a:t>
            </a:r>
          </a:p>
          <a:p>
            <a:r>
              <a:rPr lang="en-IN" dirty="0"/>
              <a:t>However from the charts we could deduce that </a:t>
            </a:r>
            <a:r>
              <a:rPr lang="en-IN" dirty="0" err="1"/>
              <a:t>Noevember</a:t>
            </a:r>
            <a:r>
              <a:rPr lang="en-IN" dirty="0"/>
              <a:t> 2023 saw significant delay of deliveries</a:t>
            </a:r>
          </a:p>
        </p:txBody>
      </p:sp>
    </p:spTree>
    <p:extLst>
      <p:ext uri="{BB962C8B-B14F-4D97-AF65-F5344CB8AC3E}">
        <p14:creationId xmlns:p14="http://schemas.microsoft.com/office/powerpoint/2010/main" val="147103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C876-537E-46EF-D88C-639E7308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F65210-BB1F-B423-1FCC-8E9348FFE0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931663" cy="377964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E6556-675C-F9BF-83F1-43CF153280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Created a stacked column chart to see which product had the maximum and minimum stock in inventory</a:t>
            </a:r>
          </a:p>
          <a:p>
            <a:r>
              <a:rPr lang="en-US" dirty="0"/>
              <a:t>Pet Products had the highest stock at 8,532 units, while Lemonade had the lowest at 498 units.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767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2273-6196-EFA8-6FAD-9CED7AB0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CD28ED-E5DE-5AEB-5595-794EBA2F42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5256" y="2706624"/>
            <a:ext cx="4901184" cy="25146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9015C-7E35-3E30-865A-E2F91CDEC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98063"/>
            <a:ext cx="5181600" cy="1618489"/>
          </a:xfrm>
        </p:spPr>
        <p:txBody>
          <a:bodyPr/>
          <a:lstStyle/>
          <a:p>
            <a:r>
              <a:rPr lang="en-IN" dirty="0"/>
              <a:t>Used KPI Visualization</a:t>
            </a:r>
          </a:p>
          <a:p>
            <a:r>
              <a:rPr lang="en-IN" dirty="0"/>
              <a:t>On an average 1.10K orders were placed per day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61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047C-6918-E8FC-C994-A40CD0E3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43B487-77AA-82A6-43BB-1B5F760378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15184"/>
            <a:ext cx="4684776" cy="2286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31028-3D7D-BA64-8508-5B1D014A3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79192"/>
            <a:ext cx="5181600" cy="2029968"/>
          </a:xfrm>
        </p:spPr>
        <p:txBody>
          <a:bodyPr/>
          <a:lstStyle/>
          <a:p>
            <a:r>
              <a:rPr lang="en-IN" dirty="0"/>
              <a:t>Used a KPI Visualization</a:t>
            </a:r>
          </a:p>
          <a:p>
            <a:r>
              <a:rPr lang="en-IN" dirty="0"/>
              <a:t>The total revenue generated throughout 2023 and 2024 stood  at INR  32.19 Million </a:t>
            </a:r>
          </a:p>
        </p:txBody>
      </p:sp>
    </p:spTree>
    <p:extLst>
      <p:ext uri="{BB962C8B-B14F-4D97-AF65-F5344CB8AC3E}">
        <p14:creationId xmlns:p14="http://schemas.microsoft.com/office/powerpoint/2010/main" val="267082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4AB5-9F98-849B-450C-08C34EC2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B9CEAE-5AF4-7702-71CA-683596B963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2688" y="2432305"/>
            <a:ext cx="4279392" cy="294436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4FCE1-5340-A9A6-6687-3165DFE1F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2305"/>
            <a:ext cx="5181600" cy="3744658"/>
          </a:xfrm>
        </p:spPr>
        <p:txBody>
          <a:bodyPr/>
          <a:lstStyle/>
          <a:p>
            <a:r>
              <a:rPr lang="en-IN" dirty="0"/>
              <a:t>Created a clustered column chart categorizing product names by their quantities</a:t>
            </a:r>
          </a:p>
          <a:p>
            <a:r>
              <a:rPr lang="en-IN" dirty="0"/>
              <a:t>Pet treats had the highest quantity (473)</a:t>
            </a:r>
          </a:p>
          <a:p>
            <a:r>
              <a:rPr lang="en-IN" dirty="0"/>
              <a:t>Spinach had the lowest quantity (40)</a:t>
            </a:r>
          </a:p>
        </p:txBody>
      </p:sp>
    </p:spTree>
    <p:extLst>
      <p:ext uri="{BB962C8B-B14F-4D97-AF65-F5344CB8AC3E}">
        <p14:creationId xmlns:p14="http://schemas.microsoft.com/office/powerpoint/2010/main" val="1644497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8655A-A680-2B67-2D7A-3FFB0E1F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7DB0B9-7E17-0B84-CED9-E47AAA2BC6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501896" cy="383451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50948-287E-6108-A716-CEDC3AA2E7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The table shows revenue generated by each category of product as well as the total </a:t>
            </a:r>
            <a:r>
              <a:rPr lang="en-IN" dirty="0" err="1"/>
              <a:t>reveneue</a:t>
            </a:r>
            <a:r>
              <a:rPr lang="en-IN" dirty="0"/>
              <a:t>..</a:t>
            </a:r>
          </a:p>
          <a:p>
            <a:r>
              <a:rPr lang="en-IN" dirty="0"/>
              <a:t>Dairy and breakfast generated the highest revenue.</a:t>
            </a:r>
          </a:p>
          <a:p>
            <a:r>
              <a:rPr lang="en-IN" dirty="0"/>
              <a:t>Instant Food and frozen food generated the lowest </a:t>
            </a:r>
            <a:r>
              <a:rPr lang="en-IN" dirty="0" err="1"/>
              <a:t>reveneue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94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70B8-7BB8-9A3C-A1F9-25B93CC7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CE38C2-EF36-3419-48F6-77E7E308A9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3272" y="2002536"/>
            <a:ext cx="4224528" cy="341071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16687-4F8D-CC51-2C48-123F67D74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12263"/>
            <a:ext cx="5181600" cy="4064699"/>
          </a:xfrm>
        </p:spPr>
        <p:txBody>
          <a:bodyPr/>
          <a:lstStyle/>
          <a:p>
            <a:r>
              <a:rPr lang="en-IN" dirty="0"/>
              <a:t>Created a pie chart to clearly distinguish customer segments.</a:t>
            </a:r>
          </a:p>
          <a:p>
            <a:r>
              <a:rPr lang="en-IN" dirty="0"/>
              <a:t>Mostly there are regular customers followed by new and premium ones.</a:t>
            </a:r>
          </a:p>
          <a:p>
            <a:r>
              <a:rPr lang="en-US" dirty="0"/>
              <a:t>This indicates strong repeat business.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56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0C8E-74E5-F8B2-12C3-C95F124F1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297"/>
            <a:ext cx="9144000" cy="85953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Acknowledgement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38C28-DA6A-16EE-E748-986ECEE07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1033272"/>
            <a:ext cx="10972800" cy="42245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 would like to express my heartfelt gratitude to all those who supported me throughout the successful completion of this project.</a:t>
            </a:r>
          </a:p>
          <a:p>
            <a:pPr algn="just"/>
            <a:r>
              <a:rPr lang="en-US" dirty="0"/>
              <a:t>First and foremost, I extend my sincere thanks to Mr. Satyaki Das for their invaluable guidance, timely feedback, and constant encouragement that helped shape this project from beginning to end.</a:t>
            </a:r>
          </a:p>
          <a:p>
            <a:pPr algn="just"/>
            <a:r>
              <a:rPr lang="en-US" dirty="0"/>
              <a:t>I am also thankful to </a:t>
            </a:r>
            <a:r>
              <a:rPr lang="en-US" b="1" dirty="0"/>
              <a:t>Classroom Tech</a:t>
            </a:r>
            <a:r>
              <a:rPr lang="en-US" dirty="0"/>
              <a:t> for providing me with this internship opportunity for me to apply my analytical skills in a real-world scenario.</a:t>
            </a:r>
          </a:p>
          <a:p>
            <a:pPr algn="just"/>
            <a:r>
              <a:rPr lang="en-US" dirty="0"/>
              <a:t>Lastly, I express my deepest gratitude to my family and well-wishers for their unwavering support, patience, and belief in me throughout this journey.</a:t>
            </a:r>
          </a:p>
          <a:p>
            <a:pPr algn="just"/>
            <a:r>
              <a:rPr lang="en-US" dirty="0"/>
              <a:t>This project would not have been possible without the collective support of each of them.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578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AB4A-4141-C7A5-E215-1B9EFEF8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E78E3B-1AA9-0438-359D-85E40368DE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14060"/>
            <a:ext cx="4023360" cy="265852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4F29C-7AFB-5C82-3EEA-55756094C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3121"/>
            <a:ext cx="5181600" cy="2880359"/>
          </a:xfrm>
        </p:spPr>
        <p:txBody>
          <a:bodyPr>
            <a:normAutofit/>
          </a:bodyPr>
          <a:lstStyle/>
          <a:p>
            <a:r>
              <a:rPr lang="en-IN" dirty="0"/>
              <a:t>Created a Card Visual</a:t>
            </a:r>
          </a:p>
          <a:p>
            <a:r>
              <a:rPr lang="en-IN" dirty="0"/>
              <a:t>It shows a return of 1.97 on advertisement spend.</a:t>
            </a:r>
          </a:p>
          <a:p>
            <a:r>
              <a:rPr lang="en-US" dirty="0"/>
              <a:t>Indicates that each INR 1 spent on ads generated INR 1.97 in revenue.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023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3236-A60C-BEFA-8443-30CEC39A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D90A09-0492-AD58-5B52-8C75D95F99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87168"/>
            <a:ext cx="3962399" cy="263347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EA98B-E41C-34CC-5FE2-CE0109BFF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87167"/>
            <a:ext cx="5181600" cy="3689795"/>
          </a:xfrm>
        </p:spPr>
        <p:txBody>
          <a:bodyPr/>
          <a:lstStyle/>
          <a:p>
            <a:r>
              <a:rPr lang="en-IN" dirty="0"/>
              <a:t>Created a card visual</a:t>
            </a:r>
          </a:p>
          <a:p>
            <a:r>
              <a:rPr lang="en-IN" dirty="0"/>
              <a:t>It shows the sum of total delivery time required to deliver all ordered products throughout 2023 and 2024.</a:t>
            </a:r>
          </a:p>
        </p:txBody>
      </p:sp>
    </p:spTree>
    <p:extLst>
      <p:ext uri="{BB962C8B-B14F-4D97-AF65-F5344CB8AC3E}">
        <p14:creationId xmlns:p14="http://schemas.microsoft.com/office/powerpoint/2010/main" val="3803560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4919-CE1C-6F00-D186-80F0AA51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433EAD-389C-8BFA-F713-8503632A9D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33472"/>
            <a:ext cx="4163568" cy="252374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51525-8569-25D0-6D3A-A87540D77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06623"/>
            <a:ext cx="5181600" cy="1956817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Created a card visual to check the overall delivery delay hours calculated using the columns promised time and actual time.</a:t>
            </a:r>
          </a:p>
          <a:p>
            <a:r>
              <a:rPr lang="en-US" dirty="0"/>
              <a:t>The cumulative delivery delay highlights gaps between promised and actual delivery times, which need optimization.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29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274C-9AC5-F284-0461-CBD2FAE5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F9022D-39DC-0694-1871-41707C432E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50008"/>
            <a:ext cx="3688080" cy="272491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7F769-F91A-F433-7162-BC4EA6396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50007"/>
            <a:ext cx="5181600" cy="3826955"/>
          </a:xfrm>
        </p:spPr>
        <p:txBody>
          <a:bodyPr/>
          <a:lstStyle/>
          <a:p>
            <a:r>
              <a:rPr lang="en-IN" dirty="0"/>
              <a:t>Used a table to check total number of orders against each </a:t>
            </a:r>
            <a:r>
              <a:rPr lang="en-IN" dirty="0" err="1"/>
              <a:t>pincode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7466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EC7F-B8DB-508D-E94E-70E6B644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FE1CB4-7EA2-0211-62CA-84631FBB90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47672"/>
            <a:ext cx="4602480" cy="295351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6521-7A60-435B-F755-55FE10BD1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5999"/>
            <a:ext cx="5181600" cy="2523745"/>
          </a:xfrm>
        </p:spPr>
        <p:txBody>
          <a:bodyPr>
            <a:normAutofit/>
          </a:bodyPr>
          <a:lstStyle/>
          <a:p>
            <a:r>
              <a:rPr lang="en-US" sz="2000" b="1" dirty="0"/>
              <a:t>On-time deliveries</a:t>
            </a:r>
            <a:r>
              <a:rPr lang="en-US" sz="2000" dirty="0"/>
              <a:t> occurred at both short and long distances.</a:t>
            </a:r>
          </a:p>
          <a:p>
            <a:r>
              <a:rPr lang="en-US" sz="2000" b="1" dirty="0"/>
              <a:t>Slightly delayed</a:t>
            </a:r>
            <a:r>
              <a:rPr lang="en-US" sz="2000" dirty="0"/>
              <a:t> orders were mostly mid-range.</a:t>
            </a:r>
          </a:p>
          <a:p>
            <a:r>
              <a:rPr lang="en-US" sz="2000" b="1" dirty="0"/>
              <a:t>Significantly delayed</a:t>
            </a:r>
            <a:r>
              <a:rPr lang="en-US" sz="2000" dirty="0"/>
              <a:t> deliveries even occurred at short distances — indicating internal or local operational issues.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25905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46D4-FCF2-F6A6-576A-71B38130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E35819-566D-6B12-6DEE-9489B38538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21992"/>
            <a:ext cx="4767071" cy="307238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8C26-90B4-289F-AD59-DB5F49573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3431"/>
            <a:ext cx="5181600" cy="3072385"/>
          </a:xfrm>
        </p:spPr>
        <p:txBody>
          <a:bodyPr/>
          <a:lstStyle/>
          <a:p>
            <a:r>
              <a:rPr lang="en-IN" dirty="0"/>
              <a:t>The customer retention rate is 0.94 .</a:t>
            </a:r>
          </a:p>
          <a:p>
            <a:r>
              <a:rPr lang="en-IN" dirty="0"/>
              <a:t>Used a KPI visual to show it.</a:t>
            </a:r>
          </a:p>
          <a:p>
            <a:r>
              <a:rPr lang="en-US" dirty="0"/>
              <a:t>Shows excellent customer loyalty, with most customers placing more than one order.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912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6F0A-B30C-6C66-F50B-10076336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5CF256-D8ED-A00B-FF03-9A2978E60E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1832" y="1825625"/>
            <a:ext cx="4553712" cy="364248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2EED7-A4F7-B67E-21A6-030C00F90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75687"/>
            <a:ext cx="5181600" cy="2441449"/>
          </a:xfrm>
        </p:spPr>
        <p:txBody>
          <a:bodyPr/>
          <a:lstStyle/>
          <a:p>
            <a:r>
              <a:rPr lang="en-IN" dirty="0"/>
              <a:t>Created a clustered column chart.</a:t>
            </a:r>
          </a:p>
          <a:p>
            <a:r>
              <a:rPr lang="en-IN" dirty="0"/>
              <a:t>Showed Top 5 products according to quantity.</a:t>
            </a:r>
          </a:p>
          <a:p>
            <a:r>
              <a:rPr lang="en-IN" dirty="0"/>
              <a:t>Pet names topped the list.</a:t>
            </a:r>
          </a:p>
        </p:txBody>
      </p:sp>
    </p:spTree>
    <p:extLst>
      <p:ext uri="{BB962C8B-B14F-4D97-AF65-F5344CB8AC3E}">
        <p14:creationId xmlns:p14="http://schemas.microsoft.com/office/powerpoint/2010/main" val="4034766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9580-AB45-55BF-99BC-8CF2098D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853CB5-CFF3-A737-0337-62118B059D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0120" y="2112264"/>
            <a:ext cx="4700016" cy="289864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4DE19-2D16-7096-D06C-B97AFB2AB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1991"/>
            <a:ext cx="5181600" cy="2066545"/>
          </a:xfrm>
        </p:spPr>
        <p:txBody>
          <a:bodyPr/>
          <a:lstStyle/>
          <a:p>
            <a:r>
              <a:rPr lang="en-IN" dirty="0"/>
              <a:t>Used a card visual.</a:t>
            </a:r>
          </a:p>
          <a:p>
            <a:r>
              <a:rPr lang="en-IN" dirty="0"/>
              <a:t>Depicts the gross profit throughout the year 2023 and 2024.</a:t>
            </a:r>
          </a:p>
        </p:txBody>
      </p:sp>
    </p:spTree>
    <p:extLst>
      <p:ext uri="{BB962C8B-B14F-4D97-AF65-F5344CB8AC3E}">
        <p14:creationId xmlns:p14="http://schemas.microsoft.com/office/powerpoint/2010/main" val="267347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47EA-CE0D-9C1C-F41D-CCF47B42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0DFF7A-4904-07F6-EEED-5BCEE9287B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61288" y="2103120"/>
            <a:ext cx="4169664" cy="282549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8031E-8F4E-122E-656D-B708FCBA3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03119"/>
            <a:ext cx="5181600" cy="3419857"/>
          </a:xfrm>
        </p:spPr>
        <p:txBody>
          <a:bodyPr>
            <a:normAutofit/>
          </a:bodyPr>
          <a:lstStyle/>
          <a:p>
            <a:r>
              <a:rPr lang="en-US" dirty="0"/>
              <a:t>Customer Lifetime Value of ₹29.03 Million indicates strong revenue potential from repeated customers.</a:t>
            </a:r>
          </a:p>
          <a:p>
            <a:r>
              <a:rPr lang="en-US" dirty="0"/>
              <a:t>This also indicates consistent ordering behavior and moderate to high average order values across customer segments.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64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D052-E379-7B25-BD5C-AF652F08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5B2A19-C38A-DA40-6E0F-A03776F134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7864" y="2340865"/>
            <a:ext cx="4114800" cy="26589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9AAC4-2B3B-A292-599C-FF4CD973B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32887"/>
            <a:ext cx="5181600" cy="2020825"/>
          </a:xfrm>
        </p:spPr>
        <p:txBody>
          <a:bodyPr/>
          <a:lstStyle/>
          <a:p>
            <a:r>
              <a:rPr lang="en-US" dirty="0"/>
              <a:t>Pet Care products topped the sales charts in terms of volume, showing strong demand in that segment.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68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5A13-EA46-82F8-09FD-BE0CC9EDF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2"/>
            <a:ext cx="9144000" cy="64185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Table of Contents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9DC7A2-4A12-3D12-07A3-2CDA8F2749E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38149" y="220527"/>
            <a:ext cx="8669275" cy="590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endParaRPr lang="en-IN" sz="1800" b="1" dirty="0"/>
          </a:p>
          <a:p>
            <a:pPr algn="l"/>
            <a:r>
              <a:rPr lang="en-IN" sz="1800" b="1" dirty="0"/>
              <a:t>Page 1:</a:t>
            </a:r>
            <a:r>
              <a:rPr lang="en-IN" sz="1800" dirty="0"/>
              <a:t> Title Slide</a:t>
            </a:r>
          </a:p>
          <a:p>
            <a:pPr algn="l"/>
            <a:r>
              <a:rPr lang="en-IN" sz="1800" b="1" dirty="0"/>
              <a:t>Page 2:</a:t>
            </a:r>
            <a:r>
              <a:rPr lang="en-IN" sz="1800" dirty="0"/>
              <a:t> Acknowledgement</a:t>
            </a:r>
          </a:p>
          <a:p>
            <a:pPr algn="l"/>
            <a:r>
              <a:rPr lang="en-IN" sz="1800" b="1" dirty="0"/>
              <a:t>Page 3:</a:t>
            </a:r>
            <a:r>
              <a:rPr lang="en-IN" sz="1800" dirty="0"/>
              <a:t> Table of Contents</a:t>
            </a:r>
          </a:p>
          <a:p>
            <a:pPr algn="l"/>
            <a:r>
              <a:rPr lang="en-IN" sz="1800" b="1" dirty="0"/>
              <a:t>Page 4:</a:t>
            </a:r>
            <a:r>
              <a:rPr lang="en-IN" sz="1800" dirty="0"/>
              <a:t> Objective / Problem Statement</a:t>
            </a:r>
          </a:p>
          <a:p>
            <a:pPr algn="l"/>
            <a:r>
              <a:rPr lang="en-IN" sz="1800" b="1" dirty="0"/>
              <a:t>Page 5:</a:t>
            </a:r>
            <a:r>
              <a:rPr lang="en-IN" sz="1800" dirty="0"/>
              <a:t> Dataset Overview</a:t>
            </a:r>
          </a:p>
          <a:p>
            <a:pPr algn="l"/>
            <a:r>
              <a:rPr lang="en-IN" sz="1800" b="1" dirty="0"/>
              <a:t>Page 6:</a:t>
            </a:r>
            <a:r>
              <a:rPr lang="en-IN" sz="1800" dirty="0"/>
              <a:t> Datasets Used</a:t>
            </a:r>
          </a:p>
          <a:p>
            <a:pPr algn="l"/>
            <a:r>
              <a:rPr lang="en-IN" sz="1800" b="1" dirty="0"/>
              <a:t>Page 7:</a:t>
            </a:r>
            <a:r>
              <a:rPr lang="en-IN" sz="1800" dirty="0"/>
              <a:t> Tools Used</a:t>
            </a:r>
          </a:p>
          <a:p>
            <a:pPr algn="l"/>
            <a:r>
              <a:rPr lang="en-IN" sz="1800" b="1" dirty="0"/>
              <a:t>Page 8</a:t>
            </a:r>
            <a:r>
              <a:rPr lang="en-IN" sz="1800" dirty="0"/>
              <a:t>: Methodology</a:t>
            </a:r>
          </a:p>
          <a:p>
            <a:pPr algn="l"/>
            <a:r>
              <a:rPr lang="en-IN" sz="1800" b="1" dirty="0"/>
              <a:t>Page 9-42:</a:t>
            </a:r>
            <a:r>
              <a:rPr lang="en-IN" sz="1800" dirty="0"/>
              <a:t> Detailed Visualization Slides </a:t>
            </a:r>
          </a:p>
          <a:p>
            <a:pPr algn="l"/>
            <a:r>
              <a:rPr lang="en-IN" sz="1800" b="1" dirty="0"/>
              <a:t>Page 43:</a:t>
            </a:r>
            <a:r>
              <a:rPr lang="en-IN" sz="1800" dirty="0"/>
              <a:t> Key Findings</a:t>
            </a:r>
          </a:p>
          <a:p>
            <a:pPr algn="l"/>
            <a:r>
              <a:rPr lang="en-IN" sz="1800" b="1" dirty="0"/>
              <a:t>Page 44:</a:t>
            </a:r>
            <a:r>
              <a:rPr lang="en-IN" sz="1800" dirty="0"/>
              <a:t> Conclusion</a:t>
            </a:r>
          </a:p>
          <a:p>
            <a:pPr algn="l"/>
            <a:r>
              <a:rPr lang="en-IN" sz="1800" b="1" dirty="0"/>
              <a:t>Page 45:</a:t>
            </a:r>
            <a:r>
              <a:rPr lang="en-IN" sz="1800" dirty="0"/>
              <a:t> GitHub Repository Link</a:t>
            </a:r>
          </a:p>
          <a:p>
            <a:pPr algn="l"/>
            <a:r>
              <a:rPr lang="en-IN" sz="1800" b="1" dirty="0"/>
              <a:t>Page 46:</a:t>
            </a:r>
            <a:r>
              <a:rPr lang="en-IN" sz="1800" dirty="0"/>
              <a:t> References</a:t>
            </a:r>
          </a:p>
          <a:p>
            <a:pPr algn="l"/>
            <a:r>
              <a:rPr lang="en-IN" sz="1800" b="1" dirty="0"/>
              <a:t>Page 47:</a:t>
            </a:r>
            <a:r>
              <a:rPr lang="en-IN" sz="1800" dirty="0"/>
              <a:t> Thank You Note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29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0997-3B95-3DF6-96A1-2374785B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4C6086-2AF3-36D0-25AC-BFDC1B6E8F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03120"/>
            <a:ext cx="4428743" cy="325526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343E8-8721-BFC3-D5E0-5C557A6FB9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High impressions (29.49M) led to strong revenue generation (₹32.19M)</a:t>
            </a:r>
          </a:p>
          <a:p>
            <a:r>
              <a:rPr lang="en-US" dirty="0"/>
              <a:t>However ,only 10% of impressions resulted in clicks (2.97M).</a:t>
            </a:r>
          </a:p>
          <a:p>
            <a:r>
              <a:rPr lang="en-US" dirty="0"/>
              <a:t>Just ~1% of clicks converted into actual conversions (0.30M).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087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3AC2-1AB3-0DB1-198C-51F9CB0F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777437-FB32-C82E-1DA4-5B5BDCD651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67166"/>
            <a:ext cx="4739639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C69BD-194A-315A-69CC-7E4D99CDE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67165"/>
            <a:ext cx="5181600" cy="4209797"/>
          </a:xfrm>
        </p:spPr>
        <p:txBody>
          <a:bodyPr/>
          <a:lstStyle/>
          <a:p>
            <a:r>
              <a:rPr lang="en-IN" dirty="0"/>
              <a:t>Table shows the number of orders placed for each category.</a:t>
            </a:r>
          </a:p>
          <a:p>
            <a:r>
              <a:rPr lang="en-IN" dirty="0"/>
              <a:t>Comparatively more orders were placed in 2024 for every category.</a:t>
            </a:r>
          </a:p>
          <a:p>
            <a:r>
              <a:rPr lang="en-IN" dirty="0"/>
              <a:t>Indicates improvement.</a:t>
            </a:r>
          </a:p>
          <a:p>
            <a:r>
              <a:rPr lang="en-IN" dirty="0"/>
              <a:t>Household care products had the highest surge in orders.</a:t>
            </a:r>
          </a:p>
        </p:txBody>
      </p:sp>
    </p:spTree>
    <p:extLst>
      <p:ext uri="{BB962C8B-B14F-4D97-AF65-F5344CB8AC3E}">
        <p14:creationId xmlns:p14="http://schemas.microsoft.com/office/powerpoint/2010/main" val="2776425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2C9E-CFCC-D92F-4428-E4861089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128405-2E0B-72E6-C37A-D6685E9CF5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867656" cy="411041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F0E4E-CCDE-DFF6-DB1A-791328905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66543"/>
            <a:ext cx="5181600" cy="4110419"/>
          </a:xfrm>
        </p:spPr>
        <p:txBody>
          <a:bodyPr/>
          <a:lstStyle/>
          <a:p>
            <a:r>
              <a:rPr lang="en-IN" dirty="0"/>
              <a:t>Household Care had the highest surge in orders from 2023 and 2024.</a:t>
            </a:r>
          </a:p>
          <a:p>
            <a:r>
              <a:rPr lang="en-IN" dirty="0"/>
              <a:t>Frozen and Instant Foods saw a decline in orders.</a:t>
            </a:r>
          </a:p>
          <a:p>
            <a:r>
              <a:rPr lang="en-IN" dirty="0"/>
              <a:t>Pharmacy also showed a decline in terms of orders</a:t>
            </a:r>
          </a:p>
        </p:txBody>
      </p:sp>
    </p:spTree>
    <p:extLst>
      <p:ext uri="{BB962C8B-B14F-4D97-AF65-F5344CB8AC3E}">
        <p14:creationId xmlns:p14="http://schemas.microsoft.com/office/powerpoint/2010/main" val="82857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8BF3-A112-939D-4B79-2EB2294E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277BAD-CB4D-434B-82B0-75AC8EAF1C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40281"/>
            <a:ext cx="4721351" cy="336499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C4EC9-06C6-4FF3-2586-C864085E8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2303"/>
            <a:ext cx="5181600" cy="3744659"/>
          </a:xfrm>
        </p:spPr>
        <p:txBody>
          <a:bodyPr/>
          <a:lstStyle/>
          <a:p>
            <a:r>
              <a:rPr lang="en-US" dirty="0"/>
              <a:t>Steady growth in daily orders is seen from February to May, peaking around May–August.</a:t>
            </a:r>
          </a:p>
          <a:p>
            <a:r>
              <a:rPr lang="en-US" dirty="0"/>
              <a:t>A </a:t>
            </a:r>
            <a:r>
              <a:rPr lang="en-US" b="1" dirty="0"/>
              <a:t>sharp decline</a:t>
            </a:r>
            <a:r>
              <a:rPr lang="en-US" dirty="0"/>
              <a:t> is observed from October to December, with December having the lowest daily order count.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762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08E9-9296-A760-1C4F-65DBEF97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177D6F-C378-474F-06C7-0A936B1E48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0704" y="2093976"/>
            <a:ext cx="3913632" cy="363016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518DA-5061-5C48-4714-792235012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95143"/>
            <a:ext cx="5181600" cy="3881819"/>
          </a:xfrm>
        </p:spPr>
        <p:txBody>
          <a:bodyPr/>
          <a:lstStyle/>
          <a:p>
            <a:r>
              <a:rPr lang="en-US" dirty="0"/>
              <a:t>Most customer feedback was about </a:t>
            </a:r>
            <a:r>
              <a:rPr lang="en-US" b="1" dirty="0"/>
              <a:t>Delivery</a:t>
            </a:r>
            <a:r>
              <a:rPr lang="en-US" dirty="0"/>
              <a:t>, suggesting this area needs the most attention, followed by Product Quality and App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739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76D5-3C01-2CE2-0451-B05433C4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7AF7BF-2E28-9ACF-D2C5-6F97609AB1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41833" y="2139696"/>
            <a:ext cx="4290660" cy="261728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93866-BF54-C422-82F6-CBCA281F4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9695"/>
            <a:ext cx="5181600" cy="4037267"/>
          </a:xfrm>
        </p:spPr>
        <p:txBody>
          <a:bodyPr/>
          <a:lstStyle/>
          <a:p>
            <a:r>
              <a:rPr lang="en-US" dirty="0"/>
              <a:t>Performance was </a:t>
            </a:r>
            <a:r>
              <a:rPr lang="en-US" b="1" dirty="0"/>
              <a:t>poor</a:t>
            </a:r>
            <a:r>
              <a:rPr lang="en-US" dirty="0"/>
              <a:t> for the dairy category during specific time frames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26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23DA-7859-32C8-1B49-229AF353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C64B24-4063-309E-33D0-11A1641F99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30552"/>
            <a:ext cx="4044696" cy="382219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0ACBF-917C-3213-F1A4-8CBEB30C8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54769"/>
            <a:ext cx="5181600" cy="3822193"/>
          </a:xfrm>
        </p:spPr>
        <p:txBody>
          <a:bodyPr/>
          <a:lstStyle/>
          <a:p>
            <a:r>
              <a:rPr lang="en-IN" dirty="0"/>
              <a:t>Delivery of Snacks and munchies was significantly delayed.</a:t>
            </a:r>
          </a:p>
          <a:p>
            <a:r>
              <a:rPr lang="en-IN" dirty="0"/>
              <a:t>Happened probably due to </a:t>
            </a:r>
            <a:r>
              <a:rPr lang="en-US" dirty="0"/>
              <a:t>high demand.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726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AE53-18EC-C418-E37F-B5BA27AF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B006ED-9873-65E9-2AA7-8BE98A76CE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76273"/>
            <a:ext cx="3980688" cy="357530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ECD8D-B0D3-F936-C60F-BA1013AB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23"/>
            <a:ext cx="5181600" cy="3927539"/>
          </a:xfrm>
        </p:spPr>
        <p:txBody>
          <a:bodyPr/>
          <a:lstStyle/>
          <a:p>
            <a:r>
              <a:rPr lang="en-IN" dirty="0"/>
              <a:t>Pharma products were mostly on time</a:t>
            </a:r>
          </a:p>
          <a:p>
            <a:r>
              <a:rPr lang="en-IN" dirty="0"/>
              <a:t>Indicates better priority handling and stable inventory.</a:t>
            </a:r>
          </a:p>
        </p:txBody>
      </p:sp>
    </p:spTree>
    <p:extLst>
      <p:ext uri="{BB962C8B-B14F-4D97-AF65-F5344CB8AC3E}">
        <p14:creationId xmlns:p14="http://schemas.microsoft.com/office/powerpoint/2010/main" val="24764781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6BC4-DAD2-2744-BDB0-7E252218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C0B555-4EE3-44AF-6287-0881DC5595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12264"/>
            <a:ext cx="3971544" cy="337413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619EB-A114-EC92-B427-952508341D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The pie chart shows the top 5 areas based on order quantity.</a:t>
            </a:r>
          </a:p>
          <a:p>
            <a:r>
              <a:rPr lang="en-IN" dirty="0"/>
              <a:t>Vishakhapatnam topped the list with 25.62%.</a:t>
            </a:r>
          </a:p>
        </p:txBody>
      </p:sp>
    </p:spTree>
    <p:extLst>
      <p:ext uri="{BB962C8B-B14F-4D97-AF65-F5344CB8AC3E}">
        <p14:creationId xmlns:p14="http://schemas.microsoft.com/office/powerpoint/2010/main" val="2302596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BCE8-D871-90E5-5692-FB132CFD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DF05E4-856C-2BF9-8E7C-C91C293D9D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47672"/>
            <a:ext cx="5181600" cy="422929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38690-EFA9-D3F1-1E63-D35B6CE45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78607"/>
            <a:ext cx="5181600" cy="1499617"/>
          </a:xfrm>
        </p:spPr>
        <p:txBody>
          <a:bodyPr/>
          <a:lstStyle/>
          <a:p>
            <a:r>
              <a:rPr lang="en-IN" dirty="0"/>
              <a:t>Added a slicer of names to check the order statistics of any customer.</a:t>
            </a:r>
          </a:p>
        </p:txBody>
      </p:sp>
    </p:spTree>
    <p:extLst>
      <p:ext uri="{BB962C8B-B14F-4D97-AF65-F5344CB8AC3E}">
        <p14:creationId xmlns:p14="http://schemas.microsoft.com/office/powerpoint/2010/main" val="139525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07A1-6513-654F-90AD-F6F2162B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 /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D004-FD67-6E8A-2B33-50EAD12CA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585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analyze </a:t>
            </a:r>
            <a:r>
              <a:rPr lang="en-US" dirty="0" err="1"/>
              <a:t>Blinkit's</a:t>
            </a:r>
            <a:r>
              <a:rPr lang="en-US" dirty="0"/>
              <a:t> customer, order, delivery, inventory, and marketing data using Power BI to uncover insights and improve decision-making.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217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3545-BA50-DB55-F650-C9F61C86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655B93-F38B-DED2-C985-A9E76BDF8D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448" y="2286000"/>
            <a:ext cx="3639312" cy="309981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0AF02-85DB-32E1-B640-47CBA3D654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Created a pie chart to categorize number of feedback by their sentiments.</a:t>
            </a:r>
          </a:p>
          <a:p>
            <a:r>
              <a:rPr lang="en-IN" dirty="0"/>
              <a:t>Mostly there were neutral feedbacks followed by negative and positive ones</a:t>
            </a:r>
          </a:p>
        </p:txBody>
      </p:sp>
    </p:spTree>
    <p:extLst>
      <p:ext uri="{BB962C8B-B14F-4D97-AF65-F5344CB8AC3E}">
        <p14:creationId xmlns:p14="http://schemas.microsoft.com/office/powerpoint/2010/main" val="2351402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F75A-886B-D389-AB87-26F6577E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52026B-4D2A-3A09-3238-7A445B8815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03120"/>
            <a:ext cx="4072128" cy="327355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13D6A-2472-2078-F497-CF3B93E776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Created a table showing the </a:t>
            </a:r>
            <a:r>
              <a:rPr lang="en-IN" dirty="0" err="1"/>
              <a:t>mrp</a:t>
            </a:r>
            <a:r>
              <a:rPr lang="en-IN" dirty="0"/>
              <a:t> of each product , the discount applied as well as the final price.</a:t>
            </a:r>
          </a:p>
          <a:p>
            <a:r>
              <a:rPr lang="en-IN" dirty="0"/>
              <a:t>The discount percentage varies, ranging from 25% to 35% , with variation across products.</a:t>
            </a:r>
          </a:p>
        </p:txBody>
      </p:sp>
    </p:spTree>
    <p:extLst>
      <p:ext uri="{BB962C8B-B14F-4D97-AF65-F5344CB8AC3E}">
        <p14:creationId xmlns:p14="http://schemas.microsoft.com/office/powerpoint/2010/main" val="3024674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AC85-04E0-3046-F47D-9142659D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10AC7C-C600-03AC-4FB2-10C3BD6A72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7299" y="1984248"/>
            <a:ext cx="4883401" cy="316963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A22C8-BC36-F71E-53C2-2F0C60FD82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Created a decomposition tree</a:t>
            </a:r>
          </a:p>
          <a:p>
            <a:r>
              <a:rPr lang="en-IN" dirty="0" err="1"/>
              <a:t>Archarya</a:t>
            </a:r>
            <a:r>
              <a:rPr lang="en-IN" dirty="0"/>
              <a:t> Ltd were the biggest suppliers for pet care (cat Food) and personal care(Lotion).</a:t>
            </a:r>
          </a:p>
          <a:p>
            <a:r>
              <a:rPr lang="en-IN" dirty="0"/>
              <a:t>Agarwal-Dhar were the biggest suppliers for Fruits and vegetables (onions)</a:t>
            </a:r>
          </a:p>
        </p:txBody>
      </p:sp>
    </p:spTree>
    <p:extLst>
      <p:ext uri="{BB962C8B-B14F-4D97-AF65-F5344CB8AC3E}">
        <p14:creationId xmlns:p14="http://schemas.microsoft.com/office/powerpoint/2010/main" val="613496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3203-613C-2528-8EEB-96B32EDE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Findings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8CB2-9B04-D177-1DB2-3788D297F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494252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Strong Customer Retention</a:t>
            </a:r>
            <a:endParaRPr lang="en-US" dirty="0"/>
          </a:p>
          <a:p>
            <a:pPr lvl="1"/>
            <a:r>
              <a:rPr lang="en-US" dirty="0"/>
              <a:t>Customer retention rate is </a:t>
            </a:r>
            <a:r>
              <a:rPr lang="en-US" b="1" dirty="0"/>
              <a:t>0.94</a:t>
            </a:r>
            <a:r>
              <a:rPr lang="en-US" dirty="0"/>
              <a:t>, showing that most customers placed repeat orders, indicating high satisfaction and trust in the platform.</a:t>
            </a:r>
          </a:p>
          <a:p>
            <a:r>
              <a:rPr lang="en-US" b="1" dirty="0"/>
              <a:t>Delivery Issues Identified </a:t>
            </a:r>
            <a:endParaRPr lang="en-US" dirty="0"/>
          </a:p>
          <a:p>
            <a:pPr lvl="1"/>
            <a:r>
              <a:rPr lang="en-US" dirty="0"/>
              <a:t>A noticeable spike in </a:t>
            </a:r>
            <a:r>
              <a:rPr lang="en-US" b="1" dirty="0"/>
              <a:t>delivery delays during November 2023</a:t>
            </a:r>
            <a:r>
              <a:rPr lang="en-US" dirty="0"/>
              <a:t>, including short-distance deliveries, points to internal logistic inefficiencies unrelated to route length.</a:t>
            </a:r>
          </a:p>
          <a:p>
            <a:r>
              <a:rPr lang="en-US" b="1" dirty="0"/>
              <a:t>Top Products and Categories Driving Sales</a:t>
            </a:r>
            <a:endParaRPr lang="en-US" dirty="0"/>
          </a:p>
          <a:p>
            <a:pPr lvl="1"/>
            <a:r>
              <a:rPr lang="en-US" dirty="0"/>
              <a:t>Pet Care products topped both in quantity sold and stock received.</a:t>
            </a:r>
          </a:p>
          <a:p>
            <a:pPr lvl="1"/>
            <a:r>
              <a:rPr lang="en-US" dirty="0"/>
              <a:t>Dairy and Breakfast generated the highest revenue across all categories.</a:t>
            </a:r>
          </a:p>
          <a:p>
            <a:r>
              <a:rPr lang="en-US" b="1" dirty="0"/>
              <a:t>Marketing Funnel Drop-Off</a:t>
            </a:r>
            <a:endParaRPr lang="en-US" dirty="0"/>
          </a:p>
          <a:p>
            <a:pPr lvl="1"/>
            <a:r>
              <a:rPr lang="en-US" dirty="0"/>
              <a:t>Out of 29.49M impressions, only </a:t>
            </a:r>
            <a:r>
              <a:rPr lang="en-US" b="1" dirty="0"/>
              <a:t>0.3M converted</a:t>
            </a:r>
            <a:r>
              <a:rPr lang="en-US" dirty="0"/>
              <a:t>, revealing a </a:t>
            </a:r>
            <a:r>
              <a:rPr lang="en-US" b="1" dirty="0"/>
              <a:t>major drop-off</a:t>
            </a:r>
            <a:r>
              <a:rPr lang="en-US" dirty="0"/>
              <a:t> between clicks and conversions. This highlights a need for better targeting and landing page optimization.</a:t>
            </a:r>
          </a:p>
          <a:p>
            <a:r>
              <a:rPr lang="en-US" b="1" dirty="0"/>
              <a:t>Inventory and Damage Issues</a:t>
            </a:r>
            <a:endParaRPr lang="en-US" dirty="0"/>
          </a:p>
          <a:p>
            <a:pPr lvl="1"/>
            <a:r>
              <a:rPr lang="en-US" dirty="0"/>
              <a:t>Dish Soap had the highest damage rate (64%) despite high stock, while </a:t>
            </a:r>
            <a:r>
              <a:rPr lang="en-US" b="1" dirty="0"/>
              <a:t>Cough Syrup</a:t>
            </a:r>
            <a:r>
              <a:rPr lang="en-US" dirty="0"/>
              <a:t> had the lowest (0.35%)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60427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C673-8F09-95C3-CB83-2257BD2E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611"/>
          </a:xfrm>
        </p:spPr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6F3D-9138-CCBF-5269-00CC17C35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During this project, I learned how to analyze real-world business data using Power BI by integrating multiple datasets, creating meaningful visualizations, and applying advanced DAX calculations.</a:t>
            </a:r>
          </a:p>
          <a:p>
            <a:pPr marL="0" indent="0">
              <a:buNone/>
            </a:pPr>
            <a:r>
              <a:rPr lang="en-US" sz="2600" dirty="0"/>
              <a:t>This analysis provides actionable insights that can help </a:t>
            </a:r>
            <a:r>
              <a:rPr lang="en-US" sz="2600" dirty="0" err="1"/>
              <a:t>Blinkit</a:t>
            </a:r>
            <a:r>
              <a:rPr lang="en-US" sz="2600" dirty="0"/>
              <a:t>:</a:t>
            </a:r>
          </a:p>
          <a:p>
            <a:r>
              <a:rPr lang="en-US" sz="2600" dirty="0"/>
              <a:t>Optimize marketing budgets by focusing on campaigns with higher ROAS</a:t>
            </a:r>
          </a:p>
          <a:p>
            <a:r>
              <a:rPr lang="en-US" sz="2600" dirty="0"/>
              <a:t>Improve delivery efficiency by analyzing delays across geography and product types</a:t>
            </a:r>
          </a:p>
          <a:p>
            <a:r>
              <a:rPr lang="en-US" sz="2600" dirty="0"/>
              <a:t>Manage inventory smarter by reducing damaged stock and forecasting demand</a:t>
            </a:r>
          </a:p>
          <a:p>
            <a:r>
              <a:rPr lang="en-US" sz="2600" dirty="0"/>
              <a:t>Enhance customer experience by addressing feedback and promoting high-CLV users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926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3D55-C26D-E8D7-ED2D-3DE72EA86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1885"/>
          </a:xfrm>
        </p:spPr>
        <p:txBody>
          <a:bodyPr>
            <a:normAutofit/>
          </a:bodyPr>
          <a:lstStyle/>
          <a:p>
            <a:r>
              <a:rPr lang="en-IN" sz="4400" b="1" dirty="0" err="1"/>
              <a:t>Github</a:t>
            </a:r>
            <a:r>
              <a:rPr lang="en-IN" sz="4400" b="1" dirty="0"/>
              <a:t> Repository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3AC1F-6F58-4C52-0835-A1AB40FD9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4952"/>
            <a:ext cx="9144000" cy="1545336"/>
          </a:xfrm>
        </p:spPr>
        <p:txBody>
          <a:bodyPr/>
          <a:lstStyle/>
          <a:p>
            <a:r>
              <a:rPr lang="en-IN" dirty="0" err="1"/>
              <a:t>Blinkit</a:t>
            </a:r>
            <a:r>
              <a:rPr lang="en-IN" dirty="0"/>
              <a:t> Sales Data Analysis Repository - </a:t>
            </a:r>
            <a:r>
              <a:rPr lang="en-IN" dirty="0">
                <a:hlinkClick r:id="rId2"/>
              </a:rPr>
              <a:t>https://github.com/Ishita0807/Blinkit-Data-Analysis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811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4C9E-01CE-6A0F-F843-E33A998C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" y="365125"/>
            <a:ext cx="11152632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8C87283-7610-F539-EB87-FEFDC95157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872" y="1739135"/>
            <a:ext cx="1195120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Source: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Blinkit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Sales and Marketing Data – Kaggle </a:t>
            </a:r>
            <a:r>
              <a:rPr lang="en-US" altLang="en-US" sz="2400" dirty="0">
                <a:latin typeface="Arial" panose="020B0604020202020204" pitchFamily="34" charset="0"/>
              </a:rPr>
              <a:t>(</a:t>
            </a:r>
            <a:r>
              <a:rPr lang="en-US" altLang="en-US" sz="2400" dirty="0">
                <a:latin typeface="Arial" panose="020B0604020202020204" pitchFamily="34" charset="0"/>
                <a:hlinkClick r:id="rId2"/>
              </a:rPr>
              <a:t>https://www.kaggle.com/datasets/akxiit/blinkit-sales-dataset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and Platforms Used: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Desktop, GitHub, Microsoft Excel, Power Query,      DAX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Internship Support: Classroom Tech – Internship platform and project guidance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https://classroomtech.in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Resources: Microsoft Learn (docs.microsoft.com) for DAX and Power BI documentation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139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96226-660F-F91B-2BF1-C9812A5EE787}"/>
              </a:ext>
            </a:extLst>
          </p:cNvPr>
          <p:cNvSpPr txBox="1"/>
          <p:nvPr/>
        </p:nvSpPr>
        <p:spPr>
          <a:xfrm>
            <a:off x="2182368" y="2020824"/>
            <a:ext cx="7827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56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04D8-2EB7-9797-C70E-EBC7746F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A5FD-9F60-8BF2-B0CC-712E79F46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uses real-world e-commerce datasets simulating operations at </a:t>
            </a:r>
            <a:r>
              <a:rPr lang="en-US" dirty="0" err="1"/>
              <a:t>Blinkit</a:t>
            </a:r>
            <a:r>
              <a:rPr lang="en-US" dirty="0"/>
              <a:t>, sourced from </a:t>
            </a:r>
            <a:r>
              <a:rPr lang="en-US" b="1" dirty="0"/>
              <a:t>Kaggle</a:t>
            </a:r>
            <a:r>
              <a:rPr lang="en-US" dirty="0"/>
              <a:t>. The data was provided in 11 CSV files covering customers, orders, products, delivery performance, stock levels, and marketing campaign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76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2CC8-1FAF-1DB2-F834-46704706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IN" b="1" dirty="0"/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93D0-DC9E-9A9B-7F7E-DC66DD867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559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b="1" dirty="0" err="1"/>
              <a:t>Blinkit_Customers</a:t>
            </a:r>
            <a:r>
              <a:rPr lang="en-IN" dirty="0"/>
              <a:t>: containing customer details(ID, name, email, etc.)</a:t>
            </a:r>
          </a:p>
          <a:p>
            <a:r>
              <a:rPr lang="en-IN" b="1" dirty="0" err="1"/>
              <a:t>Blinkit_Orders</a:t>
            </a:r>
            <a:r>
              <a:rPr lang="en-IN" dirty="0"/>
              <a:t>: contains order details and timestamps</a:t>
            </a:r>
          </a:p>
          <a:p>
            <a:r>
              <a:rPr lang="en-IN" b="1" dirty="0" err="1"/>
              <a:t>Blinkit_Order_Items</a:t>
            </a:r>
            <a:r>
              <a:rPr lang="en-IN" dirty="0"/>
              <a:t>: has details of ordered items </a:t>
            </a:r>
          </a:p>
          <a:p>
            <a:r>
              <a:rPr lang="en-IN" b="1" dirty="0"/>
              <a:t>Products</a:t>
            </a:r>
            <a:r>
              <a:rPr lang="en-IN" dirty="0"/>
              <a:t>: contains product details ( name, category, MRP, price, etc.)</a:t>
            </a:r>
          </a:p>
          <a:p>
            <a:r>
              <a:rPr lang="en-IN" b="1" dirty="0" err="1"/>
              <a:t>Blinkit_Inventory</a:t>
            </a:r>
            <a:r>
              <a:rPr lang="en-IN" b="1" dirty="0"/>
              <a:t> and </a:t>
            </a:r>
            <a:r>
              <a:rPr lang="en-IN" b="1" dirty="0" err="1"/>
              <a:t>Blinkit_Inventory_New</a:t>
            </a:r>
            <a:r>
              <a:rPr lang="en-IN" b="1" dirty="0"/>
              <a:t> </a:t>
            </a:r>
            <a:r>
              <a:rPr lang="en-IN" dirty="0"/>
              <a:t>: contains stock details</a:t>
            </a:r>
          </a:p>
          <a:p>
            <a:r>
              <a:rPr lang="en-IN" b="1" dirty="0" err="1"/>
              <a:t>Blinkit_Delivery_Performance</a:t>
            </a:r>
            <a:r>
              <a:rPr lang="en-IN" dirty="0"/>
              <a:t>: shows delivery statistics ( promised </a:t>
            </a:r>
            <a:r>
              <a:rPr lang="en-IN" dirty="0" err="1"/>
              <a:t>time,actual</a:t>
            </a:r>
            <a:r>
              <a:rPr lang="en-IN" dirty="0"/>
              <a:t> time, delivery status, distance in </a:t>
            </a:r>
            <a:r>
              <a:rPr lang="en-IN" dirty="0" err="1"/>
              <a:t>km,etc</a:t>
            </a:r>
            <a:r>
              <a:rPr lang="en-IN" dirty="0"/>
              <a:t>.)</a:t>
            </a:r>
          </a:p>
          <a:p>
            <a:r>
              <a:rPr lang="en-IN" b="1" dirty="0"/>
              <a:t>Marketing Campaigns</a:t>
            </a:r>
            <a:r>
              <a:rPr lang="en-IN" dirty="0"/>
              <a:t>: shows statistics of different marketing campaigns (spend, clicks, conversions)</a:t>
            </a:r>
          </a:p>
          <a:p>
            <a:r>
              <a:rPr lang="en-IN" b="1" dirty="0"/>
              <a:t>Blinkit_customer_Feedback</a:t>
            </a:r>
            <a:r>
              <a:rPr lang="en-IN" dirty="0"/>
              <a:t>: contained details of customer reviews </a:t>
            </a:r>
          </a:p>
          <a:p>
            <a:r>
              <a:rPr lang="en-IN" b="1" dirty="0"/>
              <a:t>Emoji Ratings</a:t>
            </a:r>
            <a:r>
              <a:rPr lang="en-IN" dirty="0"/>
              <a:t>: represented emoji-based product satisfaction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41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D78502-A2F1-58FB-0866-F6FF9E3A4EE4}"/>
              </a:ext>
            </a:extLst>
          </p:cNvPr>
          <p:cNvSpPr txBox="1"/>
          <p:nvPr/>
        </p:nvSpPr>
        <p:spPr>
          <a:xfrm>
            <a:off x="1188720" y="1984248"/>
            <a:ext cx="9116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TOOLS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883B0-19FB-F3CF-11CE-DB3227EAAFE8}"/>
              </a:ext>
            </a:extLst>
          </p:cNvPr>
          <p:cNvSpPr txBox="1"/>
          <p:nvPr/>
        </p:nvSpPr>
        <p:spPr>
          <a:xfrm>
            <a:off x="1307592" y="3566160"/>
            <a:ext cx="10158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Power BI</a:t>
            </a:r>
            <a:r>
              <a:rPr lang="en-US" sz="2400" dirty="0"/>
              <a:t> for data modeling, DAX calculations, and dashboarding</a:t>
            </a:r>
          </a:p>
          <a:p>
            <a:endParaRPr lang="en-US" sz="2400" dirty="0"/>
          </a:p>
          <a:p>
            <a:r>
              <a:rPr lang="en-US" sz="2400" b="1" dirty="0"/>
              <a:t>GitHub</a:t>
            </a:r>
            <a:r>
              <a:rPr lang="en-US" sz="2400" dirty="0"/>
              <a:t> for version control and project hosting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2073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7F42-FFDC-599D-C93D-4D953C5D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A1444-A405-892F-E63B-5530D3CA5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Data Cleaning Steps:</a:t>
            </a:r>
            <a:endParaRPr lang="en-US" dirty="0"/>
          </a:p>
          <a:p>
            <a:r>
              <a:rPr lang="en-US" dirty="0"/>
              <a:t>Removed missing values from delivery time fields</a:t>
            </a:r>
          </a:p>
          <a:p>
            <a:r>
              <a:rPr lang="en-US" dirty="0"/>
              <a:t>Converted date/time columns to appropriate formats</a:t>
            </a:r>
          </a:p>
          <a:p>
            <a:r>
              <a:rPr lang="en-US" dirty="0"/>
              <a:t>Merged related tables (orders, customers, products)</a:t>
            </a:r>
          </a:p>
          <a:p>
            <a:pPr marL="0" indent="0">
              <a:buNone/>
            </a:pPr>
            <a:r>
              <a:rPr lang="en-US" b="1" dirty="0"/>
              <a:t>Visualization Strategy:</a:t>
            </a:r>
            <a:endParaRPr lang="en-US" dirty="0"/>
          </a:p>
          <a:p>
            <a:r>
              <a:rPr lang="en-US" dirty="0"/>
              <a:t>Used column &amp; bar charts for time-based trends</a:t>
            </a:r>
          </a:p>
          <a:p>
            <a:r>
              <a:rPr lang="en-US" dirty="0"/>
              <a:t>Pie and funnel charts for conversion and feedback analysis</a:t>
            </a:r>
          </a:p>
          <a:p>
            <a:r>
              <a:rPr lang="en-US" dirty="0"/>
              <a:t>Heatmaps and matrix views for geographical and categorical analysis</a:t>
            </a:r>
          </a:p>
          <a:p>
            <a:r>
              <a:rPr lang="en-US" dirty="0"/>
              <a:t>Line charts for time-series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76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18E2-6E56-47D5-0C4B-C333B262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B5CF07-2614-07AD-51A5-9CF413C960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2015"/>
            <a:ext cx="5013960" cy="344555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3EF2D-9A70-28DE-C604-DDF6E3A25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2015"/>
            <a:ext cx="5181600" cy="3934948"/>
          </a:xfrm>
        </p:spPr>
        <p:txBody>
          <a:bodyPr/>
          <a:lstStyle/>
          <a:p>
            <a:r>
              <a:rPr lang="en-IN" dirty="0"/>
              <a:t>Used a Stack Bar chart to determine the top customers based on their orders</a:t>
            </a:r>
          </a:p>
          <a:p>
            <a:r>
              <a:rPr lang="en-IN" dirty="0"/>
              <a:t>Nidhi Sha topped the list , having placed a total of 9 orders.</a:t>
            </a:r>
          </a:p>
        </p:txBody>
      </p:sp>
    </p:spTree>
    <p:extLst>
      <p:ext uri="{BB962C8B-B14F-4D97-AF65-F5344CB8AC3E}">
        <p14:creationId xmlns:p14="http://schemas.microsoft.com/office/powerpoint/2010/main" val="110500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1790</Words>
  <Application>Microsoft Office PowerPoint</Application>
  <PresentationFormat>Widescreen</PresentationFormat>
  <Paragraphs>166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Project Title: Blinkit Sales Data Analysis</vt:lpstr>
      <vt:lpstr>Acknowledgement</vt:lpstr>
      <vt:lpstr>Table of Contents</vt:lpstr>
      <vt:lpstr>Objective / Problem Statement</vt:lpstr>
      <vt:lpstr>Dataset Overview</vt:lpstr>
      <vt:lpstr>Datasets Used</vt:lpstr>
      <vt:lpstr>PowerPoint Presentation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Findings </vt:lpstr>
      <vt:lpstr>Conclusion</vt:lpstr>
      <vt:lpstr>Github Repository Link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majumdar.ishita2003@gmail.com</dc:creator>
  <cp:lastModifiedBy>majumdar.ishita2003@gmail.com</cp:lastModifiedBy>
  <cp:revision>5</cp:revision>
  <dcterms:created xsi:type="dcterms:W3CDTF">2025-07-05T05:56:41Z</dcterms:created>
  <dcterms:modified xsi:type="dcterms:W3CDTF">2025-07-06T10:00:11Z</dcterms:modified>
</cp:coreProperties>
</file>