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9942500" cy="6761150"/>
  <p:embeddedFontLst>
    <p:embeddedFont>
      <p:font typeface="Tahoma"/>
      <p:regular r:id="rId32"/>
      <p:bold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>
        <p15:guide id="1" orient="horz" pos="213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  <p:ext uri="GoogleSlidesCustomDataVersion2">
      <go:slidesCustomData xmlns:go="http://customooxmlschemas.google.com/" r:id="rId38" roundtripDataSignature="AMtx7mhSEhAN6qoLq89XTmzjWED/gWC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AEA063-5750-4A59-9149-06361FF1B79F}">
  <a:tblStyle styleId="{F2AEA063-5750-4A59-9149-06361FF1B79F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52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30" orient="horz"/>
        <p:guide pos="313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bold.fntdata"/><Relationship Id="rId10" Type="http://schemas.openxmlformats.org/officeDocument/2006/relationships/slide" Target="slides/slide4.xml"/><Relationship Id="rId32" Type="http://schemas.openxmlformats.org/officeDocument/2006/relationships/font" Target="fonts/Tahoma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32288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35625" y="0"/>
            <a:ext cx="43338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E36C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38900"/>
            <a:ext cx="4332288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35625" y="6438900"/>
            <a:ext cx="43338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46752c4ac_0_78:notes"/>
          <p:cNvSpPr txBox="1"/>
          <p:nvPr>
            <p:ph idx="1" type="body"/>
          </p:nvPr>
        </p:nvSpPr>
        <p:spPr>
          <a:xfrm>
            <a:off x="1300163" y="3221038"/>
            <a:ext cx="7369200" cy="30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546752c4ac_0_78:notes"/>
          <p:cNvSpPr/>
          <p:nvPr>
            <p:ph idx="2" type="sldImg"/>
          </p:nvPr>
        </p:nvSpPr>
        <p:spPr>
          <a:xfrm>
            <a:off x="3230563" y="500063"/>
            <a:ext cx="3400500" cy="25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46752c4ac_0_58:notes"/>
          <p:cNvSpPr txBox="1"/>
          <p:nvPr>
            <p:ph idx="1" type="body"/>
          </p:nvPr>
        </p:nvSpPr>
        <p:spPr>
          <a:xfrm>
            <a:off x="1300163" y="3221038"/>
            <a:ext cx="7369200" cy="30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46752c4ac_0_58:notes"/>
          <p:cNvSpPr/>
          <p:nvPr>
            <p:ph idx="2" type="sldImg"/>
          </p:nvPr>
        </p:nvSpPr>
        <p:spPr>
          <a:xfrm>
            <a:off x="3230563" y="500063"/>
            <a:ext cx="3400500" cy="25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5635625" y="6438900"/>
            <a:ext cx="43338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ctrTitle"/>
          </p:nvPr>
        </p:nvSpPr>
        <p:spPr>
          <a:xfrm>
            <a:off x="755373" y="685800"/>
            <a:ext cx="7901609" cy="1615966"/>
          </a:xfrm>
          <a:prstGeom prst="rect">
            <a:avLst/>
          </a:prstGeom>
          <a:solidFill>
            <a:srgbClr val="D2691E"/>
          </a:solidFill>
          <a:ln cap="flat" cmpd="sng" w="9525">
            <a:solidFill>
              <a:srgbClr val="D26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86197" y="782321"/>
            <a:ext cx="8953500" cy="59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SzPts val="2250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600"/>
              <a:buChar char="o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Char char="4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cxnSp>
        <p:nvCxnSpPr>
          <p:cNvPr id="22" name="Google Shape;22;p28"/>
          <p:cNvCxnSpPr/>
          <p:nvPr/>
        </p:nvCxnSpPr>
        <p:spPr>
          <a:xfrm>
            <a:off x="579120" y="6658235"/>
            <a:ext cx="793496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549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30480" y="27846"/>
            <a:ext cx="8328751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6197" y="782321"/>
            <a:ext cx="8953500" cy="5831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6"/>
          <p:cNvSpPr txBox="1"/>
          <p:nvPr/>
        </p:nvSpPr>
        <p:spPr>
          <a:xfrm>
            <a:off x="4259263" y="6126163"/>
            <a:ext cx="19288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Sunday, April 27, 2025</a:t>
            </a:r>
            <a:endParaRPr b="1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JUIT Office Photos | Glassdoor" id="13" name="Google Shape;13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9072" y="42901"/>
            <a:ext cx="815248" cy="67900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6"/>
          <p:cNvSpPr txBox="1"/>
          <p:nvPr/>
        </p:nvSpPr>
        <p:spPr>
          <a:xfrm>
            <a:off x="123673" y="6687228"/>
            <a:ext cx="8694256" cy="195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50" u="none" cap="none" strike="noStrike">
                <a:solidFill>
                  <a:srgbClr val="002060"/>
                </a:solidFill>
                <a:latin typeface="Palatino"/>
                <a:ea typeface="Palatino"/>
                <a:cs typeface="Palatino"/>
                <a:sym typeface="Palatino"/>
              </a:rPr>
              <a:t>       </a:t>
            </a:r>
            <a:r>
              <a:rPr b="0" i="0" lang="en-IN" sz="900" u="none" cap="none" strike="noStrike">
                <a:solidFill>
                  <a:srgbClr val="002060"/>
                </a:solidFill>
                <a:latin typeface="Palatino"/>
                <a:ea typeface="Palatino"/>
                <a:cs typeface="Palatino"/>
                <a:sym typeface="Palatino"/>
              </a:rPr>
              <a:t>Major Project – II (18B19CI891) End-Term Evaluation | Department of CSE &amp; IT | AY 2024-25. </a:t>
            </a:r>
            <a:endParaRPr/>
          </a:p>
        </p:txBody>
      </p:sp>
      <p:sp>
        <p:nvSpPr>
          <p:cNvPr id="15" name="Google Shape;15;p26"/>
          <p:cNvSpPr txBox="1"/>
          <p:nvPr/>
        </p:nvSpPr>
        <p:spPr>
          <a:xfrm>
            <a:off x="8798560" y="6613912"/>
            <a:ext cx="259243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50" u="none" cap="none" strike="noStrike">
              <a:solidFill>
                <a:srgbClr val="00206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" name="Google Shape;16;p26"/>
          <p:cNvSpPr txBox="1"/>
          <p:nvPr/>
        </p:nvSpPr>
        <p:spPr>
          <a:xfrm>
            <a:off x="8798560" y="6644391"/>
            <a:ext cx="365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005493"/>
                </a:solidFill>
                <a:latin typeface="Palatino"/>
                <a:ea typeface="Palatino"/>
                <a:cs typeface="Palatino"/>
                <a:sym typeface="Palatino"/>
              </a:rPr>
              <a:t>‹#›</a:t>
            </a:fld>
            <a:r>
              <a:rPr b="0" i="0" lang="en-IN" sz="900" u="none" cap="none" strike="noStrike">
                <a:solidFill>
                  <a:srgbClr val="005493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elp.sap.com/doc/saphelp_snc70/7.0/enUS/4e/bd16291041389ee10000000a421937/content.htm" TargetMode="External"/><Relationship Id="rId4" Type="http://schemas.openxmlformats.org/officeDocument/2006/relationships/hyperlink" Target="https://help.sap.com/doc/saphelp_snc70/7.0/enUS/4e/bd16291041389ee10000000a421937/content.htm" TargetMode="External"/><Relationship Id="rId5" Type="http://schemas.openxmlformats.org/officeDocument/2006/relationships/hyperlink" Target="https://help.sap.com/docs/SUPPORT_CONTENT/wdabap/3362186650.html" TargetMode="External"/><Relationship Id="rId6" Type="http://schemas.openxmlformats.org/officeDocument/2006/relationships/hyperlink" Target="https://help.sap.com/docs/SUPPORT_CONTENT/abap/3353523998.html" TargetMode="External"/><Relationship Id="rId7" Type="http://schemas.openxmlformats.org/officeDocument/2006/relationships/hyperlink" Target="https://help.sap.com/docs/SUPPORT_CONTENT/abap/3353523998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help.sap.com/doc/saphelp_snc70/7.0/enUS/4e/ba881e260e56a5e10000000a421937/content.htm" TargetMode="External"/><Relationship Id="rId4" Type="http://schemas.openxmlformats.org/officeDocument/2006/relationships/hyperlink" Target="https://help.sap.com/doc/saphelp_snc70/7.0/enUS/4e/ba881e260e56a5e10000000a421937/content.htm%5C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type="ctrTitle"/>
          </p:nvPr>
        </p:nvSpPr>
        <p:spPr>
          <a:xfrm>
            <a:off x="0" y="3511380"/>
            <a:ext cx="9144000" cy="759871"/>
          </a:xfrm>
          <a:prstGeom prst="rect">
            <a:avLst/>
          </a:prstGeom>
          <a:solidFill>
            <a:srgbClr val="0037A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/>
              <a:t>Project Title</a:t>
            </a:r>
            <a:endParaRPr b="1" sz="1400"/>
          </a:p>
        </p:txBody>
      </p:sp>
      <p:sp>
        <p:nvSpPr>
          <p:cNvPr id="28" name="Google Shape;28;p1"/>
          <p:cNvSpPr/>
          <p:nvPr/>
        </p:nvSpPr>
        <p:spPr>
          <a:xfrm>
            <a:off x="1397314" y="2108091"/>
            <a:ext cx="6349367" cy="1069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Major Project - II (18B19CI891) | AY 2024-25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End-Term Evaluation | May 16-17, 2025.</a:t>
            </a:r>
            <a:endParaRPr/>
          </a:p>
        </p:txBody>
      </p:sp>
      <p:sp>
        <p:nvSpPr>
          <p:cNvPr id="29" name="Google Shape;29;p1"/>
          <p:cNvSpPr txBox="1"/>
          <p:nvPr/>
        </p:nvSpPr>
        <p:spPr>
          <a:xfrm>
            <a:off x="517798" y="4498606"/>
            <a:ext cx="36207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No.: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 (s)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Ishita Verma</a:t>
            </a: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(211126) </a:t>
            </a:r>
            <a:endParaRPr/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4871438" y="5041029"/>
            <a:ext cx="41184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 (s)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Name: Prof. Dr. Pardeep Kumar</a:t>
            </a:r>
            <a:endParaRPr/>
          </a:p>
          <a:p>
            <a:pPr indent="0" lvl="0" marL="357187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Department: CSE &amp; IT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7188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Designation:</a:t>
            </a:r>
            <a:r>
              <a:rPr lang="en-IN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Professor, SM-ACM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492" y="-165253"/>
            <a:ext cx="1178805" cy="89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4901" y="160424"/>
            <a:ext cx="1015707" cy="345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IT Office Photos | Glassdoor" id="33" name="Google Shape;3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7" y="93342"/>
            <a:ext cx="815248" cy="67900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"/>
          <p:cNvSpPr txBox="1"/>
          <p:nvPr/>
        </p:nvSpPr>
        <p:spPr>
          <a:xfrm>
            <a:off x="-2" y="601361"/>
            <a:ext cx="9144000" cy="14112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strike="noStrike">
                <a:solidFill>
                  <a:srgbClr val="000099"/>
                </a:solidFill>
                <a:latin typeface="Palatino"/>
                <a:ea typeface="Palatino"/>
                <a:cs typeface="Palatino"/>
                <a:sym typeface="Palatino"/>
              </a:rPr>
              <a:t>Jaypee University of Information Technology</a:t>
            </a:r>
            <a:endParaRPr/>
          </a:p>
          <a:p>
            <a:pPr indent="0" lvl="0" marL="0" marR="0" rt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Palatino"/>
              <a:buNone/>
            </a:pPr>
            <a:r>
              <a:rPr b="1" i="0" lang="en-IN" sz="2600" u="none" strike="noStrike">
                <a:solidFill>
                  <a:srgbClr val="000099"/>
                </a:solidFill>
                <a:latin typeface="Palatino"/>
                <a:ea typeface="Palatino"/>
                <a:cs typeface="Palatino"/>
                <a:sym typeface="Palatino"/>
              </a:rPr>
              <a:t>Department of Computer Science and Engineering and Information Technology</a:t>
            </a:r>
            <a:endParaRPr b="1" i="0" sz="2600" u="none" strike="noStrike">
              <a:solidFill>
                <a:srgbClr val="00206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Implementation</a:t>
            </a:r>
            <a:endParaRPr/>
          </a:p>
        </p:txBody>
      </p:sp>
      <p:sp>
        <p:nvSpPr>
          <p:cNvPr id="95" name="Google Shape;95;p10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 Used: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SAP ABAP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Primary language for coding business logic, transaction codes, and customizing workflows.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SAP Module Pool Programming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for creating custom screens for user interaction, like login, order management, and invoice generation.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SAP Smart Forms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to design and generate dynamic business documents like invoices.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SAP Business Workflow (SWDD)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Facilitates automation of tasks like order processing, invoice generation, and notifications.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Tables Created: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ZCUSTOMER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Stores customer information including ID, encrypted password, security question, and answer for authentication.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ZPRODUCTS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Contains product details such as product ID, name, unit price, and available stock quantity.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ZORDERS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Maintains customer order headers including order ID, order date, order status (open/completed/canceled), and customer linkage.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ZINQUIRY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Logs customer inquiries for specific products and links them to the respective customers.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ZQUOTATION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Manages admin-generated quotations for orders, including total amount and customer decision (Accepted/Rejected).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Implementation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01" name="Google Shape;101;p11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and Registration: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module pool screens enable both customers and admins to register and log in securely, with credentials stored in ZCUSTOMER and role-based redirection applied after authentication.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Portal: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can view products from ZPRODUCTS, request quotations</a:t>
            </a: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track order status , and use buttons for follow-up, cancel order, and accept/reject quotation 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Portal: 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Admins access a dashboard to manage inquiries, generate quotations, update order statuses (ZORDERS), and monitor overall customer activity.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Forms Integration: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Invoices for completed orders are generated automatically using SAP Smart Forms, offering formatted PDF outputs linked directly to order details.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Workflow Automation (SWDD):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SAP Workflow automates admin notifications, order and quotation follow-ups, and invoice generation based on customer actions and order lifecycle.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02" name="Google Shape;102;p11"/>
          <p:cNvPicPr preferRelativeResize="0"/>
          <p:nvPr/>
        </p:nvPicPr>
        <p:blipFill rotWithShape="1">
          <a:blip r:embed="rId3">
            <a:alphaModFix/>
          </a:blip>
          <a:srcRect b="15469" l="0" r="33150" t="0"/>
          <a:stretch/>
        </p:blipFill>
        <p:spPr>
          <a:xfrm>
            <a:off x="503375" y="3943625"/>
            <a:ext cx="3818426" cy="24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1"/>
          <p:cNvPicPr preferRelativeResize="0"/>
          <p:nvPr/>
        </p:nvPicPr>
        <p:blipFill rotWithShape="1">
          <a:blip r:embed="rId4">
            <a:alphaModFix/>
          </a:blip>
          <a:srcRect b="5920" l="1571" r="20607" t="7521"/>
          <a:stretch/>
        </p:blipFill>
        <p:spPr>
          <a:xfrm>
            <a:off x="4402675" y="3817399"/>
            <a:ext cx="4028450" cy="249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/>
          <p:nvPr/>
        </p:nvSpPr>
        <p:spPr>
          <a:xfrm>
            <a:off x="659050" y="6310400"/>
            <a:ext cx="3240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Data Declaration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4980800" y="6226125"/>
            <a:ext cx="3240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5: PBO Screen 1 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Implementation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11" name="Google Shape;111;p12"/>
          <p:cNvSpPr txBox="1"/>
          <p:nvPr/>
        </p:nvSpPr>
        <p:spPr>
          <a:xfrm>
            <a:off x="-998857" y="3048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 b="9335" l="0" r="24693" t="24219"/>
          <a:stretch/>
        </p:blipFill>
        <p:spPr>
          <a:xfrm>
            <a:off x="130525" y="889025"/>
            <a:ext cx="4413251" cy="23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2"/>
          <p:cNvSpPr txBox="1"/>
          <p:nvPr/>
        </p:nvSpPr>
        <p:spPr>
          <a:xfrm>
            <a:off x="566200" y="3183800"/>
            <a:ext cx="3342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PAI (Process After Input) Module for Screen 1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00" y="3687825"/>
            <a:ext cx="4471075" cy="25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2"/>
          <p:cNvSpPr txBox="1"/>
          <p:nvPr/>
        </p:nvSpPr>
        <p:spPr>
          <a:xfrm>
            <a:off x="566200" y="6189700"/>
            <a:ext cx="3624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8: Form-Routines Module for ALV Display.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5">
            <a:alphaModFix/>
          </a:blip>
          <a:srcRect b="6857" l="0" r="28114" t="14766"/>
          <a:stretch/>
        </p:blipFill>
        <p:spPr>
          <a:xfrm>
            <a:off x="4702525" y="889025"/>
            <a:ext cx="4074576" cy="23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 txBox="1"/>
          <p:nvPr/>
        </p:nvSpPr>
        <p:spPr>
          <a:xfrm>
            <a:off x="5068526" y="3287850"/>
            <a:ext cx="36249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Form-Routines Module for Fetching Data.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8" name="Google Shape;118;p12"/>
          <p:cNvPicPr preferRelativeResize="0"/>
          <p:nvPr/>
        </p:nvPicPr>
        <p:blipFill rotWithShape="1">
          <a:blip r:embed="rId6">
            <a:alphaModFix/>
          </a:blip>
          <a:srcRect b="33884" l="0" r="27150" t="0"/>
          <a:stretch/>
        </p:blipFill>
        <p:spPr>
          <a:xfrm>
            <a:off x="4876925" y="3809525"/>
            <a:ext cx="3965176" cy="21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/>
        </p:nvSpPr>
        <p:spPr>
          <a:xfrm>
            <a:off x="5047063" y="5969000"/>
            <a:ext cx="3624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9: Screen 100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Experimental Results and Evaluation</a:t>
            </a: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and Registration: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role-based access successfully implemented for both customers and admins using custom module pool screens.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Dashboard: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can view products, send inquiries, cancel orders, and track statuses; tested for functional accuracy and ease of use.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Dashboard (ALV Grid: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Admins manage orders, inquiries, and quotations efficiently with sorting and filtering via ALV Grid display.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Forms: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Auto-generated invoices and quotations with relevant order and customer data, ensuring accurate document handling.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 Integration: </a:t>
            </a: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workflows built with SWDD and Business Object trigger quotation creation and order approval actions.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b="14646" l="12061" r="28986" t="0"/>
          <a:stretch/>
        </p:blipFill>
        <p:spPr>
          <a:xfrm>
            <a:off x="246800" y="3303925"/>
            <a:ext cx="4220500" cy="2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575" y="3141813"/>
            <a:ext cx="4424651" cy="28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/>
        </p:nvSpPr>
        <p:spPr>
          <a:xfrm>
            <a:off x="531350" y="6111000"/>
            <a:ext cx="3342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Project’s Login Screen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935175" y="6170475"/>
            <a:ext cx="3342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11:  Customer Registration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Experimental Results and Evaluation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35" name="Google Shape;135;p14"/>
          <p:cNvSpPr txBox="1"/>
          <p:nvPr/>
        </p:nvSpPr>
        <p:spPr>
          <a:xfrm>
            <a:off x="77118" y="804232"/>
            <a:ext cx="8956714" cy="578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13: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  Screen with Open Orders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27119" t="0"/>
          <a:stretch/>
        </p:blipFill>
        <p:spPr>
          <a:xfrm>
            <a:off x="145175" y="804225"/>
            <a:ext cx="3281550" cy="27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/>
          </a:blip>
          <a:srcRect b="3792" l="2563" r="30146" t="2565"/>
          <a:stretch/>
        </p:blipFill>
        <p:spPr>
          <a:xfrm>
            <a:off x="3608175" y="804225"/>
            <a:ext cx="5368974" cy="263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5">
            <a:alphaModFix/>
          </a:blip>
          <a:srcRect b="12054" l="0" r="19543" t="12130"/>
          <a:stretch/>
        </p:blipFill>
        <p:spPr>
          <a:xfrm>
            <a:off x="145175" y="3888600"/>
            <a:ext cx="4163750" cy="23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77125" y="3503700"/>
            <a:ext cx="328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12: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  Screen with Open Orders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247263" y="3435800"/>
            <a:ext cx="409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13: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  Screen with Open Orders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393900" y="6203200"/>
            <a:ext cx="366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14: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  Screen with Cancelled Orders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6">
            <a:alphaModFix/>
          </a:blip>
          <a:srcRect b="19221" l="2487" r="7390" t="11884"/>
          <a:stretch/>
        </p:blipFill>
        <p:spPr>
          <a:xfrm>
            <a:off x="4476725" y="3944013"/>
            <a:ext cx="4331625" cy="22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4950700" y="6233125"/>
            <a:ext cx="366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15: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  Screen with Completed Orders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Experimental Results and Evaluation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49" name="Google Shape;149;p15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6785" t="0"/>
          <a:stretch/>
        </p:blipFill>
        <p:spPr>
          <a:xfrm>
            <a:off x="158075" y="893950"/>
            <a:ext cx="4477426" cy="462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900" y="1571550"/>
            <a:ext cx="4301925" cy="33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827100" y="5415625"/>
            <a:ext cx="2914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16: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Smartforms Quotation Details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322450" y="5415625"/>
            <a:ext cx="2914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17:</a:t>
            </a: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Smartforms Invoice  Details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Key Learnings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Gained hands-on experience in SAP ABAP development, including Module Pool programming, Smart Forms, and ALV Grid integration.</a:t>
            </a:r>
            <a:b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Learned how to design and implement role-based portals and secure authentication using custom tables and logic.</a:t>
            </a:r>
            <a:b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Understood the end-to-end workflow automation process using SAP Business Workflow (SWDD) and business objects.</a:t>
            </a:r>
            <a:b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the ability to build complete custom SAP solutions that align with real-world business processes in Sales and Distribution.</a:t>
            </a:r>
            <a:b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debugging, modularization, and real-time data handling skills essential for enterprise-grade SAP applications.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Future Work</a:t>
            </a:r>
            <a:endParaRPr b="0"/>
          </a:p>
        </p:txBody>
      </p:sp>
      <p:sp>
        <p:nvSpPr>
          <p:cNvPr id="165" name="Google Shape;165;p17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Integration with Email and SMS Gateways:</a:t>
            </a:r>
            <a:r>
              <a:rPr lang="en-IN">
                <a:solidFill>
                  <a:schemeClr val="dk1"/>
                </a:solidFill>
              </a:rPr>
              <a:t> Extend workflow notifications to include external communication via SAPconnect or third-party APIs.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Role-Based Dashboards:</a:t>
            </a:r>
            <a:r>
              <a:rPr lang="en-IN">
                <a:solidFill>
                  <a:schemeClr val="dk1"/>
                </a:solidFill>
              </a:rPr>
              <a:t> Enhance admin and customer dashboards with analytics, charts, and performance metrics for improved decision-making.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Mobile Accessibility:</a:t>
            </a:r>
            <a:r>
              <a:rPr lang="en-IN">
                <a:solidFill>
                  <a:schemeClr val="dk1"/>
                </a:solidFill>
              </a:rPr>
              <a:t> Develop a mobile-friendly version or integrate with SAP Fiori for better usability across devices.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Payment Gateway Integration:</a:t>
            </a:r>
            <a:r>
              <a:rPr lang="en-IN">
                <a:solidFill>
                  <a:schemeClr val="dk1"/>
                </a:solidFill>
              </a:rPr>
              <a:t> Implement secure payment processing for completed orders within the SAP environment.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Advanced Reporting:</a:t>
            </a:r>
            <a:r>
              <a:rPr lang="en-IN">
                <a:solidFill>
                  <a:schemeClr val="dk1"/>
                </a:solidFill>
              </a:rPr>
              <a:t> Incorporate SAP BI or custom reporting tools for sales trends, order tracking, and customer behavior analysis.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46752c4ac_0_78"/>
          <p:cNvSpPr txBox="1"/>
          <p:nvPr>
            <p:ph type="title"/>
          </p:nvPr>
        </p:nvSpPr>
        <p:spPr>
          <a:xfrm>
            <a:off x="40640" y="30480"/>
            <a:ext cx="8328900" cy="6942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Work Contribution and Other Details</a:t>
            </a:r>
            <a:endParaRPr b="0" sz="1600"/>
          </a:p>
        </p:txBody>
      </p:sp>
      <p:sp>
        <p:nvSpPr>
          <p:cNvPr id="171" name="Google Shape;171;g3546752c4ac_0_78"/>
          <p:cNvSpPr txBox="1"/>
          <p:nvPr/>
        </p:nvSpPr>
        <p:spPr>
          <a:xfrm>
            <a:off x="77118" y="804231"/>
            <a:ext cx="8956800" cy="5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2" name="Google Shape;172;g3546752c4ac_0_78"/>
          <p:cNvGraphicFramePr/>
          <p:nvPr/>
        </p:nvGraphicFramePr>
        <p:xfrm>
          <a:off x="93642" y="80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{F2AEA063-5750-4A59-9149-06361FF1B79F}</a:tableStyleId>
              </a:tblPr>
              <a:tblGrid>
                <a:gridCol w="751450"/>
                <a:gridCol w="189125"/>
                <a:gridCol w="922375"/>
                <a:gridCol w="336925"/>
                <a:gridCol w="1993875"/>
                <a:gridCol w="1322650"/>
                <a:gridCol w="1522375"/>
                <a:gridCol w="1917925"/>
              </a:tblGrid>
              <a:tr h="4814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Roll No.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Start Date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(dd/mm/2025)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Organization &amp;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Location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Mode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(Online/Offline)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Nature</a:t>
                      </a:r>
                      <a:b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(Tech./Non-Tech.)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Domain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</a:tr>
              <a:tr h="4107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211126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10/03/2025</a:t>
                      </a:r>
                      <a:endParaRPr b="0" i="0" sz="13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smartShift &amp; Bangalore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/>
                        <a:t>Offline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/>
                        <a:t>Tech.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8890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SAP ABAP</a:t>
                      </a:r>
                      <a:endParaRPr b="0" i="0" sz="13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470000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GitHub Repository URL: https://github.com/Ishita211126/SAP-Sales-and-Distribution-Automation-Framework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5D59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34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384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Contribution</a:t>
                      </a:r>
                      <a:b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(provide week-wise work details)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0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10/03/2025 to 15/03/2025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Analyzed the project scope and finalized system requirements.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Designed custom database tables for storing customer, product, inquiry, and quotation details using SE11.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Defined appropriate primary keys, set up input validations, and established necessary foreign key relationships.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 hMerge="1"/>
                <a:tc hMerge="1"/>
                <a:tc hMerge="1"/>
                <a:tc hMerge="1"/>
              </a:tr>
              <a:tr h="92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17/03/2025 to 22/03/2025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Developed the login and registration user interfaces using Screen Painter and Flow Logic.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Implemented backend logic to verify user credentials and validate registration inputs.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Introduced automated Customer ID generation during user registration.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 hMerge="1"/>
                <a:tc hMerge="1"/>
                <a:tc hMerge="1"/>
                <a:tc hMerge="1"/>
              </a:tr>
              <a:tr h="10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24/03/2025 to 29/03/2025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Designed the customer dashboard using ALV Grid to display open orders.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Explored ALV functionalities like field catalog configuration, layout settings, and row selection logic.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Added integration to allow users to select orders and initiate the inquiry creation process.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 hMerge="1"/>
                <a:tc hMerge="1"/>
                <a:tc hMerge="1"/>
                <a:tc hMerge="1"/>
              </a:tr>
              <a:tr h="88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31/03/2025 to 05/04/2025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Implemented functionality for Follow-Up and Cancel buttons using ALV row selection logic.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internal tables to update order statuses in real-time within the database.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Developed a custom function module to trigger workflow events based on user actions.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i="0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46752c4ac_0_58"/>
          <p:cNvSpPr txBox="1"/>
          <p:nvPr>
            <p:ph type="title"/>
          </p:nvPr>
        </p:nvSpPr>
        <p:spPr>
          <a:xfrm>
            <a:off x="40640" y="30480"/>
            <a:ext cx="8328900" cy="6942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Work Contribution and Other Details </a:t>
            </a:r>
            <a:r>
              <a:rPr b="0" lang="en-IN" sz="2200"/>
              <a:t>(cont…)</a:t>
            </a:r>
            <a:endParaRPr b="0" sz="1600"/>
          </a:p>
        </p:txBody>
      </p:sp>
      <p:sp>
        <p:nvSpPr>
          <p:cNvPr id="178" name="Google Shape;178;g3546752c4ac_0_58"/>
          <p:cNvSpPr txBox="1"/>
          <p:nvPr/>
        </p:nvSpPr>
        <p:spPr>
          <a:xfrm>
            <a:off x="77118" y="804231"/>
            <a:ext cx="8956800" cy="5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9" name="Google Shape;179;g3546752c4ac_0_58"/>
          <p:cNvGraphicFramePr/>
          <p:nvPr/>
        </p:nvGraphicFramePr>
        <p:xfrm>
          <a:off x="110167" y="881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{F2AEA063-5750-4A59-9149-06361FF1B79F}</a:tableStyleId>
              </a:tblPr>
              <a:tblGrid>
                <a:gridCol w="876425"/>
                <a:gridCol w="1315450"/>
                <a:gridCol w="6764850"/>
              </a:tblGrid>
              <a:tr h="5726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Contribution</a:t>
                      </a:r>
                      <a:b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(provide week-wise work details)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 hMerge="1"/>
                <a:tc hMerge="1"/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07/04/2025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to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12/04/2025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Built the admin dashboard with dropdown filters for managing order statuses (Open, Completed, Cancelled).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Displayed hierarchical views for orders and corresponding line items.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Added logic for validating stock availability and creating quotations via popup screens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78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14/04/2025</a:t>
                      </a:r>
                      <a:endParaRPr sz="13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to</a:t>
                      </a:r>
                      <a:endParaRPr sz="13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19/04/2025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Integrated SAP Smart Forms to generate PDF quotations.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Configured functionality to send generated quotations to customers via email using the CL_BCS class.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21/04/2025 </a:t>
                      </a:r>
                      <a:endParaRPr sz="13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3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26/04/2025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Enabled customer actions to accept or reject quotations, with real-time status updates.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Configured event-driven email notifications to alert the admin on customer actions.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Designed the invoice Smart Form, linking it to finalized orders and enabling email delivery of final invoices.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28/04/2025</a:t>
                      </a:r>
                      <a:endParaRPr sz="13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to</a:t>
                      </a:r>
                      <a:endParaRPr sz="13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03/05/2025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Developed an additional screen (Screen 500) to allow customers to update their profile after login.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Included validation for modifying details like name, password, and security answers.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Updated changes directly in the ZCUSTOMER table after saving.</a:t>
                      </a:r>
                      <a:endParaRPr i="0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05/05/2025 </a:t>
                      </a:r>
                      <a:endParaRPr sz="13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3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10/05/2025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Conducted complete system testing to validate Smart Forms, email flows, and portal navigation.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Debugged issues related to ALV operations, workflow triggers, and screen transitions.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0320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i="0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12/05/2025 </a:t>
                      </a:r>
                      <a:endParaRPr sz="13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3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13/05/2025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Finalized the entire application workflow from customer inquiry to invoice generation.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Captured relevant screenshots for documentation and project demo.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Char char="•"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Completed the project report, prepared the presentation, and recorded weekly contributions.</a:t>
                      </a:r>
                      <a:endParaRPr i="0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77125" y="804227"/>
            <a:ext cx="89568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357188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Done (after Mid-Term Evaluation)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Design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Results and Evaluation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Learnings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Contribution and Attendance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 Interactions</a:t>
            </a:r>
            <a:endParaRPr sz="1800"/>
          </a:p>
          <a:p>
            <a:pPr indent="-2333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Supervisor </a:t>
            </a:r>
            <a:r>
              <a:rPr lang="en-IN"/>
              <a:t>Interactions </a:t>
            </a:r>
            <a:r>
              <a:rPr b="0" lang="en-IN"/>
              <a:t>(as mentioned in weekly log)</a:t>
            </a:r>
            <a:endParaRPr b="0"/>
          </a:p>
        </p:txBody>
      </p:sp>
      <p:sp>
        <p:nvSpPr>
          <p:cNvPr id="185" name="Google Shape;185;p20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6" name="Google Shape;186;p20"/>
          <p:cNvGraphicFramePr/>
          <p:nvPr/>
        </p:nvGraphicFramePr>
        <p:xfrm>
          <a:off x="110168" y="881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{F2AEA063-5750-4A59-9149-06361FF1B79F}</a:tableStyleId>
              </a:tblPr>
              <a:tblGrid>
                <a:gridCol w="651825"/>
                <a:gridCol w="1364250"/>
                <a:gridCol w="5596575"/>
                <a:gridCol w="1222875"/>
              </a:tblGrid>
              <a:tr h="426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No. of Meetings with Supervisor: 10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5D59B"/>
                    </a:solidFill>
                  </a:tcPr>
                </a:tc>
                <a:tc hMerge="1"/>
                <a:tc hMerge="1"/>
                <a:tc hMerge="1"/>
              </a:tr>
              <a:tr h="5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 (</a:t>
                      </a:r>
                      <a:r>
                        <a:rPr b="1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mentioned in the weekly log</a:t>
                      </a: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Incorporated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(Yes/No)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Defined custom tables and set up relationships between them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Focused on mapping the project to the SD process flow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Removed unnecessary fields for cleaner data structure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Designed clean, SAP-style screens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Added validation checks for login fields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Replaced hardcoded credentials with dynamic checks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Verified ALV data retrieval and selection functionality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Used status codes to track order stages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Handled cases where ALV datasets were empty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Enabled workflows for Follow-Up and Cancel actions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Logged events to support debugging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Displayed user-friendly system messages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Created dropdown filters for order status on admin side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Checked product stock before creating quotations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Used popups to simplify data entry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Supervisor </a:t>
            </a:r>
            <a:r>
              <a:rPr lang="en-IN"/>
              <a:t>Interactions</a:t>
            </a:r>
            <a:r>
              <a:rPr lang="en-IN" sz="2400"/>
              <a:t>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92" name="Google Shape;192;p21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110168" y="881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{F2AEA063-5750-4A59-9149-06361FF1B79F}</a:tableStyleId>
              </a:tblPr>
              <a:tblGrid>
                <a:gridCol w="651825"/>
                <a:gridCol w="1364250"/>
                <a:gridCol w="5596575"/>
                <a:gridCol w="1222875"/>
              </a:tblGrid>
              <a:tr h="5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 (</a:t>
                      </a:r>
                      <a:r>
                        <a:rPr b="1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mentioned in the weekly log</a:t>
                      </a: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Incorporated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(Yes/No)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/>
                        <a:t>Built Smart Forms with flexible and aligned layouts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Matched form fields accurately with order data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Enabled PDF attachments in emails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Developed Accept/Reject buttons for quotations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Updated quotation and order statuses based on response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Triggered invoice generation only after acceptance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Added a new screen for updating customer profiles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Implemented validation on all editable fields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Blocked unauthorized users from making changes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Conducted complete testing across modules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Fixed bugs in navigation and workflows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Documented all test results and system flows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dd/mm/2025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Finalized reports and presentation materials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Verified screenshots and visuals for accuracy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Completed logs of team contributions and activities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References </a:t>
            </a:r>
            <a:r>
              <a:rPr b="0" lang="en-IN" sz="2400"/>
              <a:t>(cont…)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77125" y="804225"/>
            <a:ext cx="8956800" cy="5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H. Frank and T. Allgaier, SAP S/4HANA Sales Certification Guide (C_TS462_2021): Application and Configuration Preparation, SAP Press, 2021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A. Bose . </a:t>
            </a:r>
            <a:r>
              <a:rPr i="1"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SAP Applications: Real-World Development Using ABAP</a:t>
            </a: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SAP Press, Boston, MA. 2020.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b="1"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C. Smith, Customizing SAP S/4HANA: Tools and Techniques for Tailoring the System to Meet Business Requirements, SAP Press, Boston, MA, USA, 2020.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M. M. Raj, ABAP Development for SAP S/4HANA, Boston, MA, USA: SAP Press, Rheinwerk Publishing, 2021.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B. Goerlich, SAP Smart Forms: Creating and Managing Forms in SAP ERP, Boston, MA, USA: SAP Press, Rheinwerk Publishing, 2017.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P. Buley, Workflow for SAP S/4HANA: Business Process Automation with SAP Workflow, Boston, MA, USA: SAP Press, 2020.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C. C. Smith, Customizing SAP S/4HANA: Tools and Techniques for Tailoring the System to Meet Business Requirements, Boston, MA, USA: SAP Press, 2020.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References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SAP SE, "Working with the ALV Grid Control," SAP Help Portal. [Online]. Available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I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https://help.sap.com/doc/saphelp_snc70/7.0/enUS/4e/bd16291041389ee10000000a421937/content.htm</a:t>
            </a:r>
            <a:endParaRPr sz="15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SAP SE, "Module Pool Programming," SAP Help Portal. [Online].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Available:</a:t>
            </a:r>
            <a:r>
              <a:rPr lang="en-I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https://help.sap.com/docs/SUPPORT_CONTENT/wdabap/3362186650.html</a:t>
            </a:r>
            <a:endParaRPr sz="15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 SAP SE, "Multiple Tabs in a Selection Screen in Module Pool Programming,"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SAP Help Portal.[Online].Available:</a:t>
            </a:r>
            <a:r>
              <a:rPr lang="en-IN" sz="15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I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https://help.sap.com/docs/SUPPORT_CONTENT/abap/3353523998.html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 R. D. Winter, ABAP Development for SAP Business Workflow, Boston, MA, USA: SAP Press, 2011.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 K. Krishnamoorthy, SAP Integration Suite: Managing APIs, Workflows, and Event-Based Processes, Boston, MA, USA: SAP Press, 2022.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 N. Ghosh and S. Goon, Workflow for SAP S/4HANA, Boston, MA, USA: SAP Press, Rheinwerk Publishing, 2022.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 u="sng">
              <a:solidFill>
                <a:schemeClr val="hlink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References </a:t>
            </a:r>
            <a:r>
              <a:rPr b="0" lang="en-IN" sz="2400"/>
              <a:t>(cont…)</a:t>
            </a:r>
            <a:endParaRPr sz="1800"/>
          </a:p>
        </p:txBody>
      </p:sp>
      <p:sp>
        <p:nvSpPr>
          <p:cNvPr id="211" name="Google Shape;211;p24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 D. Mather, ABAP Development for SAP S/4HANA: ABAP Programming Model for SAP Fiori, Boston, MA, USA: SAP Press, 2020.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 SAP SE, "Properties of the ALV Grid Control," SAP Help Portal. [Online]. Available: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I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https://help.sap.com/doc/saphelp_snc70/7.0/enUS/4e/ba881e260e56a5e10000000a421937/content.htm\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[16]  M. Missbach, M. Fenz, and B. Mühling, Securing SAP S/4HANA: Security Guide, Boston, MA, USA: SAP Press, 2021.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[17] B. U. Weinshel, SAP S/4HANA Sales: Business User Guide, Boston, MA, USA: SAP Press, 2022.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[18] M. Bader, SAP ABAP Advanced Cookbook, Birmingham, UK: Packt Publishing, 2015.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77118" y="804231"/>
            <a:ext cx="8956714" cy="596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ctr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ctr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</a:t>
            </a:r>
            <a:r>
              <a:rPr lang="en-I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pic>
        <p:nvPicPr>
          <p:cNvPr descr="🙏"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164" y="2663328"/>
            <a:ext cx="765672" cy="76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handling of Sales and Distribution (SD) processes is crucial for smooth business operations and timely customer service.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SAP ERP provides standard modules, they may not meet the specific needs of businesses that require customized workflows and enhanced user interfaces.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growing demand for tailored SAP applications that integrate user authentication, real-time order management, and automated document generation.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involves the development of a custom SAP solution using ABAP, Module Pool Programming, Smart Forms, and ALV Grids.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provides functionalities such as user registration/login, quotation creation, order placement, role-based access, and email notifications.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is to automate and streamline the end-to-end SD process within SAP, ensuring better usability, process accuracy, and operational efficiency.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0640" y="30480"/>
            <a:ext cx="8328900" cy="6942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SAP SD modules lack the customization needed for dynamic sales workflows in real-world scenarios.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data entry and lack of role-based access can lead to inefficiencies and security concerns.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solutions often do not provide integrated features like automated emails, Smart Forms, and user-specific dashboards.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need for a unified, scalable SAP application that combines form generation, validation, and process automation.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Objectives</a:t>
            </a:r>
            <a:endParaRPr/>
          </a:p>
        </p:txBody>
      </p:sp>
      <p:sp>
        <p:nvSpPr>
          <p:cNvPr id="59" name="Google Shape;59;p5"/>
          <p:cNvSpPr txBox="1"/>
          <p:nvPr/>
        </p:nvSpPr>
        <p:spPr>
          <a:xfrm>
            <a:off x="77125" y="804225"/>
            <a:ext cx="89568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develop a fully customized SAP module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manages the entire Sales and Distribution cycle—from customer registration and quotation generation to order processing and invoicing—using ABAP and module pool programming.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user-specific login functionalities with role-based access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ensuring that customers and administrators have access only to relevant features and data, thereby enhancing both usability and security.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key workflow actions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as order approval, status updates, and invoice dispatch by leveraging SAP Business Workflow (SWDD), business objects, and event-driven logic for seamless backend processing.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interactive and user-friendly GUI screens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real-time data entry, validation, and display using Screen Painter, enabling smoother user experiences and reducing data inconsistencies.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multiple SAP technologies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(such as ALV grids, Smart Forms, and database tables) into a single, seamless system to improve operational efficiency, transparency, and decision-making.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Work Done </a:t>
            </a:r>
            <a:r>
              <a:rPr b="0" lang="en-IN" sz="2400"/>
              <a:t>(after Mid-Term Evaluation)</a:t>
            </a:r>
            <a:endParaRPr b="0"/>
          </a:p>
        </p:txBody>
      </p:sp>
      <p:sp>
        <p:nvSpPr>
          <p:cNvPr id="65" name="Google Shape;65;p6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custom SAP database tables to store customer, material, order, and quotation data, tailored specifically for the sales and distribution process.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role-based login modules for both admin and customer users using module pool programming, ensuring secure and controlled access.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interactive screens using Screen Painter for registration, quotation requests, order processing, and invoice generation.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the sales workflow using SAP Business Workflow (SWDD), integrating business objects and event triggers for real-time process handling.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professional invoices through SAP Smart Forms and linked them dynamically to the order processing module.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Displayed structured data using ALV grids for admin users to view and manage customer records, quotations, and order histories.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Project Design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2" name="Google Shape;7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00" y="804225"/>
            <a:ext cx="6806849" cy="52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/>
          <p:nvPr/>
        </p:nvSpPr>
        <p:spPr>
          <a:xfrm>
            <a:off x="2935075" y="6028625"/>
            <a:ext cx="3240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Flowchart of the Project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Project Design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79" name="Google Shape;79;p8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1"/>
            <a:ext cx="8839201" cy="42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2935025" y="5866025"/>
            <a:ext cx="3240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Use Case Diagram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Project Design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87" name="Google Shape;87;p9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Use Case Diagram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5" y="876950"/>
            <a:ext cx="8525551" cy="46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 txBox="1"/>
          <p:nvPr/>
        </p:nvSpPr>
        <p:spPr>
          <a:xfrm>
            <a:off x="2935025" y="5866025"/>
            <a:ext cx="3240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Sequence Diagram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s-8">
  <a:themeElements>
    <a:clrScheme name="Custom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206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2008-07-20T15:16:37Z</dcterms:created>
  <dc:creator>Marilyn Turnamian</dc:creator>
</cp:coreProperties>
</file>