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8229600" cx="14630400"/>
  <p:notesSz cx="8229600" cy="14630400"/>
  <p:embeddedFontLst>
    <p:embeddedFont>
      <p:font typeface="MuseoModern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useoModerno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useoModerno-italic.fntdata"/><Relationship Id="rId14" Type="http://schemas.openxmlformats.org/officeDocument/2006/relationships/font" Target="fonts/MuseoModerno-bold.fntdata"/><Relationship Id="rId16" Type="http://schemas.openxmlformats.org/officeDocument/2006/relationships/font" Target="fonts/MuseoModern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/>
              <a:t>‹#›</a:t>
            </a:fld>
            <a:endParaRPr b="0" i="0" sz="120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" name="Google Shape;13;p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7" name="Google Shape;17;p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" name="Google Shape;21;p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5" name="Google Shape;25;p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9" name="Google Shape;29;p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3" name="Google Shape;33;p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 master">
  <p:cSld name="Slide 7 mast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7" name="Google Shape;37;p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 master">
  <p:cSld name="Slide 8 mast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1" name="Google Shape;41;p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8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5" Type="http://schemas.openxmlformats.org/officeDocument/2006/relationships/image" Target="../media/image14.png"/><Relationship Id="rId6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Relationship Id="rId5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Relationship Id="rId4" Type="http://schemas.openxmlformats.org/officeDocument/2006/relationships/image" Target="../media/image16.png"/><Relationship Id="rId5" Type="http://schemas.openxmlformats.org/officeDocument/2006/relationships/image" Target="../media/image23.png"/><Relationship Id="rId6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25.png"/><Relationship Id="rId10" Type="http://schemas.openxmlformats.org/officeDocument/2006/relationships/image" Target="../media/image21.png"/><Relationship Id="rId9" Type="http://schemas.openxmlformats.org/officeDocument/2006/relationships/image" Target="../media/image20.png"/><Relationship Id="rId5" Type="http://schemas.openxmlformats.org/officeDocument/2006/relationships/image" Target="../media/image11.png"/><Relationship Id="rId6" Type="http://schemas.openxmlformats.org/officeDocument/2006/relationships/image" Target="../media/image26.png"/><Relationship Id="rId7" Type="http://schemas.openxmlformats.org/officeDocument/2006/relationships/image" Target="../media/image17.png"/><Relationship Id="rId8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8" name="Google Shape;4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1"/>
          <p:cNvSpPr/>
          <p:nvPr/>
        </p:nvSpPr>
        <p:spPr>
          <a:xfrm>
            <a:off x="793790" y="2728436"/>
            <a:ext cx="7556421" cy="1417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4450"/>
              <a:buFont typeface="MuseoModerno"/>
              <a:buNone/>
            </a:pPr>
            <a:r>
              <a:rPr b="0" i="0" lang="en-US" sz="4450" u="none" cap="none" strike="noStrik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Matiks Gaming Data Analysis</a:t>
            </a:r>
            <a:endParaRPr b="0" i="0" sz="4450" u="none" cap="none" strike="noStrike"/>
          </a:p>
        </p:txBody>
      </p:sp>
      <p:sp>
        <p:nvSpPr>
          <p:cNvPr id="50" name="Google Shape;50;p11"/>
          <p:cNvSpPr/>
          <p:nvPr/>
        </p:nvSpPr>
        <p:spPr>
          <a:xfrm>
            <a:off x="793790" y="4486156"/>
            <a:ext cx="75564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Key findings from analyzing 10,000 gaming user records</a:t>
            </a:r>
            <a:endParaRPr b="0" i="0" sz="1750" u="none" cap="none" strike="noStrike"/>
          </a:p>
        </p:txBody>
      </p:sp>
      <p:sp>
        <p:nvSpPr>
          <p:cNvPr id="51" name="Google Shape;51;p11"/>
          <p:cNvSpPr/>
          <p:nvPr/>
        </p:nvSpPr>
        <p:spPr>
          <a:xfrm>
            <a:off x="793790" y="5121116"/>
            <a:ext cx="362903" cy="362903"/>
          </a:xfrm>
          <a:prstGeom prst="roundRect">
            <a:avLst>
              <a:gd fmla="val 25194296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52" name="Google Shape;5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1410" y="5128736"/>
            <a:ext cx="347663" cy="347663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/>
          <p:nvPr/>
        </p:nvSpPr>
        <p:spPr>
          <a:xfrm>
            <a:off x="1270040" y="5104209"/>
            <a:ext cx="2369344" cy="396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909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by ishita bahamnia</a:t>
            </a:r>
            <a:endParaRPr b="0" i="0" sz="2200" u="none" cap="none" strike="noStrik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/>
          <p:nvPr/>
        </p:nvSpPr>
        <p:spPr>
          <a:xfrm>
            <a:off x="793790" y="2250877"/>
            <a:ext cx="5670590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4450"/>
              <a:buFont typeface="MuseoModerno"/>
              <a:buNone/>
            </a:pPr>
            <a:r>
              <a:rPr b="0" i="0" lang="en-US" sz="4450" u="none" cap="none" strike="noStrik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Dataset Overview</a:t>
            </a:r>
            <a:endParaRPr b="0" i="0" sz="4450" u="none" cap="none" strike="noStrike"/>
          </a:p>
        </p:txBody>
      </p:sp>
      <p:sp>
        <p:nvSpPr>
          <p:cNvPr id="61" name="Google Shape;61;p12"/>
          <p:cNvSpPr/>
          <p:nvPr/>
        </p:nvSpPr>
        <p:spPr>
          <a:xfrm>
            <a:off x="793790" y="3299817"/>
            <a:ext cx="510302" cy="510302"/>
          </a:xfrm>
          <a:prstGeom prst="roundRect">
            <a:avLst>
              <a:gd fmla="val 6667" name="adj"/>
            </a:avLst>
          </a:prstGeom>
          <a:solidFill>
            <a:srgbClr val="F3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62" name="Google Shape;6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8860" y="3342322"/>
            <a:ext cx="340162" cy="42529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2"/>
          <p:cNvSpPr/>
          <p:nvPr/>
        </p:nvSpPr>
        <p:spPr>
          <a:xfrm>
            <a:off x="1530906" y="3377684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2200"/>
              <a:buFont typeface="MuseoModerno"/>
              <a:buNone/>
            </a:pPr>
            <a:r>
              <a:rPr b="0" i="0" lang="en-US" sz="2200" u="none" cap="none" strike="noStrike">
                <a:solidFill>
                  <a:srgbClr val="2B4150"/>
                </a:solidFill>
                <a:latin typeface="MuseoModerno"/>
                <a:ea typeface="MuseoModerno"/>
                <a:cs typeface="MuseoModerno"/>
                <a:sym typeface="MuseoModerno"/>
              </a:rPr>
              <a:t>10,000 records</a:t>
            </a:r>
            <a:endParaRPr b="0" i="0" sz="2200" u="none" cap="none" strike="noStrike"/>
          </a:p>
        </p:txBody>
      </p:sp>
      <p:sp>
        <p:nvSpPr>
          <p:cNvPr id="64" name="Google Shape;64;p12"/>
          <p:cNvSpPr/>
          <p:nvPr/>
        </p:nvSpPr>
        <p:spPr>
          <a:xfrm>
            <a:off x="1530906" y="3868103"/>
            <a:ext cx="2899410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20 features, no missing values</a:t>
            </a:r>
            <a:endParaRPr b="0" i="0" sz="1750" u="none" cap="none" strike="noStrike"/>
          </a:p>
        </p:txBody>
      </p:sp>
      <p:sp>
        <p:nvSpPr>
          <p:cNvPr id="65" name="Google Shape;65;p12"/>
          <p:cNvSpPr/>
          <p:nvPr/>
        </p:nvSpPr>
        <p:spPr>
          <a:xfrm>
            <a:off x="4713803" y="3299817"/>
            <a:ext cx="510302" cy="510302"/>
          </a:xfrm>
          <a:prstGeom prst="roundRect">
            <a:avLst>
              <a:gd fmla="val 6667" name="adj"/>
            </a:avLst>
          </a:prstGeom>
          <a:solidFill>
            <a:srgbClr val="F3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66" name="Google Shape;66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98874" y="3342322"/>
            <a:ext cx="340162" cy="42529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2"/>
          <p:cNvSpPr/>
          <p:nvPr/>
        </p:nvSpPr>
        <p:spPr>
          <a:xfrm>
            <a:off x="5450919" y="3377684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2200"/>
              <a:buFont typeface="MuseoModerno"/>
              <a:buNone/>
            </a:pPr>
            <a:r>
              <a:rPr b="0" i="0" lang="en-US" sz="2200" u="none" cap="none" strike="noStrike">
                <a:solidFill>
                  <a:srgbClr val="2B4150"/>
                </a:solidFill>
                <a:latin typeface="MuseoModerno"/>
                <a:ea typeface="MuseoModerno"/>
                <a:cs typeface="MuseoModerno"/>
                <a:sym typeface="MuseoModerno"/>
              </a:rPr>
              <a:t>User demographics</a:t>
            </a:r>
            <a:endParaRPr b="0" i="0" sz="2200" u="none" cap="none" strike="noStrike"/>
          </a:p>
        </p:txBody>
      </p:sp>
      <p:sp>
        <p:nvSpPr>
          <p:cNvPr id="68" name="Google Shape;68;p12"/>
          <p:cNvSpPr/>
          <p:nvPr/>
        </p:nvSpPr>
        <p:spPr>
          <a:xfrm>
            <a:off x="5450919" y="3868103"/>
            <a:ext cx="2899410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Age, gender, country, device type</a:t>
            </a:r>
            <a:endParaRPr b="0" i="0" sz="1750" u="none" cap="none" strike="noStrike"/>
          </a:p>
        </p:txBody>
      </p:sp>
      <p:sp>
        <p:nvSpPr>
          <p:cNvPr id="69" name="Google Shape;69;p12"/>
          <p:cNvSpPr/>
          <p:nvPr/>
        </p:nvSpPr>
        <p:spPr>
          <a:xfrm>
            <a:off x="793790" y="5047536"/>
            <a:ext cx="510302" cy="510302"/>
          </a:xfrm>
          <a:prstGeom prst="roundRect">
            <a:avLst>
              <a:gd fmla="val 6667" name="adj"/>
            </a:avLst>
          </a:prstGeom>
          <a:solidFill>
            <a:srgbClr val="F3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70" name="Google Shape;70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78860" y="5090041"/>
            <a:ext cx="340162" cy="42529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2"/>
          <p:cNvSpPr/>
          <p:nvPr/>
        </p:nvSpPr>
        <p:spPr>
          <a:xfrm>
            <a:off x="1530906" y="5125403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2200"/>
              <a:buFont typeface="MuseoModerno"/>
              <a:buNone/>
            </a:pPr>
            <a:r>
              <a:rPr b="0" i="0" lang="en-US" sz="2200" u="none" cap="none" strike="noStrike">
                <a:solidFill>
                  <a:srgbClr val="2B4150"/>
                </a:solidFill>
                <a:latin typeface="MuseoModerno"/>
                <a:ea typeface="MuseoModerno"/>
                <a:cs typeface="MuseoModerno"/>
                <a:sym typeface="MuseoModerno"/>
              </a:rPr>
              <a:t>Gaming metrics</a:t>
            </a:r>
            <a:endParaRPr b="0" i="0" sz="2200" u="none" cap="none" strike="noStrike"/>
          </a:p>
        </p:txBody>
      </p:sp>
      <p:sp>
        <p:nvSpPr>
          <p:cNvPr id="72" name="Google Shape;72;p12"/>
          <p:cNvSpPr/>
          <p:nvPr/>
        </p:nvSpPr>
        <p:spPr>
          <a:xfrm>
            <a:off x="1530906" y="5615821"/>
            <a:ext cx="6819305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Play time, revenue, achievements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/>
          <p:nvPr/>
        </p:nvSpPr>
        <p:spPr>
          <a:xfrm>
            <a:off x="793790" y="1459825"/>
            <a:ext cx="6955750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4450"/>
              <a:buFont typeface="MuseoModerno"/>
              <a:buNone/>
            </a:pPr>
            <a:r>
              <a:rPr b="0" i="0" lang="en-US" sz="4450" u="none" cap="none" strike="noStrik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Data Cleaning Challenges</a:t>
            </a:r>
            <a:endParaRPr b="0" i="0" sz="4450" u="none" cap="none" strike="noStrike"/>
          </a:p>
        </p:txBody>
      </p:sp>
      <p:sp>
        <p:nvSpPr>
          <p:cNvPr id="79" name="Google Shape;79;p13"/>
          <p:cNvSpPr/>
          <p:nvPr/>
        </p:nvSpPr>
        <p:spPr>
          <a:xfrm>
            <a:off x="793790" y="2622233"/>
            <a:ext cx="2173724" cy="1306949"/>
          </a:xfrm>
          <a:prstGeom prst="roundRect">
            <a:avLst>
              <a:gd fmla="val 2603" name="adj"/>
            </a:avLst>
          </a:prstGeom>
          <a:solidFill>
            <a:srgbClr val="F3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80" name="Google Shape;8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1167" y="3076337"/>
            <a:ext cx="318968" cy="39862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3"/>
          <p:cNvSpPr/>
          <p:nvPr/>
        </p:nvSpPr>
        <p:spPr>
          <a:xfrm>
            <a:off x="3194328" y="2849047"/>
            <a:ext cx="2831068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2200"/>
              <a:buFont typeface="MuseoModerno"/>
              <a:buNone/>
            </a:pPr>
            <a:r>
              <a:rPr b="0" i="0" lang="en-US" sz="2200" u="none" cap="none" strike="noStrike">
                <a:solidFill>
                  <a:srgbClr val="2B4150"/>
                </a:solidFill>
                <a:latin typeface="MuseoModerno"/>
                <a:ea typeface="MuseoModerno"/>
                <a:cs typeface="MuseoModerno"/>
                <a:sym typeface="MuseoModerno"/>
              </a:rPr>
              <a:t>Identify outliers</a:t>
            </a:r>
            <a:endParaRPr b="0" i="0" sz="2200" u="none" cap="none" strike="noStrike"/>
          </a:p>
        </p:txBody>
      </p:sp>
      <p:sp>
        <p:nvSpPr>
          <p:cNvPr id="82" name="Google Shape;82;p13"/>
          <p:cNvSpPr/>
          <p:nvPr/>
        </p:nvSpPr>
        <p:spPr>
          <a:xfrm>
            <a:off x="3194328" y="3339465"/>
            <a:ext cx="2831068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215 negative play hours found</a:t>
            </a:r>
            <a:endParaRPr b="0" i="0" sz="1750" u="none" cap="none" strike="noStrike"/>
          </a:p>
        </p:txBody>
      </p:sp>
      <p:sp>
        <p:nvSpPr>
          <p:cNvPr id="83" name="Google Shape;83;p13"/>
          <p:cNvSpPr/>
          <p:nvPr/>
        </p:nvSpPr>
        <p:spPr>
          <a:xfrm>
            <a:off x="3080861" y="3913942"/>
            <a:ext cx="10642402" cy="15240"/>
          </a:xfrm>
          <a:prstGeom prst="roundRect">
            <a:avLst>
              <a:gd fmla="val 223256" name="adj"/>
            </a:avLst>
          </a:prstGeom>
          <a:solidFill>
            <a:srgbClr val="D9D4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793790" y="4042529"/>
            <a:ext cx="4347567" cy="1306949"/>
          </a:xfrm>
          <a:prstGeom prst="roundRect">
            <a:avLst>
              <a:gd fmla="val 2603" name="adj"/>
            </a:avLst>
          </a:prstGeom>
          <a:solidFill>
            <a:srgbClr val="F3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85" name="Google Shape;8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08089" y="4496633"/>
            <a:ext cx="318968" cy="39862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/>
          <p:nvPr/>
        </p:nvSpPr>
        <p:spPr>
          <a:xfrm>
            <a:off x="5368171" y="4269343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2200"/>
              <a:buFont typeface="MuseoModerno"/>
              <a:buNone/>
            </a:pPr>
            <a:r>
              <a:rPr b="0" i="0" lang="en-US" sz="2200" u="none" cap="none" strike="noStrike">
                <a:solidFill>
                  <a:srgbClr val="2B4150"/>
                </a:solidFill>
                <a:latin typeface="MuseoModerno"/>
                <a:ea typeface="MuseoModerno"/>
                <a:cs typeface="MuseoModerno"/>
                <a:sym typeface="MuseoModerno"/>
              </a:rPr>
              <a:t>Clean values</a:t>
            </a:r>
            <a:endParaRPr b="0" i="0" sz="2200" u="none" cap="none" strike="noStrike"/>
          </a:p>
        </p:txBody>
      </p:sp>
      <p:sp>
        <p:nvSpPr>
          <p:cNvPr id="87" name="Google Shape;87;p13"/>
          <p:cNvSpPr/>
          <p:nvPr/>
        </p:nvSpPr>
        <p:spPr>
          <a:xfrm>
            <a:off x="5368171" y="4759762"/>
            <a:ext cx="3101697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Replace negative hours with zero</a:t>
            </a:r>
            <a:endParaRPr b="0" i="0" sz="1750" u="none" cap="none" strike="noStrike"/>
          </a:p>
        </p:txBody>
      </p:sp>
      <p:sp>
        <p:nvSpPr>
          <p:cNvPr id="88" name="Google Shape;88;p13"/>
          <p:cNvSpPr/>
          <p:nvPr/>
        </p:nvSpPr>
        <p:spPr>
          <a:xfrm>
            <a:off x="5254704" y="5334238"/>
            <a:ext cx="8468558" cy="15240"/>
          </a:xfrm>
          <a:prstGeom prst="roundRect">
            <a:avLst>
              <a:gd fmla="val 223256" name="adj"/>
            </a:avLst>
          </a:prstGeom>
          <a:solidFill>
            <a:srgbClr val="D9D4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793790" y="5462826"/>
            <a:ext cx="6521410" cy="1306949"/>
          </a:xfrm>
          <a:prstGeom prst="roundRect">
            <a:avLst>
              <a:gd fmla="val 2603" name="adj"/>
            </a:avLst>
          </a:prstGeom>
          <a:solidFill>
            <a:srgbClr val="F3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90" name="Google Shape;90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95011" y="5916930"/>
            <a:ext cx="318968" cy="39862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/>
          <p:nvPr/>
        </p:nvSpPr>
        <p:spPr>
          <a:xfrm>
            <a:off x="7542014" y="5689640"/>
            <a:ext cx="2073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2200"/>
              <a:buFont typeface="MuseoModerno"/>
              <a:buNone/>
            </a:pPr>
            <a:r>
              <a:rPr b="0" i="0" lang="en-US" sz="2200" u="none" cap="none" strike="noStrike">
                <a:solidFill>
                  <a:srgbClr val="2B4150"/>
                </a:solidFill>
                <a:latin typeface="MuseoModerno"/>
                <a:ea typeface="MuseoModerno"/>
                <a:cs typeface="MuseoModerno"/>
                <a:sym typeface="MuseoModerno"/>
              </a:rPr>
              <a:t>Verify results</a:t>
            </a:r>
            <a:endParaRPr b="0" i="0" sz="2200" u="none" cap="none" strike="noStrike"/>
          </a:p>
        </p:txBody>
      </p:sp>
      <p:sp>
        <p:nvSpPr>
          <p:cNvPr id="92" name="Google Shape;92;p13"/>
          <p:cNvSpPr/>
          <p:nvPr/>
        </p:nvSpPr>
        <p:spPr>
          <a:xfrm>
            <a:off x="7542014" y="6180058"/>
            <a:ext cx="2073235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Confirm data integrity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575548" y="452199"/>
            <a:ext cx="4142542" cy="5138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3200"/>
              <a:buFont typeface="MuseoModerno"/>
              <a:buNone/>
            </a:pPr>
            <a:r>
              <a:rPr b="0" i="0" lang="en-US" sz="3200" u="none" cap="none" strike="noStrik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Revenue Distribution</a:t>
            </a:r>
            <a:endParaRPr b="0" i="0" sz="3200" u="none" cap="none" strike="noStrike"/>
          </a:p>
        </p:txBody>
      </p:sp>
      <p:pic>
        <p:nvPicPr>
          <p:cNvPr descr="preencoded.png" id="99" name="Google Shape;9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548" y="1294924"/>
            <a:ext cx="13479304" cy="754832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/>
          <p:nvPr/>
        </p:nvSpPr>
        <p:spPr>
          <a:xfrm>
            <a:off x="575548" y="9028152"/>
            <a:ext cx="13479304" cy="2630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250"/>
              <a:buFont typeface="Arial"/>
              <a:buNone/>
            </a:pPr>
            <a:r>
              <a:rPr b="0" i="0" lang="en-US" sz="1250" u="none" cap="none" strike="noStrike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Most users spend under $50, with a small segment of high-value customers spending over $200</a:t>
            </a:r>
            <a:endParaRPr b="0" i="0" sz="1250" u="none" cap="none" strike="noStrik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793790" y="1198840"/>
            <a:ext cx="6068973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4450"/>
              <a:buFont typeface="MuseoModerno"/>
              <a:buNone/>
            </a:pPr>
            <a:r>
              <a:rPr b="0" i="0" lang="en-US" sz="4450" u="none" cap="none" strike="noStrik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Revenue vs. Play Time</a:t>
            </a:r>
            <a:endParaRPr b="0" i="0" sz="4450" u="none" cap="none" strike="noStrike"/>
          </a:p>
        </p:txBody>
      </p:sp>
      <p:sp>
        <p:nvSpPr>
          <p:cNvPr id="107" name="Google Shape;107;p15"/>
          <p:cNvSpPr/>
          <p:nvPr/>
        </p:nvSpPr>
        <p:spPr>
          <a:xfrm>
            <a:off x="793790" y="2474595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2200"/>
              <a:buFont typeface="MuseoModerno"/>
              <a:buNone/>
            </a:pPr>
            <a:r>
              <a:rPr b="0" i="0" lang="en-US" sz="2200" u="none" cap="none" strike="noStrik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Key Observations</a:t>
            </a:r>
            <a:endParaRPr b="0" i="0" sz="2200" u="none" cap="none" strike="noStrike"/>
          </a:p>
        </p:txBody>
      </p:sp>
      <p:sp>
        <p:nvSpPr>
          <p:cNvPr id="108" name="Google Shape;108;p15"/>
          <p:cNvSpPr/>
          <p:nvPr/>
        </p:nvSpPr>
        <p:spPr>
          <a:xfrm>
            <a:off x="793790" y="3055739"/>
            <a:ext cx="624470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Arial"/>
              <a:buChar char="•"/>
            </a:pPr>
            <a:r>
              <a:rPr b="0" i="0" lang="en-US" sz="1750" u="none" cap="none" strike="noStrike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Positive correlation between hours and revenue</a:t>
            </a:r>
            <a:endParaRPr b="0" i="0" sz="1750" u="none" cap="none" strike="noStrike"/>
          </a:p>
        </p:txBody>
      </p:sp>
      <p:sp>
        <p:nvSpPr>
          <p:cNvPr id="109" name="Google Shape;109;p15"/>
          <p:cNvSpPr/>
          <p:nvPr/>
        </p:nvSpPr>
        <p:spPr>
          <a:xfrm>
            <a:off x="793790" y="3497937"/>
            <a:ext cx="624470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Arial"/>
              <a:buChar char="•"/>
            </a:pPr>
            <a:r>
              <a:rPr b="0" i="0" lang="en-US" sz="1750" u="none" cap="none" strike="noStrike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Gold tier shows steepest revenue growth</a:t>
            </a:r>
            <a:endParaRPr b="0" i="0" sz="1750" u="none" cap="none" strike="noStrike"/>
          </a:p>
        </p:txBody>
      </p:sp>
      <p:sp>
        <p:nvSpPr>
          <p:cNvPr id="110" name="Google Shape;110;p15"/>
          <p:cNvSpPr/>
          <p:nvPr/>
        </p:nvSpPr>
        <p:spPr>
          <a:xfrm>
            <a:off x="793790" y="3940135"/>
            <a:ext cx="624470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Arial"/>
              <a:buChar char="•"/>
            </a:pPr>
            <a:r>
              <a:rPr b="0" i="0" lang="en-US" sz="1750" u="none" cap="none" strike="noStrike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Free tier has lowest revenue per hour</a:t>
            </a:r>
            <a:endParaRPr b="0" i="0" sz="1750" u="none" cap="none" strike="noStrike"/>
          </a:p>
        </p:txBody>
      </p:sp>
      <p:pic>
        <p:nvPicPr>
          <p:cNvPr descr="preencoded.png" id="111" name="Google Shape;11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9521" y="2502932"/>
            <a:ext cx="6244709" cy="4272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7" name="Google Shape;11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/>
          <p:nvPr/>
        </p:nvSpPr>
        <p:spPr>
          <a:xfrm>
            <a:off x="640437" y="503158"/>
            <a:ext cx="5094565" cy="5718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3600"/>
              <a:buFont typeface="MuseoModerno"/>
              <a:buNone/>
            </a:pPr>
            <a:r>
              <a:rPr b="0" i="0" lang="en-US" sz="3600" u="none" cap="none" strike="noStrik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Revenue by Age Group</a:t>
            </a:r>
            <a:endParaRPr b="0" i="0" sz="3600" u="none" cap="none" strike="noStrike"/>
          </a:p>
        </p:txBody>
      </p:sp>
      <p:sp>
        <p:nvSpPr>
          <p:cNvPr id="119" name="Google Shape;119;p16"/>
          <p:cNvSpPr/>
          <p:nvPr/>
        </p:nvSpPr>
        <p:spPr>
          <a:xfrm>
            <a:off x="640437" y="1349454"/>
            <a:ext cx="7863126" cy="1456968"/>
          </a:xfrm>
          <a:prstGeom prst="roundRect">
            <a:avLst>
              <a:gd fmla="val 1884" name="adj"/>
            </a:avLst>
          </a:prstGeom>
          <a:solidFill>
            <a:srgbClr val="F3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>
            <a:off x="823436" y="1532453"/>
            <a:ext cx="2287548" cy="285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800"/>
              <a:buFont typeface="MuseoModerno"/>
              <a:buNone/>
            </a:pPr>
            <a:r>
              <a:rPr b="0" i="0" lang="en-US" sz="1800" u="none" cap="none" strike="noStrike">
                <a:solidFill>
                  <a:srgbClr val="2B4150"/>
                </a:solidFill>
                <a:latin typeface="MuseoModerno"/>
                <a:ea typeface="MuseoModerno"/>
                <a:cs typeface="MuseoModerno"/>
                <a:sym typeface="MuseoModerno"/>
              </a:rPr>
              <a:t>0-18 Age Group</a:t>
            </a:r>
            <a:endParaRPr b="0" i="0" sz="1800" u="none" cap="none" strike="noStrike"/>
          </a:p>
        </p:txBody>
      </p:sp>
      <p:sp>
        <p:nvSpPr>
          <p:cNvPr id="121" name="Google Shape;121;p16"/>
          <p:cNvSpPr/>
          <p:nvPr/>
        </p:nvSpPr>
        <p:spPr>
          <a:xfrm>
            <a:off x="823436" y="1928098"/>
            <a:ext cx="7497128" cy="292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Lower median revenue</a:t>
            </a:r>
            <a:endParaRPr b="0" i="0" sz="1400" u="none" cap="none" strike="noStrike"/>
          </a:p>
        </p:txBody>
      </p:sp>
      <p:sp>
        <p:nvSpPr>
          <p:cNvPr id="122" name="Google Shape;122;p16"/>
          <p:cNvSpPr/>
          <p:nvPr/>
        </p:nvSpPr>
        <p:spPr>
          <a:xfrm>
            <a:off x="823436" y="2330648"/>
            <a:ext cx="7497128" cy="292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Fewer outliers</a:t>
            </a:r>
            <a:endParaRPr b="0" i="0" sz="1400" u="none" cap="none" strike="noStrike"/>
          </a:p>
        </p:txBody>
      </p:sp>
      <p:sp>
        <p:nvSpPr>
          <p:cNvPr id="123" name="Google Shape;123;p16"/>
          <p:cNvSpPr/>
          <p:nvPr/>
        </p:nvSpPr>
        <p:spPr>
          <a:xfrm>
            <a:off x="640437" y="2989421"/>
            <a:ext cx="7863126" cy="1456968"/>
          </a:xfrm>
          <a:prstGeom prst="roundRect">
            <a:avLst>
              <a:gd fmla="val 1884" name="adj"/>
            </a:avLst>
          </a:prstGeom>
          <a:solidFill>
            <a:srgbClr val="F3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823436" y="3172420"/>
            <a:ext cx="2287548" cy="285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800"/>
              <a:buFont typeface="MuseoModerno"/>
              <a:buNone/>
            </a:pPr>
            <a:r>
              <a:rPr b="0" i="0" lang="en-US" sz="1800" u="none" cap="none" strike="noStrike">
                <a:solidFill>
                  <a:srgbClr val="2B4150"/>
                </a:solidFill>
                <a:latin typeface="MuseoModerno"/>
                <a:ea typeface="MuseoModerno"/>
                <a:cs typeface="MuseoModerno"/>
                <a:sym typeface="MuseoModerno"/>
              </a:rPr>
              <a:t>19-25 Age Group</a:t>
            </a:r>
            <a:endParaRPr b="0" i="0" sz="1800" u="none" cap="none" strike="noStrike"/>
          </a:p>
        </p:txBody>
      </p:sp>
      <p:sp>
        <p:nvSpPr>
          <p:cNvPr id="125" name="Google Shape;125;p16"/>
          <p:cNvSpPr/>
          <p:nvPr/>
        </p:nvSpPr>
        <p:spPr>
          <a:xfrm>
            <a:off x="823436" y="3568065"/>
            <a:ext cx="7497128" cy="292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Moderate spending</a:t>
            </a:r>
            <a:endParaRPr b="0" i="0" sz="1400" u="none" cap="none" strike="noStrike"/>
          </a:p>
        </p:txBody>
      </p:sp>
      <p:sp>
        <p:nvSpPr>
          <p:cNvPr id="126" name="Google Shape;126;p16"/>
          <p:cNvSpPr/>
          <p:nvPr/>
        </p:nvSpPr>
        <p:spPr>
          <a:xfrm>
            <a:off x="823436" y="3970615"/>
            <a:ext cx="7497128" cy="292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Some high-value outliers</a:t>
            </a:r>
            <a:endParaRPr b="0" i="0" sz="1400" u="none" cap="none" strike="noStrike"/>
          </a:p>
        </p:txBody>
      </p:sp>
      <p:sp>
        <p:nvSpPr>
          <p:cNvPr id="127" name="Google Shape;127;p16"/>
          <p:cNvSpPr/>
          <p:nvPr/>
        </p:nvSpPr>
        <p:spPr>
          <a:xfrm>
            <a:off x="640437" y="4629388"/>
            <a:ext cx="7863126" cy="1456968"/>
          </a:xfrm>
          <a:prstGeom prst="roundRect">
            <a:avLst>
              <a:gd fmla="val 1884" name="adj"/>
            </a:avLst>
          </a:prstGeom>
          <a:solidFill>
            <a:srgbClr val="F3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823436" y="4812387"/>
            <a:ext cx="2287548" cy="285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800"/>
              <a:buFont typeface="MuseoModerno"/>
              <a:buNone/>
            </a:pPr>
            <a:r>
              <a:rPr b="0" i="0" lang="en-US" sz="1800" u="none" cap="none" strike="noStrike">
                <a:solidFill>
                  <a:srgbClr val="2B4150"/>
                </a:solidFill>
                <a:latin typeface="MuseoModerno"/>
                <a:ea typeface="MuseoModerno"/>
                <a:cs typeface="MuseoModerno"/>
                <a:sym typeface="MuseoModerno"/>
              </a:rPr>
              <a:t>26-35 Age Group</a:t>
            </a:r>
            <a:endParaRPr b="0" i="0" sz="1800" u="none" cap="none" strike="noStrike"/>
          </a:p>
        </p:txBody>
      </p:sp>
      <p:sp>
        <p:nvSpPr>
          <p:cNvPr id="129" name="Google Shape;129;p16"/>
          <p:cNvSpPr/>
          <p:nvPr/>
        </p:nvSpPr>
        <p:spPr>
          <a:xfrm>
            <a:off x="823436" y="5208032"/>
            <a:ext cx="7497128" cy="292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Highest median revenue</a:t>
            </a:r>
            <a:endParaRPr b="0" i="0" sz="1400" u="none" cap="none" strike="noStrike"/>
          </a:p>
        </p:txBody>
      </p:sp>
      <p:sp>
        <p:nvSpPr>
          <p:cNvPr id="130" name="Google Shape;130;p16"/>
          <p:cNvSpPr/>
          <p:nvPr/>
        </p:nvSpPr>
        <p:spPr>
          <a:xfrm>
            <a:off x="823436" y="5610582"/>
            <a:ext cx="7497128" cy="292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Most valuable customer segment</a:t>
            </a:r>
            <a:endParaRPr b="0" i="0" sz="1400" u="none" cap="none" strike="noStrike"/>
          </a:p>
        </p:txBody>
      </p:sp>
      <p:sp>
        <p:nvSpPr>
          <p:cNvPr id="131" name="Google Shape;131;p16"/>
          <p:cNvSpPr/>
          <p:nvPr/>
        </p:nvSpPr>
        <p:spPr>
          <a:xfrm>
            <a:off x="640437" y="6269355"/>
            <a:ext cx="7863126" cy="1456968"/>
          </a:xfrm>
          <a:prstGeom prst="roundRect">
            <a:avLst>
              <a:gd fmla="val 1884" name="adj"/>
            </a:avLst>
          </a:prstGeom>
          <a:solidFill>
            <a:srgbClr val="F3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6"/>
          <p:cNvSpPr/>
          <p:nvPr/>
        </p:nvSpPr>
        <p:spPr>
          <a:xfrm>
            <a:off x="823436" y="6452354"/>
            <a:ext cx="2287548" cy="285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800"/>
              <a:buFont typeface="MuseoModerno"/>
              <a:buNone/>
            </a:pPr>
            <a:r>
              <a:rPr b="0" i="0" lang="en-US" sz="1800" u="none" cap="none" strike="noStrike">
                <a:solidFill>
                  <a:srgbClr val="2B4150"/>
                </a:solidFill>
                <a:latin typeface="MuseoModerno"/>
                <a:ea typeface="MuseoModerno"/>
                <a:cs typeface="MuseoModerno"/>
                <a:sym typeface="MuseoModerno"/>
              </a:rPr>
              <a:t>36-50 Age Group</a:t>
            </a:r>
            <a:endParaRPr b="0" i="0" sz="1800" u="none" cap="none" strike="noStrike"/>
          </a:p>
        </p:txBody>
      </p:sp>
      <p:sp>
        <p:nvSpPr>
          <p:cNvPr id="133" name="Google Shape;133;p16"/>
          <p:cNvSpPr/>
          <p:nvPr/>
        </p:nvSpPr>
        <p:spPr>
          <a:xfrm>
            <a:off x="823436" y="6847999"/>
            <a:ext cx="7497128" cy="292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Declining revenue trend</a:t>
            </a:r>
            <a:endParaRPr b="0" i="0" sz="1400" u="none" cap="none" strike="noStrike"/>
          </a:p>
        </p:txBody>
      </p:sp>
      <p:sp>
        <p:nvSpPr>
          <p:cNvPr id="134" name="Google Shape;134;p16"/>
          <p:cNvSpPr/>
          <p:nvPr/>
        </p:nvSpPr>
        <p:spPr>
          <a:xfrm>
            <a:off x="823436" y="7250549"/>
            <a:ext cx="7497128" cy="292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Still contains valuable outliers</a:t>
            </a:r>
            <a:endParaRPr b="0" i="0" sz="1400" u="none" cap="none" strike="noStrik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40" name="Google Shape;14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7"/>
          <p:cNvSpPr/>
          <p:nvPr/>
        </p:nvSpPr>
        <p:spPr>
          <a:xfrm>
            <a:off x="6280190" y="1549003"/>
            <a:ext cx="5670590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4450"/>
              <a:buFont typeface="MuseoModerno"/>
              <a:buNone/>
            </a:pPr>
            <a:r>
              <a:rPr b="0" i="0" lang="en-US" sz="4450" u="none" cap="none" strike="noStrik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Feature Engineering</a:t>
            </a:r>
            <a:endParaRPr b="0" i="0" sz="4450" u="none" cap="none" strike="noStrike"/>
          </a:p>
        </p:txBody>
      </p:sp>
      <p:pic>
        <p:nvPicPr>
          <p:cNvPr descr="preencoded.png" id="142" name="Google Shape;14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0190" y="2597944"/>
            <a:ext cx="1134070" cy="136088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7"/>
          <p:cNvSpPr/>
          <p:nvPr/>
        </p:nvSpPr>
        <p:spPr>
          <a:xfrm>
            <a:off x="7754422" y="2824758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2200"/>
              <a:buFont typeface="MuseoModerno"/>
              <a:buNone/>
            </a:pPr>
            <a:r>
              <a:rPr b="0" i="0" lang="en-US" sz="2200" u="none" cap="none" strike="noStrike">
                <a:solidFill>
                  <a:srgbClr val="2B4150"/>
                </a:solidFill>
                <a:latin typeface="MuseoModerno"/>
                <a:ea typeface="MuseoModerno"/>
                <a:cs typeface="MuseoModerno"/>
                <a:sym typeface="MuseoModerno"/>
              </a:rPr>
              <a:t>Revenue Per Hour</a:t>
            </a:r>
            <a:endParaRPr b="0" i="0" sz="2200" u="none" cap="none" strike="noStrike"/>
          </a:p>
        </p:txBody>
      </p:sp>
      <p:sp>
        <p:nvSpPr>
          <p:cNvPr id="144" name="Google Shape;144;p17"/>
          <p:cNvSpPr/>
          <p:nvPr/>
        </p:nvSpPr>
        <p:spPr>
          <a:xfrm>
            <a:off x="7754422" y="3315176"/>
            <a:ext cx="608218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Created from revenue divided by play time</a:t>
            </a:r>
            <a:endParaRPr b="0" i="0" sz="1750" u="none" cap="none" strike="noStrike"/>
          </a:p>
        </p:txBody>
      </p:sp>
      <p:pic>
        <p:nvPicPr>
          <p:cNvPr descr="preencoded.png" id="145" name="Google Shape;145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80190" y="3958828"/>
            <a:ext cx="1134070" cy="136088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7"/>
          <p:cNvSpPr/>
          <p:nvPr/>
        </p:nvSpPr>
        <p:spPr>
          <a:xfrm>
            <a:off x="7754422" y="4185642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2200"/>
              <a:buFont typeface="MuseoModerno"/>
              <a:buNone/>
            </a:pPr>
            <a:r>
              <a:rPr b="0" i="0" lang="en-US" sz="2200" u="none" cap="none" strike="noStrike">
                <a:solidFill>
                  <a:srgbClr val="2B4150"/>
                </a:solidFill>
                <a:latin typeface="MuseoModerno"/>
                <a:ea typeface="MuseoModerno"/>
                <a:cs typeface="MuseoModerno"/>
                <a:sym typeface="MuseoModerno"/>
              </a:rPr>
              <a:t>Date Conversion</a:t>
            </a:r>
            <a:endParaRPr b="0" i="0" sz="2200" u="none" cap="none" strike="noStrike"/>
          </a:p>
        </p:txBody>
      </p:sp>
      <p:sp>
        <p:nvSpPr>
          <p:cNvPr id="147" name="Google Shape;147;p17"/>
          <p:cNvSpPr/>
          <p:nvPr/>
        </p:nvSpPr>
        <p:spPr>
          <a:xfrm>
            <a:off x="7754422" y="4676061"/>
            <a:ext cx="608218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Signup and login dates to datetime format</a:t>
            </a:r>
            <a:endParaRPr b="0" i="0" sz="1750" u="none" cap="none" strike="noStrike"/>
          </a:p>
        </p:txBody>
      </p:sp>
      <p:pic>
        <p:nvPicPr>
          <p:cNvPr descr="preencoded.png" id="148" name="Google Shape;148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80190" y="5319713"/>
            <a:ext cx="1134070" cy="136088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7"/>
          <p:cNvSpPr/>
          <p:nvPr/>
        </p:nvSpPr>
        <p:spPr>
          <a:xfrm>
            <a:off x="7754422" y="5546527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2200"/>
              <a:buFont typeface="MuseoModerno"/>
              <a:buNone/>
            </a:pPr>
            <a:r>
              <a:rPr b="0" i="0" lang="en-US" sz="2200" u="none" cap="none" strike="noStrike">
                <a:solidFill>
                  <a:srgbClr val="2B4150"/>
                </a:solidFill>
                <a:latin typeface="MuseoModerno"/>
                <a:ea typeface="MuseoModerno"/>
                <a:cs typeface="MuseoModerno"/>
                <a:sym typeface="MuseoModerno"/>
              </a:rPr>
              <a:t>One-Hot Encoding</a:t>
            </a:r>
            <a:endParaRPr b="0" i="0" sz="2200" u="none" cap="none" strike="noStrike"/>
          </a:p>
        </p:txBody>
      </p:sp>
      <p:sp>
        <p:nvSpPr>
          <p:cNvPr id="150" name="Google Shape;150;p17"/>
          <p:cNvSpPr/>
          <p:nvPr/>
        </p:nvSpPr>
        <p:spPr>
          <a:xfrm>
            <a:off x="7754422" y="6036945"/>
            <a:ext cx="608218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Categorical variables expanded to 272 columns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/>
          <p:nvPr/>
        </p:nvSpPr>
        <p:spPr>
          <a:xfrm>
            <a:off x="793790" y="1251109"/>
            <a:ext cx="7302103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4450"/>
              <a:buFont typeface="MuseoModerno"/>
              <a:buNone/>
            </a:pPr>
            <a:r>
              <a:rPr b="0" i="0" lang="en-US" sz="4450" u="none" cap="none" strike="noStrik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Key Insights &amp; Next Steps</a:t>
            </a:r>
            <a:endParaRPr b="0" i="0" sz="4450" u="none" cap="none" strike="noStrike"/>
          </a:p>
        </p:txBody>
      </p:sp>
      <p:sp>
        <p:nvSpPr>
          <p:cNvPr id="157" name="Google Shape;157;p18"/>
          <p:cNvSpPr/>
          <p:nvPr/>
        </p:nvSpPr>
        <p:spPr>
          <a:xfrm>
            <a:off x="1857256" y="2952274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2200"/>
              <a:buFont typeface="MuseoModerno"/>
              <a:buNone/>
            </a:pPr>
            <a:r>
              <a:rPr b="0" i="0" lang="en-US" sz="2200" u="none" cap="none" strike="noStrike">
                <a:solidFill>
                  <a:srgbClr val="2B4150"/>
                </a:solidFill>
                <a:latin typeface="MuseoModerno"/>
                <a:ea typeface="MuseoModerno"/>
                <a:cs typeface="MuseoModerno"/>
                <a:sym typeface="MuseoModerno"/>
              </a:rPr>
              <a:t>Revenue Patterns</a:t>
            </a:r>
            <a:endParaRPr b="0" i="0" sz="2200" u="none" cap="none" strike="noStrike"/>
          </a:p>
        </p:txBody>
      </p:sp>
      <p:sp>
        <p:nvSpPr>
          <p:cNvPr id="158" name="Google Shape;158;p18"/>
          <p:cNvSpPr/>
          <p:nvPr/>
        </p:nvSpPr>
        <p:spPr>
          <a:xfrm>
            <a:off x="793790" y="3442692"/>
            <a:ext cx="3898702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26-35 age group most valuable</a:t>
            </a:r>
            <a:endParaRPr b="0" i="0" sz="1750" u="none" cap="none" strike="noStrike"/>
          </a:p>
        </p:txBody>
      </p:sp>
      <p:pic>
        <p:nvPicPr>
          <p:cNvPr descr="preencoded.png" id="159" name="Google Shape;15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2653" y="2413516"/>
            <a:ext cx="4564975" cy="4564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0" name="Google Shape;16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6731" y="3176588"/>
            <a:ext cx="339328" cy="42422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8"/>
          <p:cNvSpPr/>
          <p:nvPr/>
        </p:nvSpPr>
        <p:spPr>
          <a:xfrm>
            <a:off x="9937790" y="2952274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2200"/>
              <a:buFont typeface="MuseoModerno"/>
              <a:buNone/>
            </a:pPr>
            <a:r>
              <a:rPr b="0" i="0" lang="en-US" sz="2200" u="none" cap="none" strike="noStrike">
                <a:solidFill>
                  <a:srgbClr val="2B4150"/>
                </a:solidFill>
                <a:latin typeface="MuseoModerno"/>
                <a:ea typeface="MuseoModerno"/>
                <a:cs typeface="MuseoModerno"/>
                <a:sym typeface="MuseoModerno"/>
              </a:rPr>
              <a:t>Play Time Impact</a:t>
            </a:r>
            <a:endParaRPr b="0" i="0" sz="2200" u="none" cap="none" strike="noStrike"/>
          </a:p>
        </p:txBody>
      </p:sp>
      <p:sp>
        <p:nvSpPr>
          <p:cNvPr id="162" name="Google Shape;162;p18"/>
          <p:cNvSpPr/>
          <p:nvPr/>
        </p:nvSpPr>
        <p:spPr>
          <a:xfrm>
            <a:off x="9937790" y="3442692"/>
            <a:ext cx="38988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Strong correlation with revenue</a:t>
            </a:r>
            <a:endParaRPr b="0" i="0" sz="1750" u="none" cap="none" strike="noStrike"/>
          </a:p>
        </p:txBody>
      </p:sp>
      <p:pic>
        <p:nvPicPr>
          <p:cNvPr descr="preencoded.png" id="163" name="Google Shape;163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32653" y="2413516"/>
            <a:ext cx="4564975" cy="4564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4" name="Google Shape;164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52604" y="3565088"/>
            <a:ext cx="339328" cy="42422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8"/>
          <p:cNvSpPr/>
          <p:nvPr/>
        </p:nvSpPr>
        <p:spPr>
          <a:xfrm>
            <a:off x="9937790" y="5404842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2200"/>
              <a:buFont typeface="MuseoModerno"/>
              <a:buNone/>
            </a:pPr>
            <a:r>
              <a:rPr b="0" i="0" lang="en-US" sz="2200" u="none" cap="none" strike="noStrike">
                <a:solidFill>
                  <a:srgbClr val="2B4150"/>
                </a:solidFill>
                <a:latin typeface="MuseoModerno"/>
                <a:ea typeface="MuseoModerno"/>
                <a:cs typeface="MuseoModerno"/>
                <a:sym typeface="MuseoModerno"/>
              </a:rPr>
              <a:t>Subscription Tiers</a:t>
            </a:r>
            <a:endParaRPr b="0" i="0" sz="2200" u="none" cap="none" strike="noStrike"/>
          </a:p>
        </p:txBody>
      </p:sp>
      <p:sp>
        <p:nvSpPr>
          <p:cNvPr id="166" name="Google Shape;166;p18"/>
          <p:cNvSpPr/>
          <p:nvPr/>
        </p:nvSpPr>
        <p:spPr>
          <a:xfrm>
            <a:off x="9937790" y="5895261"/>
            <a:ext cx="38988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Gold tier shows highest revenue growth</a:t>
            </a:r>
            <a:endParaRPr b="0" i="0" sz="1750" u="none" cap="none" strike="noStrike"/>
          </a:p>
        </p:txBody>
      </p:sp>
      <p:pic>
        <p:nvPicPr>
          <p:cNvPr descr="preencoded.png" id="167" name="Google Shape;167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32653" y="2413516"/>
            <a:ext cx="4564975" cy="4564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8" name="Google Shape;168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064103" y="5790962"/>
            <a:ext cx="339328" cy="42422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8"/>
          <p:cNvSpPr/>
          <p:nvPr/>
        </p:nvSpPr>
        <p:spPr>
          <a:xfrm>
            <a:off x="1857256" y="5223391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2200"/>
              <a:buFont typeface="MuseoModerno"/>
              <a:buNone/>
            </a:pPr>
            <a:r>
              <a:rPr b="0" i="0" lang="en-US" sz="2200" u="none" cap="none" strike="noStrike">
                <a:solidFill>
                  <a:srgbClr val="2B4150"/>
                </a:solidFill>
                <a:latin typeface="MuseoModerno"/>
                <a:ea typeface="MuseoModerno"/>
                <a:cs typeface="MuseoModerno"/>
                <a:sym typeface="MuseoModerno"/>
              </a:rPr>
              <a:t>Next Analysis</a:t>
            </a:r>
            <a:endParaRPr b="0" i="0" sz="2200" u="none" cap="none" strike="noStrike"/>
          </a:p>
        </p:txBody>
      </p:sp>
      <p:sp>
        <p:nvSpPr>
          <p:cNvPr id="170" name="Google Shape;170;p18"/>
          <p:cNvSpPr/>
          <p:nvPr/>
        </p:nvSpPr>
        <p:spPr>
          <a:xfrm>
            <a:off x="793790" y="5713809"/>
            <a:ext cx="3898702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Explore demographics and game preferences</a:t>
            </a:r>
            <a:endParaRPr b="0" i="0" sz="1750" u="none" cap="none" strike="noStrike"/>
          </a:p>
        </p:txBody>
      </p:sp>
      <p:pic>
        <p:nvPicPr>
          <p:cNvPr descr="preencoded.png" id="171" name="Google Shape;171;p1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032653" y="2413516"/>
            <a:ext cx="4564975" cy="4564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2" name="Google Shape;172;p1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838230" y="5402461"/>
            <a:ext cx="339328" cy="424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