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Playfair Displ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Lora"/>
      <p:regular r:id="rId44"/>
      <p:bold r:id="rId45"/>
      <p:italic r:id="rId46"/>
      <p:boldItalic r:id="rId47"/>
    </p:embeddedFont>
    <p:embeddedFont>
      <p:font typeface="Lato Black"/>
      <p:bold r:id="rId48"/>
      <p:boldItalic r:id="rId49"/>
    </p:embeddedFont>
    <p:embeddedFont>
      <p:font typeface="Playfair Display ExtraBold"/>
      <p:bold r:id="rId50"/>
      <p:boldItalic r:id="rId51"/>
    </p:embeddedFont>
    <p:embeddedFont>
      <p:font typeface="Oswald SemiBol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Lora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Lora-italic.fntdata"/><Relationship Id="rId45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Black-bold.fntdata"/><Relationship Id="rId47" Type="http://schemas.openxmlformats.org/officeDocument/2006/relationships/font" Target="fonts/Lora-boldItalic.fntdata"/><Relationship Id="rId49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aleway-bold.fntdata"/><Relationship Id="rId32" Type="http://schemas.openxmlformats.org/officeDocument/2006/relationships/font" Target="fonts/Raleway-regular.fntdata"/><Relationship Id="rId35" Type="http://schemas.openxmlformats.org/officeDocument/2006/relationships/font" Target="fonts/Raleway-boldItalic.fntdata"/><Relationship Id="rId34" Type="http://schemas.openxmlformats.org/officeDocument/2006/relationships/font" Target="fonts/Raleway-italic.fntdata"/><Relationship Id="rId37" Type="http://schemas.openxmlformats.org/officeDocument/2006/relationships/font" Target="fonts/PlayfairDisplay-bold.fntdata"/><Relationship Id="rId36" Type="http://schemas.openxmlformats.org/officeDocument/2006/relationships/font" Target="fonts/PlayfairDisplay-regular.fntdata"/><Relationship Id="rId39" Type="http://schemas.openxmlformats.org/officeDocument/2006/relationships/font" Target="fonts/PlayfairDisplay-boldItalic.fntdata"/><Relationship Id="rId38" Type="http://schemas.openxmlformats.org/officeDocument/2006/relationships/font" Target="fonts/PlayfairDispl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layfairDisplayExtraBold-boldItalic.fntdata"/><Relationship Id="rId50" Type="http://schemas.openxmlformats.org/officeDocument/2006/relationships/font" Target="fonts/PlayfairDisplayExtraBold-bold.fntdata"/><Relationship Id="rId53" Type="http://schemas.openxmlformats.org/officeDocument/2006/relationships/font" Target="fonts/OswaldSemiBold-bold.fntdata"/><Relationship Id="rId52" Type="http://schemas.openxmlformats.org/officeDocument/2006/relationships/font" Target="fonts/OswaldSemiBo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1fe5afb7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1fe5afb7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005f248d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005f248d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fa7db282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fa7db28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005f248d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005f248d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005f248d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005f248d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eb64b3d1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eb64b3d1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e856b3ec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e856b3ec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eb64b3d1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eb64b3d1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eb64b3d1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eb64b3d1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e856b3e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e856b3e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e856b3e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e856b3e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e856b3e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e856b3e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e856b3e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e856b3e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e856b3e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e856b3e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66facaf9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66facaf9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eb64b3d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eb64b3d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005f248d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005f248d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fa7db282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fa7db282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eb64b3d1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eb64b3d1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fa7db28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fa7db2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005f248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005f248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005f248d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005f248d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05f248d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005f248d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05f248d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005f248d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005f24c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005f24c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005f248d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005f248d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1.jpg"/><Relationship Id="rId9" Type="http://schemas.openxmlformats.org/officeDocument/2006/relationships/image" Target="../media/image12.jpg"/><Relationship Id="rId5" Type="http://schemas.openxmlformats.org/officeDocument/2006/relationships/image" Target="../media/image10.png"/><Relationship Id="rId6" Type="http://schemas.openxmlformats.org/officeDocument/2006/relationships/image" Target="../media/image5.gif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37600" y="2098352"/>
            <a:ext cx="40911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Presented by</a:t>
            </a:r>
            <a:endParaRPr b="1" sz="180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Ishita Sur Apan</a:t>
            </a:r>
            <a:endParaRPr b="1" sz="200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Exam roll: 0932</a:t>
            </a:r>
            <a:endParaRPr b="1" sz="170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37600" y="1306325"/>
            <a:ext cx="8439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Bengali Word Embedding and Next Word Prediction</a:t>
            </a:r>
            <a:endParaRPr b="1" sz="2400">
              <a:solidFill>
                <a:srgbClr val="07376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680750" y="479525"/>
            <a:ext cx="7953000" cy="10800"/>
          </a:xfrm>
          <a:prstGeom prst="straightConnector1">
            <a:avLst/>
          </a:prstGeom>
          <a:noFill/>
          <a:ln cap="flat" cmpd="sng" w="3810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1278600" y="3191500"/>
            <a:ext cx="6586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Institute of Information Technology</a:t>
            </a:r>
            <a:endParaRPr b="1" i="1" sz="1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9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University of Dhaka</a:t>
            </a:r>
            <a:endParaRPr b="1" i="1" sz="19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963775" y="2098352"/>
            <a:ext cx="40911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Supervised By</a:t>
            </a:r>
            <a:endParaRPr b="1" sz="180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Dr. Mohammad Shoyaib</a:t>
            </a:r>
            <a:endParaRPr b="1" sz="200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Professor</a:t>
            </a:r>
            <a:endParaRPr b="1" sz="170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51050" y="617973"/>
            <a:ext cx="84393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20124D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SE 8</a:t>
            </a:r>
            <a:r>
              <a:rPr b="1" lang="en-GB" sz="2400">
                <a:solidFill>
                  <a:srgbClr val="20124D"/>
                </a:solidFill>
              </a:rPr>
              <a:t>01</a:t>
            </a:r>
            <a:r>
              <a:rPr lang="en-GB" sz="2400">
                <a:solidFill>
                  <a:srgbClr val="20124D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: Final Presentation</a:t>
            </a:r>
            <a:endParaRPr sz="2400">
              <a:solidFill>
                <a:srgbClr val="20124D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298" y="4000000"/>
            <a:ext cx="10754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945600" y="4486900"/>
            <a:ext cx="13362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05-04-2021</a:t>
            </a:r>
            <a:endParaRPr b="1" i="1" sz="12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/>
        </p:nvSpPr>
        <p:spPr>
          <a:xfrm>
            <a:off x="2629475" y="285375"/>
            <a:ext cx="4070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Long Short Term Memory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5543850" y="1145675"/>
            <a:ext cx="39048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LSTM</a:t>
            </a:r>
            <a:endParaRPr b="1" sz="16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Special kind of RNN</a:t>
            </a:r>
            <a:endParaRPr b="1" sz="16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Input gate, output gate</a:t>
            </a:r>
            <a:endParaRPr b="1" sz="16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Cell state, forget gate</a:t>
            </a:r>
            <a:endParaRPr b="1" sz="16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Activation Function: SoftMax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Loss Function: Cross Entropy</a:t>
            </a:r>
            <a:endParaRPr b="1" sz="16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Adam Optimizer</a:t>
            </a:r>
            <a:endParaRPr b="1" sz="16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Metrics: Accuracy</a:t>
            </a:r>
            <a:endParaRPr b="1" sz="16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375" y="908000"/>
            <a:ext cx="4898100" cy="3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/>
        </p:nvSpPr>
        <p:spPr>
          <a:xfrm>
            <a:off x="2960850" y="285375"/>
            <a:ext cx="3586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Next Word Prediction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/>
          <p:nvPr/>
        </p:nvSpPr>
        <p:spPr>
          <a:xfrm>
            <a:off x="895650" y="2360750"/>
            <a:ext cx="1504200" cy="7338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Build Model using LSTM</a:t>
            </a:r>
            <a:endParaRPr sz="18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2876850" y="2360750"/>
            <a:ext cx="1578600" cy="7338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Use Embedding in input layer</a:t>
            </a:r>
            <a:endParaRPr sz="17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781850" y="2360750"/>
            <a:ext cx="1765800" cy="7338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Preprocess user input text</a:t>
            </a:r>
            <a:endParaRPr sz="18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15450" y="2360750"/>
            <a:ext cx="1578600" cy="6987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Generate Text</a:t>
            </a:r>
            <a:endParaRPr sz="18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3715050" y="3808550"/>
            <a:ext cx="2085000" cy="6033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Suggest Next Word</a:t>
            </a:r>
            <a:endParaRPr sz="18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3562650" y="1141550"/>
            <a:ext cx="2085000" cy="6033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Take input Text</a:t>
            </a:r>
            <a:endParaRPr sz="18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4369250" y="1746175"/>
            <a:ext cx="4350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4369250" y="3346375"/>
            <a:ext cx="4350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/>
        </p:nvSpPr>
        <p:spPr>
          <a:xfrm>
            <a:off x="2629475" y="285375"/>
            <a:ext cx="475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Web Application and Plugin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/>
          <p:nvPr/>
        </p:nvSpPr>
        <p:spPr>
          <a:xfrm>
            <a:off x="971850" y="1141556"/>
            <a:ext cx="1881600" cy="9975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Developing Frontend</a:t>
            </a:r>
            <a:endParaRPr sz="1800">
              <a:solidFill>
                <a:srgbClr val="20124D"/>
              </a:solidFill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3975073" y="1141556"/>
            <a:ext cx="1881600" cy="9975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Connecting with Backend</a:t>
            </a:r>
            <a:endParaRPr sz="1800">
              <a:solidFill>
                <a:srgbClr val="20124D"/>
              </a:solidFill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6869672" y="1141556"/>
            <a:ext cx="1881600" cy="9975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 Plugin</a:t>
            </a:r>
            <a:endParaRPr sz="1800">
              <a:solidFill>
                <a:srgbClr val="20124D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2874225" y="1479900"/>
            <a:ext cx="1101000" cy="30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6052488" y="1479900"/>
            <a:ext cx="795000" cy="30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949100" y="2216025"/>
            <a:ext cx="2153700" cy="7644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Select Embedding model</a:t>
            </a:r>
            <a:endParaRPr sz="900"/>
          </a:p>
        </p:txBody>
      </p:sp>
      <p:sp>
        <p:nvSpPr>
          <p:cNvPr id="271" name="Google Shape;271;p24"/>
          <p:cNvSpPr/>
          <p:nvPr/>
        </p:nvSpPr>
        <p:spPr>
          <a:xfrm>
            <a:off x="949100" y="2890750"/>
            <a:ext cx="2153700" cy="6360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Type Bengali Text</a:t>
            </a:r>
            <a:endParaRPr sz="900"/>
          </a:p>
        </p:txBody>
      </p:sp>
      <p:sp>
        <p:nvSpPr>
          <p:cNvPr id="272" name="Google Shape;272;p24"/>
          <p:cNvSpPr/>
          <p:nvPr/>
        </p:nvSpPr>
        <p:spPr>
          <a:xfrm>
            <a:off x="949100" y="3465175"/>
            <a:ext cx="2153700" cy="6360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Get </a:t>
            </a:r>
            <a:r>
              <a:rPr b="1" lang="en-GB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relevant</a:t>
            </a:r>
            <a:r>
              <a:rPr b="1" lang="en-GB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suggestions</a:t>
            </a:r>
            <a:endParaRPr sz="900"/>
          </a:p>
        </p:txBody>
      </p:sp>
      <p:sp>
        <p:nvSpPr>
          <p:cNvPr id="273" name="Google Shape;273;p24"/>
          <p:cNvSpPr/>
          <p:nvPr/>
        </p:nvSpPr>
        <p:spPr>
          <a:xfrm>
            <a:off x="949100" y="4076475"/>
            <a:ext cx="2153700" cy="6360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Use suggestions</a:t>
            </a:r>
            <a:endParaRPr sz="900"/>
          </a:p>
        </p:txBody>
      </p:sp>
      <p:sp>
        <p:nvSpPr>
          <p:cNvPr id="274" name="Google Shape;274;p24"/>
          <p:cNvSpPr/>
          <p:nvPr/>
        </p:nvSpPr>
        <p:spPr>
          <a:xfrm>
            <a:off x="3997100" y="3054225"/>
            <a:ext cx="1990200" cy="7644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RESTful API</a:t>
            </a:r>
            <a:endParaRPr sz="900"/>
          </a:p>
        </p:txBody>
      </p:sp>
      <p:sp>
        <p:nvSpPr>
          <p:cNvPr id="275" name="Google Shape;275;p24"/>
          <p:cNvSpPr/>
          <p:nvPr/>
        </p:nvSpPr>
        <p:spPr>
          <a:xfrm>
            <a:off x="6892700" y="2978025"/>
            <a:ext cx="1990200" cy="7644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Google Chrome plugin</a:t>
            </a:r>
            <a:endParaRPr sz="900"/>
          </a:p>
        </p:txBody>
      </p:sp>
      <p:sp>
        <p:nvSpPr>
          <p:cNvPr id="276" name="Google Shape;276;p24"/>
          <p:cNvSpPr/>
          <p:nvPr/>
        </p:nvSpPr>
        <p:spPr>
          <a:xfrm>
            <a:off x="3374375" y="1946025"/>
            <a:ext cx="603900" cy="1688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6269975" y="1946025"/>
            <a:ext cx="603900" cy="1688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26375" y="1946025"/>
            <a:ext cx="603900" cy="1688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2960850" y="285375"/>
            <a:ext cx="3586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Tools and Technology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971850" y="840875"/>
            <a:ext cx="72555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Backend→ Python 3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Embedding</a:t>
            </a:r>
            <a:endParaRPr b="1" sz="16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ato"/>
              <a:buChar char="■"/>
            </a:pPr>
            <a:r>
              <a:rPr b="1" lang="en-GB" sz="15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Word2Vec, </a:t>
            </a:r>
            <a:r>
              <a:rPr b="1" lang="en-GB" sz="15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FastText, CBOW, Skipgram</a:t>
            </a:r>
            <a:endParaRPr b="1" sz="1500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ato"/>
              <a:buChar char="■"/>
            </a:pPr>
            <a:r>
              <a:rPr b="1" lang="en-GB" sz="15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Gensim Library</a:t>
            </a:r>
            <a:endParaRPr b="1" sz="1500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Font typeface="Lato"/>
              <a:buChar char="○"/>
            </a:pPr>
            <a:r>
              <a:rPr b="1" lang="en-GB" sz="15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Next Word Prediction</a:t>
            </a:r>
            <a:endParaRPr b="1" sz="1500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Font typeface="Lato"/>
              <a:buChar char="■"/>
            </a:pPr>
            <a:r>
              <a:rPr b="1" lang="en-GB" sz="15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Algorithm: LSTM</a:t>
            </a:r>
            <a:endParaRPr b="1" sz="1500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Font typeface="Lato"/>
              <a:buChar char="■"/>
            </a:pPr>
            <a:r>
              <a:rPr b="1" lang="en-GB" sz="15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Keras Library</a:t>
            </a:r>
            <a:endParaRPr b="1" sz="1500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Frontend→ Django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Font typeface="Lato"/>
              <a:buChar char="○"/>
            </a:pPr>
            <a:r>
              <a:rPr b="1" lang="en-GB" sz="15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1" sz="1500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Font typeface="Lato"/>
              <a:buChar char="■"/>
            </a:pPr>
            <a:r>
              <a:rPr b="1" lang="en-GB" sz="15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Html, Css, Bootstrap, Javascript</a:t>
            </a:r>
            <a:endParaRPr b="1" sz="1500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Font typeface="Lato"/>
              <a:buChar char="○"/>
            </a:pPr>
            <a:r>
              <a:rPr b="1" lang="en-GB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Web API</a:t>
            </a:r>
            <a:endParaRPr b="1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Font typeface="Lato"/>
              <a:buChar char="■"/>
            </a:pPr>
            <a:r>
              <a:rPr b="1" lang="en-GB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Django RESTful framework</a:t>
            </a:r>
            <a:endParaRPr b="1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Plugin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Font typeface="Lato"/>
              <a:buChar char="○"/>
            </a:pPr>
            <a:r>
              <a:rPr b="1" lang="en-GB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Google Chrome Extension</a:t>
            </a:r>
            <a:endParaRPr b="1" sz="15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/>
        </p:nvSpPr>
        <p:spPr>
          <a:xfrm>
            <a:off x="2275050" y="285375"/>
            <a:ext cx="6323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Demonstration(Chrome Extension)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3" name="Google Shape;293;p26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6"/>
          <p:cNvPicPr preferRelativeResize="0"/>
          <p:nvPr/>
        </p:nvPicPr>
        <p:blipFill rotWithShape="1">
          <a:blip r:embed="rId5">
            <a:alphaModFix/>
          </a:blip>
          <a:srcRect b="0" l="0" r="0" t="21266"/>
          <a:stretch/>
        </p:blipFill>
        <p:spPr>
          <a:xfrm>
            <a:off x="1997025" y="789975"/>
            <a:ext cx="5546150" cy="37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/>
        </p:nvSpPr>
        <p:spPr>
          <a:xfrm>
            <a:off x="2275050" y="285375"/>
            <a:ext cx="519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Demonstration(Web Application)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875" y="981075"/>
            <a:ext cx="7334250" cy="302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27"/>
          <p:cNvCxnSpPr/>
          <p:nvPr/>
        </p:nvCxnSpPr>
        <p:spPr>
          <a:xfrm flipH="1" rot="10800000">
            <a:off x="562750" y="1787400"/>
            <a:ext cx="577200" cy="498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7"/>
          <p:cNvCxnSpPr/>
          <p:nvPr/>
        </p:nvCxnSpPr>
        <p:spPr>
          <a:xfrm>
            <a:off x="7788150" y="379050"/>
            <a:ext cx="12300" cy="787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25" y="913275"/>
            <a:ext cx="729615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 txBox="1"/>
          <p:nvPr/>
        </p:nvSpPr>
        <p:spPr>
          <a:xfrm>
            <a:off x="2275050" y="285375"/>
            <a:ext cx="519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Demonstration(Web Application)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25" y="913275"/>
            <a:ext cx="744855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9"/>
          <p:cNvSpPr txBox="1"/>
          <p:nvPr/>
        </p:nvSpPr>
        <p:spPr>
          <a:xfrm>
            <a:off x="2275050" y="285375"/>
            <a:ext cx="519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Demonstration(Web Application)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0"/>
          <p:cNvSpPr txBox="1"/>
          <p:nvPr/>
        </p:nvSpPr>
        <p:spPr>
          <a:xfrm>
            <a:off x="2275050" y="285375"/>
            <a:ext cx="519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Demonstration(Embedding)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25" y="913275"/>
            <a:ext cx="7473475" cy="32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0"/>
          <p:cNvSpPr/>
          <p:nvPr/>
        </p:nvSpPr>
        <p:spPr>
          <a:xfrm>
            <a:off x="5232675" y="3136950"/>
            <a:ext cx="2933928" cy="1273860"/>
          </a:xfrm>
          <a:prstGeom prst="cloud">
            <a:avLst/>
          </a:prstGeom>
          <a:solidFill>
            <a:srgbClr val="FFFFFF"/>
          </a:solidFill>
          <a:ln cap="flat" cmpd="sng" w="3810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0124D"/>
                </a:solidFill>
              </a:rPr>
              <a:t>বাবা</a:t>
            </a:r>
            <a:r>
              <a:rPr b="1" lang="en-GB" sz="1500">
                <a:solidFill>
                  <a:srgbClr val="20124D"/>
                </a:solidFill>
              </a:rPr>
              <a:t> + মেয়ে - ছেলে</a:t>
            </a:r>
            <a:endParaRPr b="1" sz="15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124D"/>
                </a:solidFill>
              </a:rPr>
              <a:t> 	</a:t>
            </a:r>
            <a:r>
              <a:rPr b="1" lang="en-GB" sz="1800">
                <a:solidFill>
                  <a:srgbClr val="274E13"/>
                </a:solidFill>
              </a:rPr>
              <a:t>= মা</a:t>
            </a:r>
            <a:endParaRPr b="1" sz="20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1" name="Google Shape;3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1"/>
          <p:cNvSpPr txBox="1"/>
          <p:nvPr/>
        </p:nvSpPr>
        <p:spPr>
          <a:xfrm>
            <a:off x="2275050" y="285375"/>
            <a:ext cx="519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Demonstration(Embedding)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44" name="Google Shape;344;p31"/>
          <p:cNvPicPr preferRelativeResize="0"/>
          <p:nvPr/>
        </p:nvPicPr>
        <p:blipFill rotWithShape="1">
          <a:blip r:embed="rId5">
            <a:alphaModFix/>
          </a:blip>
          <a:srcRect b="9148" l="0" r="0" t="0"/>
          <a:stretch/>
        </p:blipFill>
        <p:spPr>
          <a:xfrm>
            <a:off x="854025" y="913275"/>
            <a:ext cx="7312575" cy="29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/>
          <p:nvPr/>
        </p:nvSpPr>
        <p:spPr>
          <a:xfrm>
            <a:off x="5232675" y="3136950"/>
            <a:ext cx="2933928" cy="1273860"/>
          </a:xfrm>
          <a:prstGeom prst="cloud">
            <a:avLst/>
          </a:prstGeom>
          <a:solidFill>
            <a:srgbClr val="FFFFFF"/>
          </a:solidFill>
          <a:ln cap="flat" cmpd="sng" w="3810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124D"/>
                </a:solidFill>
              </a:rPr>
              <a:t>রাজা - ছেলে + মেয়ে</a:t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124D"/>
                </a:solidFill>
              </a:rPr>
              <a:t> 	</a:t>
            </a:r>
            <a:r>
              <a:rPr b="1" lang="en-GB" sz="1700">
                <a:solidFill>
                  <a:srgbClr val="274E13"/>
                </a:solidFill>
              </a:rPr>
              <a:t>= রানি</a:t>
            </a:r>
            <a:endParaRPr b="1" sz="19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52400"/>
            <a:ext cx="3870962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2"/>
          <p:cNvSpPr txBox="1"/>
          <p:nvPr/>
        </p:nvSpPr>
        <p:spPr>
          <a:xfrm>
            <a:off x="2275050" y="285375"/>
            <a:ext cx="519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Demonstration(Embedding)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54" name="Google Shape;354;p32"/>
          <p:cNvPicPr preferRelativeResize="0"/>
          <p:nvPr/>
        </p:nvPicPr>
        <p:blipFill rotWithShape="1">
          <a:blip r:embed="rId5">
            <a:alphaModFix/>
          </a:blip>
          <a:srcRect b="0" l="0" r="0" t="31619"/>
          <a:stretch/>
        </p:blipFill>
        <p:spPr>
          <a:xfrm>
            <a:off x="533400" y="911525"/>
            <a:ext cx="8077200" cy="281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3"/>
          <p:cNvSpPr txBox="1"/>
          <p:nvPr/>
        </p:nvSpPr>
        <p:spPr>
          <a:xfrm>
            <a:off x="2275050" y="285375"/>
            <a:ext cx="519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Demonstration(Embedding)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63" name="Google Shape;363;p33"/>
          <p:cNvPicPr preferRelativeResize="0"/>
          <p:nvPr/>
        </p:nvPicPr>
        <p:blipFill rotWithShape="1">
          <a:blip r:embed="rId5">
            <a:alphaModFix/>
          </a:blip>
          <a:srcRect b="0" l="11465" r="0" t="21996"/>
          <a:stretch/>
        </p:blipFill>
        <p:spPr>
          <a:xfrm>
            <a:off x="807125" y="807125"/>
            <a:ext cx="7652875" cy="37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idx="12" type="sldNum"/>
          </p:nvPr>
        </p:nvSpPr>
        <p:spPr>
          <a:xfrm>
            <a:off x="8542083" y="150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9" name="Google Shape;3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350" y="543750"/>
            <a:ext cx="5387625" cy="39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563" y="670963"/>
            <a:ext cx="4040724" cy="367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/>
        </p:nvSpPr>
        <p:spPr>
          <a:xfrm>
            <a:off x="209850" y="688475"/>
            <a:ext cx="44904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Different Approaches of Preprocessing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Without data cleaning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With data cleaning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Extract sentences regarding “ | ”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Extract sentences regarding “ | ”, “?” and “!”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4858050" y="688475"/>
            <a:ext cx="39693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Different Approaches of Algorithms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Word2Vec CBOW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Word2Vec Skipgram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FastText CBOW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FastText Skipgram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1817850" y="132975"/>
            <a:ext cx="5563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Word Embeddings</a:t>
            </a:r>
            <a:endParaRPr sz="20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9" name="Google Shape;3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35"/>
          <p:cNvGrpSpPr/>
          <p:nvPr/>
        </p:nvGrpSpPr>
        <p:grpSpPr>
          <a:xfrm>
            <a:off x="1250525" y="3450550"/>
            <a:ext cx="1772100" cy="1417500"/>
            <a:chOff x="1021925" y="3526750"/>
            <a:chExt cx="1772100" cy="1417500"/>
          </a:xfrm>
        </p:grpSpPr>
        <p:sp>
          <p:nvSpPr>
            <p:cNvPr id="382" name="Google Shape;382;p35"/>
            <p:cNvSpPr/>
            <p:nvPr/>
          </p:nvSpPr>
          <p:spPr>
            <a:xfrm>
              <a:off x="1021925" y="36029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Word2Vec CBOW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783925" y="35267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Word2Vec Skipgram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8601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Fasttext</a:t>
              </a: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 CBOW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1743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Fasttext skipgram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</p:grpSp>
      <p:grpSp>
        <p:nvGrpSpPr>
          <p:cNvPr id="386" name="Google Shape;386;p35"/>
          <p:cNvGrpSpPr/>
          <p:nvPr/>
        </p:nvGrpSpPr>
        <p:grpSpPr>
          <a:xfrm>
            <a:off x="5517725" y="3450550"/>
            <a:ext cx="1772100" cy="1417500"/>
            <a:chOff x="5517725" y="3526750"/>
            <a:chExt cx="1772100" cy="1417500"/>
          </a:xfrm>
        </p:grpSpPr>
        <p:sp>
          <p:nvSpPr>
            <p:cNvPr id="387" name="Google Shape;387;p35"/>
            <p:cNvSpPr/>
            <p:nvPr/>
          </p:nvSpPr>
          <p:spPr>
            <a:xfrm>
              <a:off x="5517725" y="36029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Word2Vec CBOW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6279725" y="35267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Word2Vec Skipgram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63559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Fasttext CBOW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56701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Fasttext skipgram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</p:grpSp>
      <p:grpSp>
        <p:nvGrpSpPr>
          <p:cNvPr id="391" name="Google Shape;391;p35"/>
          <p:cNvGrpSpPr/>
          <p:nvPr/>
        </p:nvGrpSpPr>
        <p:grpSpPr>
          <a:xfrm>
            <a:off x="3384125" y="3450550"/>
            <a:ext cx="1772100" cy="1417500"/>
            <a:chOff x="3155525" y="3526750"/>
            <a:chExt cx="1772100" cy="1417500"/>
          </a:xfrm>
        </p:grpSpPr>
        <p:sp>
          <p:nvSpPr>
            <p:cNvPr id="392" name="Google Shape;392;p35"/>
            <p:cNvSpPr/>
            <p:nvPr/>
          </p:nvSpPr>
          <p:spPr>
            <a:xfrm>
              <a:off x="3155525" y="36029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Word2Vec CBOW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3917525" y="35267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Word2Vec Skipgram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39937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Fasttext CBOW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33079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Oswald SemiBold"/>
                  <a:ea typeface="Oswald SemiBold"/>
                  <a:cs typeface="Oswald SemiBold"/>
                  <a:sym typeface="Oswald SemiBold"/>
                </a:rPr>
                <a:t>Fasttext skipgram</a:t>
              </a:r>
              <a:endParaRPr sz="900"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</p:grpSp>
      <p:sp>
        <p:nvSpPr>
          <p:cNvPr id="396" name="Google Shape;396;p35"/>
          <p:cNvSpPr/>
          <p:nvPr/>
        </p:nvSpPr>
        <p:spPr>
          <a:xfrm>
            <a:off x="1253900" y="2905425"/>
            <a:ext cx="1772100" cy="475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Preprocessing 1</a:t>
            </a:r>
            <a:endParaRPr sz="1000"/>
          </a:p>
        </p:txBody>
      </p:sp>
      <p:sp>
        <p:nvSpPr>
          <p:cNvPr id="397" name="Google Shape;397;p35"/>
          <p:cNvSpPr/>
          <p:nvPr/>
        </p:nvSpPr>
        <p:spPr>
          <a:xfrm>
            <a:off x="3463700" y="2905425"/>
            <a:ext cx="1772100" cy="475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Preprocessing 2</a:t>
            </a:r>
            <a:endParaRPr sz="1000"/>
          </a:p>
        </p:txBody>
      </p:sp>
      <p:sp>
        <p:nvSpPr>
          <p:cNvPr id="398" name="Google Shape;398;p35"/>
          <p:cNvSpPr/>
          <p:nvPr/>
        </p:nvSpPr>
        <p:spPr>
          <a:xfrm>
            <a:off x="5597300" y="2905425"/>
            <a:ext cx="1772100" cy="475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Preprocessing 3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/>
          <p:nvPr/>
        </p:nvSpPr>
        <p:spPr>
          <a:xfrm>
            <a:off x="1817850" y="285375"/>
            <a:ext cx="5563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Methodology (Preprocessing)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4" name="Google Shape;404;p36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5" name="Google Shape;4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6"/>
          <p:cNvSpPr txBox="1"/>
          <p:nvPr/>
        </p:nvSpPr>
        <p:spPr>
          <a:xfrm>
            <a:off x="7359929" y="844653"/>
            <a:ext cx="12642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ibre Franklin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1025300" y="92422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Remove unwanted characters and digits</a:t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1025300" y="153382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Remove English words</a:t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>
            <a:off x="1025300" y="404842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Save preprocessed files in pkl</a:t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>
            <a:off x="1025300" y="2786100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Extract sentences</a:t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>
            <a:off x="1025300" y="342877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Tokenize words</a:t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1025300" y="214342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Remove punctuation</a:t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6077075" y="1231950"/>
            <a:ext cx="2499552" cy="1402596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Why not Stemming?</a:t>
            </a:r>
            <a:endParaRPr b="1" sz="16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5917400" y="3058000"/>
            <a:ext cx="1102800" cy="46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আমাদের</a:t>
            </a:r>
            <a:endParaRPr b="1" sz="15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8203400" y="3058000"/>
            <a:ext cx="710400" cy="46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আমা</a:t>
            </a:r>
            <a:endParaRPr b="1" sz="15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6934200" y="2895600"/>
            <a:ext cx="126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Stemming</a:t>
            </a:r>
            <a:endParaRPr/>
          </a:p>
        </p:txBody>
      </p:sp>
      <p:cxnSp>
        <p:nvCxnSpPr>
          <p:cNvPr id="418" name="Google Shape;418;p36"/>
          <p:cNvCxnSpPr>
            <a:stCxn id="415" idx="3"/>
            <a:endCxn id="416" idx="1"/>
          </p:cNvCxnSpPr>
          <p:nvPr/>
        </p:nvCxnSpPr>
        <p:spPr>
          <a:xfrm>
            <a:off x="7020200" y="3292150"/>
            <a:ext cx="11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/>
        </p:nvSpPr>
        <p:spPr>
          <a:xfrm>
            <a:off x="209850" y="688475"/>
            <a:ext cx="4490400" cy="2097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Different Approaches of Preprocessing</a:t>
            </a:r>
            <a:endParaRPr b="1" sz="18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Without data cleaning</a:t>
            </a:r>
            <a:endParaRPr b="1" sz="16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With data cleaning</a:t>
            </a:r>
            <a:endParaRPr b="1" sz="16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Extract sentences regarding “ | ”</a:t>
            </a:r>
            <a:endParaRPr b="1" sz="16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Extract sentences regarding “ | ”, “?” and “!”</a:t>
            </a:r>
            <a:endParaRPr b="1" sz="18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4858050" y="688475"/>
            <a:ext cx="3969300" cy="202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Different Approaches of Algorithms</a:t>
            </a:r>
            <a:endParaRPr b="1" sz="18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Word2Vec CBOW</a:t>
            </a:r>
            <a:endParaRPr b="1" sz="16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Word2Vec Skipgram</a:t>
            </a:r>
            <a:endParaRPr b="1" sz="16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FastText CBOW</a:t>
            </a:r>
            <a:endParaRPr b="1" sz="16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FastText Skipgram</a:t>
            </a:r>
            <a:endParaRPr b="1" sz="18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37"/>
          <p:cNvSpPr txBox="1"/>
          <p:nvPr/>
        </p:nvSpPr>
        <p:spPr>
          <a:xfrm>
            <a:off x="1817850" y="132975"/>
            <a:ext cx="5563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Word Embeddings</a:t>
            </a:r>
            <a:endParaRPr sz="20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6" name="Google Shape;426;p37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7" name="Google Shape;4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37"/>
          <p:cNvGrpSpPr/>
          <p:nvPr/>
        </p:nvGrpSpPr>
        <p:grpSpPr>
          <a:xfrm>
            <a:off x="1250525" y="3450550"/>
            <a:ext cx="1772100" cy="1417500"/>
            <a:chOff x="1021925" y="3526750"/>
            <a:chExt cx="1772100" cy="1417500"/>
          </a:xfrm>
        </p:grpSpPr>
        <p:sp>
          <p:nvSpPr>
            <p:cNvPr id="430" name="Google Shape;430;p37"/>
            <p:cNvSpPr/>
            <p:nvPr/>
          </p:nvSpPr>
          <p:spPr>
            <a:xfrm>
              <a:off x="1021925" y="36029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Word2Vec CBOW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1783925" y="35267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Word2Vec Skipgram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18601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Fasttext CBOW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11743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Fasttext skipgram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</p:grpSp>
      <p:grpSp>
        <p:nvGrpSpPr>
          <p:cNvPr id="434" name="Google Shape;434;p37"/>
          <p:cNvGrpSpPr/>
          <p:nvPr/>
        </p:nvGrpSpPr>
        <p:grpSpPr>
          <a:xfrm>
            <a:off x="5517725" y="3450550"/>
            <a:ext cx="1772100" cy="1417500"/>
            <a:chOff x="5517725" y="3526750"/>
            <a:chExt cx="1772100" cy="1417500"/>
          </a:xfrm>
        </p:grpSpPr>
        <p:sp>
          <p:nvSpPr>
            <p:cNvPr id="435" name="Google Shape;435;p37"/>
            <p:cNvSpPr/>
            <p:nvPr/>
          </p:nvSpPr>
          <p:spPr>
            <a:xfrm>
              <a:off x="5517725" y="36029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Word2Vec CBOW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6279725" y="35267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Word2Vec Skipgram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3559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Fasttext CBOW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56701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Fasttext skipgram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3384125" y="3450550"/>
            <a:ext cx="1772100" cy="1417500"/>
            <a:chOff x="3155525" y="3526750"/>
            <a:chExt cx="1772100" cy="1417500"/>
          </a:xfrm>
        </p:grpSpPr>
        <p:sp>
          <p:nvSpPr>
            <p:cNvPr id="440" name="Google Shape;440;p37"/>
            <p:cNvSpPr/>
            <p:nvPr/>
          </p:nvSpPr>
          <p:spPr>
            <a:xfrm>
              <a:off x="3155525" y="36029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Word2Vec CBOW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3917525" y="35267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Word2Vec Skipgram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39937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Fasttext CBOW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307925" y="4136350"/>
              <a:ext cx="933900" cy="80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CCCCCC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Fasttext skipgram</a:t>
              </a:r>
              <a:endParaRPr sz="900">
                <a:solidFill>
                  <a:srgbClr val="CCCCCC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</p:grpSp>
      <p:sp>
        <p:nvSpPr>
          <p:cNvPr id="444" name="Google Shape;444;p37"/>
          <p:cNvSpPr/>
          <p:nvPr/>
        </p:nvSpPr>
        <p:spPr>
          <a:xfrm>
            <a:off x="1253900" y="2905425"/>
            <a:ext cx="1772100" cy="475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Preprocessing 1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3463700" y="2905425"/>
            <a:ext cx="1772100" cy="475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Preprocessing 2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5597300" y="2905425"/>
            <a:ext cx="1772100" cy="475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Preprocessing 3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2870475" y="774750"/>
            <a:ext cx="3290112" cy="1765584"/>
          </a:xfrm>
          <a:prstGeom prst="cloud">
            <a:avLst/>
          </a:prstGeom>
          <a:solidFill>
            <a:srgbClr val="FFFFFF"/>
          </a:solidFill>
          <a:ln cap="flat" cmpd="sng" w="3810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Which Approach is better?</a:t>
            </a:r>
            <a:endParaRPr b="1" sz="16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2701700" y="2676825"/>
            <a:ext cx="4392600" cy="6003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Trial and Error</a:t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2701700" y="3286425"/>
            <a:ext cx="4392600" cy="6003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Depends on the task to be performed</a:t>
            </a:r>
            <a:endParaRPr/>
          </a:p>
        </p:txBody>
      </p:sp>
      <p:sp>
        <p:nvSpPr>
          <p:cNvPr id="450" name="Google Shape;450;p37"/>
          <p:cNvSpPr/>
          <p:nvPr/>
        </p:nvSpPr>
        <p:spPr>
          <a:xfrm>
            <a:off x="2701700" y="3819825"/>
            <a:ext cx="4392600" cy="1048200"/>
          </a:xfrm>
          <a:prstGeom prst="horizont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In this Project, the task is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Next Word Prediction</a:t>
            </a:r>
            <a:endParaRPr b="1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/>
        </p:nvSpPr>
        <p:spPr>
          <a:xfrm>
            <a:off x="2960850" y="177325"/>
            <a:ext cx="3586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Word2Vec vs FastText</a:t>
            </a:r>
            <a:endParaRPr sz="25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6" name="Google Shape;456;p38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7" name="Google Shape;4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8"/>
          <p:cNvSpPr txBox="1"/>
          <p:nvPr/>
        </p:nvSpPr>
        <p:spPr>
          <a:xfrm>
            <a:off x="923400" y="1549250"/>
            <a:ext cx="6992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Lato"/>
              <a:buChar char="➔"/>
            </a:pPr>
            <a:r>
              <a:rPr b="1" lang="en-GB" sz="18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Word2Vec→ Google, FastText → Facebook</a:t>
            </a:r>
            <a:endParaRPr b="1" sz="18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Lato"/>
              <a:buChar char="➔"/>
            </a:pPr>
            <a:r>
              <a:rPr b="1" lang="en-GB" sz="18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Word2Vec is Faster to train</a:t>
            </a:r>
            <a:endParaRPr b="1" sz="18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Lato"/>
              <a:buChar char="➔"/>
            </a:pPr>
            <a:r>
              <a:rPr b="1" lang="en-GB" sz="18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FastText works better </a:t>
            </a:r>
            <a:r>
              <a:rPr b="1" lang="en-GB" sz="18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for rare words</a:t>
            </a:r>
            <a:endParaRPr b="1" sz="18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Lato"/>
              <a:buChar char="➔"/>
            </a:pPr>
            <a:r>
              <a:rPr b="1" lang="en-GB" sz="18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Fastext can create word vectors  for out-of-vocabulary words</a:t>
            </a:r>
            <a:endParaRPr b="1" sz="18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827925" y="869200"/>
            <a:ext cx="77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The key difference between FastText and Word2Vec is the use of </a:t>
            </a:r>
            <a:r>
              <a:rPr b="1" lang="en-GB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n-grams.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939075" y="56775"/>
            <a:ext cx="7723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Bengali Word Embedding &amp; Next Word Prediction</a:t>
            </a:r>
            <a:endParaRPr sz="20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25" y="760875"/>
            <a:ext cx="52482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0" l="0" r="0" t="31773"/>
          <a:stretch/>
        </p:blipFill>
        <p:spPr>
          <a:xfrm>
            <a:off x="1909700" y="3104025"/>
            <a:ext cx="6171601" cy="1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6553725" y="750900"/>
            <a:ext cx="2181600" cy="795900"/>
          </a:xfrm>
          <a:prstGeom prst="roundRect">
            <a:avLst>
              <a:gd fmla="val 16670" name="adj"/>
            </a:avLst>
          </a:prstGeom>
          <a:solidFill>
            <a:srgbClr val="B6D7A8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Deliverable</a:t>
            </a:r>
            <a:endParaRPr b="1" sz="17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lang="en-GB" sz="11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4 </a:t>
            </a:r>
            <a:r>
              <a:rPr b="1" lang="en-GB" sz="11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Bengali embedding models, Source code)</a:t>
            </a:r>
            <a:endParaRPr b="1" sz="11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Client: Technical users</a:t>
            </a:r>
            <a:endParaRPr b="1" sz="11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553725" y="1893900"/>
            <a:ext cx="2181600" cy="795900"/>
          </a:xfrm>
          <a:prstGeom prst="roundRect">
            <a:avLst>
              <a:gd fmla="val 16670" name="adj"/>
            </a:avLst>
          </a:prstGeom>
          <a:solidFill>
            <a:srgbClr val="B6D7A8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Deliverable</a:t>
            </a:r>
            <a:endParaRPr b="1" sz="17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(Web application, Chrome plugin)</a:t>
            </a:r>
            <a:endParaRPr b="1" sz="11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Client: Non technical users</a:t>
            </a:r>
            <a:endParaRPr b="1" sz="11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603700" y="3224500"/>
            <a:ext cx="6674400" cy="13209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5"/>
          <p:cNvCxnSpPr>
            <a:stCxn id="111" idx="2"/>
          </p:cNvCxnSpPr>
          <p:nvPr/>
        </p:nvCxnSpPr>
        <p:spPr>
          <a:xfrm rot="5400000">
            <a:off x="6976725" y="2556600"/>
            <a:ext cx="534600" cy="80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110" idx="1"/>
          </p:cNvCxnSpPr>
          <p:nvPr/>
        </p:nvCxnSpPr>
        <p:spPr>
          <a:xfrm flipH="1">
            <a:off x="5846325" y="1148850"/>
            <a:ext cx="707400" cy="1019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2808450" y="132975"/>
            <a:ext cx="4173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Methodology (At a glance)</a:t>
            </a:r>
            <a:endParaRPr sz="22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883975" y="894875"/>
            <a:ext cx="2429400" cy="867900"/>
          </a:xfrm>
          <a:prstGeom prst="roundRect">
            <a:avLst>
              <a:gd fmla="val 16670" name="adj"/>
            </a:avLst>
          </a:prstGeom>
          <a:solidFill>
            <a:srgbClr val="D8D8D8"/>
          </a:solidFill>
          <a:ln cap="flat" cmpd="sng" w="34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Dataset Preparation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7359929" y="1378053"/>
            <a:ext cx="12642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ibre Franklin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522050" y="2054525"/>
            <a:ext cx="2429400" cy="867900"/>
          </a:xfrm>
          <a:prstGeom prst="roundRect">
            <a:avLst>
              <a:gd fmla="val 16670" name="adj"/>
            </a:avLst>
          </a:prstGeom>
          <a:solidFill>
            <a:srgbClr val="D8D8D8"/>
          </a:solidFill>
          <a:ln cap="flat" cmpd="sng" w="34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Preprocessing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852144" y="2374317"/>
            <a:ext cx="9870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087525" y="3257075"/>
            <a:ext cx="2429400" cy="867900"/>
          </a:xfrm>
          <a:prstGeom prst="roundRect">
            <a:avLst>
              <a:gd fmla="val 16670" name="adj"/>
            </a:avLst>
          </a:prstGeom>
          <a:solidFill>
            <a:srgbClr val="D8D8D8"/>
          </a:solidFill>
          <a:ln cap="flat" cmpd="sng" w="34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Embedding Model Creation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720675" y="3268375"/>
            <a:ext cx="2429400" cy="867900"/>
          </a:xfrm>
          <a:prstGeom prst="roundRect">
            <a:avLst>
              <a:gd fmla="val 16670" name="adj"/>
            </a:avLst>
          </a:prstGeom>
          <a:solidFill>
            <a:srgbClr val="D8D8D8"/>
          </a:solidFill>
          <a:ln cap="flat" cmpd="sng" w="34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Next Word Prediction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5494075" y="2067675"/>
            <a:ext cx="2429400" cy="867900"/>
          </a:xfrm>
          <a:prstGeom prst="roundRect">
            <a:avLst>
              <a:gd fmla="val 16670" name="adj"/>
            </a:avLst>
          </a:prstGeom>
          <a:solidFill>
            <a:srgbClr val="D8D8D8"/>
          </a:solidFill>
          <a:ln cap="flat" cmpd="sng" w="34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Web Application </a:t>
            </a: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Development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248675" y="927275"/>
            <a:ext cx="2429400" cy="803100"/>
          </a:xfrm>
          <a:prstGeom prst="roundRect">
            <a:avLst>
              <a:gd fmla="val 16670" name="adj"/>
            </a:avLst>
          </a:prstGeom>
          <a:solidFill>
            <a:srgbClr val="D8D8D8"/>
          </a:solidFill>
          <a:ln cap="flat" cmpd="sng" w="34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Google Chrome Plugin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 rot="10800000">
            <a:off x="1451100" y="3137725"/>
            <a:ext cx="537300" cy="61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flipH="1" rot="10800000">
            <a:off x="917700" y="1918525"/>
            <a:ext cx="537300" cy="61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flipH="1" rot="5400000">
            <a:off x="7242300" y="3137725"/>
            <a:ext cx="537300" cy="61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flipH="1" rot="5400000">
            <a:off x="7973100" y="1887325"/>
            <a:ext cx="599700" cy="617700"/>
          </a:xfrm>
          <a:prstGeom prst="bentArrow">
            <a:avLst>
              <a:gd fmla="val 25000" name="adj1"/>
              <a:gd fmla="val 23148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1817850" y="209175"/>
            <a:ext cx="5563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Dataset</a:t>
            </a:r>
            <a:endParaRPr sz="20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7359929" y="844653"/>
            <a:ext cx="12642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ibre Franklin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71850" y="764675"/>
            <a:ext cx="47694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Datasource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News portals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Prothom Alo, Kaler Kantho, Ittefak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Bengali websites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Banglapedia, Bengali wikipedia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Bengali bolg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Sachalayaton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Bengali Books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About dataset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○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10.2 million sentences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○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Total size 5 GB 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0750" y="722700"/>
            <a:ext cx="1010851" cy="10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7875" y="798425"/>
            <a:ext cx="1715500" cy="1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4755" y="2534400"/>
            <a:ext cx="1984095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6000" y="1508525"/>
            <a:ext cx="1788000" cy="10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8500" y="3470332"/>
            <a:ext cx="1715500" cy="93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10">
            <a:alphaModFix/>
          </a:blip>
          <a:srcRect b="16602" l="65127" r="0" t="62812"/>
          <a:stretch/>
        </p:blipFill>
        <p:spPr>
          <a:xfrm>
            <a:off x="6149525" y="3044475"/>
            <a:ext cx="23086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68000" y="2205767"/>
            <a:ext cx="1715500" cy="36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/>
        </p:nvSpPr>
        <p:spPr>
          <a:xfrm>
            <a:off x="1817850" y="285375"/>
            <a:ext cx="5563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Preprocessing</a:t>
            </a:r>
            <a:endParaRPr sz="20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7359929" y="844653"/>
            <a:ext cx="12642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ibre Franklin"/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406300" y="92422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Remove unwanted characters and digits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406300" y="153382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Remove English words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1406300" y="404842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Save preprocessed files in pkl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406300" y="2786100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Extract sentences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406300" y="342877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Tokenize words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406300" y="2143425"/>
            <a:ext cx="4392600" cy="600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Remove punctuation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091150" y="1741500"/>
            <a:ext cx="2748000" cy="1657500"/>
          </a:xfrm>
          <a:prstGeom prst="roundRect">
            <a:avLst>
              <a:gd fmla="val 16670" name="adj"/>
            </a:avLst>
          </a:prstGeom>
          <a:solidFill>
            <a:srgbClr val="FFF2CC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5B0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approaches</a:t>
            </a:r>
            <a:r>
              <a:rPr lang="en-GB" sz="1700">
                <a:solidFill>
                  <a:srgbClr val="5B0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preprocessing is required to find out </a:t>
            </a:r>
            <a:r>
              <a:rPr b="1" lang="en-GB" sz="2000">
                <a:solidFill>
                  <a:srgbClr val="5B0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Best embedding model</a:t>
            </a:r>
            <a:endParaRPr b="1">
              <a:solidFill>
                <a:srgbClr val="5B0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743250" y="2890000"/>
            <a:ext cx="7722600" cy="1512000"/>
          </a:xfrm>
          <a:prstGeom prst="trapezoid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1817850" y="132975"/>
            <a:ext cx="5563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Word Embeddings</a:t>
            </a:r>
            <a:endParaRPr sz="20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2648250" y="1293951"/>
            <a:ext cx="1779000" cy="8496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Feed Corpus to the Model</a:t>
            </a:r>
            <a:endParaRPr sz="1700">
              <a:solidFill>
                <a:srgbClr val="20124D"/>
              </a:solidFill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889475" y="1293951"/>
            <a:ext cx="1686000" cy="8496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</a:t>
            </a: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 Save </a:t>
            </a: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</a:t>
            </a:r>
            <a:endParaRPr sz="1800">
              <a:solidFill>
                <a:srgbClr val="20124D"/>
              </a:solidFill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7022075" y="1293950"/>
            <a:ext cx="1686000" cy="8145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Model</a:t>
            </a:r>
            <a:endParaRPr sz="1800">
              <a:solidFill>
                <a:srgbClr val="20124D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532725" y="1556100"/>
            <a:ext cx="333600" cy="30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6712200" y="1556100"/>
            <a:ext cx="287400" cy="30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228575" y="2921350"/>
            <a:ext cx="1455300" cy="130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swald SemiBold"/>
                <a:ea typeface="Oswald SemiBold"/>
                <a:cs typeface="Oswald SemiBold"/>
                <a:sym typeface="Oswald SemiBold"/>
              </a:rPr>
              <a:t>Word2Vec Skipgram</a:t>
            </a:r>
            <a:endParaRPr sz="1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2996825" y="2921350"/>
            <a:ext cx="1455300" cy="130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swald SemiBold"/>
                <a:ea typeface="Oswald SemiBold"/>
                <a:cs typeface="Oswald SemiBold"/>
                <a:sym typeface="Oswald SemiBold"/>
              </a:rPr>
              <a:t>Word2Vec CBOW</a:t>
            </a:r>
            <a:endParaRPr sz="1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6533313" y="2921350"/>
            <a:ext cx="1455300" cy="130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swald SemiBold"/>
                <a:ea typeface="Oswald SemiBold"/>
                <a:cs typeface="Oswald SemiBold"/>
                <a:sym typeface="Oswald SemiBold"/>
              </a:rPr>
              <a:t>FastText </a:t>
            </a:r>
            <a:r>
              <a:rPr lang="en-GB" sz="1600">
                <a:latin typeface="Oswald SemiBold"/>
                <a:ea typeface="Oswald SemiBold"/>
                <a:cs typeface="Oswald SemiBold"/>
                <a:sym typeface="Oswald SemiBold"/>
              </a:rPr>
              <a:t>Skipgram</a:t>
            </a:r>
            <a:endParaRPr sz="1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4765075" y="2921350"/>
            <a:ext cx="1455300" cy="130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swald SemiBold"/>
                <a:ea typeface="Oswald SemiBold"/>
                <a:cs typeface="Oswald SemiBold"/>
                <a:sym typeface="Oswald SemiBold"/>
              </a:rPr>
              <a:t>FastText CBOW</a:t>
            </a:r>
            <a:endParaRPr sz="1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4268025" y="2335075"/>
            <a:ext cx="548700" cy="55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469875" y="1293951"/>
            <a:ext cx="1686000" cy="849600"/>
          </a:xfrm>
          <a:prstGeom prst="roundRect">
            <a:avLst>
              <a:gd fmla="val 16670" name="adj"/>
            </a:avLst>
          </a:prstGeom>
          <a:solidFill>
            <a:srgbClr val="D9D2E9"/>
          </a:solidFill>
          <a:ln cap="flat" cmpd="sng" w="349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embedding</a:t>
            </a:r>
            <a:r>
              <a:rPr b="1" lang="en-GB" sz="19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Model</a:t>
            </a:r>
            <a:endParaRPr sz="1800">
              <a:solidFill>
                <a:srgbClr val="20124D"/>
              </a:solidFill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2246725" y="1556100"/>
            <a:ext cx="333600" cy="30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847350" y="383725"/>
            <a:ext cx="1599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SkipGram</a:t>
            </a:r>
            <a:endParaRPr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550" y="901700"/>
            <a:ext cx="3206033" cy="379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9575" y="965888"/>
            <a:ext cx="3519100" cy="382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99" name="Google Shape;199;p20"/>
          <p:cNvSpPr txBox="1"/>
          <p:nvPr/>
        </p:nvSpPr>
        <p:spPr>
          <a:xfrm>
            <a:off x="2675850" y="54225"/>
            <a:ext cx="4352400" cy="83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Sequence: </a:t>
            </a:r>
            <a:r>
              <a:rPr b="1"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[জাতীয় কবি কাজী নজরুল</a:t>
            </a:r>
            <a:r>
              <a:rPr b="1"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ইসলাম</a:t>
            </a:r>
            <a:r>
              <a:rPr b="1"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Context window size: </a:t>
            </a:r>
            <a:r>
              <a:rPr b="1"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Target word:</a:t>
            </a:r>
            <a:r>
              <a:rPr b="1"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কাজী</a:t>
            </a:r>
            <a:endParaRPr b="1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3493350" y="1435950"/>
            <a:ext cx="10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Y (</a:t>
            </a: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জাতীয়)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3335325" y="4167450"/>
            <a:ext cx="106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Y (ইসলাম)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750150" y="2578950"/>
            <a:ext cx="71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b="1"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(কাজী)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788750" y="1131150"/>
            <a:ext cx="10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(জাতীয়)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4878450" y="2388450"/>
            <a:ext cx="8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-GB" sz="1200">
                <a:latin typeface="Lato"/>
                <a:ea typeface="Lato"/>
                <a:cs typeface="Lato"/>
                <a:sym typeface="Lato"/>
              </a:rPr>
              <a:t> (কবি)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4829575" y="4167450"/>
            <a:ext cx="106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ইসলাম</a:t>
            </a: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7589675" y="2655150"/>
            <a:ext cx="8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Y (</a:t>
            </a:r>
            <a:r>
              <a:rPr b="1"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কাজী</a:t>
            </a:r>
            <a:r>
              <a:rPr b="1" lang="en-GB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7324350" y="383725"/>
            <a:ext cx="1014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CBOW</a:t>
            </a:r>
            <a:endParaRPr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3583050" y="2578950"/>
            <a:ext cx="8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b="1" lang="en-GB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(কবি)</a:t>
            </a:r>
            <a:endParaRPr b="1" sz="1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3746325" y="2883675"/>
            <a:ext cx="24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053850" y="2655150"/>
            <a:ext cx="24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/>
        </p:nvSpPr>
        <p:spPr>
          <a:xfrm>
            <a:off x="2808450" y="24925"/>
            <a:ext cx="3586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Word2Vec</a:t>
            </a:r>
            <a:r>
              <a:rPr lang="en-GB" sz="20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 vs FastText</a:t>
            </a:r>
            <a:endParaRPr sz="2000">
              <a:solidFill>
                <a:srgbClr val="20124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542083" y="7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5" y="4712371"/>
            <a:ext cx="548700" cy="2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875" y="4522371"/>
            <a:ext cx="435100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>
            <a:off x="182250" y="843125"/>
            <a:ext cx="42993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➔"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Word2Vec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◆"/>
            </a:pP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Treats each word an atomic entity</a:t>
            </a:r>
            <a:endParaRPr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◆"/>
            </a:pP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Generates a vector for each word</a:t>
            </a:r>
            <a:endParaRPr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◆"/>
            </a:pP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Cannot produce vector for out-of-vocabulary words</a:t>
            </a:r>
            <a:endParaRPr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➔"/>
            </a:pPr>
            <a:r>
              <a:rPr b="1" lang="en-GB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FastText</a:t>
            </a:r>
            <a:endParaRPr b="1"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◆"/>
            </a:pP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Extension of Word2Vec</a:t>
            </a:r>
            <a:endParaRPr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◆"/>
            </a:pP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Treats a word </a:t>
            </a:r>
            <a:r>
              <a:rPr lang="en-GB" sz="15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composed of its character </a:t>
            </a:r>
            <a:r>
              <a:rPr lang="en-GB" sz="150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ngrams</a:t>
            </a:r>
            <a:endParaRPr sz="1500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◆"/>
            </a:pP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Mean of target word vector and its component ngram vectors</a:t>
            </a:r>
            <a:endParaRPr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4912750" y="2768075"/>
            <a:ext cx="3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 [“&lt;নজ”, “জর ু”, “র ুল”, “ুল&gt;”, “নজরুল”]</a:t>
            </a:r>
            <a:endParaRPr b="1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4988950" y="3225275"/>
            <a:ext cx="33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নজরুল</a:t>
            </a:r>
            <a:r>
              <a:rPr b="1" lang="en-GB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GB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b="1" lang="en-GB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-0.57, 0.9,.....,-0.001, 0.934 ]</a:t>
            </a:r>
            <a:endParaRPr b="1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4988950" y="3606275"/>
            <a:ext cx="33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জারুল</a:t>
            </a:r>
            <a:r>
              <a:rPr b="1" lang="en-GB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GB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[-0.37, 0.84,.....,-0.012, 0.734 ]</a:t>
            </a:r>
            <a:endParaRPr b="1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3" name="Google Shape;223;p21"/>
          <p:cNvGrpSpPr/>
          <p:nvPr/>
        </p:nvGrpSpPr>
        <p:grpSpPr>
          <a:xfrm>
            <a:off x="4879325" y="672150"/>
            <a:ext cx="3388325" cy="1429325"/>
            <a:chOff x="5107925" y="900750"/>
            <a:chExt cx="3388325" cy="1429325"/>
          </a:xfrm>
        </p:grpSpPr>
        <p:sp>
          <p:nvSpPr>
            <p:cNvPr id="224" name="Google Shape;224;p21"/>
            <p:cNvSpPr txBox="1"/>
            <p:nvPr/>
          </p:nvSpPr>
          <p:spPr>
            <a:xfrm>
              <a:off x="5107925" y="900750"/>
              <a:ext cx="307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[</a:t>
              </a:r>
              <a:r>
                <a:rPr lang="en-GB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জাতীয় কবি কাজী </a:t>
              </a:r>
              <a:r>
                <a:rPr b="1" lang="en-GB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নজরুল </a:t>
              </a:r>
              <a:r>
                <a:rPr lang="en-GB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ইসলাম]</a:t>
              </a:r>
              <a:endParaRPr/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5153400" y="1202000"/>
              <a:ext cx="111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4C1130"/>
                  </a:solidFill>
                  <a:latin typeface="Lato"/>
                  <a:ea typeface="Lato"/>
                  <a:cs typeface="Lato"/>
                  <a:sym typeface="Lato"/>
                </a:rPr>
                <a:t>[“নজরুল”]</a:t>
              </a:r>
              <a:endParaRPr b="1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5141350" y="1548875"/>
              <a:ext cx="335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C1130"/>
                  </a:solidFill>
                  <a:latin typeface="Lato"/>
                  <a:ea typeface="Lato"/>
                  <a:cs typeface="Lato"/>
                  <a:sym typeface="Lato"/>
                </a:rPr>
                <a:t>নজরুল</a:t>
              </a:r>
              <a:r>
                <a:rPr b="1" lang="en-GB">
                  <a:solidFill>
                    <a:srgbClr val="4C1130"/>
                  </a:solidFill>
                  <a:latin typeface="Lato"/>
                  <a:ea typeface="Lato"/>
                  <a:cs typeface="Lato"/>
                  <a:sym typeface="Lato"/>
                </a:rPr>
                <a:t> → [-0.44, 0.957,.....,-0.013, 0.64 ]</a:t>
              </a:r>
              <a:endParaRPr b="1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21"/>
            <p:cNvSpPr txBox="1"/>
            <p:nvPr/>
          </p:nvSpPr>
          <p:spPr>
            <a:xfrm>
              <a:off x="5141350" y="1929875"/>
              <a:ext cx="13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C1130"/>
                  </a:solidFill>
                  <a:latin typeface="Lato"/>
                  <a:ea typeface="Lato"/>
                  <a:cs typeface="Lato"/>
                  <a:sym typeface="Lato"/>
                </a:rPr>
                <a:t>জা</a:t>
              </a:r>
              <a:r>
                <a:rPr lang="en-GB">
                  <a:solidFill>
                    <a:srgbClr val="4C1130"/>
                  </a:solidFill>
                  <a:latin typeface="Lato"/>
                  <a:ea typeface="Lato"/>
                  <a:cs typeface="Lato"/>
                  <a:sym typeface="Lato"/>
                </a:rPr>
                <a:t>রুল</a:t>
              </a:r>
              <a:r>
                <a:rPr b="1" lang="en-GB">
                  <a:solidFill>
                    <a:srgbClr val="4C1130"/>
                  </a:solidFill>
                  <a:latin typeface="Lato"/>
                  <a:ea typeface="Lato"/>
                  <a:cs typeface="Lato"/>
                  <a:sym typeface="Lato"/>
                </a:rPr>
                <a:t> → </a:t>
              </a:r>
              <a:r>
                <a:rPr b="1" lang="en-GB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Error</a:t>
              </a:r>
              <a:endParaRPr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8" name="Google Shape;228;p21"/>
          <p:cNvSpPr txBox="1"/>
          <p:nvPr/>
        </p:nvSpPr>
        <p:spPr>
          <a:xfrm>
            <a:off x="4955525" y="242475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জাতীয় কবি কাজী </a:t>
            </a:r>
            <a:r>
              <a:rPr b="1"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নজরুল </a:t>
            </a:r>
            <a:r>
              <a:rPr lang="en-GB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ইসলাম]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4744025" y="623975"/>
            <a:ext cx="3954000" cy="1557000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4744025" y="2452775"/>
            <a:ext cx="3954000" cy="1557000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