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63" r:id="rId4"/>
    <p:sldId id="257" r:id="rId5"/>
    <p:sldId id="271" r:id="rId6"/>
    <p:sldId id="268" r:id="rId7"/>
    <p:sldId id="258" r:id="rId8"/>
    <p:sldId id="259" r:id="rId9"/>
    <p:sldId id="264" r:id="rId10"/>
    <p:sldId id="266" r:id="rId11"/>
    <p:sldId id="267" r:id="rId12"/>
    <p:sldId id="269" r:id="rId13"/>
    <p:sldId id="26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8"/>
    <p:restoredTop sz="79716"/>
  </p:normalViewPr>
  <p:slideViewPr>
    <p:cSldViewPr snapToGrid="0">
      <p:cViewPr>
        <p:scale>
          <a:sx n="100" d="100"/>
          <a:sy n="100" d="100"/>
        </p:scale>
        <p:origin x="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83B0-16FF-B647-8914-51647987D3C4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A10EF-9DE4-BD4D-AB9A-1363CBD8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stat.duke.edu/courses/Fall19/sta199.001/slides/lec-slides/06a-web-scrape.html#2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https://www2.stat.duke.edu/courses/Fall19/sta199.001/slides/lec-slides/06a-web-scrape.html#28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10EF-9DE4-BD4D-AB9A-1363CBD8E2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10EF-9DE4-BD4D-AB9A-1363CBD8E2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6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10EF-9DE4-BD4D-AB9A-1363CBD8E2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6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916E-E595-CAD1-FB9B-493626E1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D986-DC79-820D-51C4-FC428CA2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5245-E656-8730-C6A5-CC2551B6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20E6-9AEB-8E56-7022-219EC87F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6591-3E92-1387-E756-FC95881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518-F25F-0653-9716-07A9236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096D-792E-B344-CDF4-A71187AA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8C0F-46A8-0A7D-9F49-E81723E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C07C-9B4F-8534-2458-DEE96B27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2D6E-D97E-B048-37F7-3869088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C93D8-9BEA-0A63-2042-01CDF47C5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18D-0EF3-F257-40AC-9349153D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E5F0-8A1D-AFF6-827A-8186407A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475A-6A0B-A9C6-DE6E-E0E6DB08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EE25-0BB2-CA50-7963-A2F165E2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BD9-E330-4690-F704-41642517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93AB-88B4-0DE7-AEC6-C2C2F2D2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1D4-042C-7EFB-7A0C-1D027D8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A88-CB66-266B-2C85-0A391D2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9720-CE5A-7518-8623-FBA418C4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5954-5464-3FC7-F1FE-658E4E07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1BF0-3D5E-F3BC-BCB9-24055F9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7680-C92B-2624-66C8-F03C334D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243A-6972-514B-5FBE-9478A91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05BE-8B5E-987D-8C06-2D64343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C4B8-0F9A-467C-145F-60E6BF86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03B2-8431-4B5C-C8C7-A5322B98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2676-9DBE-64AF-4E4C-253A425C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A6D6-0CFF-A2C9-7F0A-75106EE5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A995-C67B-844C-49CE-2FDB299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C84BB-2300-7F4F-7FBC-83F20AD0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C37-DD42-3462-13AA-BA563F8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E8A66-A7F6-D33E-835F-46D8A065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2E60-2500-9370-E7D5-FF973280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AE91-6047-1A11-49D3-031C299D4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6B49-4F71-C6CC-76F5-F9027EFDF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C9603-2887-DB76-F1CF-13159FF8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63EBA-4C24-60B9-9762-F6A0926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35C3B-6BE7-ABDA-94EB-64BA9CF5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8746-1D29-8DC8-07E6-BFB290CB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87474-01CE-8A10-C361-FE9E74BB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447C-5429-1242-C0ED-FE085AC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5A24A-65D0-A056-47FF-E2392E7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73650-F8AB-5318-244E-E692FCE9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4495-F218-77CA-9673-A8854E3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39B0-2721-D36B-8C48-D87A801D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5097-0E12-A954-45B0-88DB19F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83D0-4760-5953-F3F9-5321A5BB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E4EE-04B7-8675-24D1-0AFA09B60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4680-A780-C0C1-3691-E77E638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F96F9-B74A-4B15-A784-B735028D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0D3F0-5088-557E-585A-CCF62FF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449-9796-8534-21A0-07C64507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819D-9B05-174E-1AB3-FB492102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B91E-9D8A-1A74-3813-A980AFCC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1D40-8FF7-42A5-2B25-A5CA273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D25-4EDB-84D3-24B2-6D59845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084D-D493-6FB3-60EC-AE661D1B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AC54E-C9E9-528A-8F53-A2A0871F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B267-896C-0B10-4C8C-1A353B42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EB9B-8108-361F-E514-800E3F3C3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797-87B2-F24F-AFC3-193A4A70C1C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2847-6283-98F1-D35B-8497F377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7B18-C571-EED8-D2AF-609AB4D2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TRIADS-web-scrap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056E-E45F-C999-6148-5EC9B4892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Web scraping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3C49-2159-F066-6E02-09103FF6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Ishita Gopal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8th March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9B30-E94B-43F4-50B2-205D144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HTML: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C347-EB17-43AC-C460-5C85B567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additional information about HTML elements</a:t>
            </a:r>
          </a:p>
          <a:p>
            <a:pPr marL="0" indent="0">
              <a:buNone/>
            </a:pPr>
            <a:endParaRPr lang="en-US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 added to the opening tag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 of a name and a value, separated by an equals sign (=) and enclosed in double or single quotes.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60C3E8-E191-A7E9-FF3D-C2A47652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423"/>
            <a:ext cx="9804400" cy="5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816A-73D2-B034-5BEF-2EC83FCF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BA2594-A731-3816-C7B5-F043DC808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1560724"/>
            <a:ext cx="10388600" cy="545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67588-AD3C-3A18-5E2E-00F1B4BC4931}"/>
              </a:ext>
            </a:extLst>
          </p:cNvPr>
          <p:cNvSpPr txBox="1"/>
          <p:nvPr/>
        </p:nvSpPr>
        <p:spPr>
          <a:xfrm>
            <a:off x="673100" y="2281257"/>
            <a:ext cx="11074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&lt;a&gt; is the anchor element (used for creating hyperlinks).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target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attributes of the &lt;a&gt; element.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"https://</a:t>
            </a:r>
            <a:r>
              <a:rPr lang="en-US" sz="20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www.example.com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is the value assigned to the </a:t>
            </a:r>
            <a:r>
              <a:rPr lang="en-US" sz="20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href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attribute. It specifies the URL the link points 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"_blank"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value assigned to the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attribute. It specifies that the link should open in a new browser tab or window.</a:t>
            </a:r>
          </a:p>
        </p:txBody>
      </p:sp>
    </p:spTree>
    <p:extLst>
      <p:ext uri="{BB962C8B-B14F-4D97-AF65-F5344CB8AC3E}">
        <p14:creationId xmlns:p14="http://schemas.microsoft.com/office/powerpoint/2010/main" val="35588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8F90-B85C-48CC-5583-C4C98F79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7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Object Model </a:t>
            </a:r>
            <a:br>
              <a:rPr lang="en-US" sz="4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(DOM)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F1DF4-0AE5-1A08-9CFD-4EEA64B862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079" y="2211388"/>
            <a:ext cx="4584700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rogramming interface that represents the structured document as a tree of objects.</a:t>
            </a:r>
            <a:b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HTML element becomes a "node" in the tree, and these nodes can be accessed using programming languages like Python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Python, we will navigate such a DOM and extract data from a website today!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80CBE38-AD1D-10B0-CBC8-D0121FB6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2" y="365125"/>
            <a:ext cx="4520719" cy="62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F2E-BBFE-B627-613A-8034AAB7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EC14-86D1-FA04-E49B-89647356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Let’s get started!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Collab Notebook:</a:t>
            </a:r>
            <a:br>
              <a:rPr lang="en-US" dirty="0">
                <a:solidFill>
                  <a:srgbClr val="0563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dirty="0">
                <a:solidFill>
                  <a:srgbClr val="0563C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https://tinyurl.com/TRIADS-web-scraping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2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946-CC83-B0BF-899F-88AB0495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4F70-9323-8557-3A20-7ECEEF4F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fill out the post-seminar survey:</a:t>
            </a:r>
          </a:p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A qr code on a white square&#10;&#10;Description automatically generated">
            <a:extLst>
              <a:ext uri="{FF2B5EF4-FFF2-40B4-BE49-F238E27FC236}">
                <a16:creationId xmlns:a16="http://schemas.microsoft.com/office/drawing/2014/main" id="{22E98D63-5CC9-0E32-7E38-A6848D49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845" y="2578100"/>
            <a:ext cx="305711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9B43-D124-90BC-3FC6-43E9D150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52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TRIADS Web scraping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9618-7760-9FF7-6335-A7778DBE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fill out the pre-seminar survey:</a:t>
            </a:r>
          </a:p>
          <a:p>
            <a:endParaRPr lang="en-US" dirty="0"/>
          </a:p>
        </p:txBody>
      </p:sp>
      <p:pic>
        <p:nvPicPr>
          <p:cNvPr id="6" name="Picture 5" descr="A qr code on a square&#10;&#10;Description automatically generated">
            <a:extLst>
              <a:ext uri="{FF2B5EF4-FFF2-40B4-BE49-F238E27FC236}">
                <a16:creationId xmlns:a16="http://schemas.microsoft.com/office/drawing/2014/main" id="{6B5302FE-E502-1C71-DB3A-CB3E4EB6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3130460"/>
            <a:ext cx="2924692" cy="29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8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CBFF-A778-55BA-4318-54858C42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6769-AF8E-31E4-05E3-EFDB4E33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Web scraping ?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Webpage and HTML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and Attributes in HTML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walkthrough and collect data</a:t>
            </a:r>
          </a:p>
        </p:txBody>
      </p:sp>
    </p:spTree>
    <p:extLst>
      <p:ext uri="{BB962C8B-B14F-4D97-AF65-F5344CB8AC3E}">
        <p14:creationId xmlns:p14="http://schemas.microsoft.com/office/powerpoint/2010/main" val="244823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3228-C55D-A215-6487-198E328E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5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Open Sans" panose="020F0502020204030204" pitchFamily="34" charset="0"/>
              </a:rPr>
              <a:t>Scraping the web: what? why?</a:t>
            </a:r>
            <a:br>
              <a:rPr lang="en-US" i="0" dirty="0">
                <a:effectLst/>
                <a:latin typeface="Open Sans" panose="020F0502020204030204" pitchFamily="34" charset="0"/>
              </a:rPr>
            </a:br>
            <a:br>
              <a:rPr lang="en-US" sz="1800" i="0" dirty="0">
                <a:effectLst/>
                <a:latin typeface="Open Sans" panose="020F0502020204030204" pitchFamily="34" charset="0"/>
              </a:rPr>
            </a:br>
            <a:br>
              <a:rPr lang="en-US" sz="1800" i="0" dirty="0"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EB86-4270-75D5-CBE2-A6D0E98B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Increasing amount of data is available on the web.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These data are provided in an unstructured format: you can always copy &amp; paste, but it's time-consuming and prone to errors.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 scraping is the process of extracting this information automatically and transforming it into a structured dataset.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" name="Content Placeholder 3" descr="A web scraping tool and a globe&#10;&#10;Description automatically generated with medium confidence">
            <a:extLst>
              <a:ext uri="{FF2B5EF4-FFF2-40B4-BE49-F238E27FC236}">
                <a16:creationId xmlns:a16="http://schemas.microsoft.com/office/drawing/2014/main" id="{CA35354A-A78E-82CB-11A0-A449A817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774281"/>
            <a:ext cx="9857767" cy="22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371F-43C2-B575-D89A-FFCD4F17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1048D-FDBD-220F-1DB6-AE8EE0226CDD}"/>
              </a:ext>
            </a:extLst>
          </p:cNvPr>
          <p:cNvSpPr txBox="1"/>
          <p:nvPr/>
        </p:nvSpPr>
        <p:spPr>
          <a:xfrm>
            <a:off x="546100" y="2070099"/>
            <a:ext cx="10515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Two different scenarios:</a:t>
            </a:r>
          </a:p>
          <a:p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Open Sans" panose="020B0606030504020204" pitchFamily="34" charset="0"/>
              </a:rPr>
              <a:t>S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craping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extract data from source code of website, with </a:t>
            </a:r>
            <a:r>
              <a:rPr lang="en-US" sz="200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html parser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(easy) or regular expression matching (less easy).</a:t>
            </a:r>
          </a:p>
          <a:p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Web APIs (application programming interface)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website offers a set of structured http requests that return JSON or XML files.</a:t>
            </a:r>
          </a:p>
          <a:p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Open Sans" panose="020B0606030504020204" pitchFamily="34" charset="0"/>
              </a:rPr>
              <a:t>We will learn about the first one today!</a:t>
            </a: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A114-3196-1871-8686-871A0BA3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56"/>
            <a:ext cx="10515600" cy="1325563"/>
          </a:xfrm>
        </p:spPr>
        <p:txBody>
          <a:bodyPr>
            <a:normAutofit/>
          </a:bodyPr>
          <a:lstStyle/>
          <a:p>
            <a:br>
              <a:rPr lang="en-US" sz="40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00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Hypertext Markup Language (HTML)?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1D0F-B7E2-E63A-AC28-0A14AE5D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081"/>
            <a:ext cx="10604500" cy="4257675"/>
          </a:xfrm>
        </p:spPr>
        <p:txBody>
          <a:bodyPr/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 markup language used to create the content and basic structure of a web page. 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consists of elements (like headings, paragraphs, images, links, etc.) and attributes (additional information about elements).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 descr="A blue and black business card&#10;&#10;Description automatically generated">
            <a:extLst>
              <a:ext uri="{FF2B5EF4-FFF2-40B4-BE49-F238E27FC236}">
                <a16:creationId xmlns:a16="http://schemas.microsoft.com/office/drawing/2014/main" id="{B6E8C089-B317-7730-D576-ED742C4C8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76" y="3050549"/>
            <a:ext cx="4089400" cy="3259155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5B7E91-26A9-D0DF-A57E-EC82D6389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76" y="2998816"/>
            <a:ext cx="4089400" cy="3362623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0F8EFE9F-57DF-628A-E40B-CCDD413DD8AD}"/>
              </a:ext>
            </a:extLst>
          </p:cNvPr>
          <p:cNvSpPr/>
          <p:nvPr/>
        </p:nvSpPr>
        <p:spPr>
          <a:xfrm>
            <a:off x="5227876" y="4394200"/>
            <a:ext cx="1261824" cy="28592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E326-B7C5-42E7-229B-428453745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4" y="27728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US" sz="3200" b="0" i="0" dirty="0">
                <a:effectLst/>
                <a:latin typeface="Open Sans" panose="020B0606030504020204" pitchFamily="34" charset="0"/>
              </a:rPr>
            </a:br>
            <a:r>
              <a:rPr lang="en-US" sz="3200" b="0" i="0" dirty="0">
                <a:effectLst/>
                <a:latin typeface="Open Sans" panose="020B0606030504020204" pitchFamily="34" charset="0"/>
              </a:rPr>
              <a:t>HTML</a:t>
            </a:r>
            <a:br>
              <a:rPr lang="en-US" sz="3200" b="0" i="0" dirty="0">
                <a:effectLst/>
                <a:latin typeface="Open Sans" panose="020B0606030504020204" pitchFamily="34" charset="0"/>
              </a:rPr>
            </a:br>
            <a:endParaRPr lang="en-US" sz="2400" b="0" i="0" dirty="0">
              <a:effectLst/>
              <a:latin typeface="Open Sans" panose="020B0606030504020204" pitchFamily="34" charset="0"/>
            </a:endParaRPr>
          </a:p>
          <a:p>
            <a:r>
              <a:rPr lang="en-US" sz="2000" b="0" i="0" dirty="0">
                <a:effectLst/>
                <a:latin typeface="Open Sans" panose="020B0606030504020204" pitchFamily="34" charset="0"/>
              </a:rPr>
              <a:t>Is structured (hierarchical / tree based) </a:t>
            </a:r>
          </a:p>
          <a:p>
            <a:endParaRPr lang="en-US" dirty="0">
              <a:latin typeface="Open Sans" panose="020B0606030504020204" pitchFamily="34" charset="0"/>
            </a:endParaRPr>
          </a:p>
          <a:p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sz="2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b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2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But not in a form useful for analysis (flat / tidy).</a:t>
            </a:r>
            <a:endParaRPr lang="en-US" sz="2000" dirty="0"/>
          </a:p>
          <a:p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ECE6-F218-E62C-6B42-08E5004A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4" y="1418166"/>
            <a:ext cx="9851596" cy="233574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95A9E-ECED-7E2C-BD10-045B575F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67278"/>
              </p:ext>
            </p:extLst>
          </p:nvPr>
        </p:nvGraphicFramePr>
        <p:xfrm>
          <a:off x="604124" y="4407394"/>
          <a:ext cx="3886200" cy="1657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904790570"/>
                    </a:ext>
                  </a:extLst>
                </a:gridCol>
                <a:gridCol w="1316272">
                  <a:extLst>
                    <a:ext uri="{9D8B030D-6E8A-4147-A177-3AD203B41FA5}">
                      <a16:colId xmlns:a16="http://schemas.microsoft.com/office/drawing/2014/main" val="2446986528"/>
                    </a:ext>
                  </a:extLst>
                </a:gridCol>
                <a:gridCol w="1274528">
                  <a:extLst>
                    <a:ext uri="{9D8B030D-6E8A-4147-A177-3AD203B41FA5}">
                      <a16:colId xmlns:a16="http://schemas.microsoft.com/office/drawing/2014/main" val="4189835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Attribute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Attribute 2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4515"/>
                  </a:ext>
                </a:extLst>
              </a:tr>
              <a:tr h="626217">
                <a:tc>
                  <a:txBody>
                    <a:bodyPr/>
                    <a:lstStyle/>
                    <a:p>
                      <a:r>
                        <a:rPr lang="en-US" dirty="0"/>
                        <a:t>Record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29351"/>
                  </a:ext>
                </a:extLst>
              </a:tr>
              <a:tr h="391122">
                <a:tc>
                  <a:txBody>
                    <a:bodyPr/>
                    <a:lstStyle/>
                    <a:p>
                      <a:r>
                        <a:rPr lang="en-US" dirty="0"/>
                        <a:t>Record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1A5C-5EA3-4B22-8B72-62B9A16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Components of HTML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Content Placeholder 9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FA9D62A-CA2F-8900-0C5C-469816682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289" y="1904999"/>
            <a:ext cx="8844822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1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D5A9-9474-AEF8-96DD-1B76C8E4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1FD9-738E-BF55-FA0B-FC1F413FF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31" y="1551650"/>
            <a:ext cx="9957951" cy="49412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undamental building block in HTML that defines the structure of a document.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omposed of a start tag, content, and an end tag. 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Elements can contain other elements, forming a hierarchical structure (in the Document Object Model DOM).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38BDF3-0310-696D-3F9F-397C745A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67156"/>
            <a:ext cx="9429789" cy="8143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B72F6-C901-92D9-23A1-3E13F0B0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17772"/>
            <a:ext cx="64262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541</Words>
  <Application>Microsoft Macintosh PowerPoint</Application>
  <PresentationFormat>Widescreen</PresentationFormat>
  <Paragraphs>74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Open Sans</vt:lpstr>
      <vt:lpstr>Söhne</vt:lpstr>
      <vt:lpstr>Times New Roman</vt:lpstr>
      <vt:lpstr>Office Theme</vt:lpstr>
      <vt:lpstr>Introduction to Web scraping in Python</vt:lpstr>
      <vt:lpstr>Welcome to the TRIADS Web scraping Workshop</vt:lpstr>
      <vt:lpstr>Today</vt:lpstr>
      <vt:lpstr>Scraping the web: what? why?   </vt:lpstr>
      <vt:lpstr>PowerPoint Presentation</vt:lpstr>
      <vt:lpstr> Hypertext Markup Language (HTML)?</vt:lpstr>
      <vt:lpstr>PowerPoint Presentation</vt:lpstr>
      <vt:lpstr>Components of HTML</vt:lpstr>
      <vt:lpstr>HTML Elements:</vt:lpstr>
      <vt:lpstr>HTML: Attributes</vt:lpstr>
      <vt:lpstr>Example</vt:lpstr>
      <vt:lpstr>Document Object Model  (DOM)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scraping in Python</dc:title>
  <dc:creator>Gopal, Ishita</dc:creator>
  <cp:lastModifiedBy>Gopal, Ishita</cp:lastModifiedBy>
  <cp:revision>3</cp:revision>
  <dcterms:created xsi:type="dcterms:W3CDTF">2024-03-03T17:42:48Z</dcterms:created>
  <dcterms:modified xsi:type="dcterms:W3CDTF">2024-03-08T22:53:13Z</dcterms:modified>
</cp:coreProperties>
</file>