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4" r:id="rId8"/>
    <p:sldId id="270" r:id="rId9"/>
    <p:sldId id="267" r:id="rId10"/>
    <p:sldId id="268" r:id="rId11"/>
    <p:sldId id="271" r:id="rId12"/>
    <p:sldId id="265" r:id="rId13"/>
    <p:sldId id="266"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75706"/>
  </p:normalViewPr>
  <p:slideViewPr>
    <p:cSldViewPr snapToGrid="0">
      <p:cViewPr varScale="1">
        <p:scale>
          <a:sx n="91" d="100"/>
          <a:sy n="91" d="100"/>
        </p:scale>
        <p:origin x="148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B77541-DA11-9644-9F01-190C20B2CA4A}" type="datetimeFigureOut">
              <a:rPr lang="en-US" smtClean="0"/>
              <a:t>2/12/24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C01D91-D3FD-C844-88E5-B0A42A4BF21F}" type="slidenum">
              <a:rPr lang="en-US" smtClean="0"/>
              <a:t>‹#›</a:t>
            </a:fld>
            <a:endParaRPr lang="en-US"/>
          </a:p>
        </p:txBody>
      </p:sp>
    </p:spTree>
    <p:extLst>
      <p:ext uri="{BB962C8B-B14F-4D97-AF65-F5344CB8AC3E}">
        <p14:creationId xmlns:p14="http://schemas.microsoft.com/office/powerpoint/2010/main" val="665952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C01D91-D3FD-C844-88E5-B0A42A4BF21F}" type="slidenum">
              <a:rPr lang="en-US" smtClean="0"/>
              <a:t>4</a:t>
            </a:fld>
            <a:endParaRPr lang="en-US"/>
          </a:p>
        </p:txBody>
      </p:sp>
    </p:spTree>
    <p:extLst>
      <p:ext uri="{BB962C8B-B14F-4D97-AF65-F5344CB8AC3E}">
        <p14:creationId xmlns:p14="http://schemas.microsoft.com/office/powerpoint/2010/main" val="1558051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C01D91-D3FD-C844-88E5-B0A42A4BF21F}" type="slidenum">
              <a:rPr lang="en-US" smtClean="0"/>
              <a:t>8</a:t>
            </a:fld>
            <a:endParaRPr lang="en-US"/>
          </a:p>
        </p:txBody>
      </p:sp>
    </p:spTree>
    <p:extLst>
      <p:ext uri="{BB962C8B-B14F-4D97-AF65-F5344CB8AC3E}">
        <p14:creationId xmlns:p14="http://schemas.microsoft.com/office/powerpoint/2010/main" val="2389116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Noto Sans" panose="020B0502040504020204" pitchFamily="34" charset="0"/>
              </a:rPr>
              <a:t> In the Fall of 2018, Brett Kavanaugh was nominated to a seat on the U.S. Supreme Court. While the Senate was considering the nomination, a university professor, Christine </a:t>
            </a:r>
            <a:r>
              <a:rPr lang="en-US" b="0" i="0" dirty="0" err="1">
                <a:solidFill>
                  <a:srgbClr val="333333"/>
                </a:solidFill>
                <a:effectLst/>
                <a:latin typeface="Noto Sans" panose="020B0502040504020204" pitchFamily="34" charset="0"/>
              </a:rPr>
              <a:t>Blasey</a:t>
            </a:r>
            <a:r>
              <a:rPr lang="en-US" b="0" i="0" dirty="0">
                <a:solidFill>
                  <a:srgbClr val="333333"/>
                </a:solidFill>
                <a:effectLst/>
                <a:latin typeface="Noto Sans" panose="020B0502040504020204" pitchFamily="34" charset="0"/>
              </a:rPr>
              <a:t> Ford, stepped forward claiming that Kavanaugh had sexually assaulted her at a party when they were both teenagers. Ford agreed to testify to Congress in the confirmation hearings, which quickly became highly contentious and partisan. The hearings attracted a great deal of public attention on the national stage, and public discourse from this time reflects the high levels of (largely negative) emotions that defined the proceedings. Corpus of over 50 million tweets about Kavanaugh, the confirmation process, and the assault allegations</a:t>
            </a:r>
            <a:endParaRPr lang="en-US" dirty="0"/>
          </a:p>
        </p:txBody>
      </p:sp>
      <p:sp>
        <p:nvSpPr>
          <p:cNvPr id="4" name="Slide Number Placeholder 3"/>
          <p:cNvSpPr>
            <a:spLocks noGrp="1"/>
          </p:cNvSpPr>
          <p:nvPr>
            <p:ph type="sldNum" sz="quarter" idx="5"/>
          </p:nvPr>
        </p:nvSpPr>
        <p:spPr/>
        <p:txBody>
          <a:bodyPr/>
          <a:lstStyle/>
          <a:p>
            <a:fld id="{EDC01D91-D3FD-C844-88E5-B0A42A4BF21F}" type="slidenum">
              <a:rPr lang="en-US" smtClean="0"/>
              <a:t>10</a:t>
            </a:fld>
            <a:endParaRPr lang="en-US"/>
          </a:p>
        </p:txBody>
      </p:sp>
    </p:spTree>
    <p:extLst>
      <p:ext uri="{BB962C8B-B14F-4D97-AF65-F5344CB8AC3E}">
        <p14:creationId xmlns:p14="http://schemas.microsoft.com/office/powerpoint/2010/main" val="2325964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C01D91-D3FD-C844-88E5-B0A42A4BF21F}" type="slidenum">
              <a:rPr lang="en-US" smtClean="0"/>
              <a:t>14</a:t>
            </a:fld>
            <a:endParaRPr lang="en-US"/>
          </a:p>
        </p:txBody>
      </p:sp>
    </p:spTree>
    <p:extLst>
      <p:ext uri="{BB962C8B-B14F-4D97-AF65-F5344CB8AC3E}">
        <p14:creationId xmlns:p14="http://schemas.microsoft.com/office/powerpoint/2010/main" val="2473691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21B8F-B4BC-74E3-0E6C-EBB0784129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328865-9770-1610-232B-E01A49B52B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DC24DE-14BD-8061-AFA2-631C56B61537}"/>
              </a:ext>
            </a:extLst>
          </p:cNvPr>
          <p:cNvSpPr>
            <a:spLocks noGrp="1"/>
          </p:cNvSpPr>
          <p:nvPr>
            <p:ph type="dt" sz="half" idx="10"/>
          </p:nvPr>
        </p:nvSpPr>
        <p:spPr/>
        <p:txBody>
          <a:bodyPr/>
          <a:lstStyle/>
          <a:p>
            <a:fld id="{A8BC8C9D-4C8E-3846-8CD8-0E10CA42D3FC}" type="datetimeFigureOut">
              <a:rPr lang="en-US" smtClean="0"/>
              <a:t>2/12/24</a:t>
            </a:fld>
            <a:endParaRPr lang="en-US"/>
          </a:p>
        </p:txBody>
      </p:sp>
      <p:sp>
        <p:nvSpPr>
          <p:cNvPr id="5" name="Footer Placeholder 4">
            <a:extLst>
              <a:ext uri="{FF2B5EF4-FFF2-40B4-BE49-F238E27FC236}">
                <a16:creationId xmlns:a16="http://schemas.microsoft.com/office/drawing/2014/main" id="{69E59156-048D-442D-B3BA-F4C2D3954D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97FA-0343-4305-6984-11676166DDD5}"/>
              </a:ext>
            </a:extLst>
          </p:cNvPr>
          <p:cNvSpPr>
            <a:spLocks noGrp="1"/>
          </p:cNvSpPr>
          <p:nvPr>
            <p:ph type="sldNum" sz="quarter" idx="12"/>
          </p:nvPr>
        </p:nvSpPr>
        <p:spPr/>
        <p:txBody>
          <a:bodyPr/>
          <a:lstStyle/>
          <a:p>
            <a:fld id="{0CCA76D5-3917-914C-9EB5-4C44AD0ADC69}" type="slidenum">
              <a:rPr lang="en-US" smtClean="0"/>
              <a:t>‹#›</a:t>
            </a:fld>
            <a:endParaRPr lang="en-US"/>
          </a:p>
        </p:txBody>
      </p:sp>
    </p:spTree>
    <p:extLst>
      <p:ext uri="{BB962C8B-B14F-4D97-AF65-F5344CB8AC3E}">
        <p14:creationId xmlns:p14="http://schemas.microsoft.com/office/powerpoint/2010/main" val="1439920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95DCC-91ED-D3A9-8F98-3FC184AC2C3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ED45D4-7F67-3400-8C62-E42E9E5816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7A734E-B325-B5F9-A963-ECCFA15C6CBF}"/>
              </a:ext>
            </a:extLst>
          </p:cNvPr>
          <p:cNvSpPr>
            <a:spLocks noGrp="1"/>
          </p:cNvSpPr>
          <p:nvPr>
            <p:ph type="dt" sz="half" idx="10"/>
          </p:nvPr>
        </p:nvSpPr>
        <p:spPr/>
        <p:txBody>
          <a:bodyPr/>
          <a:lstStyle/>
          <a:p>
            <a:fld id="{A8BC8C9D-4C8E-3846-8CD8-0E10CA42D3FC}" type="datetimeFigureOut">
              <a:rPr lang="en-US" smtClean="0"/>
              <a:t>2/12/24</a:t>
            </a:fld>
            <a:endParaRPr lang="en-US"/>
          </a:p>
        </p:txBody>
      </p:sp>
      <p:sp>
        <p:nvSpPr>
          <p:cNvPr id="5" name="Footer Placeholder 4">
            <a:extLst>
              <a:ext uri="{FF2B5EF4-FFF2-40B4-BE49-F238E27FC236}">
                <a16:creationId xmlns:a16="http://schemas.microsoft.com/office/drawing/2014/main" id="{EB125C35-286F-7FC5-4E1D-F0F4B94E3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2AAE99-AFF4-F68B-7A17-BC56F033B6AF}"/>
              </a:ext>
            </a:extLst>
          </p:cNvPr>
          <p:cNvSpPr>
            <a:spLocks noGrp="1"/>
          </p:cNvSpPr>
          <p:nvPr>
            <p:ph type="sldNum" sz="quarter" idx="12"/>
          </p:nvPr>
        </p:nvSpPr>
        <p:spPr/>
        <p:txBody>
          <a:bodyPr/>
          <a:lstStyle/>
          <a:p>
            <a:fld id="{0CCA76D5-3917-914C-9EB5-4C44AD0ADC69}" type="slidenum">
              <a:rPr lang="en-US" smtClean="0"/>
              <a:t>‹#›</a:t>
            </a:fld>
            <a:endParaRPr lang="en-US"/>
          </a:p>
        </p:txBody>
      </p:sp>
    </p:spTree>
    <p:extLst>
      <p:ext uri="{BB962C8B-B14F-4D97-AF65-F5344CB8AC3E}">
        <p14:creationId xmlns:p14="http://schemas.microsoft.com/office/powerpoint/2010/main" val="3063413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D83DBE-9F60-DC22-D199-0639E1B16F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AACBC0-7716-6660-3C47-350BABA22D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2057F0-4456-5FE6-1A07-0E207B6B41D0}"/>
              </a:ext>
            </a:extLst>
          </p:cNvPr>
          <p:cNvSpPr>
            <a:spLocks noGrp="1"/>
          </p:cNvSpPr>
          <p:nvPr>
            <p:ph type="dt" sz="half" idx="10"/>
          </p:nvPr>
        </p:nvSpPr>
        <p:spPr/>
        <p:txBody>
          <a:bodyPr/>
          <a:lstStyle/>
          <a:p>
            <a:fld id="{A8BC8C9D-4C8E-3846-8CD8-0E10CA42D3FC}" type="datetimeFigureOut">
              <a:rPr lang="en-US" smtClean="0"/>
              <a:t>2/12/24</a:t>
            </a:fld>
            <a:endParaRPr lang="en-US"/>
          </a:p>
        </p:txBody>
      </p:sp>
      <p:sp>
        <p:nvSpPr>
          <p:cNvPr id="5" name="Footer Placeholder 4">
            <a:extLst>
              <a:ext uri="{FF2B5EF4-FFF2-40B4-BE49-F238E27FC236}">
                <a16:creationId xmlns:a16="http://schemas.microsoft.com/office/drawing/2014/main" id="{0D7F686D-C91F-467D-D2B6-AE00CBC730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BD3759-DA02-C559-A183-B7870F30BCEA}"/>
              </a:ext>
            </a:extLst>
          </p:cNvPr>
          <p:cNvSpPr>
            <a:spLocks noGrp="1"/>
          </p:cNvSpPr>
          <p:nvPr>
            <p:ph type="sldNum" sz="quarter" idx="12"/>
          </p:nvPr>
        </p:nvSpPr>
        <p:spPr/>
        <p:txBody>
          <a:bodyPr/>
          <a:lstStyle/>
          <a:p>
            <a:fld id="{0CCA76D5-3917-914C-9EB5-4C44AD0ADC69}" type="slidenum">
              <a:rPr lang="en-US" smtClean="0"/>
              <a:t>‹#›</a:t>
            </a:fld>
            <a:endParaRPr lang="en-US"/>
          </a:p>
        </p:txBody>
      </p:sp>
    </p:spTree>
    <p:extLst>
      <p:ext uri="{BB962C8B-B14F-4D97-AF65-F5344CB8AC3E}">
        <p14:creationId xmlns:p14="http://schemas.microsoft.com/office/powerpoint/2010/main" val="2670575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8B728-7A42-95D9-37A8-A472889C0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602713-6C3B-2544-8FA4-14A1157F6F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9978A9-F449-8780-1F37-F260CBB22982}"/>
              </a:ext>
            </a:extLst>
          </p:cNvPr>
          <p:cNvSpPr>
            <a:spLocks noGrp="1"/>
          </p:cNvSpPr>
          <p:nvPr>
            <p:ph type="dt" sz="half" idx="10"/>
          </p:nvPr>
        </p:nvSpPr>
        <p:spPr/>
        <p:txBody>
          <a:bodyPr/>
          <a:lstStyle/>
          <a:p>
            <a:fld id="{A8BC8C9D-4C8E-3846-8CD8-0E10CA42D3FC}" type="datetimeFigureOut">
              <a:rPr lang="en-US" smtClean="0"/>
              <a:t>2/12/24</a:t>
            </a:fld>
            <a:endParaRPr lang="en-US"/>
          </a:p>
        </p:txBody>
      </p:sp>
      <p:sp>
        <p:nvSpPr>
          <p:cNvPr id="5" name="Footer Placeholder 4">
            <a:extLst>
              <a:ext uri="{FF2B5EF4-FFF2-40B4-BE49-F238E27FC236}">
                <a16:creationId xmlns:a16="http://schemas.microsoft.com/office/drawing/2014/main" id="{42629E02-EAFA-D4B1-9B92-E4FAC9C4BF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22AD3B-903D-0DA4-E483-E78F73011D65}"/>
              </a:ext>
            </a:extLst>
          </p:cNvPr>
          <p:cNvSpPr>
            <a:spLocks noGrp="1"/>
          </p:cNvSpPr>
          <p:nvPr>
            <p:ph type="sldNum" sz="quarter" idx="12"/>
          </p:nvPr>
        </p:nvSpPr>
        <p:spPr/>
        <p:txBody>
          <a:bodyPr/>
          <a:lstStyle/>
          <a:p>
            <a:fld id="{0CCA76D5-3917-914C-9EB5-4C44AD0ADC69}" type="slidenum">
              <a:rPr lang="en-US" smtClean="0"/>
              <a:t>‹#›</a:t>
            </a:fld>
            <a:endParaRPr lang="en-US"/>
          </a:p>
        </p:txBody>
      </p:sp>
    </p:spTree>
    <p:extLst>
      <p:ext uri="{BB962C8B-B14F-4D97-AF65-F5344CB8AC3E}">
        <p14:creationId xmlns:p14="http://schemas.microsoft.com/office/powerpoint/2010/main" val="1150192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F0DE6-4611-24FA-4DF2-C51F68F237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F6697EE-07DC-C83B-F9B4-8A4E2F6D327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C3C4D0-2F32-D838-0865-BBE8C5DD4222}"/>
              </a:ext>
            </a:extLst>
          </p:cNvPr>
          <p:cNvSpPr>
            <a:spLocks noGrp="1"/>
          </p:cNvSpPr>
          <p:nvPr>
            <p:ph type="dt" sz="half" idx="10"/>
          </p:nvPr>
        </p:nvSpPr>
        <p:spPr/>
        <p:txBody>
          <a:bodyPr/>
          <a:lstStyle/>
          <a:p>
            <a:fld id="{A8BC8C9D-4C8E-3846-8CD8-0E10CA42D3FC}" type="datetimeFigureOut">
              <a:rPr lang="en-US" smtClean="0"/>
              <a:t>2/12/24</a:t>
            </a:fld>
            <a:endParaRPr lang="en-US"/>
          </a:p>
        </p:txBody>
      </p:sp>
      <p:sp>
        <p:nvSpPr>
          <p:cNvPr id="5" name="Footer Placeholder 4">
            <a:extLst>
              <a:ext uri="{FF2B5EF4-FFF2-40B4-BE49-F238E27FC236}">
                <a16:creationId xmlns:a16="http://schemas.microsoft.com/office/drawing/2014/main" id="{6C45C144-D603-E700-91B2-DAD38AEB39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1414E6-8E28-2CF5-A19E-361456407114}"/>
              </a:ext>
            </a:extLst>
          </p:cNvPr>
          <p:cNvSpPr>
            <a:spLocks noGrp="1"/>
          </p:cNvSpPr>
          <p:nvPr>
            <p:ph type="sldNum" sz="quarter" idx="12"/>
          </p:nvPr>
        </p:nvSpPr>
        <p:spPr/>
        <p:txBody>
          <a:bodyPr/>
          <a:lstStyle/>
          <a:p>
            <a:fld id="{0CCA76D5-3917-914C-9EB5-4C44AD0ADC69}" type="slidenum">
              <a:rPr lang="en-US" smtClean="0"/>
              <a:t>‹#›</a:t>
            </a:fld>
            <a:endParaRPr lang="en-US"/>
          </a:p>
        </p:txBody>
      </p:sp>
    </p:spTree>
    <p:extLst>
      <p:ext uri="{BB962C8B-B14F-4D97-AF65-F5344CB8AC3E}">
        <p14:creationId xmlns:p14="http://schemas.microsoft.com/office/powerpoint/2010/main" val="375309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8ACD1-D104-C033-485B-18A5356A46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800189-6D83-2592-8A98-4D99512F00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B6A15C-7050-2F13-B57B-79C79A2B74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83066C-1B01-DF7A-7662-1A19568A346F}"/>
              </a:ext>
            </a:extLst>
          </p:cNvPr>
          <p:cNvSpPr>
            <a:spLocks noGrp="1"/>
          </p:cNvSpPr>
          <p:nvPr>
            <p:ph type="dt" sz="half" idx="10"/>
          </p:nvPr>
        </p:nvSpPr>
        <p:spPr/>
        <p:txBody>
          <a:bodyPr/>
          <a:lstStyle/>
          <a:p>
            <a:fld id="{A8BC8C9D-4C8E-3846-8CD8-0E10CA42D3FC}" type="datetimeFigureOut">
              <a:rPr lang="en-US" smtClean="0"/>
              <a:t>2/12/24</a:t>
            </a:fld>
            <a:endParaRPr lang="en-US"/>
          </a:p>
        </p:txBody>
      </p:sp>
      <p:sp>
        <p:nvSpPr>
          <p:cNvPr id="6" name="Footer Placeholder 5">
            <a:extLst>
              <a:ext uri="{FF2B5EF4-FFF2-40B4-BE49-F238E27FC236}">
                <a16:creationId xmlns:a16="http://schemas.microsoft.com/office/drawing/2014/main" id="{BD5BE732-41A2-A8FC-1492-2D585634D3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60BBED-1B29-645A-CDD0-0ED821B9FD16}"/>
              </a:ext>
            </a:extLst>
          </p:cNvPr>
          <p:cNvSpPr>
            <a:spLocks noGrp="1"/>
          </p:cNvSpPr>
          <p:nvPr>
            <p:ph type="sldNum" sz="quarter" idx="12"/>
          </p:nvPr>
        </p:nvSpPr>
        <p:spPr/>
        <p:txBody>
          <a:bodyPr/>
          <a:lstStyle/>
          <a:p>
            <a:fld id="{0CCA76D5-3917-914C-9EB5-4C44AD0ADC69}" type="slidenum">
              <a:rPr lang="en-US" smtClean="0"/>
              <a:t>‹#›</a:t>
            </a:fld>
            <a:endParaRPr lang="en-US"/>
          </a:p>
        </p:txBody>
      </p:sp>
    </p:spTree>
    <p:extLst>
      <p:ext uri="{BB962C8B-B14F-4D97-AF65-F5344CB8AC3E}">
        <p14:creationId xmlns:p14="http://schemas.microsoft.com/office/powerpoint/2010/main" val="831043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11B7F-9076-6474-A11F-E940F436991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021C6D-03D1-61F7-E560-C6070650E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C12635-12B6-6AEE-C42D-33307E6C73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41610A5-D0EE-31D7-324D-FF3E37CFAF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C424EC-1D40-9067-F47C-7B1FC4E7D4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19E2D2-C6CD-8815-2984-44CF1BA5A7E8}"/>
              </a:ext>
            </a:extLst>
          </p:cNvPr>
          <p:cNvSpPr>
            <a:spLocks noGrp="1"/>
          </p:cNvSpPr>
          <p:nvPr>
            <p:ph type="dt" sz="half" idx="10"/>
          </p:nvPr>
        </p:nvSpPr>
        <p:spPr/>
        <p:txBody>
          <a:bodyPr/>
          <a:lstStyle/>
          <a:p>
            <a:fld id="{A8BC8C9D-4C8E-3846-8CD8-0E10CA42D3FC}" type="datetimeFigureOut">
              <a:rPr lang="en-US" smtClean="0"/>
              <a:t>2/12/24</a:t>
            </a:fld>
            <a:endParaRPr lang="en-US"/>
          </a:p>
        </p:txBody>
      </p:sp>
      <p:sp>
        <p:nvSpPr>
          <p:cNvPr id="8" name="Footer Placeholder 7">
            <a:extLst>
              <a:ext uri="{FF2B5EF4-FFF2-40B4-BE49-F238E27FC236}">
                <a16:creationId xmlns:a16="http://schemas.microsoft.com/office/drawing/2014/main" id="{931C01FB-63D1-7F04-841A-732B8DB9F2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8F9A28-3D82-9323-BA86-C3F5785379C3}"/>
              </a:ext>
            </a:extLst>
          </p:cNvPr>
          <p:cNvSpPr>
            <a:spLocks noGrp="1"/>
          </p:cNvSpPr>
          <p:nvPr>
            <p:ph type="sldNum" sz="quarter" idx="12"/>
          </p:nvPr>
        </p:nvSpPr>
        <p:spPr/>
        <p:txBody>
          <a:bodyPr/>
          <a:lstStyle/>
          <a:p>
            <a:fld id="{0CCA76D5-3917-914C-9EB5-4C44AD0ADC69}" type="slidenum">
              <a:rPr lang="en-US" smtClean="0"/>
              <a:t>‹#›</a:t>
            </a:fld>
            <a:endParaRPr lang="en-US"/>
          </a:p>
        </p:txBody>
      </p:sp>
    </p:spTree>
    <p:extLst>
      <p:ext uri="{BB962C8B-B14F-4D97-AF65-F5344CB8AC3E}">
        <p14:creationId xmlns:p14="http://schemas.microsoft.com/office/powerpoint/2010/main" val="382255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5B78B-0949-5097-E531-8044836471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5C42D0-3477-1FEF-F8ED-4B2840D718D6}"/>
              </a:ext>
            </a:extLst>
          </p:cNvPr>
          <p:cNvSpPr>
            <a:spLocks noGrp="1"/>
          </p:cNvSpPr>
          <p:nvPr>
            <p:ph type="dt" sz="half" idx="10"/>
          </p:nvPr>
        </p:nvSpPr>
        <p:spPr/>
        <p:txBody>
          <a:bodyPr/>
          <a:lstStyle/>
          <a:p>
            <a:fld id="{A8BC8C9D-4C8E-3846-8CD8-0E10CA42D3FC}" type="datetimeFigureOut">
              <a:rPr lang="en-US" smtClean="0"/>
              <a:t>2/12/24</a:t>
            </a:fld>
            <a:endParaRPr lang="en-US"/>
          </a:p>
        </p:txBody>
      </p:sp>
      <p:sp>
        <p:nvSpPr>
          <p:cNvPr id="4" name="Footer Placeholder 3">
            <a:extLst>
              <a:ext uri="{FF2B5EF4-FFF2-40B4-BE49-F238E27FC236}">
                <a16:creationId xmlns:a16="http://schemas.microsoft.com/office/drawing/2014/main" id="{C9543CB0-E795-42AB-054F-5B0CE60F68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C5E9AF-D764-8D6A-1F04-79D62FD30C28}"/>
              </a:ext>
            </a:extLst>
          </p:cNvPr>
          <p:cNvSpPr>
            <a:spLocks noGrp="1"/>
          </p:cNvSpPr>
          <p:nvPr>
            <p:ph type="sldNum" sz="quarter" idx="12"/>
          </p:nvPr>
        </p:nvSpPr>
        <p:spPr/>
        <p:txBody>
          <a:bodyPr/>
          <a:lstStyle/>
          <a:p>
            <a:fld id="{0CCA76D5-3917-914C-9EB5-4C44AD0ADC69}" type="slidenum">
              <a:rPr lang="en-US" smtClean="0"/>
              <a:t>‹#›</a:t>
            </a:fld>
            <a:endParaRPr lang="en-US"/>
          </a:p>
        </p:txBody>
      </p:sp>
    </p:spTree>
    <p:extLst>
      <p:ext uri="{BB962C8B-B14F-4D97-AF65-F5344CB8AC3E}">
        <p14:creationId xmlns:p14="http://schemas.microsoft.com/office/powerpoint/2010/main" val="3197977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4A2F73-C96C-EE3E-9ACF-0558E4D8B699}"/>
              </a:ext>
            </a:extLst>
          </p:cNvPr>
          <p:cNvSpPr>
            <a:spLocks noGrp="1"/>
          </p:cNvSpPr>
          <p:nvPr>
            <p:ph type="dt" sz="half" idx="10"/>
          </p:nvPr>
        </p:nvSpPr>
        <p:spPr/>
        <p:txBody>
          <a:bodyPr/>
          <a:lstStyle/>
          <a:p>
            <a:fld id="{A8BC8C9D-4C8E-3846-8CD8-0E10CA42D3FC}" type="datetimeFigureOut">
              <a:rPr lang="en-US" smtClean="0"/>
              <a:t>2/12/24</a:t>
            </a:fld>
            <a:endParaRPr lang="en-US"/>
          </a:p>
        </p:txBody>
      </p:sp>
      <p:sp>
        <p:nvSpPr>
          <p:cNvPr id="3" name="Footer Placeholder 2">
            <a:extLst>
              <a:ext uri="{FF2B5EF4-FFF2-40B4-BE49-F238E27FC236}">
                <a16:creationId xmlns:a16="http://schemas.microsoft.com/office/drawing/2014/main" id="{DD7FCB29-D513-4291-C804-4E0FAE1ECE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37CDC8-7288-4D82-4E1B-A8B551332497}"/>
              </a:ext>
            </a:extLst>
          </p:cNvPr>
          <p:cNvSpPr>
            <a:spLocks noGrp="1"/>
          </p:cNvSpPr>
          <p:nvPr>
            <p:ph type="sldNum" sz="quarter" idx="12"/>
          </p:nvPr>
        </p:nvSpPr>
        <p:spPr/>
        <p:txBody>
          <a:bodyPr/>
          <a:lstStyle/>
          <a:p>
            <a:fld id="{0CCA76D5-3917-914C-9EB5-4C44AD0ADC69}" type="slidenum">
              <a:rPr lang="en-US" smtClean="0"/>
              <a:t>‹#›</a:t>
            </a:fld>
            <a:endParaRPr lang="en-US"/>
          </a:p>
        </p:txBody>
      </p:sp>
    </p:spTree>
    <p:extLst>
      <p:ext uri="{BB962C8B-B14F-4D97-AF65-F5344CB8AC3E}">
        <p14:creationId xmlns:p14="http://schemas.microsoft.com/office/powerpoint/2010/main" val="1568415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AFF91-78BA-2B1E-BA8E-0376FF5A2C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5750E96-42C8-2833-AD84-894A5982E1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CA3023-D317-2018-33C5-ECEFC7EC09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FB8D4F-C5B1-C307-13D6-43932C5156B5}"/>
              </a:ext>
            </a:extLst>
          </p:cNvPr>
          <p:cNvSpPr>
            <a:spLocks noGrp="1"/>
          </p:cNvSpPr>
          <p:nvPr>
            <p:ph type="dt" sz="half" idx="10"/>
          </p:nvPr>
        </p:nvSpPr>
        <p:spPr/>
        <p:txBody>
          <a:bodyPr/>
          <a:lstStyle/>
          <a:p>
            <a:fld id="{A8BC8C9D-4C8E-3846-8CD8-0E10CA42D3FC}" type="datetimeFigureOut">
              <a:rPr lang="en-US" smtClean="0"/>
              <a:t>2/12/24</a:t>
            </a:fld>
            <a:endParaRPr lang="en-US"/>
          </a:p>
        </p:txBody>
      </p:sp>
      <p:sp>
        <p:nvSpPr>
          <p:cNvPr id="6" name="Footer Placeholder 5">
            <a:extLst>
              <a:ext uri="{FF2B5EF4-FFF2-40B4-BE49-F238E27FC236}">
                <a16:creationId xmlns:a16="http://schemas.microsoft.com/office/drawing/2014/main" id="{D62FE5D9-A1BF-F022-95BB-B46A2F2B89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3819D3-2E86-E65C-4A03-2A5DA1B31DB0}"/>
              </a:ext>
            </a:extLst>
          </p:cNvPr>
          <p:cNvSpPr>
            <a:spLocks noGrp="1"/>
          </p:cNvSpPr>
          <p:nvPr>
            <p:ph type="sldNum" sz="quarter" idx="12"/>
          </p:nvPr>
        </p:nvSpPr>
        <p:spPr/>
        <p:txBody>
          <a:bodyPr/>
          <a:lstStyle/>
          <a:p>
            <a:fld id="{0CCA76D5-3917-914C-9EB5-4C44AD0ADC69}" type="slidenum">
              <a:rPr lang="en-US" smtClean="0"/>
              <a:t>‹#›</a:t>
            </a:fld>
            <a:endParaRPr lang="en-US"/>
          </a:p>
        </p:txBody>
      </p:sp>
    </p:spTree>
    <p:extLst>
      <p:ext uri="{BB962C8B-B14F-4D97-AF65-F5344CB8AC3E}">
        <p14:creationId xmlns:p14="http://schemas.microsoft.com/office/powerpoint/2010/main" val="3441405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61888-8CE7-3D60-CFAA-1CE139CAD7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88DA684-7AD8-6958-0C12-00D00168F3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DDB1529-8FCB-B35B-6D27-E648ED0F7E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CF2DED-75A8-3530-8A50-33C4E70B7958}"/>
              </a:ext>
            </a:extLst>
          </p:cNvPr>
          <p:cNvSpPr>
            <a:spLocks noGrp="1"/>
          </p:cNvSpPr>
          <p:nvPr>
            <p:ph type="dt" sz="half" idx="10"/>
          </p:nvPr>
        </p:nvSpPr>
        <p:spPr/>
        <p:txBody>
          <a:bodyPr/>
          <a:lstStyle/>
          <a:p>
            <a:fld id="{A8BC8C9D-4C8E-3846-8CD8-0E10CA42D3FC}" type="datetimeFigureOut">
              <a:rPr lang="en-US" smtClean="0"/>
              <a:t>2/12/24</a:t>
            </a:fld>
            <a:endParaRPr lang="en-US"/>
          </a:p>
        </p:txBody>
      </p:sp>
      <p:sp>
        <p:nvSpPr>
          <p:cNvPr id="6" name="Footer Placeholder 5">
            <a:extLst>
              <a:ext uri="{FF2B5EF4-FFF2-40B4-BE49-F238E27FC236}">
                <a16:creationId xmlns:a16="http://schemas.microsoft.com/office/drawing/2014/main" id="{B406F101-CC28-6EA9-4DCE-0A3A1234B6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B61FDA-5BB8-0938-CB40-9DE8274ADF39}"/>
              </a:ext>
            </a:extLst>
          </p:cNvPr>
          <p:cNvSpPr>
            <a:spLocks noGrp="1"/>
          </p:cNvSpPr>
          <p:nvPr>
            <p:ph type="sldNum" sz="quarter" idx="12"/>
          </p:nvPr>
        </p:nvSpPr>
        <p:spPr/>
        <p:txBody>
          <a:bodyPr/>
          <a:lstStyle/>
          <a:p>
            <a:fld id="{0CCA76D5-3917-914C-9EB5-4C44AD0ADC69}" type="slidenum">
              <a:rPr lang="en-US" smtClean="0"/>
              <a:t>‹#›</a:t>
            </a:fld>
            <a:endParaRPr lang="en-US"/>
          </a:p>
        </p:txBody>
      </p:sp>
    </p:spTree>
    <p:extLst>
      <p:ext uri="{BB962C8B-B14F-4D97-AF65-F5344CB8AC3E}">
        <p14:creationId xmlns:p14="http://schemas.microsoft.com/office/powerpoint/2010/main" val="4163856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0FC60D-1937-EB18-0D49-76D0B52CDA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2AF6EF2-0457-3DC4-E392-3D908B7685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FD45F4-AD6B-87EB-0942-C0D79D80AA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8BC8C9D-4C8E-3846-8CD8-0E10CA42D3FC}" type="datetimeFigureOut">
              <a:rPr lang="en-US" smtClean="0"/>
              <a:t>2/12/24</a:t>
            </a:fld>
            <a:endParaRPr lang="en-US"/>
          </a:p>
        </p:txBody>
      </p:sp>
      <p:sp>
        <p:nvSpPr>
          <p:cNvPr id="5" name="Footer Placeholder 4">
            <a:extLst>
              <a:ext uri="{FF2B5EF4-FFF2-40B4-BE49-F238E27FC236}">
                <a16:creationId xmlns:a16="http://schemas.microsoft.com/office/drawing/2014/main" id="{D6055B3F-FD91-A9C2-CC8F-E1780099B7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E422446-FD61-C84C-7399-998FA21F4A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CCA76D5-3917-914C-9EB5-4C44AD0ADC69}" type="slidenum">
              <a:rPr lang="en-US" smtClean="0"/>
              <a:t>‹#›</a:t>
            </a:fld>
            <a:endParaRPr lang="en-US"/>
          </a:p>
        </p:txBody>
      </p:sp>
    </p:spTree>
    <p:extLst>
      <p:ext uri="{BB962C8B-B14F-4D97-AF65-F5344CB8AC3E}">
        <p14:creationId xmlns:p14="http://schemas.microsoft.com/office/powerpoint/2010/main" val="3362857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colab.research.google.com/drive/1RxcNLqLsAxl25CBdaRcdBtTFUKorCF1T?usp=sharin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github.com/IshitaGopal/TRIADS_workshop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cjhutto/vaderSentiment"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https://www.snsoroka.com/data-lexicoder" TargetMode="External"/><Relationship Id="rId4" Type="http://schemas.openxmlformats.org/officeDocument/2006/relationships/hyperlink" Target="https://www.liwc.app/"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7485E2CD-27E9-6576-0B82-3AADBB379D26}"/>
              </a:ext>
            </a:extLst>
          </p:cNvPr>
          <p:cNvPicPr>
            <a:picLocks noChangeAspect="1"/>
          </p:cNvPicPr>
          <p:nvPr/>
        </p:nvPicPr>
        <p:blipFill>
          <a:blip r:embed="rId2"/>
          <a:stretch>
            <a:fillRect/>
          </a:stretch>
        </p:blipFill>
        <p:spPr>
          <a:xfrm>
            <a:off x="3494394" y="378114"/>
            <a:ext cx="5203211" cy="1304347"/>
          </a:xfrm>
          <a:prstGeom prst="rect">
            <a:avLst/>
          </a:prstGeom>
        </p:spPr>
      </p:pic>
      <p:sp>
        <p:nvSpPr>
          <p:cNvPr id="23" name="TextBox 22">
            <a:extLst>
              <a:ext uri="{FF2B5EF4-FFF2-40B4-BE49-F238E27FC236}">
                <a16:creationId xmlns:a16="http://schemas.microsoft.com/office/drawing/2014/main" id="{7386A7DA-0785-9912-07BB-CDA5FBA67B95}"/>
              </a:ext>
            </a:extLst>
          </p:cNvPr>
          <p:cNvSpPr txBox="1"/>
          <p:nvPr/>
        </p:nvSpPr>
        <p:spPr>
          <a:xfrm>
            <a:off x="1101687" y="2049137"/>
            <a:ext cx="10543142" cy="3785652"/>
          </a:xfrm>
          <a:prstGeom prst="rect">
            <a:avLst/>
          </a:prstGeom>
          <a:noFill/>
        </p:spPr>
        <p:txBody>
          <a:bodyPr wrap="square" rtlCol="0">
            <a:spAutoFit/>
          </a:bodyPr>
          <a:lstStyle/>
          <a:p>
            <a:r>
              <a:rPr lang="en-US" sz="3000" dirty="0">
                <a:effectLst/>
                <a:latin typeface="LM Roman 10" pitchFamily="2" charset="77"/>
                <a:cs typeface="Times New Roman" panose="02020603050405020304" pitchFamily="18" charset="0"/>
              </a:rPr>
              <a:t>Day 1 - Introduction </a:t>
            </a:r>
            <a:br>
              <a:rPr lang="en-US" sz="3000" dirty="0">
                <a:solidFill>
                  <a:schemeClr val="tx1">
                    <a:lumMod val="50000"/>
                    <a:lumOff val="50000"/>
                  </a:schemeClr>
                </a:solidFill>
                <a:effectLst/>
                <a:latin typeface="LM Roman 10" pitchFamily="2" charset="77"/>
                <a:cs typeface="Times New Roman" panose="02020603050405020304" pitchFamily="18" charset="0"/>
              </a:rPr>
            </a:br>
            <a:br>
              <a:rPr lang="en-US" sz="3000" dirty="0">
                <a:solidFill>
                  <a:schemeClr val="tx1">
                    <a:lumMod val="50000"/>
                    <a:lumOff val="50000"/>
                  </a:schemeClr>
                </a:solidFill>
                <a:effectLst/>
                <a:latin typeface="LM Roman 10" pitchFamily="2" charset="77"/>
                <a:cs typeface="Times New Roman" panose="02020603050405020304" pitchFamily="18" charset="0"/>
              </a:rPr>
            </a:br>
            <a:r>
              <a:rPr lang="en-US" sz="3000" dirty="0">
                <a:solidFill>
                  <a:schemeClr val="tx1">
                    <a:lumMod val="50000"/>
                    <a:lumOff val="50000"/>
                  </a:schemeClr>
                </a:solidFill>
                <a:latin typeface="LM Roman 10" pitchFamily="2" charset="77"/>
                <a:cs typeface="Times New Roman" panose="02020603050405020304" pitchFamily="18" charset="0"/>
              </a:rPr>
              <a:t>Introduction to Text Analysis in Python</a:t>
            </a:r>
          </a:p>
          <a:p>
            <a:r>
              <a:rPr lang="en-US" sz="3000" dirty="0">
                <a:solidFill>
                  <a:schemeClr val="tx1">
                    <a:lumMod val="50000"/>
                    <a:lumOff val="50000"/>
                  </a:schemeClr>
                </a:solidFill>
                <a:latin typeface="LM Roman 10" pitchFamily="2" charset="77"/>
                <a:cs typeface="Times New Roman" panose="02020603050405020304" pitchFamily="18" charset="0"/>
              </a:rPr>
              <a:t>TRIADS Training Series</a:t>
            </a:r>
          </a:p>
          <a:p>
            <a:endParaRPr lang="en-US" sz="3000" dirty="0">
              <a:solidFill>
                <a:schemeClr val="tx1">
                  <a:lumMod val="50000"/>
                  <a:lumOff val="50000"/>
                </a:schemeClr>
              </a:solidFill>
              <a:latin typeface="LM Roman 10" pitchFamily="2" charset="77"/>
              <a:cs typeface="Times New Roman" panose="02020603050405020304" pitchFamily="18" charset="0"/>
            </a:endParaRPr>
          </a:p>
          <a:p>
            <a:r>
              <a:rPr lang="en-US" sz="3000" dirty="0">
                <a:solidFill>
                  <a:schemeClr val="tx1">
                    <a:lumMod val="50000"/>
                    <a:lumOff val="50000"/>
                  </a:schemeClr>
                </a:solidFill>
                <a:latin typeface="LM Roman 10" pitchFamily="2" charset="77"/>
                <a:cs typeface="Times New Roman" panose="02020603050405020304" pitchFamily="18" charset="0"/>
              </a:rPr>
              <a:t>Ishita Gopal </a:t>
            </a:r>
          </a:p>
          <a:p>
            <a:endParaRPr lang="en-US" sz="3000" dirty="0">
              <a:solidFill>
                <a:schemeClr val="tx1">
                  <a:lumMod val="50000"/>
                  <a:lumOff val="50000"/>
                </a:schemeClr>
              </a:solidFill>
              <a:latin typeface="LM Roman 10" pitchFamily="2" charset="77"/>
              <a:cs typeface="Times New Roman" panose="02020603050405020304" pitchFamily="18" charset="0"/>
            </a:endParaRPr>
          </a:p>
          <a:p>
            <a:r>
              <a:rPr lang="en-US" sz="3000" dirty="0">
                <a:solidFill>
                  <a:schemeClr val="tx1">
                    <a:lumMod val="50000"/>
                    <a:lumOff val="50000"/>
                  </a:schemeClr>
                </a:solidFill>
                <a:latin typeface="LM Roman 10" pitchFamily="2" charset="77"/>
                <a:cs typeface="Times New Roman" panose="02020603050405020304" pitchFamily="18" charset="0"/>
              </a:rPr>
              <a:t>February 8, 2024</a:t>
            </a:r>
            <a:endParaRPr lang="en-US" sz="3000" dirty="0">
              <a:solidFill>
                <a:schemeClr val="tx1">
                  <a:lumMod val="50000"/>
                  <a:lumOff val="50000"/>
                </a:schemeClr>
              </a:solidFill>
              <a:latin typeface="LM Roman 10" pitchFamily="2" charset="77"/>
            </a:endParaRPr>
          </a:p>
        </p:txBody>
      </p:sp>
      <p:cxnSp>
        <p:nvCxnSpPr>
          <p:cNvPr id="25" name="Straight Connector 24">
            <a:extLst>
              <a:ext uri="{FF2B5EF4-FFF2-40B4-BE49-F238E27FC236}">
                <a16:creationId xmlns:a16="http://schemas.microsoft.com/office/drawing/2014/main" id="{739F34E7-1611-4CC7-D61B-D5FDE07CAAE9}"/>
              </a:ext>
            </a:extLst>
          </p:cNvPr>
          <p:cNvCxnSpPr>
            <a:cxnSpLocks/>
          </p:cNvCxnSpPr>
          <p:nvPr/>
        </p:nvCxnSpPr>
        <p:spPr>
          <a:xfrm>
            <a:off x="1101687" y="2650058"/>
            <a:ext cx="9386371" cy="0"/>
          </a:xfrm>
          <a:prstGeom prst="line">
            <a:avLst/>
          </a:prstGeom>
          <a:ln>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2776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and a chart&#10;&#10;Description automatically generated with medium confidence">
            <a:extLst>
              <a:ext uri="{FF2B5EF4-FFF2-40B4-BE49-F238E27FC236}">
                <a16:creationId xmlns:a16="http://schemas.microsoft.com/office/drawing/2014/main" id="{95620162-7716-5A0B-F25C-B83C52313E0D}"/>
              </a:ext>
            </a:extLst>
          </p:cNvPr>
          <p:cNvPicPr>
            <a:picLocks noGrp="1" noChangeAspect="1"/>
          </p:cNvPicPr>
          <p:nvPr>
            <p:ph idx="1"/>
          </p:nvPr>
        </p:nvPicPr>
        <p:blipFill>
          <a:blip r:embed="rId3"/>
          <a:stretch>
            <a:fillRect/>
          </a:stretch>
        </p:blipFill>
        <p:spPr>
          <a:xfrm>
            <a:off x="1008871" y="23913"/>
            <a:ext cx="9935794" cy="4800662"/>
          </a:xfrm>
        </p:spPr>
      </p:pic>
      <p:sp>
        <p:nvSpPr>
          <p:cNvPr id="6" name="TextBox 5">
            <a:extLst>
              <a:ext uri="{FF2B5EF4-FFF2-40B4-BE49-F238E27FC236}">
                <a16:creationId xmlns:a16="http://schemas.microsoft.com/office/drawing/2014/main" id="{3A6E418B-1BA7-24F2-E30E-6B8AB92238C7}"/>
              </a:ext>
            </a:extLst>
          </p:cNvPr>
          <p:cNvSpPr txBox="1"/>
          <p:nvPr/>
        </p:nvSpPr>
        <p:spPr>
          <a:xfrm>
            <a:off x="1464566" y="4962845"/>
            <a:ext cx="8903323" cy="1477328"/>
          </a:xfrm>
          <a:prstGeom prst="rect">
            <a:avLst/>
          </a:prstGeom>
          <a:noFill/>
        </p:spPr>
        <p:txBody>
          <a:bodyPr wrap="square" rtlCol="0">
            <a:spAutoFit/>
          </a:bodyPr>
          <a:lstStyle/>
          <a:p>
            <a:r>
              <a:rPr lang="en-US" i="1" dirty="0">
                <a:latin typeface="LM Roman 10" pitchFamily="2" charset="77"/>
              </a:rPr>
              <a:t>Sentiment</a:t>
            </a:r>
            <a:r>
              <a:rPr lang="en-US" dirty="0">
                <a:latin typeface="LM Roman 10" pitchFamily="2" charset="77"/>
              </a:rPr>
              <a:t> refers to the emotional tone in a piece of text.</a:t>
            </a:r>
          </a:p>
          <a:p>
            <a:r>
              <a:rPr lang="en-US" i="1" dirty="0">
                <a:latin typeface="LM Roman 10" pitchFamily="2" charset="77"/>
              </a:rPr>
              <a:t>Stance</a:t>
            </a:r>
            <a:r>
              <a:rPr lang="en-US" dirty="0">
                <a:latin typeface="LM Roman 10" pitchFamily="2" charset="77"/>
              </a:rPr>
              <a:t> relates to the author's position a topic.</a:t>
            </a:r>
          </a:p>
          <a:p>
            <a:endParaRPr lang="en-US" dirty="0">
              <a:latin typeface="LM Roman 10" pitchFamily="2" charset="77"/>
            </a:endParaRPr>
          </a:p>
          <a:p>
            <a:r>
              <a:rPr lang="en-US" dirty="0">
                <a:latin typeface="LM Roman 10" pitchFamily="2" charset="77"/>
              </a:rPr>
              <a:t>In the article above, the authors classify 1) if the tweet was positive or negative 2) if the tweet supports or opposes </a:t>
            </a:r>
            <a:r>
              <a:rPr lang="en-US" b="0" i="0" dirty="0">
                <a:solidFill>
                  <a:srgbClr val="333333"/>
                </a:solidFill>
                <a:effectLst/>
                <a:latin typeface="LM Roman 10" pitchFamily="2" charset="77"/>
              </a:rPr>
              <a:t>Kavanaugh’s confirmation</a:t>
            </a:r>
            <a:r>
              <a:rPr lang="en-US" dirty="0">
                <a:latin typeface="LM Roman 10" pitchFamily="2" charset="77"/>
              </a:rPr>
              <a:t>. </a:t>
            </a:r>
          </a:p>
        </p:txBody>
      </p:sp>
    </p:spTree>
    <p:extLst>
      <p:ext uri="{BB962C8B-B14F-4D97-AF65-F5344CB8AC3E}">
        <p14:creationId xmlns:p14="http://schemas.microsoft.com/office/powerpoint/2010/main" val="734284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D3321-FB8E-175E-A221-0E77818CCA78}"/>
              </a:ext>
            </a:extLst>
          </p:cNvPr>
          <p:cNvSpPr>
            <a:spLocks noGrp="1"/>
          </p:cNvSpPr>
          <p:nvPr>
            <p:ph type="title"/>
          </p:nvPr>
        </p:nvSpPr>
        <p:spPr/>
        <p:txBody>
          <a:bodyPr/>
          <a:lstStyle/>
          <a:p>
            <a:endParaRPr lang="en-US"/>
          </a:p>
        </p:txBody>
      </p:sp>
      <p:pic>
        <p:nvPicPr>
          <p:cNvPr id="5" name="Content Placeholder 4" descr="A white text on a black and white background&#10;&#10;Description automatically generated">
            <a:extLst>
              <a:ext uri="{FF2B5EF4-FFF2-40B4-BE49-F238E27FC236}">
                <a16:creationId xmlns:a16="http://schemas.microsoft.com/office/drawing/2014/main" id="{692E0789-0B6C-C14B-F915-0C550E22DE61}"/>
              </a:ext>
            </a:extLst>
          </p:cNvPr>
          <p:cNvPicPr>
            <a:picLocks noGrp="1" noChangeAspect="1"/>
          </p:cNvPicPr>
          <p:nvPr>
            <p:ph idx="1"/>
          </p:nvPr>
        </p:nvPicPr>
        <p:blipFill>
          <a:blip r:embed="rId2"/>
          <a:stretch>
            <a:fillRect/>
          </a:stretch>
        </p:blipFill>
        <p:spPr>
          <a:xfrm>
            <a:off x="1317546" y="365125"/>
            <a:ext cx="6625883" cy="6241047"/>
          </a:xfrm>
        </p:spPr>
      </p:pic>
      <p:sp>
        <p:nvSpPr>
          <p:cNvPr id="6" name="TextBox 5">
            <a:extLst>
              <a:ext uri="{FF2B5EF4-FFF2-40B4-BE49-F238E27FC236}">
                <a16:creationId xmlns:a16="http://schemas.microsoft.com/office/drawing/2014/main" id="{BBC4B385-243E-57A9-887A-DC116D0A2DD8}"/>
              </a:ext>
            </a:extLst>
          </p:cNvPr>
          <p:cNvSpPr txBox="1"/>
          <p:nvPr/>
        </p:nvSpPr>
        <p:spPr>
          <a:xfrm>
            <a:off x="7943429" y="6169709"/>
            <a:ext cx="3927678" cy="646331"/>
          </a:xfrm>
          <a:prstGeom prst="rect">
            <a:avLst/>
          </a:prstGeom>
          <a:noFill/>
        </p:spPr>
        <p:txBody>
          <a:bodyPr wrap="none" rtlCol="0">
            <a:spAutoFit/>
          </a:bodyPr>
          <a:lstStyle/>
          <a:p>
            <a:r>
              <a:rPr lang="en-US" dirty="0">
                <a:effectLst/>
                <a:latin typeface="LM Roman 10" pitchFamily="2" charset="77"/>
              </a:rPr>
              <a:t>Source: </a:t>
            </a:r>
            <a:r>
              <a:rPr lang="en-US" i="0" strike="noStrike" dirty="0" err="1">
                <a:effectLst/>
                <a:latin typeface="LM Roman 10" pitchFamily="2" charset="77"/>
              </a:rPr>
              <a:t>Bestvater</a:t>
            </a:r>
            <a:r>
              <a:rPr lang="en-US" i="0" strike="noStrike" dirty="0">
                <a:effectLst/>
                <a:latin typeface="LM Roman 10" pitchFamily="2" charset="77"/>
              </a:rPr>
              <a:t> and </a:t>
            </a:r>
            <a:r>
              <a:rPr lang="en-US" i="0" dirty="0">
                <a:effectLst/>
                <a:latin typeface="LM Roman 10" pitchFamily="2" charset="77"/>
              </a:rPr>
              <a:t>Monroe</a:t>
            </a:r>
            <a:r>
              <a:rPr lang="en-US" dirty="0">
                <a:effectLst/>
                <a:latin typeface="LM Roman 10" pitchFamily="2" charset="77"/>
              </a:rPr>
              <a:t>. 2020 </a:t>
            </a:r>
          </a:p>
          <a:p>
            <a:endParaRPr lang="en-US" dirty="0"/>
          </a:p>
        </p:txBody>
      </p:sp>
    </p:spTree>
    <p:extLst>
      <p:ext uri="{BB962C8B-B14F-4D97-AF65-F5344CB8AC3E}">
        <p14:creationId xmlns:p14="http://schemas.microsoft.com/office/powerpoint/2010/main" val="2837018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69342-DA02-F523-BFE7-C515AE4023EF}"/>
              </a:ext>
            </a:extLst>
          </p:cNvPr>
          <p:cNvSpPr>
            <a:spLocks noGrp="1"/>
          </p:cNvSpPr>
          <p:nvPr>
            <p:ph type="title"/>
          </p:nvPr>
        </p:nvSpPr>
        <p:spPr/>
        <p:txBody>
          <a:bodyPr>
            <a:normAutofit/>
          </a:bodyPr>
          <a:lstStyle/>
          <a:p>
            <a:r>
              <a:rPr lang="en-US" sz="3000" b="1" dirty="0">
                <a:effectLst/>
                <a:latin typeface="LM Roman 10" pitchFamily="2" charset="77"/>
              </a:rPr>
              <a:t>Unsupervised</a:t>
            </a:r>
            <a:r>
              <a:rPr lang="en-US" sz="3300" b="1" dirty="0">
                <a:effectLst/>
                <a:latin typeface="LM Roman 10" pitchFamily="2" charset="77"/>
              </a:rPr>
              <a:t> Learning</a:t>
            </a:r>
            <a:endParaRPr lang="en-US" sz="3300" dirty="0">
              <a:latin typeface="LM Roman 10" pitchFamily="2" charset="77"/>
            </a:endParaRPr>
          </a:p>
        </p:txBody>
      </p:sp>
      <p:sp>
        <p:nvSpPr>
          <p:cNvPr id="3" name="Content Placeholder 2">
            <a:extLst>
              <a:ext uri="{FF2B5EF4-FFF2-40B4-BE49-F238E27FC236}">
                <a16:creationId xmlns:a16="http://schemas.microsoft.com/office/drawing/2014/main" id="{18C16D57-D406-8DD6-F0E4-06534942B237}"/>
              </a:ext>
            </a:extLst>
          </p:cNvPr>
          <p:cNvSpPr>
            <a:spLocks noGrp="1"/>
          </p:cNvSpPr>
          <p:nvPr>
            <p:ph idx="1"/>
          </p:nvPr>
        </p:nvSpPr>
        <p:spPr/>
        <p:txBody>
          <a:bodyPr>
            <a:normAutofit/>
          </a:bodyPr>
          <a:lstStyle/>
          <a:p>
            <a:r>
              <a:rPr lang="en-US" dirty="0">
                <a:effectLst/>
                <a:latin typeface="LM Roman 10" pitchFamily="2" charset="77"/>
              </a:rPr>
              <a:t>We don’t have labeled examples (documents) - no training data. </a:t>
            </a:r>
            <a:br>
              <a:rPr lang="en-US" dirty="0">
                <a:effectLst/>
                <a:latin typeface="LM Roman 10" pitchFamily="2" charset="77"/>
              </a:rPr>
            </a:br>
            <a:endParaRPr lang="en-US" dirty="0">
              <a:latin typeface="LM Roman 10" pitchFamily="2" charset="77"/>
            </a:endParaRPr>
          </a:p>
          <a:p>
            <a:r>
              <a:rPr lang="en-US" dirty="0">
                <a:effectLst/>
                <a:latin typeface="LM Roman 10" pitchFamily="2" charset="77"/>
              </a:rPr>
              <a:t>This is often used as an exploratory / discovery exercise or for theory testing. </a:t>
            </a:r>
            <a:br>
              <a:rPr lang="en-US" dirty="0">
                <a:effectLst/>
                <a:latin typeface="LM Roman 10" pitchFamily="2" charset="77"/>
              </a:rPr>
            </a:br>
            <a:endParaRPr lang="en-US" dirty="0">
              <a:effectLst/>
              <a:latin typeface="LM Roman 10" pitchFamily="2" charset="77"/>
            </a:endParaRPr>
          </a:p>
          <a:p>
            <a:r>
              <a:rPr lang="en-US" dirty="0">
                <a:effectLst/>
                <a:latin typeface="LM Roman 10" pitchFamily="2" charset="77"/>
              </a:rPr>
              <a:t>Some of the main variants: </a:t>
            </a:r>
          </a:p>
          <a:p>
            <a:pPr lvl="1"/>
            <a:r>
              <a:rPr lang="en-US" dirty="0">
                <a:effectLst/>
                <a:latin typeface="LM Roman 10" pitchFamily="2" charset="77"/>
              </a:rPr>
              <a:t>Clustering</a:t>
            </a:r>
          </a:p>
          <a:p>
            <a:pPr lvl="1"/>
            <a:r>
              <a:rPr lang="en-US" dirty="0">
                <a:effectLst/>
                <a:latin typeface="LM Roman 10" pitchFamily="2" charset="77"/>
              </a:rPr>
              <a:t>Topic modeling</a:t>
            </a:r>
          </a:p>
          <a:p>
            <a:pPr lvl="1"/>
            <a:r>
              <a:rPr lang="en-US" dirty="0">
                <a:effectLst/>
                <a:latin typeface="LM Roman 10" pitchFamily="2" charset="77"/>
              </a:rPr>
              <a:t>Word embeddings </a:t>
            </a:r>
          </a:p>
          <a:p>
            <a:endParaRPr lang="en-US" dirty="0"/>
          </a:p>
        </p:txBody>
      </p:sp>
    </p:spTree>
    <p:extLst>
      <p:ext uri="{BB962C8B-B14F-4D97-AF65-F5344CB8AC3E}">
        <p14:creationId xmlns:p14="http://schemas.microsoft.com/office/powerpoint/2010/main" val="1974119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60D31-75A3-744F-28A5-988DF2211D12}"/>
              </a:ext>
            </a:extLst>
          </p:cNvPr>
          <p:cNvSpPr>
            <a:spLocks noGrp="1"/>
          </p:cNvSpPr>
          <p:nvPr>
            <p:ph type="title"/>
          </p:nvPr>
        </p:nvSpPr>
        <p:spPr/>
        <p:txBody>
          <a:bodyPr>
            <a:noAutofit/>
          </a:bodyPr>
          <a:lstStyle/>
          <a:p>
            <a:r>
              <a:rPr lang="en-US" sz="3000" b="1" dirty="0">
                <a:effectLst/>
                <a:latin typeface="LM Roman 10" pitchFamily="2" charset="77"/>
              </a:rPr>
              <a:t>Unsupervised Learning - Topic Modeling </a:t>
            </a:r>
            <a:br>
              <a:rPr lang="en-US" sz="3000" dirty="0">
                <a:effectLst/>
                <a:latin typeface="LM Roman 10" pitchFamily="2" charset="77"/>
              </a:rPr>
            </a:br>
            <a:endParaRPr lang="en-US" sz="3000" dirty="0">
              <a:latin typeface="LM Roman 10" pitchFamily="2" charset="77"/>
            </a:endParaRPr>
          </a:p>
        </p:txBody>
      </p:sp>
      <p:sp>
        <p:nvSpPr>
          <p:cNvPr id="3" name="Content Placeholder 2">
            <a:extLst>
              <a:ext uri="{FF2B5EF4-FFF2-40B4-BE49-F238E27FC236}">
                <a16:creationId xmlns:a16="http://schemas.microsoft.com/office/drawing/2014/main" id="{1A53B747-070A-60D0-AACD-6F49D5A26323}"/>
              </a:ext>
            </a:extLst>
          </p:cNvPr>
          <p:cNvSpPr>
            <a:spLocks noGrp="1"/>
          </p:cNvSpPr>
          <p:nvPr>
            <p:ph idx="1"/>
          </p:nvPr>
        </p:nvSpPr>
        <p:spPr>
          <a:xfrm>
            <a:off x="838200" y="1288973"/>
            <a:ext cx="6758842" cy="5203902"/>
          </a:xfrm>
        </p:spPr>
        <p:txBody>
          <a:bodyPr>
            <a:normAutofit lnSpcReduction="10000"/>
          </a:bodyPr>
          <a:lstStyle/>
          <a:p>
            <a:r>
              <a:rPr lang="en-US" dirty="0">
                <a:effectLst/>
                <a:latin typeface="LM Roman 10" pitchFamily="2" charset="77"/>
              </a:rPr>
              <a:t>Unlike a classification problem, you don’t have pre-defined categories.</a:t>
            </a:r>
            <a:br>
              <a:rPr lang="en-US" dirty="0">
                <a:effectLst/>
                <a:latin typeface="LM Roman 10" pitchFamily="2" charset="77"/>
              </a:rPr>
            </a:br>
            <a:endParaRPr lang="en-US" dirty="0">
              <a:effectLst/>
              <a:latin typeface="LM Roman 10" pitchFamily="2" charset="77"/>
            </a:endParaRPr>
          </a:p>
          <a:p>
            <a:r>
              <a:rPr lang="en-US" dirty="0">
                <a:effectLst/>
                <a:latin typeface="LM Roman 10" pitchFamily="2" charset="77"/>
              </a:rPr>
              <a:t>But one main output of a topic model is a measure of how words are associated with the topic.</a:t>
            </a:r>
            <a:br>
              <a:rPr lang="en-US" dirty="0">
                <a:effectLst/>
                <a:latin typeface="LM Roman 10" pitchFamily="2" charset="77"/>
              </a:rPr>
            </a:br>
            <a:endParaRPr lang="en-US" dirty="0">
              <a:effectLst/>
              <a:latin typeface="LM Roman 10" pitchFamily="2" charset="77"/>
            </a:endParaRPr>
          </a:p>
          <a:p>
            <a:r>
              <a:rPr lang="en-US" dirty="0">
                <a:effectLst/>
                <a:latin typeface="LM Roman 10" pitchFamily="2" charset="77"/>
              </a:rPr>
              <a:t>When a topic model really works well, the appropriate label is obvious. </a:t>
            </a:r>
            <a:br>
              <a:rPr lang="en-US" dirty="0">
                <a:effectLst/>
                <a:latin typeface="LM Roman 10" pitchFamily="2" charset="77"/>
              </a:rPr>
            </a:br>
            <a:endParaRPr lang="en-US" dirty="0">
              <a:latin typeface="LM Roman 10" pitchFamily="2" charset="77"/>
            </a:endParaRPr>
          </a:p>
          <a:p>
            <a:r>
              <a:rPr lang="en-US" dirty="0">
                <a:effectLst/>
                <a:latin typeface="LM Roman 10" pitchFamily="2" charset="77"/>
              </a:rPr>
              <a:t>A model of speeches in the US Senate contained the topic to the right … what label would you give it? </a:t>
            </a:r>
          </a:p>
          <a:p>
            <a:endParaRPr lang="en-US" dirty="0"/>
          </a:p>
        </p:txBody>
      </p:sp>
      <p:pic>
        <p:nvPicPr>
          <p:cNvPr id="5" name="Picture 4" descr="A white background with black text&#10;&#10;Description automatically generated">
            <a:extLst>
              <a:ext uri="{FF2B5EF4-FFF2-40B4-BE49-F238E27FC236}">
                <a16:creationId xmlns:a16="http://schemas.microsoft.com/office/drawing/2014/main" id="{6CD73819-0CC8-94F0-910B-910D72E78E9D}"/>
              </a:ext>
            </a:extLst>
          </p:cNvPr>
          <p:cNvPicPr>
            <a:picLocks noChangeAspect="1"/>
          </p:cNvPicPr>
          <p:nvPr/>
        </p:nvPicPr>
        <p:blipFill>
          <a:blip r:embed="rId2"/>
          <a:stretch>
            <a:fillRect/>
          </a:stretch>
        </p:blipFill>
        <p:spPr>
          <a:xfrm>
            <a:off x="8015054" y="1653703"/>
            <a:ext cx="3756758" cy="4474441"/>
          </a:xfrm>
          <a:prstGeom prst="rect">
            <a:avLst/>
          </a:prstGeom>
        </p:spPr>
      </p:pic>
    </p:spTree>
    <p:extLst>
      <p:ext uri="{BB962C8B-B14F-4D97-AF65-F5344CB8AC3E}">
        <p14:creationId xmlns:p14="http://schemas.microsoft.com/office/powerpoint/2010/main" val="2226188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13840-B6CC-C6D9-B43E-2BE1FBCD3ABF}"/>
              </a:ext>
            </a:extLst>
          </p:cNvPr>
          <p:cNvSpPr>
            <a:spLocks noGrp="1"/>
          </p:cNvSpPr>
          <p:nvPr>
            <p:ph type="title"/>
          </p:nvPr>
        </p:nvSpPr>
        <p:spPr/>
        <p:txBody>
          <a:bodyPr/>
          <a:lstStyle/>
          <a:p>
            <a:r>
              <a:rPr lang="en-US" sz="3000" dirty="0">
                <a:latin typeface="LM Roman 10" pitchFamily="2" charset="77"/>
              </a:rPr>
              <a:t>Today</a:t>
            </a:r>
            <a:r>
              <a:rPr lang="en-US" dirty="0"/>
              <a:t> </a:t>
            </a:r>
          </a:p>
        </p:txBody>
      </p:sp>
      <p:sp>
        <p:nvSpPr>
          <p:cNvPr id="3" name="Content Placeholder 2">
            <a:extLst>
              <a:ext uri="{FF2B5EF4-FFF2-40B4-BE49-F238E27FC236}">
                <a16:creationId xmlns:a16="http://schemas.microsoft.com/office/drawing/2014/main" id="{68827E1A-CB47-39D1-1DD1-7E3C6CCC85A9}"/>
              </a:ext>
            </a:extLst>
          </p:cNvPr>
          <p:cNvSpPr>
            <a:spLocks noGrp="1"/>
          </p:cNvSpPr>
          <p:nvPr>
            <p:ph idx="1"/>
          </p:nvPr>
        </p:nvSpPr>
        <p:spPr/>
        <p:txBody>
          <a:bodyPr>
            <a:normAutofit fontScale="92500" lnSpcReduction="20000"/>
          </a:bodyPr>
          <a:lstStyle/>
          <a:p>
            <a:r>
              <a:rPr lang="en-US" dirty="0">
                <a:latin typeface="LM Roman 10" pitchFamily="2" charset="77"/>
              </a:rPr>
              <a:t>Basics of String Manipulation in Python.</a:t>
            </a:r>
            <a:br>
              <a:rPr lang="en-US" dirty="0">
                <a:latin typeface="LM Roman 10" pitchFamily="2" charset="77"/>
              </a:rPr>
            </a:br>
            <a:endParaRPr lang="en-US" dirty="0">
              <a:latin typeface="LM Roman 10" pitchFamily="2" charset="77"/>
            </a:endParaRPr>
          </a:p>
          <a:p>
            <a:r>
              <a:rPr lang="en-US" dirty="0">
                <a:effectLst/>
                <a:latin typeface="LM Roman 10" pitchFamily="2" charset="77"/>
              </a:rPr>
              <a:t>Google </a:t>
            </a:r>
            <a:r>
              <a:rPr lang="en-US" dirty="0" err="1">
                <a:effectLst/>
                <a:latin typeface="LM Roman 10" pitchFamily="2" charset="77"/>
              </a:rPr>
              <a:t>Colab</a:t>
            </a:r>
            <a:r>
              <a:rPr lang="en-US" dirty="0">
                <a:effectLst/>
                <a:latin typeface="LM Roman 10" pitchFamily="2" charset="77"/>
              </a:rPr>
              <a:t> notebook linked below: </a:t>
            </a:r>
            <a:r>
              <a:rPr lang="en-US" dirty="0">
                <a:latin typeface="LM Roman 10" pitchFamily="2" charset="77"/>
                <a:hlinkClick r:id="rId3"/>
              </a:rPr>
              <a:t>https://colab.research.google.com/drive/1RxcNLqLsAxl25CBdaRcdBtTFUKorCF1T?usp=sharing</a:t>
            </a:r>
            <a:br>
              <a:rPr lang="en-US" dirty="0">
                <a:latin typeface="LM Roman 10" pitchFamily="2" charset="77"/>
              </a:rPr>
            </a:br>
            <a:endParaRPr lang="en-US" dirty="0">
              <a:latin typeface="LM Roman 10" pitchFamily="2" charset="77"/>
            </a:endParaRPr>
          </a:p>
          <a:p>
            <a:r>
              <a:rPr lang="en-US" dirty="0">
                <a:latin typeface="LM Roman 10" pitchFamily="2" charset="77"/>
              </a:rPr>
              <a:t>Workshop folder is here: </a:t>
            </a:r>
            <a:r>
              <a:rPr lang="en-US" dirty="0">
                <a:latin typeface="LM Roman 10" pitchFamily="2" charset="77"/>
                <a:hlinkClick r:id="rId4"/>
              </a:rPr>
              <a:t>https://github.com/IshitaGopal/TRIADS_workshops</a:t>
            </a:r>
            <a:br>
              <a:rPr lang="en-US" dirty="0">
                <a:latin typeface="LM Roman 10" pitchFamily="2" charset="77"/>
              </a:rPr>
            </a:br>
            <a:endParaRPr lang="en-US" dirty="0">
              <a:latin typeface="LM Roman 10" pitchFamily="2" charset="77"/>
            </a:endParaRPr>
          </a:p>
          <a:p>
            <a:endParaRPr lang="en-US" dirty="0">
              <a:latin typeface="LM Roman 10" pitchFamily="2" charset="77"/>
            </a:endParaRPr>
          </a:p>
          <a:p>
            <a:r>
              <a:rPr lang="en-US" i="1" dirty="0">
                <a:effectLst/>
                <a:latin typeface="LM Roman 10" pitchFamily="2" charset="77"/>
              </a:rPr>
              <a:t>Slides and code are mostly from Burt L. Monroe’s Text as Data Course. </a:t>
            </a:r>
          </a:p>
          <a:p>
            <a:endParaRPr lang="en-US" dirty="0">
              <a:latin typeface="LM Roman 10" pitchFamily="2" charset="77"/>
            </a:endParaRPr>
          </a:p>
        </p:txBody>
      </p:sp>
    </p:spTree>
    <p:extLst>
      <p:ext uri="{BB962C8B-B14F-4D97-AF65-F5344CB8AC3E}">
        <p14:creationId xmlns:p14="http://schemas.microsoft.com/office/powerpoint/2010/main" val="424934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A5827-807D-5565-0B28-1164022F77F5}"/>
              </a:ext>
            </a:extLst>
          </p:cNvPr>
          <p:cNvSpPr>
            <a:spLocks noGrp="1"/>
          </p:cNvSpPr>
          <p:nvPr>
            <p:ph type="title"/>
          </p:nvPr>
        </p:nvSpPr>
        <p:spPr/>
        <p:txBody>
          <a:bodyPr/>
          <a:lstStyle/>
          <a:p>
            <a:r>
              <a:rPr lang="en-US" sz="3000" b="1" dirty="0">
                <a:effectLst/>
                <a:latin typeface="LM Roman 10" pitchFamily="2" charset="77"/>
              </a:rPr>
              <a:t>Today</a:t>
            </a:r>
            <a:r>
              <a:rPr lang="en-US" b="1" dirty="0">
                <a:effectLst/>
                <a:latin typeface="LM Roman 10" pitchFamily="2" charset="77"/>
              </a:rPr>
              <a:t> </a:t>
            </a:r>
            <a:br>
              <a:rPr lang="en-US" dirty="0">
                <a:effectLst/>
                <a:latin typeface="LM Roman 10" pitchFamily="2" charset="77"/>
              </a:rPr>
            </a:br>
            <a:endParaRPr lang="en-US" dirty="0">
              <a:latin typeface="LM Roman 10" pitchFamily="2" charset="77"/>
            </a:endParaRPr>
          </a:p>
        </p:txBody>
      </p:sp>
      <p:sp>
        <p:nvSpPr>
          <p:cNvPr id="3" name="Content Placeholder 2">
            <a:extLst>
              <a:ext uri="{FF2B5EF4-FFF2-40B4-BE49-F238E27FC236}">
                <a16:creationId xmlns:a16="http://schemas.microsoft.com/office/drawing/2014/main" id="{FA7C2AC6-C04A-43BF-2BDF-CBD53DB0C97B}"/>
              </a:ext>
            </a:extLst>
          </p:cNvPr>
          <p:cNvSpPr>
            <a:spLocks noGrp="1"/>
          </p:cNvSpPr>
          <p:nvPr>
            <p:ph idx="1"/>
          </p:nvPr>
        </p:nvSpPr>
        <p:spPr/>
        <p:txBody>
          <a:bodyPr>
            <a:normAutofit/>
          </a:bodyPr>
          <a:lstStyle/>
          <a:p>
            <a:r>
              <a:rPr lang="en-US" sz="2400" dirty="0">
                <a:latin typeface="LM Roman 10" pitchFamily="2" charset="77"/>
              </a:rPr>
              <a:t>Introduction</a:t>
            </a:r>
            <a:br>
              <a:rPr lang="en-US" sz="2400" dirty="0">
                <a:latin typeface="LM Roman 10" pitchFamily="2" charset="77"/>
              </a:rPr>
            </a:br>
            <a:endParaRPr lang="en-US" sz="2400" dirty="0">
              <a:latin typeface="LM Roman 10" pitchFamily="2" charset="77"/>
            </a:endParaRPr>
          </a:p>
          <a:p>
            <a:r>
              <a:rPr lang="en-US" sz="2400" dirty="0">
                <a:latin typeface="LM Roman 10" pitchFamily="2" charset="77"/>
              </a:rPr>
              <a:t>Course Logistics</a:t>
            </a:r>
            <a:br>
              <a:rPr lang="en-US" sz="2400" dirty="0">
                <a:latin typeface="LM Roman 10" pitchFamily="2" charset="77"/>
              </a:rPr>
            </a:br>
            <a:endParaRPr lang="en-US" sz="2400" dirty="0">
              <a:latin typeface="LM Roman 10" pitchFamily="2" charset="77"/>
            </a:endParaRPr>
          </a:p>
          <a:p>
            <a:r>
              <a:rPr lang="en-US" sz="2400" dirty="0">
                <a:latin typeface="LM Roman 10" pitchFamily="2" charset="77"/>
              </a:rPr>
              <a:t>Overview - Text Analysis </a:t>
            </a:r>
            <a:br>
              <a:rPr lang="en-US" sz="2400" dirty="0">
                <a:latin typeface="LM Roman 10" pitchFamily="2" charset="77"/>
              </a:rPr>
            </a:br>
            <a:endParaRPr lang="en-US" sz="2400" dirty="0">
              <a:latin typeface="LM Roman 10" pitchFamily="2" charset="77"/>
            </a:endParaRPr>
          </a:p>
          <a:p>
            <a:r>
              <a:rPr lang="en-US" sz="2400" dirty="0">
                <a:latin typeface="LM Roman 10" pitchFamily="2" charset="77"/>
              </a:rPr>
              <a:t>Lab - String Manipulation</a:t>
            </a:r>
          </a:p>
        </p:txBody>
      </p:sp>
    </p:spTree>
    <p:extLst>
      <p:ext uri="{BB962C8B-B14F-4D97-AF65-F5344CB8AC3E}">
        <p14:creationId xmlns:p14="http://schemas.microsoft.com/office/powerpoint/2010/main" val="3420167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732D0-568B-E0FC-133B-77072D62BB12}"/>
              </a:ext>
            </a:extLst>
          </p:cNvPr>
          <p:cNvSpPr>
            <a:spLocks noGrp="1"/>
          </p:cNvSpPr>
          <p:nvPr>
            <p:ph type="title"/>
          </p:nvPr>
        </p:nvSpPr>
        <p:spPr/>
        <p:txBody>
          <a:bodyPr>
            <a:normAutofit/>
          </a:bodyPr>
          <a:lstStyle/>
          <a:p>
            <a:r>
              <a:rPr lang="en-US" sz="3000" b="1" dirty="0">
                <a:latin typeface="LM Roman 10" pitchFamily="2" charset="77"/>
              </a:rPr>
              <a:t>Software</a:t>
            </a:r>
          </a:p>
        </p:txBody>
      </p:sp>
      <p:sp>
        <p:nvSpPr>
          <p:cNvPr id="3" name="Content Placeholder 2">
            <a:extLst>
              <a:ext uri="{FF2B5EF4-FFF2-40B4-BE49-F238E27FC236}">
                <a16:creationId xmlns:a16="http://schemas.microsoft.com/office/drawing/2014/main" id="{E310FC8C-D689-E077-AA6A-22CE707164D2}"/>
              </a:ext>
            </a:extLst>
          </p:cNvPr>
          <p:cNvSpPr>
            <a:spLocks noGrp="1"/>
          </p:cNvSpPr>
          <p:nvPr>
            <p:ph idx="1"/>
          </p:nvPr>
        </p:nvSpPr>
        <p:spPr/>
        <p:txBody>
          <a:bodyPr>
            <a:normAutofit lnSpcReduction="10000"/>
          </a:bodyPr>
          <a:lstStyle/>
          <a:p>
            <a:r>
              <a:rPr lang="en-US" sz="2600" dirty="0">
                <a:effectLst/>
                <a:latin typeface="LM Roman 10" pitchFamily="2" charset="77"/>
              </a:rPr>
              <a:t>We will be using Python. </a:t>
            </a:r>
          </a:p>
          <a:p>
            <a:endParaRPr lang="en-US" sz="2600" dirty="0">
              <a:effectLst/>
              <a:latin typeface="LM Roman 10" pitchFamily="2" charset="77"/>
            </a:endParaRPr>
          </a:p>
          <a:p>
            <a:r>
              <a:rPr lang="en-US" sz="2600" dirty="0">
                <a:effectLst/>
                <a:latin typeface="LM Roman 10" pitchFamily="2" charset="77"/>
              </a:rPr>
              <a:t>Python materials will be in notebooks and is provided through Google </a:t>
            </a:r>
            <a:r>
              <a:rPr lang="en-US" sz="2600" dirty="0" err="1">
                <a:effectLst/>
                <a:latin typeface="LM Roman 10" pitchFamily="2" charset="77"/>
              </a:rPr>
              <a:t>Colab</a:t>
            </a:r>
            <a:r>
              <a:rPr lang="en-US" sz="2600" dirty="0">
                <a:effectLst/>
                <a:latin typeface="LM Roman 10" pitchFamily="2" charset="77"/>
              </a:rPr>
              <a:t>. </a:t>
            </a:r>
          </a:p>
          <a:p>
            <a:endParaRPr lang="en-US" sz="2600" dirty="0">
              <a:effectLst/>
              <a:latin typeface="LM Roman 10" pitchFamily="2" charset="77"/>
            </a:endParaRPr>
          </a:p>
          <a:p>
            <a:r>
              <a:rPr lang="en-US" sz="2600" dirty="0">
                <a:effectLst/>
                <a:latin typeface="LM Roman 10" pitchFamily="2" charset="77"/>
              </a:rPr>
              <a:t>Google </a:t>
            </a:r>
            <a:r>
              <a:rPr lang="en-US" sz="2600" dirty="0" err="1">
                <a:effectLst/>
                <a:latin typeface="LM Roman 10" pitchFamily="2" charset="77"/>
              </a:rPr>
              <a:t>Colab</a:t>
            </a:r>
            <a:r>
              <a:rPr lang="en-US" sz="2600" dirty="0">
                <a:latin typeface="LM Roman 10" pitchFamily="2" charset="77"/>
              </a:rPr>
              <a:t> allows you to modify and run copies of the notebooks without worrying about installations on your own machines.</a:t>
            </a:r>
          </a:p>
          <a:p>
            <a:endParaRPr lang="en-US" sz="2600" dirty="0">
              <a:latin typeface="LM Roman 10" pitchFamily="2" charset="77"/>
            </a:endParaRPr>
          </a:p>
          <a:p>
            <a:r>
              <a:rPr lang="en-US" sz="2600" dirty="0">
                <a:latin typeface="LM Roman 10" pitchFamily="2" charset="77"/>
              </a:rPr>
              <a:t>FYI, Google </a:t>
            </a:r>
            <a:r>
              <a:rPr lang="en-US" sz="2600" dirty="0" err="1">
                <a:latin typeface="LM Roman 10" pitchFamily="2" charset="77"/>
              </a:rPr>
              <a:t>Colab</a:t>
            </a:r>
            <a:r>
              <a:rPr lang="en-US" sz="2600" dirty="0">
                <a:latin typeface="LM Roman 10" pitchFamily="2" charset="77"/>
              </a:rPr>
              <a:t> provides free access to GPU and TPU computing, although it is overkill for this course, and we will not be using it.</a:t>
            </a:r>
            <a:endParaRPr lang="en-US" sz="2600" dirty="0">
              <a:effectLst/>
              <a:latin typeface="LM Roman 10" pitchFamily="2" charset="77"/>
            </a:endParaRPr>
          </a:p>
          <a:p>
            <a:endParaRPr lang="en-US" sz="2600" dirty="0">
              <a:effectLst/>
              <a:latin typeface="Helvetica Neue" panose="02000503000000020004" pitchFamily="2" charset="0"/>
            </a:endParaRPr>
          </a:p>
          <a:p>
            <a:endParaRPr lang="en-US" dirty="0">
              <a:effectLst/>
              <a:latin typeface="Helvetica Neue" panose="02000503000000020004" pitchFamily="2" charset="0"/>
            </a:endParaRPr>
          </a:p>
          <a:p>
            <a:endParaRPr lang="en-US" dirty="0"/>
          </a:p>
        </p:txBody>
      </p:sp>
    </p:spTree>
    <p:extLst>
      <p:ext uri="{BB962C8B-B14F-4D97-AF65-F5344CB8AC3E}">
        <p14:creationId xmlns:p14="http://schemas.microsoft.com/office/powerpoint/2010/main" val="3545257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17B63-9894-B0CE-6542-5467A2AA6F1C}"/>
              </a:ext>
            </a:extLst>
          </p:cNvPr>
          <p:cNvSpPr>
            <a:spLocks noGrp="1"/>
          </p:cNvSpPr>
          <p:nvPr>
            <p:ph type="title"/>
          </p:nvPr>
        </p:nvSpPr>
        <p:spPr/>
        <p:txBody>
          <a:bodyPr>
            <a:normAutofit/>
          </a:bodyPr>
          <a:lstStyle/>
          <a:p>
            <a:r>
              <a:rPr lang="en-US" sz="3000" b="1" dirty="0">
                <a:effectLst/>
                <a:latin typeface="LM Roman 10" pitchFamily="2" charset="77"/>
              </a:rPr>
              <a:t>What we will cover</a:t>
            </a:r>
            <a:endParaRPr lang="en-US" sz="3000" dirty="0"/>
          </a:p>
        </p:txBody>
      </p:sp>
      <p:sp>
        <p:nvSpPr>
          <p:cNvPr id="3" name="Content Placeholder 2">
            <a:extLst>
              <a:ext uri="{FF2B5EF4-FFF2-40B4-BE49-F238E27FC236}">
                <a16:creationId xmlns:a16="http://schemas.microsoft.com/office/drawing/2014/main" id="{AE376DF3-2C57-8A0D-0E1B-8F66502D8DA2}"/>
              </a:ext>
            </a:extLst>
          </p:cNvPr>
          <p:cNvSpPr>
            <a:spLocks noGrp="1"/>
          </p:cNvSpPr>
          <p:nvPr>
            <p:ph idx="1"/>
          </p:nvPr>
        </p:nvSpPr>
        <p:spPr>
          <a:xfrm>
            <a:off x="838200" y="1528169"/>
            <a:ext cx="10515600" cy="4351338"/>
          </a:xfrm>
        </p:spPr>
        <p:txBody>
          <a:bodyPr>
            <a:normAutofit fontScale="85000" lnSpcReduction="10000"/>
          </a:bodyPr>
          <a:lstStyle/>
          <a:p>
            <a:pPr marL="0" indent="0">
              <a:buNone/>
            </a:pPr>
            <a:endParaRPr lang="en-US" dirty="0">
              <a:latin typeface="LM Roman 10" pitchFamily="2" charset="77"/>
            </a:endParaRPr>
          </a:p>
          <a:p>
            <a:r>
              <a:rPr lang="en-US" dirty="0">
                <a:latin typeface="LM Roman 10" pitchFamily="2" charset="77"/>
              </a:rPr>
              <a:t>Day 1: Overview of the goals and methods in text analysis, introduction to string manipulation.</a:t>
            </a:r>
            <a:br>
              <a:rPr lang="en-US" dirty="0">
                <a:latin typeface="LM Roman 10" pitchFamily="2" charset="77"/>
              </a:rPr>
            </a:br>
            <a:endParaRPr lang="en-US" dirty="0">
              <a:latin typeface="LM Roman 10" pitchFamily="2" charset="77"/>
            </a:endParaRPr>
          </a:p>
          <a:p>
            <a:r>
              <a:rPr lang="en-US" dirty="0">
                <a:effectLst/>
                <a:latin typeface="LM Roman 10" pitchFamily="2" charset="77"/>
              </a:rPr>
              <a:t>Day 2: NLP “pipelines”. General concepts and practical application of NLP labeling tasks like part-of-speech tagging, named entity recognition, </a:t>
            </a:r>
            <a:r>
              <a:rPr lang="en-US" dirty="0">
                <a:latin typeface="LM Roman 10" pitchFamily="2" charset="77"/>
              </a:rPr>
              <a:t>Basics of bag-of-words (with emphasis on </a:t>
            </a:r>
            <a:r>
              <a:rPr lang="en-US" dirty="0" err="1">
                <a:latin typeface="LM Roman 10" pitchFamily="2" charset="77"/>
              </a:rPr>
              <a:t>CountVectorizer</a:t>
            </a:r>
            <a:r>
              <a:rPr lang="en-US" dirty="0">
                <a:latin typeface="LM Roman 10" pitchFamily="2" charset="77"/>
              </a:rPr>
              <a:t>).</a:t>
            </a:r>
            <a:br>
              <a:rPr lang="en-US" dirty="0">
                <a:latin typeface="LM Roman 10" pitchFamily="2" charset="77"/>
              </a:rPr>
            </a:br>
            <a:endParaRPr lang="en-US" dirty="0">
              <a:latin typeface="LM Roman 10" pitchFamily="2" charset="77"/>
            </a:endParaRPr>
          </a:p>
          <a:p>
            <a:r>
              <a:rPr lang="en-US" dirty="0">
                <a:latin typeface="LM Roman 10" pitchFamily="2" charset="77"/>
              </a:rPr>
              <a:t>Day 3: Dictionary-based analysis (using tools like VADER), introduction to topic modeling methods (such as Latent Dirichlet Allocation or LDA)</a:t>
            </a:r>
            <a:br>
              <a:rPr lang="en-US" dirty="0">
                <a:latin typeface="LM Roman 10" pitchFamily="2" charset="77"/>
              </a:rPr>
            </a:br>
            <a:endParaRPr lang="en-US" dirty="0">
              <a:latin typeface="LM Roman 10" pitchFamily="2" charset="77"/>
            </a:endParaRPr>
          </a:p>
          <a:p>
            <a:r>
              <a:rPr lang="en-US" dirty="0">
                <a:latin typeface="LM Roman 10" pitchFamily="2" charset="77"/>
              </a:rPr>
              <a:t>Day 4: Text classification (using Naïve Bayes)</a:t>
            </a:r>
          </a:p>
          <a:p>
            <a:endParaRPr lang="en-US" dirty="0"/>
          </a:p>
          <a:p>
            <a:endParaRPr lang="en-US" dirty="0">
              <a:latin typeface="LM Roman 10" pitchFamily="2" charset="77"/>
            </a:endParaRPr>
          </a:p>
        </p:txBody>
      </p:sp>
    </p:spTree>
    <p:extLst>
      <p:ext uri="{BB962C8B-B14F-4D97-AF65-F5344CB8AC3E}">
        <p14:creationId xmlns:p14="http://schemas.microsoft.com/office/powerpoint/2010/main" val="1661785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descr="A diagram of a document&#10;&#10;Description automatically generated">
            <a:extLst>
              <a:ext uri="{FF2B5EF4-FFF2-40B4-BE49-F238E27FC236}">
                <a16:creationId xmlns:a16="http://schemas.microsoft.com/office/drawing/2014/main" id="{E51A667A-763D-A5C0-150A-BB817C7E8483}"/>
              </a:ext>
            </a:extLst>
          </p:cNvPr>
          <p:cNvPicPr>
            <a:picLocks noGrp="1" noChangeAspect="1"/>
          </p:cNvPicPr>
          <p:nvPr>
            <p:ph idx="1"/>
          </p:nvPr>
        </p:nvPicPr>
        <p:blipFill>
          <a:blip r:embed="rId2"/>
          <a:stretch>
            <a:fillRect/>
          </a:stretch>
        </p:blipFill>
        <p:spPr>
          <a:xfrm>
            <a:off x="1277957" y="938934"/>
            <a:ext cx="8112605" cy="4829386"/>
          </a:xfrm>
        </p:spPr>
      </p:pic>
      <p:sp>
        <p:nvSpPr>
          <p:cNvPr id="14" name="TextBox 13">
            <a:extLst>
              <a:ext uri="{FF2B5EF4-FFF2-40B4-BE49-F238E27FC236}">
                <a16:creationId xmlns:a16="http://schemas.microsoft.com/office/drawing/2014/main" id="{EE2217C9-E404-3ECE-FA86-793F397D81D6}"/>
              </a:ext>
            </a:extLst>
          </p:cNvPr>
          <p:cNvSpPr txBox="1"/>
          <p:nvPr/>
        </p:nvSpPr>
        <p:spPr>
          <a:xfrm>
            <a:off x="8634495" y="5595900"/>
            <a:ext cx="2415085" cy="646331"/>
          </a:xfrm>
          <a:prstGeom prst="rect">
            <a:avLst/>
          </a:prstGeom>
          <a:noFill/>
        </p:spPr>
        <p:txBody>
          <a:bodyPr wrap="none" rtlCol="0">
            <a:spAutoFit/>
          </a:bodyPr>
          <a:lstStyle/>
          <a:p>
            <a:r>
              <a:rPr lang="en-US" dirty="0">
                <a:effectLst/>
                <a:latin typeface="LM Roman 10" pitchFamily="2" charset="77"/>
              </a:rPr>
              <a:t>Source: Benoit. 2020 </a:t>
            </a:r>
          </a:p>
          <a:p>
            <a:endParaRPr lang="en-US" dirty="0"/>
          </a:p>
        </p:txBody>
      </p:sp>
    </p:spTree>
    <p:extLst>
      <p:ext uri="{BB962C8B-B14F-4D97-AF65-F5344CB8AC3E}">
        <p14:creationId xmlns:p14="http://schemas.microsoft.com/office/powerpoint/2010/main" val="1226365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dictionary&#10;&#10;Description automatically generated">
            <a:extLst>
              <a:ext uri="{FF2B5EF4-FFF2-40B4-BE49-F238E27FC236}">
                <a16:creationId xmlns:a16="http://schemas.microsoft.com/office/drawing/2014/main" id="{F68CB277-C8C8-DD94-19BB-F65C5AF27349}"/>
              </a:ext>
            </a:extLst>
          </p:cNvPr>
          <p:cNvPicPr>
            <a:picLocks noGrp="1" noChangeAspect="1"/>
          </p:cNvPicPr>
          <p:nvPr>
            <p:ph idx="1"/>
          </p:nvPr>
        </p:nvPicPr>
        <p:blipFill>
          <a:blip r:embed="rId2"/>
          <a:stretch>
            <a:fillRect/>
          </a:stretch>
        </p:blipFill>
        <p:spPr>
          <a:xfrm>
            <a:off x="4841913" y="409763"/>
            <a:ext cx="6525491" cy="6070797"/>
          </a:xfrm>
          <a:pattFill prst="pct5">
            <a:fgClr>
              <a:schemeClr val="accent1"/>
            </a:fgClr>
            <a:bgClr>
              <a:schemeClr val="bg1"/>
            </a:bgClr>
          </a:pattFill>
          <a:ln w="22225">
            <a:solidFill>
              <a:srgbClr val="00B0F0"/>
            </a:solidFill>
          </a:ln>
        </p:spPr>
      </p:pic>
      <p:sp>
        <p:nvSpPr>
          <p:cNvPr id="6" name="TextBox 5">
            <a:extLst>
              <a:ext uri="{FF2B5EF4-FFF2-40B4-BE49-F238E27FC236}">
                <a16:creationId xmlns:a16="http://schemas.microsoft.com/office/drawing/2014/main" id="{9F2D816D-3EBA-C72C-B5E5-B77F0378EF4B}"/>
              </a:ext>
            </a:extLst>
          </p:cNvPr>
          <p:cNvSpPr txBox="1"/>
          <p:nvPr/>
        </p:nvSpPr>
        <p:spPr>
          <a:xfrm>
            <a:off x="8634495" y="5595900"/>
            <a:ext cx="2415085" cy="646331"/>
          </a:xfrm>
          <a:prstGeom prst="rect">
            <a:avLst/>
          </a:prstGeom>
          <a:noFill/>
        </p:spPr>
        <p:txBody>
          <a:bodyPr wrap="none" rtlCol="0">
            <a:spAutoFit/>
          </a:bodyPr>
          <a:lstStyle/>
          <a:p>
            <a:r>
              <a:rPr lang="en-US" dirty="0">
                <a:effectLst/>
                <a:latin typeface="LM Roman 10" pitchFamily="2" charset="77"/>
              </a:rPr>
              <a:t>Source: Benoit. 2020 </a:t>
            </a:r>
          </a:p>
          <a:p>
            <a:endParaRPr lang="en-US" dirty="0"/>
          </a:p>
        </p:txBody>
      </p:sp>
      <p:sp>
        <p:nvSpPr>
          <p:cNvPr id="8" name="TextBox 7">
            <a:extLst>
              <a:ext uri="{FF2B5EF4-FFF2-40B4-BE49-F238E27FC236}">
                <a16:creationId xmlns:a16="http://schemas.microsoft.com/office/drawing/2014/main" id="{FDD36E6D-BF07-B747-910E-81902CF41A75}"/>
              </a:ext>
            </a:extLst>
          </p:cNvPr>
          <p:cNvSpPr txBox="1"/>
          <p:nvPr/>
        </p:nvSpPr>
        <p:spPr>
          <a:xfrm>
            <a:off x="492087" y="855238"/>
            <a:ext cx="3858240" cy="5262979"/>
          </a:xfrm>
          <a:prstGeom prst="rect">
            <a:avLst/>
          </a:prstGeom>
          <a:noFill/>
        </p:spPr>
        <p:txBody>
          <a:bodyPr wrap="square">
            <a:spAutoFit/>
          </a:bodyPr>
          <a:lstStyle/>
          <a:p>
            <a:r>
              <a:rPr lang="en-US" sz="2400" dirty="0">
                <a:effectLst/>
                <a:latin typeface="LM Roman 10" pitchFamily="2" charset="77"/>
              </a:rPr>
              <a:t>Typical text-as-data pipeline</a:t>
            </a:r>
            <a:br>
              <a:rPr lang="en-US" sz="2400" dirty="0">
                <a:effectLst/>
                <a:latin typeface="LM Roman 10" pitchFamily="2" charset="77"/>
              </a:rPr>
            </a:br>
            <a:br>
              <a:rPr lang="en-US" sz="2400" dirty="0">
                <a:effectLst/>
                <a:latin typeface="LM Roman 10" pitchFamily="2" charset="77"/>
              </a:rPr>
            </a:br>
            <a:r>
              <a:rPr lang="en-US" sz="2400" dirty="0">
                <a:effectLst/>
                <a:latin typeface="LM Roman 10" pitchFamily="2" charset="77"/>
              </a:rPr>
              <a:t> (1) divides the text into the units we might care about, </a:t>
            </a:r>
          </a:p>
          <a:p>
            <a:br>
              <a:rPr lang="en-US" sz="2400" dirty="0">
                <a:effectLst/>
                <a:latin typeface="LM Roman 10" pitchFamily="2" charset="77"/>
              </a:rPr>
            </a:br>
            <a:r>
              <a:rPr lang="en-US" sz="2400" dirty="0">
                <a:effectLst/>
                <a:latin typeface="LM Roman 10" pitchFamily="2" charset="77"/>
              </a:rPr>
              <a:t>(2) throws out some we’re pretty sure we don’t care about, and </a:t>
            </a:r>
            <a:br>
              <a:rPr lang="en-US" sz="2400" dirty="0">
                <a:effectLst/>
                <a:latin typeface="LM Roman 10" pitchFamily="2" charset="77"/>
              </a:rPr>
            </a:br>
            <a:endParaRPr lang="en-US" sz="2400" dirty="0">
              <a:effectLst/>
              <a:latin typeface="LM Roman 10" pitchFamily="2" charset="77"/>
            </a:endParaRPr>
          </a:p>
          <a:p>
            <a:r>
              <a:rPr lang="en-US" sz="2400" dirty="0">
                <a:effectLst/>
                <a:latin typeface="LM Roman 10" pitchFamily="2" charset="77"/>
              </a:rPr>
              <a:t>(3) combines units that we’re pretty sure should count as the same thing. </a:t>
            </a:r>
          </a:p>
        </p:txBody>
      </p:sp>
      <p:sp>
        <p:nvSpPr>
          <p:cNvPr id="9" name="Oval 8">
            <a:extLst>
              <a:ext uri="{FF2B5EF4-FFF2-40B4-BE49-F238E27FC236}">
                <a16:creationId xmlns:a16="http://schemas.microsoft.com/office/drawing/2014/main" id="{7C1E20F4-350E-E4F8-5CCE-4D442CD51567}"/>
              </a:ext>
            </a:extLst>
          </p:cNvPr>
          <p:cNvSpPr/>
          <p:nvPr/>
        </p:nvSpPr>
        <p:spPr>
          <a:xfrm>
            <a:off x="6477079" y="2635686"/>
            <a:ext cx="2882747" cy="646331"/>
          </a:xfrm>
          <a:prstGeom prst="ellipse">
            <a:avLst/>
          </a:prstGeom>
          <a:noFill/>
          <a:ln w="22225">
            <a:solidFill>
              <a:srgbClr val="00B0F0"/>
            </a:solid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1478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4D801E-71F6-7867-DE1A-ACC1C455A1FC}"/>
            </a:ext>
          </a:extLst>
        </p:cNvPr>
        <p:cNvGrpSpPr/>
        <p:nvPr/>
      </p:nvGrpSpPr>
      <p:grpSpPr>
        <a:xfrm>
          <a:off x="0" y="0"/>
          <a:ext cx="0" cy="0"/>
          <a:chOff x="0" y="0"/>
          <a:chExt cx="0" cy="0"/>
        </a:xfrm>
      </p:grpSpPr>
      <p:pic>
        <p:nvPicPr>
          <p:cNvPr id="5" name="Content Placeholder 4" descr="A diagram of a dictionary&#10;&#10;Description automatically generated">
            <a:extLst>
              <a:ext uri="{FF2B5EF4-FFF2-40B4-BE49-F238E27FC236}">
                <a16:creationId xmlns:a16="http://schemas.microsoft.com/office/drawing/2014/main" id="{C17E4BCF-8831-F58F-B691-1939851E95F4}"/>
              </a:ext>
            </a:extLst>
          </p:cNvPr>
          <p:cNvPicPr>
            <a:picLocks noGrp="1" noChangeAspect="1"/>
          </p:cNvPicPr>
          <p:nvPr>
            <p:ph idx="1"/>
          </p:nvPr>
        </p:nvPicPr>
        <p:blipFill>
          <a:blip r:embed="rId2"/>
          <a:stretch>
            <a:fillRect/>
          </a:stretch>
        </p:blipFill>
        <p:spPr>
          <a:xfrm>
            <a:off x="4841913" y="409763"/>
            <a:ext cx="6525491" cy="6070797"/>
          </a:xfrm>
          <a:pattFill prst="pct5">
            <a:fgClr>
              <a:schemeClr val="accent1"/>
            </a:fgClr>
            <a:bgClr>
              <a:schemeClr val="bg1"/>
            </a:bgClr>
          </a:pattFill>
          <a:ln w="22225">
            <a:solidFill>
              <a:srgbClr val="00B0F0"/>
            </a:solidFill>
          </a:ln>
        </p:spPr>
      </p:pic>
      <p:sp>
        <p:nvSpPr>
          <p:cNvPr id="6" name="TextBox 5">
            <a:extLst>
              <a:ext uri="{FF2B5EF4-FFF2-40B4-BE49-F238E27FC236}">
                <a16:creationId xmlns:a16="http://schemas.microsoft.com/office/drawing/2014/main" id="{AB0939A0-8B8C-3832-FB6F-BB7A7799C998}"/>
              </a:ext>
            </a:extLst>
          </p:cNvPr>
          <p:cNvSpPr txBox="1"/>
          <p:nvPr/>
        </p:nvSpPr>
        <p:spPr>
          <a:xfrm>
            <a:off x="8634495" y="5595900"/>
            <a:ext cx="2415085" cy="646331"/>
          </a:xfrm>
          <a:prstGeom prst="rect">
            <a:avLst/>
          </a:prstGeom>
          <a:noFill/>
        </p:spPr>
        <p:txBody>
          <a:bodyPr wrap="none" rtlCol="0">
            <a:spAutoFit/>
          </a:bodyPr>
          <a:lstStyle/>
          <a:p>
            <a:r>
              <a:rPr lang="en-US" dirty="0">
                <a:effectLst/>
                <a:latin typeface="LM Roman 10" pitchFamily="2" charset="77"/>
              </a:rPr>
              <a:t>Source: Benoit. 2020 </a:t>
            </a:r>
          </a:p>
          <a:p>
            <a:endParaRPr lang="en-US" dirty="0"/>
          </a:p>
        </p:txBody>
      </p:sp>
      <p:sp>
        <p:nvSpPr>
          <p:cNvPr id="8" name="TextBox 7">
            <a:extLst>
              <a:ext uri="{FF2B5EF4-FFF2-40B4-BE49-F238E27FC236}">
                <a16:creationId xmlns:a16="http://schemas.microsoft.com/office/drawing/2014/main" id="{4C9187DD-A8D6-12DB-60CB-D1804896020F}"/>
              </a:ext>
            </a:extLst>
          </p:cNvPr>
          <p:cNvSpPr txBox="1"/>
          <p:nvPr/>
        </p:nvSpPr>
        <p:spPr>
          <a:xfrm>
            <a:off x="492087" y="1083038"/>
            <a:ext cx="3858240" cy="5632311"/>
          </a:xfrm>
          <a:prstGeom prst="rect">
            <a:avLst/>
          </a:prstGeom>
          <a:noFill/>
        </p:spPr>
        <p:txBody>
          <a:bodyPr wrap="square">
            <a:spAutoFit/>
          </a:bodyPr>
          <a:lstStyle/>
          <a:p>
            <a:pPr marL="342900" indent="-342900">
              <a:buFont typeface="Arial" panose="020B0604020202020204" pitchFamily="34" charset="0"/>
              <a:buChar char="•"/>
            </a:pPr>
            <a:r>
              <a:rPr lang="en-US" sz="2400" dirty="0">
                <a:effectLst/>
                <a:latin typeface="LM Roman 10" pitchFamily="2" charset="77"/>
              </a:rPr>
              <a:t>Most basic - you have a list of words </a:t>
            </a:r>
            <a:r>
              <a:rPr lang="en-US" sz="2400" dirty="0">
                <a:latin typeface="LM Roman 10" pitchFamily="2" charset="77"/>
                <a:sym typeface="Wingdings" pitchFamily="2" charset="2"/>
              </a:rPr>
              <a:t> </a:t>
            </a:r>
            <a:r>
              <a:rPr lang="en-US" sz="2400" dirty="0">
                <a:effectLst/>
                <a:latin typeface="LM Roman 10" pitchFamily="2" charset="77"/>
              </a:rPr>
              <a:t>have a dictionary that maps a</a:t>
            </a:r>
            <a:br>
              <a:rPr lang="en-US" sz="2400" dirty="0">
                <a:effectLst/>
                <a:latin typeface="LM Roman 10" pitchFamily="2" charset="77"/>
              </a:rPr>
            </a:br>
            <a:r>
              <a:rPr lang="en-US" sz="2400" dirty="0">
                <a:effectLst/>
                <a:latin typeface="LM Roman 10" pitchFamily="2" charset="77"/>
              </a:rPr>
              <a:t>predetermined category/score for each word </a:t>
            </a:r>
            <a:r>
              <a:rPr lang="en-US" sz="2400" dirty="0">
                <a:effectLst/>
                <a:latin typeface="LM Roman 10" pitchFamily="2" charset="77"/>
                <a:sym typeface="Wingdings" pitchFamily="2" charset="2"/>
              </a:rPr>
              <a:t> </a:t>
            </a:r>
            <a:r>
              <a:rPr lang="en-US" sz="2400" dirty="0">
                <a:effectLst/>
                <a:latin typeface="LM Roman 10" pitchFamily="2" charset="77"/>
              </a:rPr>
              <a:t>you have the computer count/add them up. </a:t>
            </a:r>
            <a:br>
              <a:rPr lang="en-US" sz="2400" dirty="0">
                <a:effectLst/>
                <a:latin typeface="LM Roman 10" pitchFamily="2" charset="77"/>
              </a:rPr>
            </a:br>
            <a:endParaRPr lang="en-US" sz="2400" dirty="0">
              <a:effectLst/>
              <a:latin typeface="LM Roman 10" pitchFamily="2" charset="77"/>
            </a:endParaRPr>
          </a:p>
          <a:p>
            <a:pPr marL="342900" indent="-342900">
              <a:buFont typeface="Arial" panose="020B0604020202020204" pitchFamily="34" charset="0"/>
              <a:buChar char="•"/>
            </a:pPr>
            <a:r>
              <a:rPr lang="en-US" sz="2400" dirty="0">
                <a:effectLst/>
                <a:latin typeface="LM Roman 10" pitchFamily="2" charset="77"/>
              </a:rPr>
              <a:t>Very popular approach to sentiment analysis. </a:t>
            </a:r>
          </a:p>
          <a:p>
            <a:pPr marL="800100" lvl="1" indent="-342900">
              <a:buFont typeface="Arial" panose="020B0604020202020204" pitchFamily="34" charset="0"/>
              <a:buChar char="•"/>
            </a:pPr>
            <a:r>
              <a:rPr lang="en-US" sz="2400" dirty="0">
                <a:effectLst/>
                <a:latin typeface="LM Roman 10" pitchFamily="2" charset="77"/>
                <a:hlinkClick r:id="rId3"/>
              </a:rPr>
              <a:t>VADER</a:t>
            </a:r>
            <a:endParaRPr lang="en-US" sz="2400" dirty="0">
              <a:latin typeface="LM Roman 10" pitchFamily="2" charset="77"/>
            </a:endParaRPr>
          </a:p>
          <a:p>
            <a:pPr marL="800100" lvl="1" indent="-342900">
              <a:buFont typeface="Arial" panose="020B0604020202020204" pitchFamily="34" charset="0"/>
              <a:buChar char="•"/>
            </a:pPr>
            <a:r>
              <a:rPr lang="en-US" sz="2400" dirty="0">
                <a:effectLst/>
                <a:latin typeface="LM Roman 10" pitchFamily="2" charset="77"/>
                <a:hlinkClick r:id="rId4"/>
              </a:rPr>
              <a:t>LIWC</a:t>
            </a:r>
            <a:r>
              <a:rPr lang="en-US" sz="2400" dirty="0">
                <a:effectLst/>
                <a:latin typeface="LM Roman 10" pitchFamily="2" charset="77"/>
              </a:rPr>
              <a:t> </a:t>
            </a:r>
          </a:p>
          <a:p>
            <a:pPr marL="800100" lvl="1" indent="-342900">
              <a:buFont typeface="Arial" panose="020B0604020202020204" pitchFamily="34" charset="0"/>
              <a:buChar char="•"/>
            </a:pPr>
            <a:r>
              <a:rPr lang="en-US" sz="2400" dirty="0" err="1">
                <a:latin typeface="LM Roman 10" pitchFamily="2" charset="77"/>
                <a:hlinkClick r:id="rId5"/>
              </a:rPr>
              <a:t>Lexicoder</a:t>
            </a:r>
            <a:endParaRPr lang="en-US" sz="2400" dirty="0">
              <a:effectLst/>
              <a:latin typeface="LM Roman 10" pitchFamily="2" charset="77"/>
            </a:endParaRPr>
          </a:p>
          <a:p>
            <a:endParaRPr lang="en-US" sz="2400" dirty="0">
              <a:effectLst/>
              <a:latin typeface="LM Roman 10" pitchFamily="2" charset="77"/>
            </a:endParaRPr>
          </a:p>
        </p:txBody>
      </p:sp>
      <p:sp>
        <p:nvSpPr>
          <p:cNvPr id="9" name="Oval 8">
            <a:extLst>
              <a:ext uri="{FF2B5EF4-FFF2-40B4-BE49-F238E27FC236}">
                <a16:creationId xmlns:a16="http://schemas.microsoft.com/office/drawing/2014/main" id="{D237C44E-CC62-BB5E-A175-0F45BBA9EE57}"/>
              </a:ext>
            </a:extLst>
          </p:cNvPr>
          <p:cNvSpPr/>
          <p:nvPr/>
        </p:nvSpPr>
        <p:spPr>
          <a:xfrm>
            <a:off x="8537515" y="2632571"/>
            <a:ext cx="2882747" cy="2517175"/>
          </a:xfrm>
          <a:prstGeom prst="ellipse">
            <a:avLst/>
          </a:prstGeom>
          <a:noFill/>
          <a:ln w="22225">
            <a:solidFill>
              <a:srgbClr val="00B0F0"/>
            </a:solid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1">
            <a:extLst>
              <a:ext uri="{FF2B5EF4-FFF2-40B4-BE49-F238E27FC236}">
                <a16:creationId xmlns:a16="http://schemas.microsoft.com/office/drawing/2014/main" id="{E71D0479-7B32-7921-7CCE-AC1E8ADBD123}"/>
              </a:ext>
            </a:extLst>
          </p:cNvPr>
          <p:cNvSpPr>
            <a:spLocks noGrp="1"/>
          </p:cNvSpPr>
          <p:nvPr>
            <p:ph type="title"/>
          </p:nvPr>
        </p:nvSpPr>
        <p:spPr>
          <a:xfrm>
            <a:off x="492087" y="283043"/>
            <a:ext cx="9081655" cy="665452"/>
          </a:xfrm>
        </p:spPr>
        <p:txBody>
          <a:bodyPr>
            <a:normAutofit/>
          </a:bodyPr>
          <a:lstStyle/>
          <a:p>
            <a:r>
              <a:rPr lang="en-US" sz="3000" b="1" dirty="0">
                <a:latin typeface="LM Roman 10" pitchFamily="2" charset="77"/>
              </a:rPr>
              <a:t>Dictionary Methods</a:t>
            </a:r>
            <a:endParaRPr lang="en-US" sz="3000" dirty="0"/>
          </a:p>
        </p:txBody>
      </p:sp>
    </p:spTree>
    <p:extLst>
      <p:ext uri="{BB962C8B-B14F-4D97-AF65-F5344CB8AC3E}">
        <p14:creationId xmlns:p14="http://schemas.microsoft.com/office/powerpoint/2010/main" val="3381602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ABE86-A229-1CF4-B6F6-1584F3BF70B2}"/>
              </a:ext>
            </a:extLst>
          </p:cNvPr>
          <p:cNvSpPr>
            <a:spLocks noGrp="1"/>
          </p:cNvSpPr>
          <p:nvPr>
            <p:ph type="title"/>
          </p:nvPr>
        </p:nvSpPr>
        <p:spPr/>
        <p:txBody>
          <a:bodyPr/>
          <a:lstStyle/>
          <a:p>
            <a:endParaRPr lang="en-US"/>
          </a:p>
        </p:txBody>
      </p:sp>
      <p:pic>
        <p:nvPicPr>
          <p:cNvPr id="5" name="Content Placeholder 4" descr="A white rectangular object with black lines&#10;&#10;Description automatically generated">
            <a:extLst>
              <a:ext uri="{FF2B5EF4-FFF2-40B4-BE49-F238E27FC236}">
                <a16:creationId xmlns:a16="http://schemas.microsoft.com/office/drawing/2014/main" id="{D114E97C-6CD1-ACBE-6EFD-B0B22E1AE9E5}"/>
              </a:ext>
            </a:extLst>
          </p:cNvPr>
          <p:cNvPicPr>
            <a:picLocks noGrp="1" noChangeAspect="1"/>
          </p:cNvPicPr>
          <p:nvPr>
            <p:ph idx="1"/>
          </p:nvPr>
        </p:nvPicPr>
        <p:blipFill>
          <a:blip r:embed="rId3"/>
          <a:stretch>
            <a:fillRect/>
          </a:stretch>
        </p:blipFill>
        <p:spPr>
          <a:xfrm>
            <a:off x="1595795" y="1969474"/>
            <a:ext cx="9000410" cy="2919052"/>
          </a:xfrm>
        </p:spPr>
      </p:pic>
      <p:sp>
        <p:nvSpPr>
          <p:cNvPr id="6" name="TextBox 5">
            <a:extLst>
              <a:ext uri="{FF2B5EF4-FFF2-40B4-BE49-F238E27FC236}">
                <a16:creationId xmlns:a16="http://schemas.microsoft.com/office/drawing/2014/main" id="{408A4C43-D5EA-2C29-9513-DAFF50171719}"/>
              </a:ext>
            </a:extLst>
          </p:cNvPr>
          <p:cNvSpPr txBox="1"/>
          <p:nvPr/>
        </p:nvSpPr>
        <p:spPr>
          <a:xfrm>
            <a:off x="7951449" y="5562849"/>
            <a:ext cx="3935693" cy="646331"/>
          </a:xfrm>
          <a:prstGeom prst="rect">
            <a:avLst/>
          </a:prstGeom>
          <a:noFill/>
        </p:spPr>
        <p:txBody>
          <a:bodyPr wrap="none" rtlCol="0">
            <a:spAutoFit/>
          </a:bodyPr>
          <a:lstStyle/>
          <a:p>
            <a:r>
              <a:rPr lang="en-US" dirty="0">
                <a:effectLst/>
                <a:latin typeface="LM Roman 10" pitchFamily="2" charset="77"/>
              </a:rPr>
              <a:t>Source: </a:t>
            </a:r>
            <a:r>
              <a:rPr lang="en-US" i="0" strike="noStrike" dirty="0">
                <a:effectLst/>
                <a:latin typeface="LM Roman 10" pitchFamily="2" charset="77"/>
              </a:rPr>
              <a:t>Settanni and </a:t>
            </a:r>
            <a:r>
              <a:rPr lang="en-US" i="0" dirty="0">
                <a:effectLst/>
                <a:latin typeface="LM Roman 10" pitchFamily="2" charset="77"/>
              </a:rPr>
              <a:t>Marengo</a:t>
            </a:r>
            <a:r>
              <a:rPr lang="en-US" dirty="0">
                <a:effectLst/>
                <a:latin typeface="LM Roman 10" pitchFamily="2" charset="77"/>
              </a:rPr>
              <a:t>. 2015 </a:t>
            </a:r>
          </a:p>
          <a:p>
            <a:endParaRPr lang="en-US" dirty="0"/>
          </a:p>
        </p:txBody>
      </p:sp>
    </p:spTree>
    <p:extLst>
      <p:ext uri="{BB962C8B-B14F-4D97-AF65-F5344CB8AC3E}">
        <p14:creationId xmlns:p14="http://schemas.microsoft.com/office/powerpoint/2010/main" val="2139355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2BDCE-FB68-9645-85DD-40FCE093AEB2}"/>
              </a:ext>
            </a:extLst>
          </p:cNvPr>
          <p:cNvSpPr>
            <a:spLocks noGrp="1"/>
          </p:cNvSpPr>
          <p:nvPr>
            <p:ph type="title"/>
          </p:nvPr>
        </p:nvSpPr>
        <p:spPr/>
        <p:txBody>
          <a:bodyPr>
            <a:normAutofit/>
          </a:bodyPr>
          <a:lstStyle/>
          <a:p>
            <a:r>
              <a:rPr lang="en-US" sz="3000" b="1" dirty="0">
                <a:latin typeface="LM Roman 10" pitchFamily="2" charset="77"/>
              </a:rPr>
              <a:t>S</a:t>
            </a:r>
            <a:r>
              <a:rPr lang="en-US" sz="3000" b="1" dirty="0">
                <a:effectLst/>
                <a:latin typeface="LM Roman 10" pitchFamily="2" charset="77"/>
              </a:rPr>
              <a:t>upervised Learning - Classification</a:t>
            </a:r>
            <a:endParaRPr lang="en-US" sz="3000" dirty="0"/>
          </a:p>
        </p:txBody>
      </p:sp>
      <p:sp>
        <p:nvSpPr>
          <p:cNvPr id="3" name="Content Placeholder 2">
            <a:extLst>
              <a:ext uri="{FF2B5EF4-FFF2-40B4-BE49-F238E27FC236}">
                <a16:creationId xmlns:a16="http://schemas.microsoft.com/office/drawing/2014/main" id="{BA8832D7-B3F1-D8B2-4A78-F6732936DE93}"/>
              </a:ext>
            </a:extLst>
          </p:cNvPr>
          <p:cNvSpPr>
            <a:spLocks noGrp="1"/>
          </p:cNvSpPr>
          <p:nvPr>
            <p:ph idx="1"/>
          </p:nvPr>
        </p:nvSpPr>
        <p:spPr/>
        <p:txBody>
          <a:bodyPr>
            <a:normAutofit lnSpcReduction="10000"/>
          </a:bodyPr>
          <a:lstStyle/>
          <a:p>
            <a:r>
              <a:rPr lang="en-US" dirty="0">
                <a:effectLst/>
                <a:latin typeface="LM Roman 10" pitchFamily="2" charset="77"/>
                <a:cs typeface="Times New Roman" panose="02020603050405020304" pitchFamily="18" charset="0"/>
              </a:rPr>
              <a:t>We have labeled examples (documents) - training data.</a:t>
            </a:r>
          </a:p>
          <a:p>
            <a:endParaRPr lang="en-US" dirty="0">
              <a:effectLst/>
              <a:latin typeface="LM Roman 10" pitchFamily="2" charset="77"/>
              <a:cs typeface="Times New Roman" panose="02020603050405020304" pitchFamily="18" charset="0"/>
            </a:endParaRPr>
          </a:p>
          <a:p>
            <a:r>
              <a:rPr lang="en-US" dirty="0">
                <a:latin typeface="LM Roman 10" pitchFamily="2" charset="77"/>
                <a:cs typeface="Times New Roman" panose="02020603050405020304" pitchFamily="18" charset="0"/>
              </a:rPr>
              <a:t>Input text (which can be a speech, tweet, email etc.) is paired with corresponding output labels (negative sentiment, mentions of COVID, identification as spam email).</a:t>
            </a:r>
            <a:br>
              <a:rPr lang="en-US" dirty="0">
                <a:latin typeface="LM Roman 10" pitchFamily="2" charset="77"/>
                <a:cs typeface="Times New Roman" panose="02020603050405020304" pitchFamily="18" charset="0"/>
              </a:rPr>
            </a:br>
            <a:endParaRPr lang="en-US" dirty="0">
              <a:latin typeface="LM Roman 10" pitchFamily="2" charset="77"/>
              <a:cs typeface="Times New Roman" panose="02020603050405020304" pitchFamily="18" charset="0"/>
            </a:endParaRPr>
          </a:p>
          <a:p>
            <a:r>
              <a:rPr lang="en-US" dirty="0">
                <a:latin typeface="LM Roman 10" pitchFamily="2" charset="77"/>
                <a:cs typeface="Times New Roman" panose="02020603050405020304" pitchFamily="18" charset="0"/>
              </a:rPr>
              <a:t>The task is to assign predefined categories</a:t>
            </a:r>
            <a:r>
              <a:rPr lang="en-US" i="1" dirty="0">
                <a:latin typeface="LM Roman 10" pitchFamily="2" charset="77"/>
                <a:cs typeface="Times New Roman" panose="02020603050405020304" pitchFamily="18" charset="0"/>
              </a:rPr>
              <a:t> </a:t>
            </a:r>
            <a:r>
              <a:rPr lang="en-US" dirty="0">
                <a:latin typeface="LM Roman 10" pitchFamily="2" charset="77"/>
                <a:cs typeface="Times New Roman" panose="02020603050405020304" pitchFamily="18" charset="0"/>
              </a:rPr>
              <a:t>or labels to input data.</a:t>
            </a:r>
            <a:br>
              <a:rPr lang="en-US" dirty="0">
                <a:latin typeface="LM Roman 10" pitchFamily="2" charset="77"/>
                <a:cs typeface="Times New Roman" panose="02020603050405020304" pitchFamily="18" charset="0"/>
              </a:rPr>
            </a:br>
            <a:endParaRPr lang="en-US" dirty="0">
              <a:latin typeface="LM Roman 10" pitchFamily="2" charset="77"/>
              <a:cs typeface="Times New Roman" panose="02020603050405020304" pitchFamily="18" charset="0"/>
            </a:endParaRPr>
          </a:p>
          <a:p>
            <a:r>
              <a:rPr lang="en-US" dirty="0">
                <a:latin typeface="LM Roman 10" pitchFamily="2" charset="77"/>
                <a:cs typeface="Times New Roman" panose="02020603050405020304" pitchFamily="18" charset="0"/>
              </a:rPr>
              <a:t>Much more flexible than dictionaries.</a:t>
            </a:r>
          </a:p>
        </p:txBody>
      </p:sp>
    </p:spTree>
    <p:extLst>
      <p:ext uri="{BB962C8B-B14F-4D97-AF65-F5344CB8AC3E}">
        <p14:creationId xmlns:p14="http://schemas.microsoft.com/office/powerpoint/2010/main" val="41789454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373</TotalTime>
  <Words>764</Words>
  <Application>Microsoft Macintosh PowerPoint</Application>
  <PresentationFormat>Widescreen</PresentationFormat>
  <Paragraphs>73</Paragraphs>
  <Slides>14</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Aptos</vt:lpstr>
      <vt:lpstr>Aptos Display</vt:lpstr>
      <vt:lpstr>Arial</vt:lpstr>
      <vt:lpstr>Calibri</vt:lpstr>
      <vt:lpstr>Helvetica Neue</vt:lpstr>
      <vt:lpstr>LM Roman 10</vt:lpstr>
      <vt:lpstr>Noto Sans</vt:lpstr>
      <vt:lpstr>Office Theme</vt:lpstr>
      <vt:lpstr>PowerPoint Presentation</vt:lpstr>
      <vt:lpstr>Today  </vt:lpstr>
      <vt:lpstr>Software</vt:lpstr>
      <vt:lpstr>What we will cover</vt:lpstr>
      <vt:lpstr>PowerPoint Presentation</vt:lpstr>
      <vt:lpstr>PowerPoint Presentation</vt:lpstr>
      <vt:lpstr>Dictionary Methods</vt:lpstr>
      <vt:lpstr>PowerPoint Presentation</vt:lpstr>
      <vt:lpstr>Supervised Learning - Classification</vt:lpstr>
      <vt:lpstr>PowerPoint Presentation</vt:lpstr>
      <vt:lpstr>PowerPoint Presentation</vt:lpstr>
      <vt:lpstr>Unsupervised Learning</vt:lpstr>
      <vt:lpstr>Unsupervised Learning - Topic Modeling  </vt:lpstr>
      <vt:lpstr>Today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Ishita Gopal</dc:creator>
  <cp:lastModifiedBy>Gopal, Ishita</cp:lastModifiedBy>
  <cp:revision>7</cp:revision>
  <dcterms:created xsi:type="dcterms:W3CDTF">2024-02-11T18:21:10Z</dcterms:created>
  <dcterms:modified xsi:type="dcterms:W3CDTF">2024-02-12T16:03:44Z</dcterms:modified>
</cp:coreProperties>
</file>