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46"/>
  </p:normalViewPr>
  <p:slideViewPr>
    <p:cSldViewPr snapToGrid="0">
      <p:cViewPr>
        <p:scale>
          <a:sx n="143" d="100"/>
          <a:sy n="14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916E-E595-CAD1-FB9B-493626E11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8D986-DC79-820D-51C4-FC428CA2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85245-E656-8730-C6A5-CC2551B6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20E6-9AEB-8E56-7022-219EC87F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56591-3E92-1387-E756-FC958813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0518-F25F-0653-9716-07A92365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4096D-792E-B344-CDF4-A71187AAE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8C0F-46A8-0A7D-9F49-E81723EC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2C07C-9B4F-8534-2458-DEE96B27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2D6E-D97E-B048-37F7-38690881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C93D8-9BEA-0A63-2042-01CDF47C5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5918D-0EF3-F257-40AC-9349153DF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E5F0-8A1D-AFF6-827A-8186407A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0475A-6A0B-A9C6-DE6E-E0E6DB08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EEE25-0BB2-CA50-7963-A2F165E2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5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6BD9-E330-4690-F704-41642517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93AB-88B4-0DE7-AEC6-C2C2F2D2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F1D4-042C-7EFB-7A0C-1D027D8D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AA88-CB66-266B-2C85-0A391D2D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9720-CE5A-7518-8623-FBA418C4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3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5954-5464-3FC7-F1FE-658E4E07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1BF0-3D5E-F3BC-BCB9-24055F90B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7680-C92B-2624-66C8-F03C334D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0243A-6972-514B-5FBE-9478A91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05BE-8B5E-987D-8C06-2D64343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C4B8-0F9A-467C-145F-60E6BF86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03B2-8431-4B5C-C8C7-A5322B98A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D2676-9DBE-64AF-4E4C-253A425C8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2A6D6-0CFF-A2C9-7F0A-75106EE5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1A995-C67B-844C-49CE-2FDB2997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C84BB-2300-7F4F-7FBC-83F20AD0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9C37-DD42-3462-13AA-BA563F87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E8A66-A7F6-D33E-835F-46D8A065C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2E60-2500-9370-E7D5-FF9732802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AE91-6047-1A11-49D3-031C299D4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D6B49-4F71-C6CC-76F5-F9027EFDF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C9603-2887-DB76-F1CF-13159FF8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63EBA-4C24-60B9-9762-F6A0926F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35C3B-6BE7-ABDA-94EB-64BA9CF5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8746-1D29-8DC8-07E6-BFB290CB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87474-01CE-8A10-C361-FE9E74BB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4447C-5429-1242-C0ED-FE085ACB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5A24A-65D0-A056-47FF-E2392E7A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73650-F8AB-5318-244E-E692FCE9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14495-F218-77CA-9673-A8854E3E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839B0-2721-D36B-8C48-D87A801D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5097-0E12-A954-45B0-88DB19F6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883D0-4760-5953-F3F9-5321A5BB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5E4EE-04B7-8675-24D1-0AFA09B60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4680-A780-C0C1-3691-E77E6387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F96F9-B74A-4B15-A784-B735028D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0D3F0-5088-557E-585A-CCF62FFC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4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C449-9796-8534-21A0-07C64507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D819D-9B05-174E-1AB3-FB492102F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3B91E-9D8A-1A74-3813-A980AFCC3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51D40-8FF7-42A5-2B25-A5CA2731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D25-4EDB-84D3-24B2-6D598457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084D-D493-6FB3-60EC-AE661D1B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3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AC54E-C9E9-528A-8F53-A2A0871F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8B267-896C-0B10-4C8C-1A353B42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EB9B-8108-361F-E514-800E3F3C3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E6797-87B2-F24F-AFC3-193A4A70C1C6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2847-6283-98F1-D35B-8497F377E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7B18-C571-EED8-D2AF-609AB4D22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B042B-5A6B-2948-8A3C-A45076000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stat.duke.edu/courses/Fall19/sta199.001/slides/lec-slides/06a-web-scrape.html#2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056E-E45F-C999-6148-5EC9B4892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scraping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F3C49-2159-F066-6E02-09103FF6A6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Ishita Gopal </a:t>
            </a:r>
          </a:p>
          <a:p>
            <a:r>
              <a:rPr lang="en-US" dirty="0"/>
              <a:t>8th March </a:t>
            </a:r>
          </a:p>
          <a:p>
            <a:r>
              <a:rPr lang="en-US" dirty="0">
                <a:hlinkClick r:id="rId2"/>
              </a:rPr>
              <a:t>https://www2.stat.duke.edu/courses/Fall19/sta199.001/slides/lec-slides/06a-web-scrape.html#28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3228-C55D-A215-6487-198E328E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875687"/>
                </a:solidFill>
                <a:effectLst/>
                <a:latin typeface="Open Sans" panose="020F0502020204030204" pitchFamily="34" charset="0"/>
              </a:rPr>
              <a:t>Scraping the web: what? why?</a:t>
            </a:r>
            <a:br>
              <a:rPr lang="en-US" b="1" i="0" dirty="0">
                <a:solidFill>
                  <a:srgbClr val="875687"/>
                </a:solidFill>
                <a:effectLst/>
                <a:latin typeface="Open Sans" panose="020F0502020204030204" pitchFamily="34" charset="0"/>
              </a:rPr>
            </a:br>
            <a:br>
              <a:rPr lang="en-US" sz="1800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</a:br>
            <a:br>
              <a:rPr lang="en-US" sz="1800" b="0" i="0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8EB86-4270-75D5-CBE2-A6D0E98B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Increasing amount of data is available on the web.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These data are provided in an unstructured format: you can always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copy&amp;paste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but it's time-consuming and prone to errors.</a:t>
            </a:r>
          </a:p>
          <a:p>
            <a:r>
              <a:rPr lang="en-US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Web scraping is the process of extracting this information automatically and transform it into a structured dataset.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Two different scenarios:</a:t>
            </a:r>
            <a:endParaRPr lang="en-US" sz="18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sz="1800" b="1" i="0" dirty="0">
                <a:solidFill>
                  <a:srgbClr val="1689AE"/>
                </a:solidFill>
                <a:effectLst/>
                <a:latin typeface="Open Sans" panose="020B0606030504020204" pitchFamily="34" charset="0"/>
              </a:rPr>
              <a:t>Screen scraping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extract data from source code of website, with html parser (easy) or regular expression matching (less easy).</a:t>
            </a:r>
          </a:p>
          <a:p>
            <a:pPr lvl="1"/>
            <a:r>
              <a:rPr lang="en-US" sz="1800" b="1" i="0" dirty="0">
                <a:solidFill>
                  <a:srgbClr val="1689AE"/>
                </a:solidFill>
                <a:effectLst/>
                <a:latin typeface="Open Sans" panose="020B0606030504020204" pitchFamily="34" charset="0"/>
              </a:rPr>
              <a:t>Web APIs (application programming interface)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 website offers a set of structured http requests that return JSON or XML files.</a:t>
            </a:r>
          </a:p>
          <a:p>
            <a:pPr lvl="1"/>
            <a:endParaRPr lang="en-US" sz="14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8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617-1480-542F-99C9-6211D2A9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875687"/>
                </a:solidFill>
                <a:effectLst/>
                <a:latin typeface="Open Sans" panose="020B0606030504020204" pitchFamily="34" charset="0"/>
              </a:rPr>
            </a:br>
            <a:r>
              <a:rPr lang="en-US" b="1" i="0" dirty="0">
                <a:solidFill>
                  <a:srgbClr val="875687"/>
                </a:solidFill>
                <a:effectLst/>
                <a:latin typeface="Open Sans" panose="020B0606030504020204" pitchFamily="34" charset="0"/>
              </a:rPr>
              <a:t>Hypertext Markup Language (HTML)</a:t>
            </a:r>
            <a:br>
              <a:rPr lang="en-US" b="1" i="0" dirty="0">
                <a:solidFill>
                  <a:srgbClr val="875687"/>
                </a:solidFill>
                <a:effectLst/>
                <a:latin typeface="Open Sans" panose="020B060603050402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E326-B7C5-42E7-229B-42845374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of the data on the web is still largely available as HTML - while it is structured (hierarchical / tree based) it often is not available in a form useful for analysis (flat / tidy).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FECE6-F218-E62C-6B42-08E5004A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3429000"/>
            <a:ext cx="7772400" cy="19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1A5C-5EA3-4B22-8B72-62B9A16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00435-41BE-511B-F68B-0DFA56931C22}"/>
              </a:ext>
            </a:extLst>
          </p:cNvPr>
          <p:cNvSpPr txBox="1"/>
          <p:nvPr/>
        </p:nvSpPr>
        <p:spPr>
          <a:xfrm>
            <a:off x="264969" y="1874043"/>
            <a:ext cx="3309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represents the structure of a document as a tree of objects, where each object corresponds to a part of the document, such as elements, attributes, and text.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580919-C0DA-12E2-F48F-0670B5A03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473" y="1874043"/>
            <a:ext cx="7561155" cy="4298157"/>
          </a:xfrm>
        </p:spPr>
      </p:pic>
    </p:spTree>
    <p:extLst>
      <p:ext uri="{BB962C8B-B14F-4D97-AF65-F5344CB8AC3E}">
        <p14:creationId xmlns:p14="http://schemas.microsoft.com/office/powerpoint/2010/main" val="80091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B880-A718-7F62-BAF7-D7E2C18A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64A5-5E4C-7FFA-4416-142FEDE4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An element is a fundamental building block in HTML that defines the structure of a document.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Elements are composed of a start tag, content, and an end tag. </a:t>
            </a:r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 example, </a:t>
            </a:r>
            <a:r>
              <a:rPr lang="en-US" dirty="0"/>
              <a:t>&lt;p&gt;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the start tag, and </a:t>
            </a:r>
            <a:r>
              <a:rPr lang="en-US" dirty="0"/>
              <a:t>&lt;/p&gt;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the end tag of a paragraph element.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Elements can contain other elements, forming a hierarchical structure in the Document Object Model (DOM).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7FC9A-9EED-776A-0E17-132A277E2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24" y="5358390"/>
            <a:ext cx="7772400" cy="573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F299D-9D6A-CB6D-51A4-2773E8098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350" y="2091648"/>
            <a:ext cx="45593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2A214-CAC9-B498-0F4B-77D955425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50" y="2959100"/>
            <a:ext cx="7772400" cy="7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6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D413-6D09-FA55-4E20-82E504A7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AD3311-DB83-D86D-F681-325A3A9D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3219450"/>
            <a:ext cx="7772400" cy="40842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371924B-48DD-F546-1219-7D27D7FD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This example demonstrates the integration of elements, attributes, and text within an HTML document. Each plays a distinct role in defining the structure, behavior, and content of the web page.</a:t>
            </a:r>
          </a:p>
          <a:p>
            <a:pPr algn="l"/>
            <a:br>
              <a:rPr lang="en-US" b="0" i="0" dirty="0">
                <a:effectLst/>
                <a:latin typeface="Söhne"/>
              </a:rPr>
            </a:br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2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F2E-BBFE-B627-613A-8034AAB7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EC14-86D1-FA04-E49B-896473568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27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342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Söhne</vt:lpstr>
      <vt:lpstr>Office Theme</vt:lpstr>
      <vt:lpstr>Introduction to Web scraping in Python</vt:lpstr>
      <vt:lpstr>Scraping the web: what? why?   </vt:lpstr>
      <vt:lpstr> Hypertext Markup Language (HTML)  </vt:lpstr>
      <vt:lpstr>DOM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scraping in Python</dc:title>
  <dc:creator>Gopal, Ishita</dc:creator>
  <cp:lastModifiedBy>Gopal, Ishita</cp:lastModifiedBy>
  <cp:revision>1</cp:revision>
  <dcterms:created xsi:type="dcterms:W3CDTF">2024-03-03T17:42:48Z</dcterms:created>
  <dcterms:modified xsi:type="dcterms:W3CDTF">2024-03-04T16:05:23Z</dcterms:modified>
</cp:coreProperties>
</file>