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6" r:id="rId4"/>
    <p:sldId id="261" r:id="rId5"/>
    <p:sldId id="268" r:id="rId6"/>
    <p:sldId id="269" r:id="rId7"/>
    <p:sldId id="263" r:id="rId8"/>
    <p:sldId id="265" r:id="rId9"/>
    <p:sldId id="264" r:id="rId10"/>
    <p:sldId id="257" r:id="rId11"/>
    <p:sldId id="262" r:id="rId12"/>
    <p:sldId id="258" r:id="rId13"/>
    <p:sldId id="25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10"/>
  </p:normalViewPr>
  <p:slideViewPr>
    <p:cSldViewPr snapToGrid="0">
      <p:cViewPr varScale="1">
        <p:scale>
          <a:sx n="116" d="100"/>
          <a:sy n="116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AADE-4267-A0FE-C6DC-14BFEA491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CCB19-585D-7F47-F28D-694E4445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AF92-1A5E-2B59-A3F6-09EA8035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7C45-B692-2324-D619-71B36314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8B9F-BF4E-C465-C9A9-7B8E08F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FF04-3D95-A0A7-B6A3-0C554744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EF7A2-66D6-D8AC-4219-A88E50BA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0253-209E-C8A5-A618-D28EBC06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5805-6536-9E50-6285-FDD9398D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678C-AEB7-2B7B-EC3D-692853E9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4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D900C-5F70-C5BC-FB76-F9796C7F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3AB79-7317-C53A-BCCD-0E2FE1A4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3C33-9BA5-3236-9257-556BFDC4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567D7-5810-468B-D25D-4C388167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1C5D-AB77-BDFF-056A-39DF01A3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97C0-9F6A-7DEC-E513-E69AE41D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402A-3BD3-0366-0F39-24E042B8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0FF5-B230-1F1B-950B-103B9649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595A-829C-1D8A-AF8F-77E68E59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CE0D2-8ECA-A147-0847-CF370324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BA0F-BB49-F33B-2CD7-84920C1B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215E-39E4-0E16-2B85-F1BF5FAB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E08A-E0A2-E64B-7754-CE65FF5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CCA5-6169-9889-AC8B-F7F7B16B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1C5D-61E6-C17D-4182-D2B7930B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A75B-9D7E-891B-BAE4-C6E75C33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F57D-ECC2-FC32-8520-062D1C477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0F68D-6EB7-0B03-76E8-A4247D484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F889A-2647-78BB-49BD-B2FDDEDD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82AC-BB48-443E-6A6A-5FD223B9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3BB0B-C9D0-EBBD-B8BF-80AF6837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9F07-68E0-B24D-DC99-94F70CCB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0F33-5859-654B-1F65-135D8CD1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120BB-7285-08BA-FD01-BB7E3CF0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F9303-0571-7025-0891-B9576640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5BF9D-6153-EED8-910D-99C040FED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E5B15-D6F1-4FC1-F5FB-E1E2928B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6A4C-9FD9-1FD3-6894-4310EE37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DDCA4-1EB0-011E-820E-A0CC867B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9681-3365-82C8-E83E-1E7CB6ED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9AACD-56D7-11EE-9353-FA38518A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B5489-45CD-BCC3-8A0D-550C85BA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5A417-481E-EE14-9185-0D6F492A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109AB-779F-0EC7-C2AC-2CDF71EC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E2AF1-8A13-64D3-A214-4E7FDC6F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48354-4104-63EB-10D2-020ECC2D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4806-846F-F828-3D65-5560FED2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0241-D02C-6BD7-A077-C21481A9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17BF-C730-AC7E-F922-A21E0957F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62799-AE52-4362-5D64-FDFDDD51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2B40C-CEEA-A819-1DEF-3C4E296A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8503-C417-7CAA-C17B-B3F32246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B8B5-59CD-0707-FDF5-DC5FEF5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D172-5638-70F8-B9EE-5C3438D07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99B67-1E0E-BEDD-7020-1B221CA4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BA013-37D5-BD7E-5A3D-4D12A205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7510E-41FD-3CEF-0BC8-ED32DAB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8A1A-06E5-45CA-6861-8FA2462B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835C0-5517-3D95-CA7B-881878C2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D88F7-D52F-5AB7-D3F3-1A1C932E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D4B2-7BA1-FACE-0A83-2379B5C29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C9AA-9A0C-6C4C-95B3-BA3226EA057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DE15-E440-8DFC-7024-11EB26F1A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5F9F-FA78-F3E6-6519-1E64704B7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u1NDJ5dlnyeB_xcIaPPz8Wl4r-gp_7E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FC881-1A96-A061-ECB8-D0C0F68012D5}"/>
              </a:ext>
            </a:extLst>
          </p:cNvPr>
          <p:cNvSpPr txBox="1"/>
          <p:nvPr/>
        </p:nvSpPr>
        <p:spPr>
          <a:xfrm>
            <a:off x="1112704" y="2159306"/>
            <a:ext cx="10543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effectLst/>
                <a:latin typeface="LM Roman 10" pitchFamily="2" charset="77"/>
                <a:cs typeface="Times New Roman" panose="02020603050405020304" pitchFamily="18" charset="0"/>
              </a:rPr>
              <a:t>Day 2 – Text to Bag of Words data 	</a:t>
            </a:r>
            <a:b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M Roman 10" pitchFamily="2" charset="77"/>
                <a:cs typeface="Times New Roman" panose="02020603050405020304" pitchFamily="18" charset="0"/>
              </a:rPr>
            </a:br>
            <a:b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M Roman 10" pitchFamily="2" charset="77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  <a:cs typeface="Times New Roman" panose="02020603050405020304" pitchFamily="18" charset="0"/>
              </a:rPr>
              <a:t>Introduction to Text Analysis in Python</a:t>
            </a: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  <a:cs typeface="Times New Roman" panose="02020603050405020304" pitchFamily="18" charset="0"/>
              </a:rPr>
              <a:t>TRIADS Training Series</a:t>
            </a:r>
          </a:p>
          <a:p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LM Roman 10" pitchFamily="2" charset="77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  <a:cs typeface="Times New Roman" panose="02020603050405020304" pitchFamily="18" charset="0"/>
              </a:rPr>
              <a:t>Ishita Gopal </a:t>
            </a:r>
          </a:p>
          <a:p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LM Roman 10" pitchFamily="2" charset="77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  <a:cs typeface="Times New Roman" panose="02020603050405020304" pitchFamily="18" charset="0"/>
              </a:rPr>
              <a:t>February 10, 2024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LM Roman 10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1B17A-83A0-82FE-6086-884AD34B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94" y="378114"/>
            <a:ext cx="5203211" cy="13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5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9A2E-9B22-B201-FED3-026C7E4F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Roman 10" pitchFamily="2" charset="77"/>
              </a:rPr>
              <a:t>Document Term Matrices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A641669-D54A-2028-E4B5-69BBFEB4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</a:rPr>
              <a:t>Workflow: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LM Roman 10" pitchFamily="2" charset="77"/>
              </a:rPr>
              <a:t>Step 1: </a:t>
            </a:r>
            <a:r>
              <a:rPr lang="en-US" b="1" dirty="0">
                <a:solidFill>
                  <a:srgbClr val="222222"/>
                </a:solidFill>
                <a:latin typeface="LM Roman 10" pitchFamily="2" charset="77"/>
              </a:rPr>
              <a:t>T</a:t>
            </a:r>
            <a:r>
              <a:rPr lang="en-US" b="1" i="0" dirty="0">
                <a:solidFill>
                  <a:srgbClr val="222222"/>
                </a:solidFill>
                <a:effectLst/>
                <a:latin typeface="LM Roman 10" pitchFamily="2" charset="77"/>
              </a:rPr>
              <a:t>ake the entire Corpus</a:t>
            </a:r>
            <a:endParaRPr lang="en-US" b="1" dirty="0">
              <a:latin typeface="LM Roman 1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180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0950-AD60-B84B-DC04-E0A98AFB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246A-B484-0EAB-8199-E93D7ED3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</a:rPr>
              <a:t>Workflow: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LM Roman 10" pitchFamily="2" charset="77"/>
              </a:rPr>
              <a:t>Step 1: </a:t>
            </a:r>
            <a:r>
              <a:rPr lang="en-US" dirty="0">
                <a:solidFill>
                  <a:srgbClr val="222222"/>
                </a:solidFill>
                <a:latin typeface="LM Roman 10" pitchFamily="2" charset="77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LM Roman 10" pitchFamily="2" charset="77"/>
              </a:rPr>
              <a:t>ake our entire Corpus</a:t>
            </a:r>
            <a:endParaRPr lang="en-US" dirty="0">
              <a:latin typeface="LM Roman 10" pitchFamily="2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LM Roman 10" pitchFamily="2" charset="77"/>
              </a:rPr>
              <a:t>Step 2: </a:t>
            </a:r>
            <a:r>
              <a:rPr lang="en-US" b="1" dirty="0">
                <a:latin typeface="LM Roman 10" pitchFamily="2" charset="77"/>
              </a:rPr>
              <a:t>Identify </a:t>
            </a:r>
            <a:r>
              <a:rPr lang="en-US" b="1" i="0" dirty="0">
                <a:solidFill>
                  <a:srgbClr val="222222"/>
                </a:solidFill>
                <a:effectLst/>
                <a:latin typeface="LM Roman 10" pitchFamily="2" charset="77"/>
              </a:rPr>
              <a:t>all the all the tokens (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LM Roman 10" pitchFamily="2" charset="77"/>
              </a:rPr>
              <a:t>eg</a:t>
            </a:r>
            <a:r>
              <a:rPr lang="en-US" b="1" dirty="0">
                <a:solidFill>
                  <a:srgbClr val="222222"/>
                </a:solidFill>
                <a:latin typeface="LM Roman 10" pitchFamily="2" charset="77"/>
              </a:rPr>
              <a:t>:</a:t>
            </a:r>
            <a:r>
              <a:rPr lang="en-US" b="1" i="0" dirty="0">
                <a:solidFill>
                  <a:srgbClr val="222222"/>
                </a:solidFill>
                <a:effectLst/>
                <a:latin typeface="LM Roman 10" pitchFamily="2" charset="77"/>
              </a:rPr>
              <a:t> words) in the corpus</a:t>
            </a:r>
          </a:p>
          <a:p>
            <a:endParaRPr lang="en-US" dirty="0">
              <a:latin typeface="LM Roman 1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037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951F-3AFB-031C-C0D8-F5A2DDB3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1EFC-51D9-CF7F-ABE1-86870146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</a:rPr>
              <a:t>Workflow: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LM Roman 10" pitchFamily="2" charset="77"/>
              </a:rPr>
              <a:t>Step 1: </a:t>
            </a:r>
            <a:r>
              <a:rPr lang="en-US" dirty="0">
                <a:solidFill>
                  <a:srgbClr val="222222"/>
                </a:solidFill>
                <a:latin typeface="LM Roman 10" pitchFamily="2" charset="77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LM Roman 10" pitchFamily="2" charset="77"/>
              </a:rPr>
              <a:t>ake the entire Corpus</a:t>
            </a:r>
            <a:endParaRPr lang="en-US" dirty="0">
              <a:latin typeface="LM Roman 10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LM Roman 10" pitchFamily="2" charset="77"/>
              </a:rPr>
              <a:t>Step 2: </a:t>
            </a:r>
            <a:r>
              <a:rPr lang="en-US" dirty="0">
                <a:latin typeface="LM Roman 10" pitchFamily="2" charset="77"/>
              </a:rPr>
              <a:t>Identify </a:t>
            </a:r>
            <a:r>
              <a:rPr lang="en-US" i="0" dirty="0">
                <a:solidFill>
                  <a:srgbClr val="222222"/>
                </a:solidFill>
                <a:effectLst/>
                <a:latin typeface="LM Roman 10" pitchFamily="2" charset="77"/>
              </a:rPr>
              <a:t>all the tokens (</a:t>
            </a:r>
            <a:r>
              <a:rPr lang="en-US" i="0" dirty="0" err="1">
                <a:solidFill>
                  <a:srgbClr val="222222"/>
                </a:solidFill>
                <a:effectLst/>
                <a:latin typeface="LM Roman 10" pitchFamily="2" charset="77"/>
              </a:rPr>
              <a:t>eg</a:t>
            </a:r>
            <a:r>
              <a:rPr lang="en-US" dirty="0">
                <a:solidFill>
                  <a:srgbClr val="222222"/>
                </a:solidFill>
                <a:latin typeface="LM Roman 10" pitchFamily="2" charset="77"/>
              </a:rPr>
              <a:t>:</a:t>
            </a:r>
            <a:r>
              <a:rPr lang="en-US" i="0" dirty="0">
                <a:solidFill>
                  <a:srgbClr val="222222"/>
                </a:solidFill>
                <a:effectLst/>
                <a:latin typeface="LM Roman 10" pitchFamily="2" charset="77"/>
              </a:rPr>
              <a:t> words) in the corpus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LM Roman 10" pitchFamily="2" charset="77"/>
              </a:rPr>
              <a:t>Step 3: </a:t>
            </a:r>
            <a:r>
              <a:rPr lang="en-US" b="1" dirty="0">
                <a:solidFill>
                  <a:srgbClr val="222222"/>
                </a:solidFill>
                <a:latin typeface="LM Roman 10" pitchFamily="2" charset="77"/>
              </a:rPr>
              <a:t>Do some preprocessing (lower case, remove stop words etc.)</a:t>
            </a:r>
            <a:endParaRPr lang="en-US" b="1" dirty="0">
              <a:latin typeface="LM Roman 1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943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4B9D-AF3D-E2D1-3F82-42CEA53F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101E-9565-855F-C03C-40BC00F4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</a:rPr>
              <a:t>Workflow: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LM Roman 10" pitchFamily="2" charset="77"/>
              </a:rPr>
              <a:t>Step 1: </a:t>
            </a:r>
            <a:r>
              <a:rPr lang="en-US" dirty="0">
                <a:solidFill>
                  <a:srgbClr val="222222"/>
                </a:solidFill>
                <a:latin typeface="LM Roman 10" pitchFamily="2" charset="77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LM Roman 10" pitchFamily="2" charset="77"/>
              </a:rPr>
              <a:t>ake the entire Corpus</a:t>
            </a:r>
            <a:endParaRPr lang="en-US" dirty="0">
              <a:latin typeface="LM Roman 10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LM Roman 10" pitchFamily="2" charset="77"/>
              </a:rPr>
              <a:t>Step 2: </a:t>
            </a:r>
            <a:r>
              <a:rPr lang="en-US" dirty="0">
                <a:latin typeface="LM Roman 10" pitchFamily="2" charset="77"/>
              </a:rPr>
              <a:t>Identify </a:t>
            </a:r>
            <a:r>
              <a:rPr lang="en-US" b="0" i="0" dirty="0">
                <a:solidFill>
                  <a:srgbClr val="222222"/>
                </a:solidFill>
                <a:effectLst/>
                <a:latin typeface="LM Roman 10" pitchFamily="2" charset="77"/>
              </a:rPr>
              <a:t>all the tokens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M Roman 10" pitchFamily="2" charset="77"/>
              </a:rPr>
              <a:t>eg</a:t>
            </a:r>
            <a:r>
              <a:rPr lang="en-US" b="0" i="0" dirty="0">
                <a:solidFill>
                  <a:srgbClr val="222222"/>
                </a:solidFill>
                <a:effectLst/>
                <a:latin typeface="LM Roman 10" pitchFamily="2" charset="77"/>
              </a:rPr>
              <a:t>: words) in the corpus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LM Roman 10" pitchFamily="2" charset="77"/>
              </a:rPr>
              <a:t>Step 3: </a:t>
            </a:r>
            <a:r>
              <a:rPr lang="en-US" dirty="0">
                <a:solidFill>
                  <a:srgbClr val="222222"/>
                </a:solidFill>
                <a:latin typeface="LM Roman 10" pitchFamily="2" charset="77"/>
              </a:rPr>
              <a:t>Do some preprocessing (lower case, remove stop words)</a:t>
            </a:r>
            <a:endParaRPr lang="en-US" dirty="0">
              <a:latin typeface="LM Roman 10" pitchFamily="2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LM Roman 10" pitchFamily="2" charset="77"/>
              </a:rPr>
              <a:t>Step 4: </a:t>
            </a:r>
            <a:r>
              <a:rPr lang="en-US" b="1" dirty="0">
                <a:solidFill>
                  <a:srgbClr val="222222"/>
                </a:solidFill>
                <a:latin typeface="LM Roman 10" pitchFamily="2" charset="77"/>
              </a:rPr>
              <a:t>T</a:t>
            </a:r>
            <a:r>
              <a:rPr lang="en-US" b="1" i="0" dirty="0">
                <a:solidFill>
                  <a:srgbClr val="222222"/>
                </a:solidFill>
                <a:effectLst/>
                <a:latin typeface="LM Roman 10" pitchFamily="2" charset="77"/>
              </a:rPr>
              <a:t>ransform it into a mathematical matrix</a:t>
            </a:r>
          </a:p>
          <a:p>
            <a:pPr lvl="1"/>
            <a:r>
              <a:rPr lang="en-US" sz="2800" b="1" dirty="0">
                <a:solidFill>
                  <a:srgbClr val="222222"/>
                </a:solidFill>
                <a:effectLst/>
                <a:latin typeface="LM Roman 10" pitchFamily="2" charset="77"/>
              </a:rPr>
              <a:t>each column 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LM Roman 10" pitchFamily="2" charset="77"/>
              </a:rPr>
              <a:t>represents a unique word that exists in the entire Corpus across all text documents</a:t>
            </a:r>
          </a:p>
          <a:p>
            <a:pPr lvl="1"/>
            <a:r>
              <a:rPr lang="en-US" sz="2800" b="1" dirty="0">
                <a:solidFill>
                  <a:srgbClr val="222222"/>
                </a:solidFill>
                <a:effectLst/>
                <a:latin typeface="LM Roman 10" pitchFamily="2" charset="77"/>
              </a:rPr>
              <a:t>each row 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LM Roman 10" pitchFamily="2" charset="77"/>
              </a:rPr>
              <a:t>represents a unique text document</a:t>
            </a:r>
          </a:p>
          <a:p>
            <a:pPr lvl="1"/>
            <a:endParaRPr lang="en-US" sz="2800" i="1" dirty="0">
              <a:latin typeface="LM Roman 1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2829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3472-6AB6-6505-D4FD-EB13A6EB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12" descr="A diagram of a document&#10;&#10;Description automatically generated">
            <a:extLst>
              <a:ext uri="{FF2B5EF4-FFF2-40B4-BE49-F238E27FC236}">
                <a16:creationId xmlns:a16="http://schemas.microsoft.com/office/drawing/2014/main" id="{E78556C9-BE06-43CA-D17E-6C0E28CAB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245" y="1027906"/>
            <a:ext cx="8549940" cy="5089730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E85A409-A6D5-CC85-387C-1C8EB8F039D2}"/>
              </a:ext>
            </a:extLst>
          </p:cNvPr>
          <p:cNvSpPr/>
          <p:nvPr/>
        </p:nvSpPr>
        <p:spPr>
          <a:xfrm>
            <a:off x="4783292" y="1132768"/>
            <a:ext cx="5555673" cy="21058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B2D8-DA53-D702-8BBB-DED8F77C1200}"/>
              </a:ext>
            </a:extLst>
          </p:cNvPr>
          <p:cNvSpPr txBox="1"/>
          <p:nvPr/>
        </p:nvSpPr>
        <p:spPr>
          <a:xfrm>
            <a:off x="8676059" y="5853797"/>
            <a:ext cx="241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LM Roman 10" pitchFamily="2" charset="77"/>
              </a:rPr>
              <a:t>Source: Benoit. 2020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7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E7D-E026-BEEC-89BE-0C8657DA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6402-DB91-87AC-655A-0F66745C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Roman 10" pitchFamily="2" charset="77"/>
              </a:rPr>
              <a:t>Python Lab Notebook: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https://colab.research.google.com/drive/1Ku1NDJ5dlnyeB_xcIaPPz8Wl4r-gp_7E?usp=sharing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6EE9-7DC1-276B-35EA-B5D53868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latin typeface="LM Roman 10" pitchFamily="2" charset="77"/>
              </a:rPr>
              <a:t>Last Workshop:</a:t>
            </a:r>
            <a:br>
              <a:rPr lang="en-US" sz="3800" b="1" dirty="0">
                <a:latin typeface="LM Roman 10" pitchFamily="2" charset="77"/>
              </a:rPr>
            </a:br>
            <a:endParaRPr lang="en-US" sz="3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5AEC5-A48C-3353-07D6-76D4FE98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>
                <a:latin typeface="LM Roman 10" pitchFamily="2" charset="77"/>
              </a:rPr>
              <a:t>Overview of text analysis pipelines</a:t>
            </a:r>
            <a:br>
              <a:rPr lang="en-US" sz="2800" dirty="0">
                <a:latin typeface="LM Roman 10" pitchFamily="2" charset="77"/>
              </a:rPr>
            </a:br>
            <a:endParaRPr lang="en-US" sz="2800" dirty="0">
              <a:latin typeface="LM Roman 10" pitchFamily="2" charset="77"/>
            </a:endParaRPr>
          </a:p>
          <a:p>
            <a:pPr lvl="1"/>
            <a:r>
              <a:rPr lang="en-US" sz="2800" dirty="0">
                <a:latin typeface="LM Roman 10" pitchFamily="2" charset="77"/>
              </a:rPr>
              <a:t>Examples of what </a:t>
            </a:r>
            <a:r>
              <a:rPr lang="en-US" sz="2800" i="1" dirty="0">
                <a:latin typeface="LM Roman 10" pitchFamily="2" charset="77"/>
              </a:rPr>
              <a:t>dictionaries, supervised and unsupervised models</a:t>
            </a:r>
            <a:r>
              <a:rPr lang="en-US" sz="2800" dirty="0">
                <a:latin typeface="LM Roman 10" pitchFamily="2" charset="77"/>
              </a:rPr>
              <a:t> can do and what their advantages/disadvantages are</a:t>
            </a:r>
            <a:br>
              <a:rPr lang="en-US" sz="2800" dirty="0">
                <a:latin typeface="LM Roman 10" pitchFamily="2" charset="77"/>
              </a:rPr>
            </a:br>
            <a:endParaRPr lang="en-US" sz="2800" dirty="0">
              <a:latin typeface="LM Roman 10" pitchFamily="2" charset="77"/>
            </a:endParaRPr>
          </a:p>
          <a:p>
            <a:pPr lvl="1"/>
            <a:r>
              <a:rPr lang="en-US" sz="2800" dirty="0">
                <a:latin typeface="LM Roman 10" pitchFamily="2" charset="77"/>
              </a:rPr>
              <a:t>Learnt to manipulate the basic unit of text – “strings” - in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D7D9-BD55-31DE-4CEE-E929A897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33" y="43690"/>
            <a:ext cx="10566511" cy="967691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LM Roman 10" pitchFamily="2" charset="77"/>
              </a:rPr>
              <a:t>Today</a:t>
            </a:r>
            <a:r>
              <a:rPr lang="en-US" sz="3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81EF2-3575-E4D3-B0A8-FB53A3A37CBD}"/>
              </a:ext>
            </a:extLst>
          </p:cNvPr>
          <p:cNvSpPr txBox="1"/>
          <p:nvPr/>
        </p:nvSpPr>
        <p:spPr>
          <a:xfrm>
            <a:off x="804231" y="1536173"/>
            <a:ext cx="9110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2000" dirty="0">
              <a:latin typeface="LM Roman 10" pitchFamily="2" charset="77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LM Roman 10" pitchFamily="2" charset="77"/>
              </a:rPr>
              <a:t>Understand the document term matrix (DTM)</a:t>
            </a:r>
          </a:p>
          <a:p>
            <a:pPr marL="342900" indent="-342900">
              <a:buAutoNum type="arabicPeriod"/>
            </a:pPr>
            <a:endParaRPr lang="en-US" sz="2000" dirty="0">
              <a:latin typeface="LM Roman 10" pitchFamily="2" charset="77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LM Roman 10" pitchFamily="2" charset="77"/>
              </a:rPr>
              <a:t>Get familiar with </a:t>
            </a:r>
            <a:r>
              <a:rPr lang="en-US" sz="2000" dirty="0" err="1">
                <a:latin typeface="LM Roman 10" pitchFamily="2" charset="77"/>
              </a:rPr>
              <a:t>CountVectorizer</a:t>
            </a:r>
            <a:r>
              <a:rPr lang="en-US" sz="2000" dirty="0">
                <a:latin typeface="LM Roman 10" pitchFamily="2" charset="77"/>
              </a:rPr>
              <a:t> in Python.</a:t>
            </a:r>
            <a:br>
              <a:rPr lang="en-US" sz="2000" dirty="0">
                <a:latin typeface="LM Roman 10" pitchFamily="2" charset="77"/>
              </a:rPr>
            </a:br>
            <a:endParaRPr lang="en-US" sz="2000" dirty="0">
              <a:latin typeface="LM Roman 10" pitchFamily="2" charset="77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LM Roman 10" pitchFamily="2" charset="77"/>
              </a:rPr>
              <a:t>Learn to access and manipulate elements of a DTM.</a:t>
            </a:r>
          </a:p>
          <a:p>
            <a:pPr marL="342900" indent="-342900">
              <a:buAutoNum type="arabicPeriod"/>
            </a:pPr>
            <a:endParaRPr lang="en-US" sz="2000" dirty="0">
              <a:latin typeface="LM Roman 10" pitchFamily="2" charset="77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LM Roman 10" pitchFamily="2" charset="77"/>
              </a:rPr>
              <a:t>Do word usage analysis using simple operations on DTMs.</a:t>
            </a:r>
            <a:br>
              <a:rPr lang="en-US" sz="2000" dirty="0">
                <a:latin typeface="LM Roman 10" pitchFamily="2" charset="77"/>
              </a:rPr>
            </a:br>
            <a:endParaRPr lang="en-US" sz="2000" dirty="0">
              <a:latin typeface="LM Roman 10" pitchFamily="2" charset="77"/>
            </a:endParaRPr>
          </a:p>
          <a:p>
            <a:endParaRPr lang="en-US" sz="2000" dirty="0">
              <a:latin typeface="LM Roman 10" pitchFamily="2" charset="77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475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D35D-8B8D-1DD9-ACC7-19FE74BA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LM Roman 10" pitchFamily="2" charset="77"/>
              </a:rPr>
              <a:t>Corpus, Tokens &amp;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844D-67F1-C922-C710-EA8604C6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176"/>
            <a:ext cx="10515600" cy="525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LM Roman 10" pitchFamily="2" charset="77"/>
              </a:rPr>
              <a:t>Corpus:</a:t>
            </a:r>
            <a:r>
              <a:rPr lang="en-US" b="1" i="0" dirty="0">
                <a:solidFill>
                  <a:schemeClr val="accent1"/>
                </a:solidFill>
                <a:effectLst/>
                <a:latin typeface="LM Roman 10" pitchFamily="2" charset="77"/>
              </a:rPr>
              <a:t> </a:t>
            </a:r>
            <a:r>
              <a:rPr lang="en-US" i="0" dirty="0">
                <a:effectLst/>
                <a:latin typeface="LM Roman 10" pitchFamily="2" charset="77"/>
              </a:rPr>
              <a:t>a digitized collection of text</a:t>
            </a:r>
            <a:br>
              <a:rPr lang="en-US" i="0" dirty="0">
                <a:effectLst/>
                <a:latin typeface="LM Roman 10" pitchFamily="2" charset="77"/>
              </a:rPr>
            </a:br>
            <a:endParaRPr lang="en-US" i="0" dirty="0">
              <a:effectLst/>
              <a:latin typeface="LM Roman 10" pitchFamily="2" charset="77"/>
            </a:endParaRPr>
          </a:p>
          <a:p>
            <a:pPr marL="0" indent="0"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latin typeface="LM Roman 10" pitchFamily="2" charset="77"/>
              </a:rPr>
              <a:t>Tokenization: </a:t>
            </a:r>
            <a:r>
              <a:rPr lang="en-US" i="0" dirty="0">
                <a:effectLst/>
                <a:latin typeface="LM Roman 10" pitchFamily="2" charset="77"/>
              </a:rPr>
              <a:t>is the </a:t>
            </a:r>
            <a:r>
              <a:rPr lang="en-US" b="0" i="0" dirty="0">
                <a:effectLst/>
                <a:latin typeface="LM Roman 10" pitchFamily="2" charset="77"/>
              </a:rPr>
              <a:t>division of text into </a:t>
            </a:r>
            <a:r>
              <a:rPr lang="en-US" b="1" i="0" dirty="0">
                <a:effectLst/>
                <a:latin typeface="LM Roman 10" pitchFamily="2" charset="77"/>
              </a:rPr>
              <a:t>tokens</a:t>
            </a:r>
            <a:r>
              <a:rPr lang="en-US" b="0" i="0" dirty="0">
                <a:effectLst/>
                <a:latin typeface="LM Roman 10" pitchFamily="2" charset="77"/>
              </a:rPr>
              <a:t>. This may mean "words" split on spaces and punctuation. But…</a:t>
            </a:r>
            <a:br>
              <a:rPr lang="en-US" b="0" i="0" dirty="0">
                <a:effectLst/>
                <a:latin typeface="LM Roman 10" pitchFamily="2" charset="77"/>
              </a:rPr>
            </a:br>
            <a:endParaRPr lang="en-US" b="0" i="0" dirty="0">
              <a:effectLst/>
              <a:latin typeface="LM Roman 10" pitchFamily="2" charset="77"/>
            </a:endParaRPr>
          </a:p>
          <a:p>
            <a:pPr lvl="1"/>
            <a:r>
              <a:rPr lang="en-US" b="0" i="0" dirty="0">
                <a:effectLst/>
                <a:latin typeface="LM Roman 10" pitchFamily="2" charset="77"/>
              </a:rPr>
              <a:t>we may not wish to throw out punctuation </a:t>
            </a:r>
            <a:r>
              <a:rPr lang="en-US" b="0" i="0" dirty="0">
                <a:solidFill>
                  <a:schemeClr val="accent1"/>
                </a:solidFill>
                <a:effectLst/>
                <a:latin typeface="LM Roman 10" pitchFamily="2" charset="77"/>
              </a:rPr>
              <a:t>(e.g.,"!!!"or "$" or </a:t>
            </a:r>
            <a:r>
              <a:rPr lang="en-US" dirty="0">
                <a:solidFill>
                  <a:schemeClr val="accent1"/>
                </a:solidFill>
                <a:latin typeface="LM Roman 10" pitchFamily="2" charset="77"/>
              </a:rPr>
              <a:t>#blessed</a:t>
            </a:r>
            <a:r>
              <a:rPr lang="en-US" b="0" i="0" dirty="0">
                <a:solidFill>
                  <a:schemeClr val="accent1"/>
                </a:solidFill>
                <a:effectLst/>
                <a:latin typeface="LM Roman 10" pitchFamily="2" charset="77"/>
              </a:rPr>
              <a:t>)</a:t>
            </a:r>
            <a:endParaRPr lang="en-US" b="0" i="0" dirty="0">
              <a:effectLst/>
              <a:latin typeface="LM Roman 10" pitchFamily="2" charset="77"/>
            </a:endParaRPr>
          </a:p>
          <a:p>
            <a:pPr lvl="1"/>
            <a:r>
              <a:rPr lang="en-US" b="0" i="0" dirty="0">
                <a:effectLst/>
                <a:latin typeface="LM Roman 10" pitchFamily="2" charset="77"/>
              </a:rPr>
              <a:t>not split on punctuation </a:t>
            </a:r>
            <a:r>
              <a:rPr lang="en-US" b="0" i="0" dirty="0">
                <a:solidFill>
                  <a:schemeClr val="accent1"/>
                </a:solidFill>
                <a:effectLst/>
                <a:latin typeface="LM Roman 10" pitchFamily="2" charset="77"/>
              </a:rPr>
              <a:t>(e.g., </a:t>
            </a:r>
            <a:r>
              <a:rPr lang="en-US" dirty="0">
                <a:solidFill>
                  <a:schemeClr val="accent1"/>
                </a:solidFill>
                <a:latin typeface="LM Roman 10" pitchFamily="2" charset="77"/>
              </a:rPr>
              <a:t>D.C.</a:t>
            </a:r>
            <a:r>
              <a:rPr lang="en-US" b="0" i="0" dirty="0">
                <a:solidFill>
                  <a:schemeClr val="accent1"/>
                </a:solidFill>
                <a:effectLst/>
                <a:latin typeface="LM Roman 10" pitchFamily="2" charset="77"/>
              </a:rPr>
              <a:t> or </a:t>
            </a:r>
            <a:r>
              <a:rPr lang="en-US" dirty="0" err="1">
                <a:solidFill>
                  <a:schemeClr val="accent1"/>
                </a:solidFill>
                <a:latin typeface="LM Roman 10" pitchFamily="2" charset="77"/>
              </a:rPr>
              <a:t>gopali@wustl.edu</a:t>
            </a:r>
            <a:r>
              <a:rPr lang="en-US" b="0" i="0" dirty="0">
                <a:solidFill>
                  <a:schemeClr val="accent1"/>
                </a:solidFill>
                <a:effectLst/>
                <a:latin typeface="LM Roman 10" pitchFamily="2" charset="77"/>
              </a:rPr>
              <a:t>)</a:t>
            </a:r>
            <a:endParaRPr lang="en-US" dirty="0">
              <a:solidFill>
                <a:schemeClr val="accent1"/>
              </a:solidFill>
              <a:latin typeface="LM Roman 10" pitchFamily="2" charset="77"/>
            </a:endParaRPr>
          </a:p>
          <a:p>
            <a:pPr lvl="1"/>
            <a:r>
              <a:rPr lang="en-US" b="0" i="0" dirty="0">
                <a:effectLst/>
                <a:latin typeface="LM Roman 10" pitchFamily="2" charset="77"/>
              </a:rPr>
              <a:t>or not split on spaces </a:t>
            </a:r>
            <a:r>
              <a:rPr lang="en-US" b="0" i="0" dirty="0">
                <a:solidFill>
                  <a:schemeClr val="accent1"/>
                </a:solidFill>
                <a:effectLst/>
                <a:latin typeface="LM Roman 10" pitchFamily="2" charset="77"/>
              </a:rPr>
              <a:t>(</a:t>
            </a:r>
            <a:r>
              <a:rPr lang="en-US" dirty="0">
                <a:solidFill>
                  <a:schemeClr val="accent1"/>
                </a:solidFill>
                <a:latin typeface="LM Roman 10" pitchFamily="2" charset="77"/>
              </a:rPr>
              <a:t>District of Columbia</a:t>
            </a:r>
            <a:r>
              <a:rPr lang="en-US" b="0" i="0" dirty="0">
                <a:solidFill>
                  <a:schemeClr val="accent1"/>
                </a:solidFill>
                <a:effectLst/>
                <a:latin typeface="LM Roman 10" pitchFamily="2" charset="77"/>
              </a:rPr>
              <a:t> or </a:t>
            </a:r>
            <a:r>
              <a:rPr lang="en-US" dirty="0">
                <a:solidFill>
                  <a:schemeClr val="accent1"/>
                </a:solidFill>
                <a:latin typeface="LM Roman 10" pitchFamily="2" charset="77"/>
              </a:rPr>
              <a:t>Supreme Court</a:t>
            </a:r>
            <a:r>
              <a:rPr lang="en-US" b="0" i="0" dirty="0">
                <a:solidFill>
                  <a:schemeClr val="accent1"/>
                </a:solidFill>
                <a:effectLst/>
                <a:latin typeface="LM Roman 10" pitchFamily="2" charset="77"/>
              </a:rPr>
              <a:t>)</a:t>
            </a:r>
          </a:p>
          <a:p>
            <a:pPr lvl="1"/>
            <a:r>
              <a:rPr lang="en-US" b="0" i="0" dirty="0">
                <a:effectLst/>
                <a:latin typeface="LM Roman 10" pitchFamily="2" charset="77"/>
              </a:rPr>
              <a:t>Some languages don't have spaces.</a:t>
            </a:r>
            <a:endParaRPr lang="en-US" dirty="0">
              <a:latin typeface="LM Roman 10" pitchFamily="2" charset="77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532D348-BEFC-9414-C9BB-CCAE3238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75" y="5167944"/>
            <a:ext cx="6756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3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457F-95AD-DB13-B49D-1D4E364D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104C3-F13F-620A-E8D9-9C41C1DAE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3654"/>
            <a:ext cx="9032795" cy="5694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21D0B-7CB8-483A-A333-DB69312D1472}"/>
              </a:ext>
            </a:extLst>
          </p:cNvPr>
          <p:cNvSpPr txBox="1"/>
          <p:nvPr/>
        </p:nvSpPr>
        <p:spPr>
          <a:xfrm>
            <a:off x="7700790" y="5853797"/>
            <a:ext cx="450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LM Roman 10" pitchFamily="2" charset="77"/>
              </a:rPr>
              <a:t>Source: Burt L. Monroe, TADA slides</a:t>
            </a:r>
          </a:p>
        </p:txBody>
      </p:sp>
    </p:spTree>
    <p:extLst>
      <p:ext uri="{BB962C8B-B14F-4D97-AF65-F5344CB8AC3E}">
        <p14:creationId xmlns:p14="http://schemas.microsoft.com/office/powerpoint/2010/main" val="189849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D07C-8018-671D-A0F3-1BFA27C7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F24C-7A73-69EE-681A-80A866D3D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712" cy="435133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LM Roman 10" pitchFamily="2" charset="77"/>
              </a:rPr>
              <a:t>T</a:t>
            </a:r>
            <a:r>
              <a:rPr lang="en-US" b="1" dirty="0">
                <a:solidFill>
                  <a:schemeClr val="accent1"/>
                </a:solidFill>
                <a:effectLst/>
                <a:latin typeface="LM Roman 10" pitchFamily="2" charset="77"/>
              </a:rPr>
              <a:t>okens</a:t>
            </a:r>
            <a:r>
              <a:rPr lang="en-US" dirty="0">
                <a:effectLst/>
                <a:latin typeface="LM Roman 10" pitchFamily="2" charset="77"/>
              </a:rPr>
              <a:t> and </a:t>
            </a:r>
            <a:r>
              <a:rPr lang="en-US" b="1" dirty="0">
                <a:solidFill>
                  <a:schemeClr val="accent1"/>
                </a:solidFill>
                <a:effectLst/>
                <a:latin typeface="LM Roman 10" pitchFamily="2" charset="77"/>
              </a:rPr>
              <a:t>types </a:t>
            </a:r>
            <a:r>
              <a:rPr lang="en-US" dirty="0">
                <a:effectLst/>
                <a:latin typeface="LM Roman 10" pitchFamily="2" charset="77"/>
              </a:rPr>
              <a:t>are different.</a:t>
            </a:r>
          </a:p>
          <a:p>
            <a:endParaRPr lang="en-US" dirty="0">
              <a:latin typeface="LM Roman 10" pitchFamily="2" charset="77"/>
            </a:endParaRPr>
          </a:p>
          <a:p>
            <a:r>
              <a:rPr lang="en-US" b="1" dirty="0">
                <a:solidFill>
                  <a:schemeClr val="accent1"/>
                </a:solidFill>
                <a:effectLst/>
                <a:latin typeface="LM Roman 10" pitchFamily="2" charset="77"/>
              </a:rPr>
              <a:t>Types</a:t>
            </a:r>
            <a:r>
              <a:rPr lang="en-US" dirty="0">
                <a:effectLst/>
                <a:latin typeface="LM Roman 10" pitchFamily="2" charset="77"/>
              </a:rPr>
              <a:t> are the unique tokens - constitute the </a:t>
            </a:r>
            <a:r>
              <a:rPr lang="en-US" b="1" dirty="0">
                <a:solidFill>
                  <a:schemeClr val="accent1"/>
                </a:solidFill>
                <a:effectLst/>
                <a:latin typeface="LM Roman 10" pitchFamily="2" charset="77"/>
              </a:rPr>
              <a:t>vocabulary</a:t>
            </a:r>
            <a:r>
              <a:rPr lang="en-US" dirty="0">
                <a:effectLst/>
                <a:latin typeface="LM Roman 10" pitchFamily="2" charset="77"/>
              </a:rPr>
              <a:t>, V.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1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CDF6-9F88-9C8F-DD3F-9C4BB5DC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i="0" dirty="0">
                <a:effectLst/>
                <a:latin typeface="LM Roman 10" pitchFamily="2" charset="77"/>
              </a:rPr>
              <a:t>Text normalization (“Pre-processing”)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0E97-C25F-4C29-0993-3D79BFD4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LM Roman 10" pitchFamily="2" charset="77"/>
              </a:rPr>
              <a:t>The process of putting tokens / textual features in a standard form. For example: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LM Roman 10" pitchFamily="2" charset="77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LM Roman 10" pitchFamily="2" charset="77"/>
              </a:rPr>
              <a:t>Case 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LM Roman 10" pitchFamily="2" charset="77"/>
              </a:rPr>
              <a:t>folding</a:t>
            </a:r>
            <a:r>
              <a:rPr lang="en-US" sz="2800" dirty="0">
                <a:solidFill>
                  <a:schemeClr val="accent1"/>
                </a:solidFill>
                <a:latin typeface="LM Roman 10" pitchFamily="2" charset="77"/>
              </a:rPr>
              <a:t>: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LM Roman 10" pitchFamily="2" charset="77"/>
              </a:rPr>
              <a:t> </a:t>
            </a:r>
            <a:r>
              <a:rPr lang="en-US" sz="2800" b="0" i="0" dirty="0">
                <a:effectLst/>
                <a:latin typeface="LM Roman 10" pitchFamily="2" charset="77"/>
              </a:rPr>
              <a:t>typically converting all upper-case characters to lower case. </a:t>
            </a:r>
            <a:br>
              <a:rPr lang="en-US" sz="2800" b="0" i="0" dirty="0">
                <a:effectLst/>
                <a:latin typeface="LM Roman 10" pitchFamily="2" charset="77"/>
              </a:rPr>
            </a:br>
            <a:endParaRPr lang="en-US" sz="2800" b="0" i="0" dirty="0">
              <a:effectLst/>
              <a:latin typeface="LM Roman 10" pitchFamily="2" charset="77"/>
            </a:endParaRPr>
          </a:p>
          <a:p>
            <a:pPr lvl="2"/>
            <a:r>
              <a:rPr lang="en-US" sz="2800" b="1" dirty="0">
                <a:latin typeface="LM Roman 10" pitchFamily="2" charset="77"/>
              </a:rPr>
              <a:t>This</a:t>
            </a:r>
            <a:r>
              <a:rPr lang="en-US" sz="2800" b="0" i="0" dirty="0">
                <a:effectLst/>
                <a:latin typeface="LM Roman 10" pitchFamily="2" charset="77"/>
              </a:rPr>
              <a:t> and </a:t>
            </a:r>
            <a:r>
              <a:rPr lang="en-US" sz="2800" b="1" dirty="0">
                <a:latin typeface="LM Roman 10" pitchFamily="2" charset="77"/>
              </a:rPr>
              <a:t>this</a:t>
            </a:r>
            <a:r>
              <a:rPr lang="en-US" sz="2800" b="0" i="0" dirty="0">
                <a:effectLst/>
                <a:latin typeface="LM Roman 10" pitchFamily="2" charset="77"/>
              </a:rPr>
              <a:t> become the same thing. </a:t>
            </a:r>
            <a:br>
              <a:rPr lang="en-US" sz="2800" b="0" i="0" dirty="0">
                <a:effectLst/>
                <a:latin typeface="LM Roman 10" pitchFamily="2" charset="77"/>
              </a:rPr>
            </a:br>
            <a:endParaRPr lang="en-US" sz="2800" b="0" i="0" dirty="0">
              <a:effectLst/>
              <a:latin typeface="LM Roman 10" pitchFamily="2" charset="77"/>
            </a:endParaRPr>
          </a:p>
          <a:p>
            <a:pPr lvl="2"/>
            <a:r>
              <a:rPr lang="en-US" sz="2800" b="0" i="0" dirty="0" err="1">
                <a:effectLst/>
                <a:latin typeface="LM Roman 10" pitchFamily="2" charset="77"/>
              </a:rPr>
              <a:t>But..it</a:t>
            </a:r>
            <a:r>
              <a:rPr lang="en-US" sz="2800" b="0" i="0" dirty="0">
                <a:effectLst/>
                <a:latin typeface="LM Roman 10" pitchFamily="2" charset="77"/>
              </a:rPr>
              <a:t> may overdo it, conflating for example </a:t>
            </a:r>
            <a:r>
              <a:rPr lang="en-US" sz="2800" b="1" dirty="0">
                <a:latin typeface="LM Roman 10" pitchFamily="2" charset="77"/>
              </a:rPr>
              <a:t>Trump</a:t>
            </a:r>
            <a:r>
              <a:rPr lang="en-US" sz="2800" b="0" i="0" dirty="0">
                <a:effectLst/>
                <a:latin typeface="LM Roman 10" pitchFamily="2" charset="77"/>
              </a:rPr>
              <a:t> and </a:t>
            </a:r>
            <a:r>
              <a:rPr lang="en-US" sz="2800" b="1" dirty="0">
                <a:latin typeface="LM Roman 10" pitchFamily="2" charset="77"/>
              </a:rPr>
              <a:t>trump</a:t>
            </a:r>
            <a:r>
              <a:rPr lang="en-US" sz="2800" b="0" i="0" dirty="0">
                <a:effectLst/>
                <a:latin typeface="LM Roman 10" pitchFamily="2" charset="77"/>
              </a:rPr>
              <a:t> or </a:t>
            </a:r>
            <a:r>
              <a:rPr lang="en-US" sz="2800" b="1" dirty="0">
                <a:latin typeface="LM Roman 10" pitchFamily="2" charset="77"/>
              </a:rPr>
              <a:t>US</a:t>
            </a:r>
            <a:r>
              <a:rPr lang="en-US" sz="2800" b="0" i="0" dirty="0">
                <a:effectLst/>
                <a:latin typeface="LM Roman 10" pitchFamily="2" charset="77"/>
              </a:rPr>
              <a:t> and </a:t>
            </a:r>
            <a:r>
              <a:rPr lang="en-US" sz="2800" b="1" dirty="0">
                <a:latin typeface="LM Roman 10" pitchFamily="2" charset="77"/>
              </a:rPr>
              <a:t>us</a:t>
            </a:r>
          </a:p>
          <a:p>
            <a:pPr lvl="1"/>
            <a:endParaRPr lang="en-US" sz="2800" dirty="0">
              <a:latin typeface="LM Roman 10" pitchFamily="2" charset="77"/>
            </a:endParaRPr>
          </a:p>
          <a:p>
            <a:pPr lvl="1"/>
            <a:endParaRPr lang="en-US" dirty="0">
              <a:latin typeface="LM Roman 1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704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C921-2FBE-9C9E-49D5-A174F6EA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618"/>
            <a:ext cx="10515600" cy="75425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LM Roman 10" pitchFamily="2" charset="77"/>
              </a:rPr>
              <a:t>Another text normalization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2F50-05DF-B8A8-0672-4E51F48B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1222872"/>
            <a:ext cx="11259238" cy="535419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>
                <a:latin typeface="LM Roman 10" pitchFamily="2" charset="77"/>
              </a:rPr>
              <a:t>Reducing words to their root form to handle variations. </a:t>
            </a:r>
          </a:p>
          <a:p>
            <a:pPr lvl="1"/>
            <a:endParaRPr lang="en-US" sz="2800" dirty="0">
              <a:latin typeface="LM Roman 10" pitchFamily="2" charset="77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LM Roman 10" pitchFamily="2" charset="77"/>
              </a:rPr>
              <a:t>Stemming</a:t>
            </a:r>
            <a:r>
              <a:rPr lang="en-US" sz="2800" dirty="0">
                <a:latin typeface="LM Roman 10" pitchFamily="2" charset="77"/>
              </a:rPr>
              <a:t> involves removing prefixes or suffixes from words</a:t>
            </a:r>
            <a:br>
              <a:rPr lang="en-US" sz="2800" dirty="0">
                <a:latin typeface="LM Roman 10" pitchFamily="2" charset="77"/>
              </a:rPr>
            </a:br>
            <a:endParaRPr lang="en-US" sz="2800" dirty="0">
              <a:latin typeface="LM Roman 10" pitchFamily="2" charset="77"/>
            </a:endParaRPr>
          </a:p>
          <a:p>
            <a:pPr lvl="2"/>
            <a:r>
              <a:rPr lang="en-US" sz="2800" dirty="0">
                <a:latin typeface="LM Roman 10" pitchFamily="2" charset="77"/>
              </a:rPr>
              <a:t>Probably okay to stem </a:t>
            </a:r>
            <a:r>
              <a:rPr lang="en-US" sz="2800" b="1" i="0" dirty="0">
                <a:effectLst/>
                <a:latin typeface="LM Roman 10" pitchFamily="2" charset="77"/>
              </a:rPr>
              <a:t>running</a:t>
            </a:r>
            <a:r>
              <a:rPr lang="en-US" sz="2800" b="0" i="0" dirty="0">
                <a:effectLst/>
                <a:latin typeface="LM Roman 10" pitchFamily="2" charset="77"/>
              </a:rPr>
              <a:t> and </a:t>
            </a:r>
            <a:r>
              <a:rPr lang="en-US" sz="2800" b="1" i="0" dirty="0">
                <a:effectLst/>
                <a:latin typeface="LM Roman 10" pitchFamily="2" charset="77"/>
              </a:rPr>
              <a:t>runs</a:t>
            </a:r>
            <a:r>
              <a:rPr lang="en-US" sz="2800" b="0" i="0" dirty="0">
                <a:effectLst/>
                <a:latin typeface="LM Roman 10" pitchFamily="2" charset="77"/>
              </a:rPr>
              <a:t> becomes </a:t>
            </a:r>
            <a:r>
              <a:rPr lang="en-US" sz="2800" b="1" i="0" dirty="0">
                <a:effectLst/>
                <a:latin typeface="LM Roman 10" pitchFamily="2" charset="77"/>
              </a:rPr>
              <a:t>run</a:t>
            </a:r>
          </a:p>
          <a:p>
            <a:pPr marL="914400" lvl="2" indent="0">
              <a:buNone/>
            </a:pPr>
            <a:endParaRPr lang="en-US" sz="2800" b="1" dirty="0">
              <a:latin typeface="LM Roman 10" pitchFamily="2" charset="77"/>
            </a:endParaRPr>
          </a:p>
          <a:p>
            <a:pPr lvl="2"/>
            <a:r>
              <a:rPr lang="en-US" sz="2800" dirty="0">
                <a:latin typeface="LM Roman 10" pitchFamily="2" charset="77"/>
              </a:rPr>
              <a:t>But…</a:t>
            </a:r>
            <a:r>
              <a:rPr lang="en-US" sz="2800" b="0" i="0" dirty="0">
                <a:effectLst/>
                <a:latin typeface="LM Roman 10" pitchFamily="2" charset="77"/>
              </a:rPr>
              <a:t>Porter Stemmer algorithm stems  </a:t>
            </a:r>
            <a:r>
              <a:rPr lang="en-US" sz="2800" b="1" i="0" dirty="0">
                <a:effectLst/>
                <a:latin typeface="LM Roman 10" pitchFamily="2" charset="77"/>
              </a:rPr>
              <a:t>universal</a:t>
            </a:r>
            <a:r>
              <a:rPr lang="en-US" sz="2800" b="0" i="0" dirty="0">
                <a:effectLst/>
                <a:latin typeface="LM Roman 10" pitchFamily="2" charset="77"/>
              </a:rPr>
              <a:t>, </a:t>
            </a:r>
            <a:r>
              <a:rPr lang="en-US" sz="2800" b="1" i="0" dirty="0">
                <a:effectLst/>
                <a:latin typeface="LM Roman 10" pitchFamily="2" charset="77"/>
              </a:rPr>
              <a:t>university</a:t>
            </a:r>
            <a:r>
              <a:rPr lang="en-US" sz="2800" b="0" i="0" dirty="0">
                <a:effectLst/>
                <a:latin typeface="LM Roman 10" pitchFamily="2" charset="77"/>
              </a:rPr>
              <a:t>, and </a:t>
            </a:r>
            <a:r>
              <a:rPr lang="en-US" sz="2800" b="1" i="0" dirty="0">
                <a:effectLst/>
                <a:latin typeface="LM Roman 10" pitchFamily="2" charset="77"/>
              </a:rPr>
              <a:t>universe</a:t>
            </a:r>
            <a:r>
              <a:rPr lang="en-US" sz="2800" b="0" i="0" dirty="0">
                <a:effectLst/>
                <a:latin typeface="LM Roman 10" pitchFamily="2" charset="77"/>
              </a:rPr>
              <a:t> all to </a:t>
            </a:r>
            <a:r>
              <a:rPr lang="en-US" sz="2800" b="1" i="0" dirty="0" err="1">
                <a:effectLst/>
                <a:latin typeface="LM Roman 10" pitchFamily="2" charset="77"/>
              </a:rPr>
              <a:t>univers</a:t>
            </a:r>
            <a:r>
              <a:rPr lang="en-US" sz="2800" b="0" i="0" dirty="0">
                <a:effectLst/>
                <a:latin typeface="LM Roman 10" pitchFamily="2" charset="77"/>
              </a:rPr>
              <a:t>.</a:t>
            </a:r>
            <a:br>
              <a:rPr lang="en-US" sz="2800" b="0" i="0" dirty="0">
                <a:effectLst/>
                <a:latin typeface="LM Roman 10" pitchFamily="2" charset="77"/>
              </a:rPr>
            </a:br>
            <a:endParaRPr lang="en-US" sz="2800" dirty="0">
              <a:solidFill>
                <a:schemeClr val="accent1"/>
              </a:solidFill>
              <a:latin typeface="LM Roman 10" pitchFamily="2" charset="77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LM Roman 10" pitchFamily="2" charset="77"/>
              </a:rPr>
              <a:t>Lemmatization</a:t>
            </a:r>
            <a:r>
              <a:rPr lang="en-US" sz="2800" dirty="0">
                <a:latin typeface="LM Roman 10" pitchFamily="2" charset="77"/>
              </a:rPr>
              <a:t> could be better but is computationally expensive. Reduces words to their base or dictionary form. </a:t>
            </a:r>
            <a:r>
              <a:rPr lang="en-US" sz="2800" dirty="0">
                <a:solidFill>
                  <a:srgbClr val="05192D"/>
                </a:solidFill>
                <a:latin typeface="LM Roman 10" pitchFamily="2" charset="77"/>
              </a:rPr>
              <a:t>T</a:t>
            </a:r>
            <a:r>
              <a:rPr lang="en-US" sz="2800" b="0" i="0" dirty="0">
                <a:solidFill>
                  <a:srgbClr val="05192D"/>
                </a:solidFill>
                <a:effectLst/>
                <a:latin typeface="LM Roman 10" pitchFamily="2" charset="77"/>
              </a:rPr>
              <a:t>akes into consideration the larger context surrounding the word.</a:t>
            </a:r>
            <a:endParaRPr lang="en-US" sz="2800" dirty="0">
              <a:latin typeface="LM Roman 1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869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FC65-660E-5A32-4876-A89E1AF1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i="0" dirty="0">
                <a:effectLst/>
                <a:latin typeface="LM Roman 10" pitchFamily="2" charset="77"/>
              </a:rPr>
              <a:t>Part-of-speech tagging</a:t>
            </a:r>
            <a:r>
              <a:rPr lang="en-US" sz="3800" dirty="0">
                <a:latin typeface="LM Roman 10" pitchFamily="2" charset="77"/>
              </a:rPr>
              <a:t>: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6895-73DE-CA47-F097-76A0ABC9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Roman 10" pitchFamily="2" charset="77"/>
              </a:rPr>
              <a:t> A</a:t>
            </a:r>
            <a:r>
              <a:rPr lang="en-US" b="0" i="0" dirty="0">
                <a:effectLst/>
                <a:latin typeface="LM Roman 10" pitchFamily="2" charset="77"/>
              </a:rPr>
              <a:t>ssigning a part-of-speech label to a given token. </a:t>
            </a:r>
          </a:p>
          <a:p>
            <a:endParaRPr lang="en-US" dirty="0">
              <a:latin typeface="LM Roman 10" pitchFamily="2" charset="77"/>
            </a:endParaRPr>
          </a:p>
          <a:p>
            <a:r>
              <a:rPr lang="en-US" b="0" i="0" dirty="0">
                <a:effectLst/>
                <a:latin typeface="LM Roman 10" pitchFamily="2" charset="77"/>
              </a:rPr>
              <a:t>These are word-level classification problems, typically referred to as </a:t>
            </a:r>
            <a:r>
              <a:rPr lang="en-US" b="1" i="0" dirty="0">
                <a:solidFill>
                  <a:schemeClr val="accent1"/>
                </a:solidFill>
                <a:effectLst/>
                <a:latin typeface="LM Roman 10" pitchFamily="2" charset="77"/>
              </a:rPr>
              <a:t>tagging</a:t>
            </a:r>
            <a:r>
              <a:rPr lang="en-US" b="0" i="0" dirty="0">
                <a:effectLst/>
                <a:latin typeface="LM Roman 10" pitchFamily="2" charset="77"/>
              </a:rPr>
              <a:t> or </a:t>
            </a:r>
            <a:r>
              <a:rPr lang="en-US" b="1" i="0" dirty="0">
                <a:solidFill>
                  <a:schemeClr val="accent1"/>
                </a:solidFill>
                <a:effectLst/>
                <a:latin typeface="LM Roman 10" pitchFamily="2" charset="77"/>
              </a:rPr>
              <a:t>sequence labeling</a:t>
            </a:r>
            <a:r>
              <a:rPr lang="en-US" b="0" i="0" dirty="0">
                <a:solidFill>
                  <a:schemeClr val="accent1"/>
                </a:solidFill>
                <a:effectLst/>
                <a:latin typeface="LM Roman 10" pitchFamily="2" charset="77"/>
              </a:rPr>
              <a:t> </a:t>
            </a:r>
            <a:r>
              <a:rPr lang="en-US" b="0" i="0" dirty="0">
                <a:effectLst/>
                <a:latin typeface="LM Roman 10" pitchFamily="2" charset="77"/>
              </a:rPr>
              <a:t>or </a:t>
            </a:r>
            <a:r>
              <a:rPr lang="en-US" b="1" i="0" dirty="0">
                <a:solidFill>
                  <a:schemeClr val="accent1"/>
                </a:solidFill>
                <a:effectLst/>
                <a:latin typeface="LM Roman 10" pitchFamily="2" charset="77"/>
              </a:rPr>
              <a:t>annotation</a:t>
            </a:r>
            <a:r>
              <a:rPr lang="en-US" b="0" i="0" dirty="0">
                <a:effectLst/>
                <a:latin typeface="LM Roman 10" pitchFamily="2" charset="77"/>
              </a:rPr>
              <a:t> tasks.</a:t>
            </a:r>
          </a:p>
          <a:p>
            <a:endParaRPr lang="en-US" dirty="0">
              <a:latin typeface="LM Roman 10" pitchFamily="2" charset="77"/>
            </a:endParaRPr>
          </a:p>
          <a:p>
            <a:r>
              <a:rPr lang="en-US" b="0" i="0" dirty="0">
                <a:effectLst/>
                <a:latin typeface="LM Roman 10" pitchFamily="2" charset="77"/>
              </a:rPr>
              <a:t>Word-level tasks like part-of-speech tagging interact with sentence-level tasks for identifying grammatical / syntactical structure that ties words together, which are typically referred to as </a:t>
            </a:r>
            <a:r>
              <a:rPr lang="en-US" b="1" i="0" dirty="0">
                <a:solidFill>
                  <a:schemeClr val="accent1"/>
                </a:solidFill>
                <a:effectLst/>
                <a:latin typeface="LM Roman 10" pitchFamily="2" charset="77"/>
              </a:rPr>
              <a:t>parsing</a:t>
            </a:r>
            <a:r>
              <a:rPr lang="en-US" b="0" i="0" dirty="0">
                <a:effectLst/>
                <a:latin typeface="LM Roman 10" pitchFamily="2" charset="77"/>
              </a:rPr>
              <a:t>.</a:t>
            </a:r>
            <a:endParaRPr lang="en-US" dirty="0">
              <a:latin typeface="LM Roman 1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020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608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LM Roman 10</vt:lpstr>
      <vt:lpstr>Office Theme</vt:lpstr>
      <vt:lpstr>PowerPoint Presentation</vt:lpstr>
      <vt:lpstr>Last Workshop: </vt:lpstr>
      <vt:lpstr>Today </vt:lpstr>
      <vt:lpstr>Corpus, Tokens &amp; Vocabulary</vt:lpstr>
      <vt:lpstr>PowerPoint Presentation</vt:lpstr>
      <vt:lpstr>PowerPoint Presentation</vt:lpstr>
      <vt:lpstr>Text normalization (“Pre-processing”)</vt:lpstr>
      <vt:lpstr>Another text normalization thing…</vt:lpstr>
      <vt:lpstr>Part-of-speech tagging:</vt:lpstr>
      <vt:lpstr>Document Term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Gopal, Ishita</dc:creator>
  <cp:lastModifiedBy>Gopal, Ishita</cp:lastModifiedBy>
  <cp:revision>6</cp:revision>
  <dcterms:created xsi:type="dcterms:W3CDTF">2024-02-14T02:55:13Z</dcterms:created>
  <dcterms:modified xsi:type="dcterms:W3CDTF">2024-02-17T18:00:06Z</dcterms:modified>
</cp:coreProperties>
</file>