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89" r:id="rId4"/>
    <p:sldId id="275" r:id="rId5"/>
    <p:sldId id="276" r:id="rId6"/>
    <p:sldId id="278" r:id="rId7"/>
    <p:sldId id="281" r:id="rId8"/>
    <p:sldId id="292" r:id="rId9"/>
    <p:sldId id="294" r:id="rId10"/>
    <p:sldId id="296" r:id="rId11"/>
    <p:sldId id="293" r:id="rId12"/>
    <p:sldId id="295" r:id="rId13"/>
    <p:sldId id="285" r:id="rId14"/>
    <p:sldId id="284" r:id="rId15"/>
    <p:sldId id="286" r:id="rId16"/>
    <p:sldId id="29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8723"/>
  </p:normalViewPr>
  <p:slideViewPr>
    <p:cSldViewPr snapToGrid="0">
      <p:cViewPr varScale="1">
        <p:scale>
          <a:sx n="82" d="100"/>
          <a:sy n="82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69083-68B6-224E-B9E1-9BC41B50C6A9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19AB7-43A0-2D4D-8438-7FA21777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19AB7-43A0-2D4D-8438-7FA21777D6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language has </a:t>
            </a:r>
            <a:r>
              <a:rPr lang="en-US" dirty="0" err="1"/>
              <a:t>gra,mmar</a:t>
            </a:r>
            <a:r>
              <a:rPr lang="en-US" dirty="0"/>
              <a:t> rules common phrases but naïve bayes ignores all that stuff. Treats language like a bag full of words and each message as a random selection of them.</a:t>
            </a:r>
          </a:p>
          <a:p>
            <a:endParaRPr lang="en-US" dirty="0"/>
          </a:p>
          <a:p>
            <a:r>
              <a:rPr lang="en-US" dirty="0"/>
              <a:t>Prob for each word given that we saw it in ham/spam</a:t>
            </a:r>
          </a:p>
          <a:p>
            <a:endParaRPr lang="en-US" dirty="0"/>
          </a:p>
          <a:p>
            <a:r>
              <a:rPr lang="en-US" dirty="0"/>
              <a:t>Prob we see prince given that we saw it in a ham/normal message = 1/9 (num times we see prince in ham/tot words)These prob are also called </a:t>
            </a:r>
            <a:r>
              <a:rPr lang="en-US" dirty="0" err="1"/>
              <a:t>liklihoods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Prior probability – initial guess that a message is a ham</a:t>
            </a:r>
          </a:p>
          <a:p>
            <a:br>
              <a:rPr lang="en-US" dirty="0"/>
            </a:br>
            <a:r>
              <a:rPr lang="en-US" dirty="0" err="1"/>
              <a:t>Prortional</a:t>
            </a:r>
            <a:r>
              <a:rPr lang="en-US" dirty="0"/>
              <a:t> to </a:t>
            </a:r>
            <a:r>
              <a:rPr lang="en-US" dirty="0" err="1"/>
              <a:t>trhe</a:t>
            </a:r>
            <a:r>
              <a:rPr lang="en-US" dirty="0"/>
              <a:t> prob that the message is normal given that it says prince prince money. Score it gets if the message is ham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19AB7-43A0-2D4D-8438-7FA21777D6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AADE-4267-A0FE-C6DC-14BFEA49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CB19-585D-7F47-F28D-694E4445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AF92-1A5E-2B59-A3F6-09EA8035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7C45-B692-2324-D619-71B36314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8B9F-BF4E-C465-C9A9-7B8E08F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FF04-3D95-A0A7-B6A3-0C554744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EF7A2-66D6-D8AC-4219-A88E50BA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0253-209E-C8A5-A618-D28EBC06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5805-6536-9E50-6285-FDD9398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678C-AEB7-2B7B-EC3D-692853E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D900C-5F70-C5BC-FB76-F9796C7F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AB79-7317-C53A-BCCD-0E2FE1A4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3C33-9BA5-3236-9257-556BFDC4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67D7-5810-468B-D25D-4C388167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1C5D-AB77-BDFF-056A-39DF01A3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7C0-9F6A-7DEC-E513-E69AE41D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402A-3BD3-0366-0F39-24E042B8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0FF5-B230-1F1B-950B-103B9649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595A-829C-1D8A-AF8F-77E68E59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0D2-8ECA-A147-0847-CF370324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BA0F-BB49-F33B-2CD7-84920C1B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215E-39E4-0E16-2B85-F1BF5FAB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E08A-E0A2-E64B-7754-CE65FF5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CCA5-6169-9889-AC8B-F7F7B16B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1C5D-61E6-C17D-4182-D2B7930B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75B-9D7E-891B-BAE4-C6E75C33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F57D-ECC2-FC32-8520-062D1C477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0F68D-6EB7-0B03-76E8-A4247D484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F889A-2647-78BB-49BD-B2FDDED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82AC-BB48-443E-6A6A-5FD223B9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3BB0B-C9D0-EBBD-B8BF-80AF683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9F07-68E0-B24D-DC99-94F70CCB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0F33-5859-654B-1F65-135D8CD1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20BB-7285-08BA-FD01-BB7E3CF0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F9303-0571-7025-0891-B9576640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5BF9D-6153-EED8-910D-99C040FED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E5B15-D6F1-4FC1-F5FB-E1E2928B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6A4C-9FD9-1FD3-6894-4310EE37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DCA4-1EB0-011E-820E-A0CC867B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681-3365-82C8-E83E-1E7CB6E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AACD-56D7-11EE-9353-FA38518A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B5489-45CD-BCC3-8A0D-550C85BA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A417-481E-EE14-9185-0D6F49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109AB-779F-0EC7-C2AC-2CDF71EC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E2AF1-8A13-64D3-A214-4E7FDC6F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48354-4104-63EB-10D2-020ECC2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806-846F-F828-3D65-5560FED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0241-D02C-6BD7-A077-C21481A9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17BF-C730-AC7E-F922-A21E0957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2799-AE52-4362-5D64-FDFDDD51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B40C-CEEA-A819-1DEF-3C4E296A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8503-C417-7CAA-C17B-B3F32246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B8B5-59CD-0707-FDF5-DC5FEF5D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D172-5638-70F8-B9EE-5C3438D0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9B67-1E0E-BEDD-7020-1B221CA4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BA013-37D5-BD7E-5A3D-4D12A205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510E-41FD-3CEF-0BC8-ED32DAB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8A1A-06E5-45CA-6861-8FA2462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35C0-5517-3D95-CA7B-881878C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88F7-D52F-5AB7-D3F3-1A1C932E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D4B2-7BA1-FACE-0A83-2379B5C29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C9AA-9A0C-6C4C-95B3-BA3226EA057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DE15-E440-8DFC-7024-11EB26F1A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5F9F-FA78-F3E6-6519-1E64704B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4CBD-6570-054F-B902-1905C44A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C881-1A96-A061-ECB8-D0C0F68012D5}"/>
              </a:ext>
            </a:extLst>
          </p:cNvPr>
          <p:cNvSpPr txBox="1"/>
          <p:nvPr/>
        </p:nvSpPr>
        <p:spPr>
          <a:xfrm>
            <a:off x="1112704" y="2159306"/>
            <a:ext cx="10543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effectLst/>
                <a:latin typeface="LM Roman 10" pitchFamily="2" charset="77"/>
                <a:cs typeface="Times New Roman" panose="02020603050405020304" pitchFamily="18" charset="0"/>
              </a:rPr>
              <a:t>Day 4 – Introduction to Supervised Learning	</a:t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M Roman 10" pitchFamily="2" charset="77"/>
                <a:cs typeface="Times New Roman" panose="02020603050405020304" pitchFamily="18" charset="0"/>
              </a:rPr>
            </a:b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M Roman 10" pitchFamily="2" charset="77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Introduction to Text Analysis in Python</a:t>
            </a: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TRIADS Training Series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Ishita Gopal </a:t>
            </a:r>
          </a:p>
          <a:p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LM Roman 10" pitchFamily="2" charset="77"/>
                <a:cs typeface="Times New Roman" panose="02020603050405020304" pitchFamily="18" charset="0"/>
              </a:rPr>
              <a:t>February 21, 2024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LM Roman 10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1B17A-83A0-82FE-6086-884AD34B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94" y="378114"/>
            <a:ext cx="5203211" cy="13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2784-91F7-AE26-7AB2-4410E411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895"/>
            <a:ext cx="10515600" cy="52160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LM Roman 10" pitchFamily="2" charset="77"/>
              </a:rPr>
              <a:t>Say you want to classify 10,000 movie reviews into positive/negative:</a:t>
            </a:r>
            <a:br>
              <a:rPr lang="en-US" dirty="0">
                <a:latin typeface="LM Roman 10" pitchFamily="2" charset="77"/>
              </a:rPr>
            </a:br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Sample data and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label</a:t>
            </a:r>
            <a:r>
              <a:rPr lang="en-US" dirty="0">
                <a:latin typeface="LM Roman 10" pitchFamily="2" charset="77"/>
              </a:rPr>
              <a:t> it</a:t>
            </a:r>
          </a:p>
          <a:p>
            <a:pPr lvl="1"/>
            <a:r>
              <a:rPr lang="en-US" dirty="0">
                <a:latin typeface="LM Roman 10" pitchFamily="2" charset="77"/>
              </a:rPr>
              <a:t>say, 2000 out of the 10,000 reviews</a:t>
            </a:r>
          </a:p>
          <a:p>
            <a:pPr marL="457200" lvl="1" indent="0">
              <a:buNone/>
            </a:pPr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Split it into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train and test set </a:t>
            </a:r>
          </a:p>
          <a:p>
            <a:pPr lvl="1"/>
            <a:r>
              <a:rPr lang="en-US" dirty="0">
                <a:latin typeface="LM Roman 10" pitchFamily="2" charset="77"/>
              </a:rPr>
              <a:t>say, keep 1600 for training and 400 for testing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  <a:sym typeface="Wingdings" pitchFamily="2" charset="2"/>
              </a:rPr>
              <a:t>Training data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  <a:sym typeface="Wingdings" pitchFamily="2" charset="2"/>
              </a:rPr>
              <a:t>Model</a:t>
            </a:r>
            <a:r>
              <a:rPr lang="en-US" dirty="0">
                <a:latin typeface="LM Roman 10" pitchFamily="2" charset="77"/>
                <a:sym typeface="Wingdings" pitchFamily="2" charset="2"/>
              </a:rPr>
              <a:t>  Use test data to measure performance</a:t>
            </a:r>
          </a:p>
          <a:p>
            <a:pPr lvl="1"/>
            <a:r>
              <a:rPr lang="en-US" dirty="0">
                <a:latin typeface="LM Roman 10" pitchFamily="2" charset="77"/>
                <a:sym typeface="Wingdings" pitchFamily="2" charset="2"/>
              </a:rPr>
              <a:t>Test data is labeled data we did not train the model on</a:t>
            </a:r>
          </a:p>
          <a:p>
            <a:pPr marL="0" indent="0">
              <a:buNone/>
            </a:pPr>
            <a:endParaRPr lang="en-US" dirty="0">
              <a:latin typeface="LM Roman 10" pitchFamily="2" charset="77"/>
              <a:sym typeface="Wingdings" pitchFamily="2" charset="2"/>
            </a:endParaRPr>
          </a:p>
          <a:p>
            <a:r>
              <a:rPr lang="en-US" dirty="0">
                <a:latin typeface="LM Roman 10" pitchFamily="2" charset="77"/>
                <a:sym typeface="Wingdings" pitchFamily="2" charset="2"/>
              </a:rPr>
              <a:t>If satisfied with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  <a:sym typeface="Wingdings" pitchFamily="2" charset="2"/>
              </a:rPr>
              <a:t>Model</a:t>
            </a:r>
            <a:r>
              <a:rPr lang="en-US" dirty="0">
                <a:latin typeface="LM Roman 10" pitchFamily="2" charset="77"/>
                <a:sym typeface="Wingdings" pitchFamily="2" charset="2"/>
              </a:rPr>
              <a:t>  use it to label unseen data</a:t>
            </a:r>
          </a:p>
          <a:p>
            <a:endParaRPr lang="en-US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43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EBB6-3458-8193-98B9-BB868CF2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DB58F2-19A2-9D01-3C68-70D83016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41" y="161287"/>
            <a:ext cx="8700091" cy="60156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BB02A-E546-BE0E-A66C-D6BCD7F7BA96}"/>
              </a:ext>
            </a:extLst>
          </p:cNvPr>
          <p:cNvSpPr txBox="1"/>
          <p:nvPr/>
        </p:nvSpPr>
        <p:spPr>
          <a:xfrm>
            <a:off x="7237708" y="6075336"/>
            <a:ext cx="3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Pablo Barbera’s QTA PPT</a:t>
            </a:r>
          </a:p>
        </p:txBody>
      </p:sp>
    </p:spTree>
    <p:extLst>
      <p:ext uri="{BB962C8B-B14F-4D97-AF65-F5344CB8AC3E}">
        <p14:creationId xmlns:p14="http://schemas.microsoft.com/office/powerpoint/2010/main" val="81879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0067-4AA9-D927-7FFC-0DD6B38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176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LM Roman 10" pitchFamily="2" charset="77"/>
              </a:rPr>
              <a:t>Let’s briefly look at how naïve bayes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A6B1-2EC6-2BC2-930D-A31AC9C5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85C-7F8A-1E28-7E40-A062EEF2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CAA5C3-C3B8-9F99-E3A0-CE81E85E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73" y="365125"/>
            <a:ext cx="8654309" cy="5850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05C6D6-76AE-DA4E-FB32-6B02BC9EF4C2}"/>
              </a:ext>
            </a:extLst>
          </p:cNvPr>
          <p:cNvSpPr txBox="1"/>
          <p:nvPr/>
        </p:nvSpPr>
        <p:spPr>
          <a:xfrm>
            <a:off x="8813372" y="6362513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374365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C122B2B-E1FF-CA0A-9752-AB3040E60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3" y="387977"/>
            <a:ext cx="10496991" cy="6082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60F8B-6ABF-0A8D-530E-90B5AD810104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7752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F1B3-E239-C586-F556-8A26FA07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2C36B31-A250-D3C8-53D2-A05D0F5A5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191"/>
            <a:ext cx="8989587" cy="61297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5552A-B6EA-FA03-414E-EA5E99DDC26E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29379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81F-4D99-DD85-F0ED-33F29825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E7D0-3E76-F6EE-31C4-27E9D096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Let’s implement the naïve bayes in Python.</a:t>
            </a:r>
          </a:p>
          <a:p>
            <a:pPr lvl="1"/>
            <a:r>
              <a:rPr lang="en-US" dirty="0">
                <a:latin typeface="LM Roman 10" pitchFamily="2" charset="77"/>
              </a:rPr>
              <a:t>https://</a:t>
            </a:r>
            <a:r>
              <a:rPr lang="en-US" dirty="0" err="1">
                <a:latin typeface="LM Roman 10" pitchFamily="2" charset="77"/>
              </a:rPr>
              <a:t>colab.research.google.com</a:t>
            </a:r>
            <a:r>
              <a:rPr lang="en-US" dirty="0">
                <a:latin typeface="LM Roman 10" pitchFamily="2" charset="77"/>
              </a:rPr>
              <a:t>/drive/14ZMpLiNp-rB33gXacP8Wdj_jcYNUUv68?usp=sharing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An easy to follow video on Naïve Bayes: </a:t>
            </a:r>
            <a:r>
              <a:rPr lang="en-US" dirty="0">
                <a:latin typeface="LM Roman 10" pitchFamily="2" charset="77"/>
                <a:hlinkClick r:id="rId2"/>
              </a:rPr>
              <a:t>https://</a:t>
            </a:r>
            <a:r>
              <a:rPr lang="en-US" dirty="0" err="1">
                <a:latin typeface="LM Roman 10" pitchFamily="2" charset="77"/>
                <a:hlinkClick r:id="rId2"/>
              </a:rPr>
              <a:t>w</a:t>
            </a:r>
            <a:r>
              <a:rPr lang="en-US" dirty="0" err="1">
                <a:latin typeface="LM Roman 10" pitchFamily="2" charset="77"/>
              </a:rPr>
              <a:t>ww.youtube.com</a:t>
            </a:r>
            <a:r>
              <a:rPr lang="en-US" dirty="0">
                <a:latin typeface="LM Roman 10" pitchFamily="2" charset="77"/>
              </a:rPr>
              <a:t>/</a:t>
            </a:r>
            <a:r>
              <a:rPr lang="en-US" dirty="0" err="1">
                <a:latin typeface="LM Roman 10" pitchFamily="2" charset="77"/>
              </a:rPr>
              <a:t>watch?v</a:t>
            </a:r>
            <a:r>
              <a:rPr lang="en-US" dirty="0">
                <a:latin typeface="LM Roman 10" pitchFamily="2" charset="77"/>
              </a:rPr>
              <a:t>=O2L2Uv9pdDA</a:t>
            </a:r>
          </a:p>
        </p:txBody>
      </p:sp>
    </p:spTree>
    <p:extLst>
      <p:ext uri="{BB962C8B-B14F-4D97-AF65-F5344CB8AC3E}">
        <p14:creationId xmlns:p14="http://schemas.microsoft.com/office/powerpoint/2010/main" val="69013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F824-1E50-DD3D-D728-1938BF6D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8FD4FF-623B-66A8-ED0B-303172793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38" y="365125"/>
            <a:ext cx="8627855" cy="5949132"/>
          </a:xfrm>
        </p:spPr>
      </p:pic>
    </p:spTree>
    <p:extLst>
      <p:ext uri="{BB962C8B-B14F-4D97-AF65-F5344CB8AC3E}">
        <p14:creationId xmlns:p14="http://schemas.microsoft.com/office/powerpoint/2010/main" val="36646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E7BC-C364-6CEE-9881-980BB415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Last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A65-DA10-77D1-DBE6-6483F951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Talked about dictionaries</a:t>
            </a:r>
          </a:p>
          <a:p>
            <a:r>
              <a:rPr lang="en-US" dirty="0">
                <a:latin typeface="LM Roman 10" pitchFamily="2" charset="77"/>
              </a:rPr>
              <a:t>It’s pitfalls</a:t>
            </a:r>
          </a:p>
          <a:p>
            <a:r>
              <a:rPr lang="en-US" dirty="0">
                <a:latin typeface="LM Roman 10" pitchFamily="2" charset="77"/>
              </a:rPr>
              <a:t>How to implement dictionary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11006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B445-8386-23DC-D421-530DA0D4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0" pitchFamily="2" charset="77"/>
              </a:rPr>
              <a:t>To remind you about dictionaries: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D160-9842-EC2E-2177-21CE94CB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LM Roman 10" pitchFamily="2" charset="77"/>
              </a:rPr>
              <a:t>Idea: set of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predefined words </a:t>
            </a:r>
            <a:r>
              <a:rPr lang="en-US" dirty="0">
                <a:latin typeface="LM Roman 10" pitchFamily="2" charset="77"/>
              </a:rPr>
              <a:t>with specific connotations that allows us to  </a:t>
            </a:r>
            <a:r>
              <a:rPr lang="en-US" b="1" dirty="0">
                <a:solidFill>
                  <a:schemeClr val="accent1"/>
                </a:solidFill>
                <a:latin typeface="LM Roman 10" pitchFamily="2" charset="77"/>
              </a:rPr>
              <a:t>classify</a:t>
            </a:r>
            <a:r>
              <a:rPr lang="en-US" dirty="0">
                <a:latin typeface="LM Roman 10" pitchFamily="2" charset="77"/>
              </a:rPr>
              <a:t> documents automatically and quickly</a:t>
            </a:r>
            <a:br>
              <a:rPr lang="en-US" dirty="0">
                <a:latin typeface="LM Roman 10" pitchFamily="2" charset="77"/>
              </a:rPr>
            </a:br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Common in opinion mining/sentiment analysis</a:t>
            </a:r>
          </a:p>
          <a:p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Aim 1: categorize documents into a specific class.</a:t>
            </a:r>
          </a:p>
          <a:p>
            <a:pPr lvl="1"/>
            <a:r>
              <a:rPr lang="en-US" dirty="0">
                <a:latin typeface="LM Roman 10" pitchFamily="2" charset="77"/>
              </a:rPr>
              <a:t>This movie review is “positive”. This manifesto is “liberal”.</a:t>
            </a:r>
          </a:p>
          <a:p>
            <a:pPr lvl="1"/>
            <a:endParaRPr lang="en-US" dirty="0">
              <a:latin typeface="LM Roman 10" pitchFamily="2" charset="77"/>
            </a:endParaRPr>
          </a:p>
          <a:p>
            <a:r>
              <a:rPr lang="en-US" dirty="0">
                <a:latin typeface="LM Roman 10" pitchFamily="2" charset="77"/>
              </a:rPr>
              <a:t>Aim 2: Measure the extent to which a document is associated with a category</a:t>
            </a:r>
          </a:p>
          <a:p>
            <a:pPr lvl="1"/>
            <a:r>
              <a:rPr lang="en-US" dirty="0">
                <a:latin typeface="LM Roman 10" pitchFamily="2" charset="77"/>
              </a:rPr>
              <a:t>This review “generally positive” with some negative elements.</a:t>
            </a:r>
          </a:p>
          <a:p>
            <a:pPr lvl="1"/>
            <a:endParaRPr lang="en-US" dirty="0">
              <a:latin typeface="LM Roman 10" pitchFamily="2" charset="77"/>
            </a:endParaRPr>
          </a:p>
          <a:p>
            <a:endParaRPr lang="en-US" dirty="0">
              <a:latin typeface="LM Roman 1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133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C71-4A0D-93D0-799B-B87434C0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text&#10;&#10;Description automatically generated">
            <a:extLst>
              <a:ext uri="{FF2B5EF4-FFF2-40B4-BE49-F238E27FC236}">
                <a16:creationId xmlns:a16="http://schemas.microsoft.com/office/drawing/2014/main" id="{FE52CC19-1538-0D3C-2C6A-862FC751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46" y="630681"/>
            <a:ext cx="8905340" cy="6360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BFC48-0352-7223-2124-8A7C597BD6DF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15371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0B8B-C6C1-FF18-C2CB-1585AF88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text&#10;&#10;Description automatically generated">
            <a:extLst>
              <a:ext uri="{FF2B5EF4-FFF2-40B4-BE49-F238E27FC236}">
                <a16:creationId xmlns:a16="http://schemas.microsoft.com/office/drawing/2014/main" id="{C74B3AA6-3C33-D481-94B0-A50DA30BA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9" y="198895"/>
            <a:ext cx="8581189" cy="60057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A5163-F3D0-E74B-A9C6-8795C31F639F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404823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7CE8-DADA-9109-93A8-60CBD4D2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words on a white background&#10;&#10;Description automatically generated">
            <a:extLst>
              <a:ext uri="{FF2B5EF4-FFF2-40B4-BE49-F238E27FC236}">
                <a16:creationId xmlns:a16="http://schemas.microsoft.com/office/drawing/2014/main" id="{07A70269-1AD1-44BB-C7E4-18C8874D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27" y="176583"/>
            <a:ext cx="8675684" cy="61410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E2865-004C-4E1C-B656-835E54F168C2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371335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BBFB-955D-233A-219A-ADF84CD3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ath test&#10;&#10;Description automatically generated">
            <a:extLst>
              <a:ext uri="{FF2B5EF4-FFF2-40B4-BE49-F238E27FC236}">
                <a16:creationId xmlns:a16="http://schemas.microsoft.com/office/drawing/2014/main" id="{5173480E-CB8C-7533-E19A-BA3073578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90" y="254289"/>
            <a:ext cx="8575361" cy="581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AE4C0-CBE7-27EA-8C5C-06B05ADDFB20}"/>
              </a:ext>
            </a:extLst>
          </p:cNvPr>
          <p:cNvSpPr txBox="1"/>
          <p:nvPr/>
        </p:nvSpPr>
        <p:spPr>
          <a:xfrm>
            <a:off x="8813372" y="6347015"/>
            <a:ext cx="3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Kevin Munger’s TAD PPT</a:t>
            </a:r>
          </a:p>
        </p:txBody>
      </p:sp>
    </p:spTree>
    <p:extLst>
      <p:ext uri="{BB962C8B-B14F-4D97-AF65-F5344CB8AC3E}">
        <p14:creationId xmlns:p14="http://schemas.microsoft.com/office/powerpoint/2010/main" val="264728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FD0A-A9AB-C66A-67FE-31E2896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dictionary method&#10;&#10;Description automatically generated">
            <a:extLst>
              <a:ext uri="{FF2B5EF4-FFF2-40B4-BE49-F238E27FC236}">
                <a16:creationId xmlns:a16="http://schemas.microsoft.com/office/drawing/2014/main" id="{988658D2-048F-9AF4-9589-1EF66BE6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64" y="413332"/>
            <a:ext cx="8351903" cy="581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2F8C9-EE8C-A22C-E283-559A2FE3F620}"/>
              </a:ext>
            </a:extLst>
          </p:cNvPr>
          <p:cNvSpPr txBox="1"/>
          <p:nvPr/>
        </p:nvSpPr>
        <p:spPr>
          <a:xfrm>
            <a:off x="7237708" y="6075336"/>
            <a:ext cx="3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Pablo Barbera’s QTA PPT</a:t>
            </a:r>
          </a:p>
        </p:txBody>
      </p:sp>
    </p:spTree>
    <p:extLst>
      <p:ext uri="{BB962C8B-B14F-4D97-AF65-F5344CB8AC3E}">
        <p14:creationId xmlns:p14="http://schemas.microsoft.com/office/powerpoint/2010/main" val="228778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C157-838F-4723-C180-D43A0B50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850408D-41B0-0B6A-5070-4A12E8BF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48" y="222996"/>
            <a:ext cx="8505440" cy="61399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BF2C3-7301-AD68-8F3C-32C42A011E2B}"/>
              </a:ext>
            </a:extLst>
          </p:cNvPr>
          <p:cNvSpPr txBox="1"/>
          <p:nvPr/>
        </p:nvSpPr>
        <p:spPr>
          <a:xfrm>
            <a:off x="7237708" y="6075336"/>
            <a:ext cx="3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Pablo Barbera’s QTA PPT</a:t>
            </a:r>
          </a:p>
        </p:txBody>
      </p:sp>
    </p:spTree>
    <p:extLst>
      <p:ext uri="{BB962C8B-B14F-4D97-AF65-F5344CB8AC3E}">
        <p14:creationId xmlns:p14="http://schemas.microsoft.com/office/powerpoint/2010/main" val="14808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439</Words>
  <Application>Microsoft Macintosh PowerPoint</Application>
  <PresentationFormat>Widescreen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LM Roman 10</vt:lpstr>
      <vt:lpstr>Office Theme</vt:lpstr>
      <vt:lpstr>PowerPoint Presentation</vt:lpstr>
      <vt:lpstr>Last Time </vt:lpstr>
      <vt:lpstr>To remind you about dictionaries: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briefly look at how naïve bayes works: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Ishita</dc:creator>
  <cp:lastModifiedBy>Gopal, Ishita</cp:lastModifiedBy>
  <cp:revision>12</cp:revision>
  <dcterms:created xsi:type="dcterms:W3CDTF">2024-02-14T02:55:13Z</dcterms:created>
  <dcterms:modified xsi:type="dcterms:W3CDTF">2024-02-21T18:19:10Z</dcterms:modified>
</cp:coreProperties>
</file>