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handoutMasterIdLst>
    <p:handoutMasterId r:id="rId20"/>
  </p:handoutMasterIdLst>
  <p:sldIdLst>
    <p:sldId id="436" r:id="rId5"/>
    <p:sldId id="437" r:id="rId6"/>
    <p:sldId id="438" r:id="rId7"/>
    <p:sldId id="440" r:id="rId8"/>
    <p:sldId id="442" r:id="rId9"/>
    <p:sldId id="441" r:id="rId10"/>
    <p:sldId id="439" r:id="rId11"/>
    <p:sldId id="443" r:id="rId12"/>
    <p:sldId id="447" r:id="rId13"/>
    <p:sldId id="445" r:id="rId14"/>
    <p:sldId id="446" r:id="rId15"/>
    <p:sldId id="448" r:id="rId16"/>
    <p:sldId id="444" r:id="rId17"/>
    <p:sldId id="43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p:scale>
          <a:sx n="66" d="100"/>
          <a:sy n="66" d="100"/>
        </p:scale>
        <p:origin x="668" y="12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ta Jindal" userId="9bfefeb7480f5260" providerId="LiveId" clId="{851C879B-C0B2-4025-A6D8-A569C9838BC8}"/>
    <pc:docChg chg="modSld">
      <pc:chgData name="Ishita Jindal" userId="9bfefeb7480f5260" providerId="LiveId" clId="{851C879B-C0B2-4025-A6D8-A569C9838BC8}" dt="2024-12-08T06:18:55.994" v="1" actId="12"/>
      <pc:docMkLst>
        <pc:docMk/>
      </pc:docMkLst>
      <pc:sldChg chg="modSp mod">
        <pc:chgData name="Ishita Jindal" userId="9bfefeb7480f5260" providerId="LiveId" clId="{851C879B-C0B2-4025-A6D8-A569C9838BC8}" dt="2024-12-08T06:18:55.994" v="1" actId="12"/>
        <pc:sldMkLst>
          <pc:docMk/>
          <pc:sldMk cId="248113133" sldId="444"/>
        </pc:sldMkLst>
        <pc:spChg chg="mod">
          <ac:chgData name="Ishita Jindal" userId="9bfefeb7480f5260" providerId="LiveId" clId="{851C879B-C0B2-4025-A6D8-A569C9838BC8}" dt="2024-12-08T06:18:55.994" v="1" actId="12"/>
          <ac:spMkLst>
            <pc:docMk/>
            <pc:sldMk cId="248113133" sldId="444"/>
            <ac:spMk id="5" creationId="{AB9EB2DC-AAD4-33A1-1829-CEB2A5E285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12/8/2024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E92F1-93C8-81E9-0B81-C8263728FF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F9CBF-4BB9-04BE-2FF3-3B14A92D6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493FC-4B6D-B89D-CE82-DB475E66F2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C1FB2C-C348-C5AE-1057-A25CA46DB48F}"/>
              </a:ext>
            </a:extLst>
          </p:cNvPr>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221177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48165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CAPSTONE PROJECT</a:t>
            </a:r>
            <a:br>
              <a:rPr lang="en-US" dirty="0"/>
            </a:br>
            <a:br>
              <a:rPr lang="en-US" dirty="0"/>
            </a:br>
            <a:r>
              <a:rPr lang="en-US" dirty="0"/>
              <a:t>GDP INDICATORS DATASET ANALYSIS</a:t>
            </a:r>
            <a:br>
              <a:rPr lang="en-US" dirty="0"/>
            </a:br>
            <a:br>
              <a:rPr lang="en-US" dirty="0"/>
            </a:br>
            <a:br>
              <a:rPr lang="en-US" dirty="0"/>
            </a:br>
            <a:r>
              <a:rPr lang="en-US" sz="2800" dirty="0"/>
              <a:t>Name : Ishita Jindal</a:t>
            </a: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914401" y="411538"/>
            <a:ext cx="10058399" cy="1359737"/>
          </a:xfrm>
        </p:spPr>
        <p:txBody>
          <a:bodyPr vert="horz" lIns="91440" tIns="45720" rIns="91440" bIns="45720" rtlCol="0" anchor="ctr">
            <a:normAutofit/>
          </a:bodyPr>
          <a:lstStyle/>
          <a:p>
            <a:pPr>
              <a:lnSpc>
                <a:spcPct val="100000"/>
              </a:lnSpc>
            </a:pPr>
            <a:r>
              <a:rPr lang="en-US" sz="4000" dirty="0">
                <a:solidFill>
                  <a:srgbClr val="FFFFFF"/>
                </a:solidFill>
              </a:rPr>
              <a:t>Share of Global GDP by Region in 2022</a:t>
            </a:r>
          </a:p>
        </p:txBody>
      </p:sp>
      <p:pic>
        <p:nvPicPr>
          <p:cNvPr id="10" name="Content Placeholder 9">
            <a:extLst>
              <a:ext uri="{FF2B5EF4-FFF2-40B4-BE49-F238E27FC236}">
                <a16:creationId xmlns:a16="http://schemas.microsoft.com/office/drawing/2014/main" id="{08837E1D-22C0-7EE0-E910-A8477DB02FDF}"/>
              </a:ext>
            </a:extLst>
          </p:cNvPr>
          <p:cNvPicPr>
            <a:picLocks noGrp="1" noChangeAspect="1"/>
          </p:cNvPicPr>
          <p:nvPr>
            <p:ph sz="quarter" idx="11"/>
          </p:nvPr>
        </p:nvPicPr>
        <p:blipFill>
          <a:blip r:embed="rId3"/>
          <a:srcRect l="10531" r="5229"/>
          <a:stretch/>
        </p:blipFill>
        <p:spPr>
          <a:xfrm>
            <a:off x="107586" y="2540502"/>
            <a:ext cx="5519159" cy="3931031"/>
          </a:xfrm>
          <a:prstGeom prst="rect">
            <a:avLst/>
          </a:prstGeom>
        </p:spPr>
      </p:pic>
      <p:sp>
        <p:nvSpPr>
          <p:cNvPr id="8" name="Content Placeholder 4">
            <a:extLst>
              <a:ext uri="{FF2B5EF4-FFF2-40B4-BE49-F238E27FC236}">
                <a16:creationId xmlns:a16="http://schemas.microsoft.com/office/drawing/2014/main" id="{E91E31B2-1365-9FB6-C025-FCA0AE0DA20D}"/>
              </a:ext>
            </a:extLst>
          </p:cNvPr>
          <p:cNvSpPr txBox="1">
            <a:spLocks/>
          </p:cNvSpPr>
          <p:nvPr/>
        </p:nvSpPr>
        <p:spPr>
          <a:xfrm>
            <a:off x="5652334" y="2434341"/>
            <a:ext cx="5967407" cy="444842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800" b="1" kern="1200">
                <a:solidFill>
                  <a:schemeClr val="tx2"/>
                </a:solidFill>
                <a:latin typeface="+mn-lt"/>
                <a:ea typeface="+mn-ea"/>
                <a:cs typeface="+mn-cs"/>
              </a:defRPr>
            </a:lvl1pPr>
            <a:lvl2pPr marL="6858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600" b="1" kern="1200">
                <a:solidFill>
                  <a:schemeClr val="tx2"/>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400" b="1" kern="1200">
                <a:solidFill>
                  <a:schemeClr val="tx2"/>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b="1" kern="1200">
                <a:solidFill>
                  <a:schemeClr val="tx2"/>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5"/>
              </a:buClr>
            </a:pPr>
            <a:r>
              <a:rPr kumimoji="0" lang="en-US" altLang="en-US" sz="1400" b="1" i="0" u="none" strike="noStrike" cap="none" normalizeH="0" baseline="0" dirty="0">
                <a:ln>
                  <a:noFill/>
                </a:ln>
                <a:solidFill>
                  <a:schemeClr val="tx1"/>
                </a:solidFill>
                <a:effectLst/>
                <a:latin typeface="Arial Nova Light (Body)"/>
              </a:rPr>
              <a:t>Uneven Distribution:</a:t>
            </a:r>
            <a:r>
              <a:rPr kumimoji="0" lang="en-US" altLang="en-US" sz="1400" b="0" i="0" u="none" strike="noStrike" cap="none" normalizeH="0" baseline="0" dirty="0">
                <a:ln>
                  <a:noFill/>
                </a:ln>
                <a:solidFill>
                  <a:schemeClr val="tx1"/>
                </a:solidFill>
                <a:effectLst/>
                <a:latin typeface="Arial Nova Light (Body)"/>
              </a:rPr>
              <a:t> The global GDP is not evenly distributed across regions. There are significant disparities in economic output between different parts of the world. </a:t>
            </a:r>
          </a:p>
          <a:p>
            <a:pPr>
              <a:buClr>
                <a:schemeClr val="accent5"/>
              </a:buClr>
            </a:pPr>
            <a:r>
              <a:rPr kumimoji="0" lang="en-US" altLang="en-US" sz="1400" b="1" i="0" u="none" strike="noStrike" cap="none" normalizeH="0" baseline="0" dirty="0">
                <a:ln>
                  <a:noFill/>
                </a:ln>
                <a:solidFill>
                  <a:schemeClr val="tx1"/>
                </a:solidFill>
                <a:effectLst/>
                <a:latin typeface="Arial Nova Light (Body)"/>
              </a:rPr>
              <a:t>Dominance of Developed Regions:</a:t>
            </a:r>
            <a:r>
              <a:rPr kumimoji="0" lang="en-US" altLang="en-US" sz="1400" b="0" i="0" u="none" strike="noStrike" cap="none" normalizeH="0" baseline="0" dirty="0">
                <a:ln>
                  <a:noFill/>
                </a:ln>
                <a:solidFill>
                  <a:schemeClr val="tx1"/>
                </a:solidFill>
                <a:effectLst/>
                <a:latin typeface="Arial Nova Light (Body)"/>
              </a:rPr>
              <a:t> Developed regions like Europe &amp; Central Asia, Latin America &amp; Caribbean, and </a:t>
            </a:r>
            <a:r>
              <a:rPr lang="en-US" altLang="en-US" sz="1400" b="0" dirty="0">
                <a:solidFill>
                  <a:schemeClr val="tx1"/>
                </a:solidFill>
                <a:latin typeface="Arial Nova Light (Body)"/>
              </a:rPr>
              <a:t>Sub-Saharan Africa </a:t>
            </a:r>
            <a:r>
              <a:rPr kumimoji="0" lang="en-US" altLang="en-US" sz="1400" b="0" i="0" u="none" strike="noStrike" cap="none" normalizeH="0" baseline="0" dirty="0">
                <a:ln>
                  <a:noFill/>
                </a:ln>
                <a:solidFill>
                  <a:schemeClr val="tx1"/>
                </a:solidFill>
                <a:effectLst/>
                <a:latin typeface="Arial Nova Light (Body)"/>
              </a:rPr>
              <a:t>hold a larger share of the global GDP compared to developing regions.</a:t>
            </a:r>
          </a:p>
          <a:p>
            <a:pPr>
              <a:buClr>
                <a:schemeClr val="accent5"/>
              </a:buClr>
            </a:pPr>
            <a:r>
              <a:rPr lang="en-US" altLang="en-US" sz="1400" b="0" dirty="0">
                <a:solidFill>
                  <a:schemeClr val="tx1"/>
                </a:solidFill>
                <a:latin typeface="Arial Nova Light (Body)"/>
              </a:rPr>
              <a:t>Regional Analysis can be:</a:t>
            </a:r>
          </a:p>
          <a:p>
            <a:pPr>
              <a:buClr>
                <a:schemeClr val="accent5"/>
              </a:buClr>
              <a:buFont typeface="Courier New" panose="02070309020205020404" pitchFamily="49" charset="0"/>
              <a:buChar char="o"/>
            </a:pPr>
            <a:r>
              <a:rPr kumimoji="0" lang="en-US" altLang="en-US" sz="1400" i="0" u="none" strike="noStrike" cap="none" normalizeH="0" baseline="0" dirty="0">
                <a:ln>
                  <a:noFill/>
                </a:ln>
                <a:solidFill>
                  <a:schemeClr val="tx1"/>
                </a:solidFill>
                <a:effectLst/>
                <a:latin typeface="Arial Nova Light (Body)"/>
              </a:rPr>
              <a:t>Latin America &amp; Caribbean </a:t>
            </a:r>
            <a:r>
              <a:rPr kumimoji="0" lang="en-US" altLang="en-US" sz="1400" b="0" i="0" u="none" strike="noStrike" cap="none" normalizeH="0" baseline="0" dirty="0">
                <a:ln>
                  <a:noFill/>
                </a:ln>
                <a:solidFill>
                  <a:schemeClr val="tx1"/>
                </a:solidFill>
                <a:effectLst/>
                <a:latin typeface="Arial Nova Light (Body)"/>
              </a:rPr>
              <a:t>has the largest share of global GDP at 30.8%, indicating a significant economic influence on the global stage.</a:t>
            </a:r>
          </a:p>
          <a:p>
            <a:pPr>
              <a:buClr>
                <a:schemeClr val="accent5"/>
              </a:buClr>
              <a:buFont typeface="Courier New" panose="02070309020205020404" pitchFamily="49" charset="0"/>
              <a:buChar char="o"/>
            </a:pPr>
            <a:r>
              <a:rPr kumimoji="0" lang="en-US" altLang="en-US" sz="1400" i="0" u="none" strike="noStrike" cap="none" normalizeH="0" baseline="0" dirty="0">
                <a:ln>
                  <a:noFill/>
                </a:ln>
                <a:solidFill>
                  <a:schemeClr val="tx1"/>
                </a:solidFill>
                <a:effectLst/>
                <a:latin typeface="Arial Nova Light (Body)"/>
              </a:rPr>
              <a:t>Europe &amp; Central Asia </a:t>
            </a:r>
            <a:r>
              <a:rPr kumimoji="0" lang="en-US" altLang="en-US" sz="1400" b="0" i="0" u="none" strike="noStrike" cap="none" normalizeH="0" baseline="0" dirty="0">
                <a:ln>
                  <a:noFill/>
                </a:ln>
                <a:solidFill>
                  <a:schemeClr val="tx1"/>
                </a:solidFill>
                <a:effectLst/>
                <a:latin typeface="Arial Nova Light (Body)"/>
              </a:rPr>
              <a:t>comes in second with a 21.8% share, also highlighting its substantial contribution to the global economy. </a:t>
            </a:r>
          </a:p>
          <a:p>
            <a:pPr>
              <a:buClr>
                <a:schemeClr val="accent5"/>
              </a:buClr>
              <a:buFont typeface="Courier New" panose="02070309020205020404" pitchFamily="49" charset="0"/>
              <a:buChar char="o"/>
            </a:pPr>
            <a:r>
              <a:rPr lang="en-US" altLang="en-US" sz="1400" dirty="0">
                <a:solidFill>
                  <a:schemeClr val="tx1"/>
                </a:solidFill>
                <a:latin typeface="Arial Nova Light (Body)"/>
              </a:rPr>
              <a:t>North America</a:t>
            </a:r>
            <a:r>
              <a:rPr kumimoji="0" lang="en-US" altLang="en-US" sz="1400" b="0" i="0" u="none" strike="noStrike" cap="none" normalizeH="0" baseline="0" dirty="0">
                <a:ln>
                  <a:noFill/>
                </a:ln>
                <a:solidFill>
                  <a:schemeClr val="tx1"/>
                </a:solidFill>
                <a:effectLst/>
                <a:latin typeface="Arial Nova Light (Body)"/>
              </a:rPr>
              <a:t> has the smallest share of global GDP at 1.1%, indicating significant economic challenges and disparities within the region. </a:t>
            </a:r>
          </a:p>
          <a:p>
            <a:pPr>
              <a:buClr>
                <a:schemeClr val="accent5"/>
              </a:buClr>
              <a:buFont typeface="Courier New" panose="02070309020205020404" pitchFamily="49" charset="0"/>
              <a:buChar char="o"/>
            </a:pPr>
            <a:r>
              <a:rPr lang="en-US" altLang="en-US" sz="1400" dirty="0">
                <a:solidFill>
                  <a:schemeClr val="tx1"/>
                </a:solidFill>
                <a:latin typeface="Arial Nova Light (Body)"/>
              </a:rPr>
              <a:t>Sub-Saharan Africa </a:t>
            </a:r>
            <a:r>
              <a:rPr kumimoji="0" lang="en-US" altLang="en-US" sz="1400" b="0" i="0" u="none" strike="noStrike" cap="none" normalizeH="0" baseline="0" dirty="0">
                <a:ln>
                  <a:noFill/>
                </a:ln>
                <a:solidFill>
                  <a:schemeClr val="tx1"/>
                </a:solidFill>
                <a:effectLst/>
                <a:latin typeface="Arial Nova Light (Body)"/>
              </a:rPr>
              <a:t>holds a substantial share of 27.0%, reflecting the economic growth and development of countries like China.</a:t>
            </a:r>
          </a:p>
          <a:p>
            <a:pPr>
              <a:buClr>
                <a:schemeClr val="accent5"/>
              </a:buClr>
            </a:pPr>
            <a:endParaRPr lang="en-US" sz="1400" noProof="1">
              <a:latin typeface="Arial Nova Light (Body)"/>
            </a:endParaRP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10</a:t>
            </a:fld>
            <a:endParaRPr lang="en-US" sz="1900">
              <a:solidFill>
                <a:schemeClr val="accent2"/>
              </a:solidFill>
            </a:endParaRPr>
          </a:p>
        </p:txBody>
      </p:sp>
    </p:spTree>
    <p:extLst>
      <p:ext uri="{BB962C8B-B14F-4D97-AF65-F5344CB8AC3E}">
        <p14:creationId xmlns:p14="http://schemas.microsoft.com/office/powerpoint/2010/main" val="174882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202084" y="-1091588"/>
            <a:ext cx="11224611" cy="3436653"/>
          </a:xfrm>
        </p:spPr>
        <p:txBody>
          <a:bodyPr>
            <a:normAutofit/>
          </a:bodyPr>
          <a:lstStyle/>
          <a:p>
            <a:r>
              <a:rPr lang="en-US" dirty="0"/>
              <a:t>Average GDP per capita growth (annual %) in Europe &amp; Central Asia(2022)</a:t>
            </a:r>
          </a:p>
        </p:txBody>
      </p:sp>
      <p:pic>
        <p:nvPicPr>
          <p:cNvPr id="7" name="Content Placeholder 6">
            <a:extLst>
              <a:ext uri="{FF2B5EF4-FFF2-40B4-BE49-F238E27FC236}">
                <a16:creationId xmlns:a16="http://schemas.microsoft.com/office/drawing/2014/main" id="{F0E3CA08-F928-CF5F-4855-E404E11E3B22}"/>
              </a:ext>
            </a:extLst>
          </p:cNvPr>
          <p:cNvPicPr>
            <a:picLocks noGrp="1" noChangeAspect="1"/>
          </p:cNvPicPr>
          <p:nvPr>
            <p:ph sz="quarter" idx="11"/>
          </p:nvPr>
        </p:nvPicPr>
        <p:blipFill>
          <a:blip r:embed="rId3"/>
          <a:stretch>
            <a:fillRect/>
          </a:stretch>
        </p:blipFill>
        <p:spPr>
          <a:xfrm>
            <a:off x="2005046" y="1250489"/>
            <a:ext cx="9134856" cy="3262447"/>
          </a:xfrm>
        </p:spPr>
      </p:pic>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
        <p:nvSpPr>
          <p:cNvPr id="10" name="Content Placeholder 4">
            <a:extLst>
              <a:ext uri="{FF2B5EF4-FFF2-40B4-BE49-F238E27FC236}">
                <a16:creationId xmlns:a16="http://schemas.microsoft.com/office/drawing/2014/main" id="{1A2BC1A0-E6B7-8A69-F511-AD6F3F197405}"/>
              </a:ext>
            </a:extLst>
          </p:cNvPr>
          <p:cNvSpPr txBox="1">
            <a:spLocks/>
          </p:cNvSpPr>
          <p:nvPr/>
        </p:nvSpPr>
        <p:spPr>
          <a:xfrm>
            <a:off x="1052098" y="4452921"/>
            <a:ext cx="9844502" cy="23091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5"/>
              </a:buClr>
            </a:pPr>
            <a:r>
              <a:rPr lang="en-US" sz="1600" dirty="0">
                <a:solidFill>
                  <a:schemeClr val="tx1"/>
                </a:solidFill>
                <a:latin typeface="Arial Nova Light (Body)"/>
              </a:rPr>
              <a:t>The graph reveals a significant divergence in economic performance across Europe and Central Asia in 2022. Some countries experienced substantial GDP per capita growth, while others faced contractions.</a:t>
            </a:r>
          </a:p>
          <a:p>
            <a:pPr>
              <a:buClr>
                <a:schemeClr val="accent5"/>
              </a:buClr>
            </a:pPr>
            <a:r>
              <a:rPr kumimoji="0" lang="en-US" altLang="en-US" sz="1600" i="0" u="none" strike="noStrike" cap="none" normalizeH="0" baseline="0" dirty="0">
                <a:ln>
                  <a:noFill/>
                </a:ln>
                <a:solidFill>
                  <a:schemeClr val="tx1"/>
                </a:solidFill>
                <a:effectLst/>
                <a:latin typeface="Arial Nova Light (Body)"/>
              </a:rPr>
              <a:t>Top Performers:</a:t>
            </a:r>
            <a:r>
              <a:rPr lang="en-US" altLang="en-US" sz="1600" dirty="0">
                <a:solidFill>
                  <a:schemeClr val="tx1"/>
                </a:solidFill>
                <a:latin typeface="Arial Nova Light (Body)"/>
              </a:rPr>
              <a:t> </a:t>
            </a:r>
            <a:r>
              <a:rPr kumimoji="0" lang="en-US" altLang="en-US" sz="1600" i="0" u="none" strike="noStrike" cap="none" normalizeH="0" baseline="0" dirty="0">
                <a:ln>
                  <a:noFill/>
                </a:ln>
                <a:solidFill>
                  <a:schemeClr val="tx1"/>
                </a:solidFill>
                <a:effectLst/>
                <a:latin typeface="Arial Nova Light (Body)"/>
              </a:rPr>
              <a:t>Iceland stands out as the top performer with a remarkable GDP per capita growth rate. </a:t>
            </a:r>
            <a:r>
              <a:rPr lang="en-US" altLang="en-US" sz="1600" dirty="0">
                <a:solidFill>
                  <a:schemeClr val="tx1"/>
                </a:solidFill>
                <a:latin typeface="Arial Nova Light (Body)"/>
              </a:rPr>
              <a:t>Andorra</a:t>
            </a:r>
            <a:r>
              <a:rPr kumimoji="0" lang="en-US" altLang="en-US" sz="1600" i="0" u="none" strike="noStrike" cap="none" normalizeH="0" baseline="0" dirty="0">
                <a:ln>
                  <a:noFill/>
                </a:ln>
                <a:solidFill>
                  <a:schemeClr val="tx1"/>
                </a:solidFill>
                <a:effectLst/>
                <a:latin typeface="Arial Nova Light (Body)"/>
              </a:rPr>
              <a:t> and France also recorded strong positive growth. </a:t>
            </a:r>
          </a:p>
          <a:p>
            <a:pPr>
              <a:buClr>
                <a:schemeClr val="accent5"/>
              </a:buClr>
            </a:pPr>
            <a:r>
              <a:rPr kumimoji="0" lang="en-US" altLang="en-US" sz="1600" i="0" u="none" strike="noStrike" cap="none" normalizeH="0" baseline="0" dirty="0">
                <a:ln>
                  <a:noFill/>
                </a:ln>
                <a:solidFill>
                  <a:schemeClr val="tx1"/>
                </a:solidFill>
                <a:effectLst/>
                <a:latin typeface="Arial Nova Light (Body)"/>
              </a:rPr>
              <a:t>Contracting Economies:</a:t>
            </a:r>
            <a:r>
              <a:rPr lang="en-US" altLang="en-US" sz="1600" dirty="0">
                <a:solidFill>
                  <a:schemeClr val="tx1"/>
                </a:solidFill>
                <a:latin typeface="Arial Nova Light (Body)"/>
              </a:rPr>
              <a:t> </a:t>
            </a:r>
            <a:r>
              <a:rPr kumimoji="0" lang="en-US" altLang="en-US" sz="1600" i="0" u="none" strike="noStrike" cap="none" normalizeH="0" baseline="0" dirty="0">
                <a:ln>
                  <a:noFill/>
                </a:ln>
                <a:solidFill>
                  <a:schemeClr val="tx1"/>
                </a:solidFill>
                <a:effectLst/>
                <a:latin typeface="Arial Nova Light (Body)"/>
              </a:rPr>
              <a:t>Ukraine experienced a significant decline in GDP per capita. </a:t>
            </a:r>
          </a:p>
          <a:p>
            <a:pPr>
              <a:buClr>
                <a:schemeClr val="accent5"/>
              </a:buClr>
            </a:pPr>
            <a:r>
              <a:rPr kumimoji="0" lang="en-US" altLang="en-US" sz="1600" i="0" u="none" strike="noStrike" cap="none" normalizeH="0" baseline="0" dirty="0">
                <a:ln>
                  <a:noFill/>
                </a:ln>
                <a:solidFill>
                  <a:schemeClr val="tx1"/>
                </a:solidFill>
                <a:effectLst/>
                <a:latin typeface="Arial Nova Light (Body)"/>
              </a:rPr>
              <a:t>Moderate Growth: A majority of the countries exhibited moderate growth rates, ranging from 0% to 5%</a:t>
            </a:r>
            <a:endParaRPr lang="en-US" sz="1600" dirty="0">
              <a:solidFill>
                <a:schemeClr val="tx1"/>
              </a:solidFill>
              <a:latin typeface="Arial Nova Light (Body)"/>
            </a:endParaRPr>
          </a:p>
          <a:p>
            <a:pPr>
              <a:buClr>
                <a:schemeClr val="accent5"/>
              </a:buClr>
            </a:pPr>
            <a:endParaRPr lang="en-US" sz="1600" dirty="0">
              <a:solidFill>
                <a:schemeClr val="tx1"/>
              </a:solidFill>
              <a:latin typeface="Arial Nova Light (Body)"/>
            </a:endParaRPr>
          </a:p>
        </p:txBody>
      </p:sp>
    </p:spTree>
    <p:extLst>
      <p:ext uri="{BB962C8B-B14F-4D97-AF65-F5344CB8AC3E}">
        <p14:creationId xmlns:p14="http://schemas.microsoft.com/office/powerpoint/2010/main" val="51706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442FD-C3A2-0872-BF5D-D3D58A96A7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E72CB6-2710-D497-1F6C-324E610A0255}"/>
              </a:ext>
            </a:extLst>
          </p:cNvPr>
          <p:cNvSpPr>
            <a:spLocks noGrp="1"/>
          </p:cNvSpPr>
          <p:nvPr>
            <p:ph type="title"/>
          </p:nvPr>
        </p:nvSpPr>
        <p:spPr>
          <a:xfrm>
            <a:off x="1187795" y="410754"/>
            <a:ext cx="5177953" cy="1743542"/>
          </a:xfrm>
        </p:spPr>
        <p:txBody>
          <a:bodyPr>
            <a:normAutofit/>
          </a:bodyPr>
          <a:lstStyle/>
          <a:p>
            <a:r>
              <a:rPr lang="en-US" dirty="0"/>
              <a:t>Inflation vs GDP Per Capita in North America Region</a:t>
            </a:r>
          </a:p>
        </p:txBody>
      </p:sp>
      <p:sp>
        <p:nvSpPr>
          <p:cNvPr id="3" name="Slide Number Placeholder 2">
            <a:extLst>
              <a:ext uri="{FF2B5EF4-FFF2-40B4-BE49-F238E27FC236}">
                <a16:creationId xmlns:a16="http://schemas.microsoft.com/office/drawing/2014/main" id="{FBA4D27E-AF57-D4BE-E9ED-5C09AD845893}"/>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
        <p:nvSpPr>
          <p:cNvPr id="9" name="Content Placeholder 4">
            <a:extLst>
              <a:ext uri="{FF2B5EF4-FFF2-40B4-BE49-F238E27FC236}">
                <a16:creationId xmlns:a16="http://schemas.microsoft.com/office/drawing/2014/main" id="{D74DB2AB-1ED6-3FDA-EB3A-2AEE220E4F49}"/>
              </a:ext>
            </a:extLst>
          </p:cNvPr>
          <p:cNvSpPr txBox="1">
            <a:spLocks/>
          </p:cNvSpPr>
          <p:nvPr/>
        </p:nvSpPr>
        <p:spPr>
          <a:xfrm>
            <a:off x="6950276" y="410754"/>
            <a:ext cx="4988560" cy="57607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Arial Nova Light (Body)"/>
              </a:rPr>
              <a:t>The data points are spread across a wide range of inflation rates and GDP per capita values. This indicates significant economic diversity among the countries in the region.</a:t>
            </a:r>
          </a:p>
          <a:p>
            <a:r>
              <a:rPr kumimoji="0" lang="en-US" altLang="en-US" sz="1600" b="1" i="0" u="none" strike="noStrike" cap="none" normalizeH="0" baseline="0" dirty="0">
                <a:ln>
                  <a:noFill/>
                </a:ln>
                <a:solidFill>
                  <a:schemeClr val="tx1"/>
                </a:solidFill>
                <a:effectLst/>
                <a:latin typeface="Arial Nova Light (Body)"/>
              </a:rPr>
              <a:t>Bermuda</a:t>
            </a:r>
            <a:r>
              <a:rPr kumimoji="0" lang="en-US" altLang="en-US" sz="1600" b="0" i="0" u="none" strike="noStrike" cap="none" normalizeH="0" baseline="0" dirty="0">
                <a:ln>
                  <a:noFill/>
                </a:ln>
                <a:solidFill>
                  <a:schemeClr val="tx1"/>
                </a:solidFill>
                <a:effectLst/>
                <a:latin typeface="Arial Nova Light (Body)"/>
              </a:rPr>
              <a:t> stands out with both high inflation and high GDP per capita which can imply that</a:t>
            </a:r>
            <a:r>
              <a:rPr lang="en-US" sz="1600" dirty="0">
                <a:latin typeface="Arial Nova Light (Body)"/>
              </a:rPr>
              <a:t> Bermuda has a high cost of living. </a:t>
            </a:r>
            <a:endParaRPr kumimoji="0" lang="en-US" altLang="en-US" sz="1600" b="0" i="0" u="none" strike="noStrike" cap="none" normalizeH="0" baseline="0" dirty="0">
              <a:ln>
                <a:noFill/>
              </a:ln>
              <a:solidFill>
                <a:schemeClr val="tx1"/>
              </a:solidFill>
              <a:effectLst/>
              <a:latin typeface="Arial Nova Light (Body)"/>
            </a:endParaRPr>
          </a:p>
          <a:p>
            <a:r>
              <a:rPr kumimoji="0" lang="en-US" altLang="en-US" sz="1600" b="1" i="0" u="none" strike="noStrike" cap="none" normalizeH="0" baseline="0" dirty="0">
                <a:ln>
                  <a:noFill/>
                </a:ln>
                <a:solidFill>
                  <a:schemeClr val="tx1"/>
                </a:solidFill>
                <a:effectLst/>
                <a:latin typeface="Arial Nova Light (Body)"/>
              </a:rPr>
              <a:t>Canada</a:t>
            </a:r>
            <a:r>
              <a:rPr kumimoji="0" lang="en-US" altLang="en-US" sz="1600" b="0" i="0" u="none" strike="noStrike" cap="none" normalizeH="0" baseline="0" dirty="0">
                <a:ln>
                  <a:noFill/>
                </a:ln>
                <a:solidFill>
                  <a:schemeClr val="tx1"/>
                </a:solidFill>
                <a:effectLst/>
                <a:latin typeface="Arial Nova Light (Body)"/>
              </a:rPr>
              <a:t> generally shows lower inflation rates compared to other countries. </a:t>
            </a:r>
          </a:p>
          <a:p>
            <a:r>
              <a:rPr lang="en-US" sz="1600" dirty="0">
                <a:latin typeface="Arial Nova Light (Body)"/>
              </a:rPr>
              <a:t>There seems to be a slight tendency for countries with lower GDP per capita to experience lower inflation. </a:t>
            </a:r>
            <a:endParaRPr lang="en-US" sz="1600" dirty="0">
              <a:solidFill>
                <a:schemeClr val="tx1"/>
              </a:solidFill>
              <a:latin typeface="Arial Nova Light (Body)"/>
            </a:endParaRPr>
          </a:p>
          <a:p>
            <a:r>
              <a:rPr lang="en-US" sz="1600" dirty="0">
                <a:latin typeface="Arial Nova Light (Body)"/>
              </a:rPr>
              <a:t>The economic structures of North American countries are diverse, with varying levels of industrialization, resource dependence, and service sectors. This can lead to different inflation drivers and economic growth patterns.</a:t>
            </a:r>
            <a:endParaRPr kumimoji="0" lang="en-US" altLang="en-US" sz="1600" b="0" i="0" u="none" strike="noStrike" cap="none" normalizeH="0" baseline="0" dirty="0">
              <a:ln>
                <a:noFill/>
              </a:ln>
              <a:solidFill>
                <a:schemeClr val="tx1"/>
              </a:solidFill>
              <a:effectLst/>
              <a:latin typeface="Arial Nova Light (Body)"/>
            </a:endParaRPr>
          </a:p>
        </p:txBody>
      </p:sp>
      <p:pic>
        <p:nvPicPr>
          <p:cNvPr id="5" name="Picture 4">
            <a:extLst>
              <a:ext uri="{FF2B5EF4-FFF2-40B4-BE49-F238E27FC236}">
                <a16:creationId xmlns:a16="http://schemas.microsoft.com/office/drawing/2014/main" id="{96C9283A-4F31-C1F5-7A7F-5C5DE6618029}"/>
              </a:ext>
            </a:extLst>
          </p:cNvPr>
          <p:cNvPicPr>
            <a:picLocks noChangeAspect="1"/>
          </p:cNvPicPr>
          <p:nvPr/>
        </p:nvPicPr>
        <p:blipFill>
          <a:blip r:embed="rId3"/>
          <a:stretch>
            <a:fillRect/>
          </a:stretch>
        </p:blipFill>
        <p:spPr>
          <a:xfrm>
            <a:off x="253164" y="2394857"/>
            <a:ext cx="6531430" cy="3918858"/>
          </a:xfrm>
          <a:prstGeom prst="rect">
            <a:avLst/>
          </a:prstGeom>
        </p:spPr>
      </p:pic>
    </p:spTree>
    <p:extLst>
      <p:ext uri="{BB962C8B-B14F-4D97-AF65-F5344CB8AC3E}">
        <p14:creationId xmlns:p14="http://schemas.microsoft.com/office/powerpoint/2010/main" val="256133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5708238" y="150186"/>
            <a:ext cx="6120935" cy="1375896"/>
          </a:xfrm>
        </p:spPr>
        <p:txBody>
          <a:bodyPr vert="horz" lIns="91440" tIns="45720" rIns="91440" bIns="45720" rtlCol="0" anchor="ctr">
            <a:normAutofit/>
          </a:bodyPr>
          <a:lstStyle/>
          <a:p>
            <a:r>
              <a:rPr lang="en-US" sz="3400" dirty="0">
                <a:solidFill>
                  <a:srgbClr val="FFFFFF"/>
                </a:solidFill>
              </a:rPr>
              <a:t>Significance and Use of this Dataset and Future Scope</a:t>
            </a:r>
          </a:p>
        </p:txBody>
      </p:sp>
      <p:pic>
        <p:nvPicPr>
          <p:cNvPr id="22" name="Picture Placeholder 21" descr="A computer screen with numbers and lines&#10;&#10;Description automatically generated with medium confidence">
            <a:extLst>
              <a:ext uri="{FF2B5EF4-FFF2-40B4-BE49-F238E27FC236}">
                <a16:creationId xmlns:a16="http://schemas.microsoft.com/office/drawing/2014/main" id="{22F93B48-A130-E779-416B-F315318173C1}"/>
              </a:ext>
            </a:extLst>
          </p:cNvPr>
          <p:cNvPicPr>
            <a:picLocks noGrp="1" noChangeAspect="1"/>
          </p:cNvPicPr>
          <p:nvPr>
            <p:ph type="pic" sz="quarter" idx="10"/>
          </p:nvPr>
        </p:nvPicPr>
        <p:blipFill>
          <a:blip r:embed="rId3"/>
          <a:srcRect l="23876" r="33624"/>
          <a:stretch/>
        </p:blipFill>
        <p:spPr>
          <a:xfrm>
            <a:off x="20" y="5379"/>
            <a:ext cx="5181578" cy="6858000"/>
          </a:xfrm>
          <a:prstGeom prst="rect">
            <a:avLst/>
          </a:prstGeom>
        </p:spPr>
      </p:pic>
      <p:sp>
        <p:nvSpPr>
          <p:cNvPr id="5" name="Content Placeholder 4">
            <a:extLst>
              <a:ext uri="{FF2B5EF4-FFF2-40B4-BE49-F238E27FC236}">
                <a16:creationId xmlns:a16="http://schemas.microsoft.com/office/drawing/2014/main" id="{AB9EB2DC-AAD4-33A1-1829-CEB2A5E28572}"/>
              </a:ext>
            </a:extLst>
          </p:cNvPr>
          <p:cNvSpPr txBox="1">
            <a:spLocks/>
          </p:cNvSpPr>
          <p:nvPr/>
        </p:nvSpPr>
        <p:spPr>
          <a:xfrm>
            <a:off x="5708238" y="1661901"/>
            <a:ext cx="6501547" cy="435796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5"/>
              </a:buClr>
            </a:pPr>
            <a:r>
              <a:rPr kumimoji="0" lang="en-US" altLang="en-US" sz="1500" b="1" i="0" u="none" strike="noStrike" cap="none" normalizeH="0" baseline="0" dirty="0">
                <a:ln>
                  <a:noFill/>
                </a:ln>
                <a:solidFill>
                  <a:srgbClr val="FFFFFF"/>
                </a:solidFill>
                <a:effectLst/>
              </a:rPr>
              <a:t>Significance and Use: </a:t>
            </a:r>
          </a:p>
          <a:p>
            <a:pPr>
              <a:lnSpc>
                <a:spcPct val="110000"/>
              </a:lnSpc>
              <a:buClr>
                <a:schemeClr val="accent5"/>
              </a:buClr>
              <a:buFont typeface="Courier New" panose="02070309020205020404" pitchFamily="49" charset="0"/>
              <a:buChar char="o"/>
            </a:pPr>
            <a:r>
              <a:rPr lang="en-US" sz="1500" dirty="0">
                <a:solidFill>
                  <a:srgbClr val="FFFFFF"/>
                </a:solidFill>
              </a:rPr>
              <a:t>Some notable </a:t>
            </a:r>
            <a:r>
              <a:rPr kumimoji="0" lang="en-US" altLang="en-US" sz="1500" b="1" i="0" u="none" strike="noStrike" cap="none" normalizeH="0" baseline="0" dirty="0">
                <a:ln>
                  <a:noFill/>
                </a:ln>
                <a:solidFill>
                  <a:srgbClr val="FFFFFF"/>
                </a:solidFill>
                <a:effectLst/>
              </a:rPr>
              <a:t>Comprehensive Economic Analysis</a:t>
            </a:r>
            <a:r>
              <a:rPr kumimoji="0" lang="en-US" altLang="en-US" sz="1500" b="0" i="0" u="none" strike="noStrike" cap="none" normalizeH="0" baseline="0" dirty="0">
                <a:ln>
                  <a:noFill/>
                </a:ln>
                <a:solidFill>
                  <a:srgbClr val="FFFFFF"/>
                </a:solidFill>
                <a:effectLst/>
              </a:rPr>
              <a:t>: The dataset combines GDP indicators with country, region, income levels, and year data to enable a holistic view of global economic trends.</a:t>
            </a:r>
          </a:p>
          <a:p>
            <a:pPr>
              <a:lnSpc>
                <a:spcPct val="110000"/>
              </a:lnSpc>
              <a:buClr>
                <a:schemeClr val="accent5"/>
              </a:buClr>
              <a:buFont typeface="Courier New" panose="02070309020205020404" pitchFamily="49" charset="0"/>
              <a:buChar char="o"/>
            </a:pPr>
            <a:r>
              <a:rPr kumimoji="0" lang="en-US" altLang="en-US" sz="1500" b="1" i="0" u="none" strike="noStrike" cap="none" normalizeH="0" baseline="0" dirty="0">
                <a:ln>
                  <a:noFill/>
                </a:ln>
                <a:solidFill>
                  <a:srgbClr val="FFFFFF"/>
                </a:solidFill>
                <a:effectLst/>
              </a:rPr>
              <a:t>Insights into Key Indicators</a:t>
            </a:r>
            <a:r>
              <a:rPr kumimoji="0" lang="en-US" altLang="en-US" sz="1500" b="0" i="0" u="none" strike="noStrike" cap="none" normalizeH="0" baseline="0" dirty="0">
                <a:ln>
                  <a:noFill/>
                </a:ln>
                <a:solidFill>
                  <a:srgbClr val="FFFFFF"/>
                </a:solidFill>
                <a:effectLst/>
              </a:rPr>
              <a:t>: Supports detailed analysis of key economic indicators such as GDP growth, income distribution, and regional performance.</a:t>
            </a:r>
          </a:p>
          <a:p>
            <a:pPr>
              <a:lnSpc>
                <a:spcPct val="110000"/>
              </a:lnSpc>
              <a:buClr>
                <a:schemeClr val="accent5"/>
              </a:buClr>
              <a:buFont typeface="Courier New" panose="02070309020205020404" pitchFamily="49" charset="0"/>
              <a:buChar char="o"/>
            </a:pPr>
            <a:r>
              <a:rPr kumimoji="0" lang="en-US" altLang="en-US" sz="1500" b="1" i="0" u="none" strike="noStrike" cap="none" normalizeH="0" baseline="0" dirty="0">
                <a:ln>
                  <a:noFill/>
                </a:ln>
                <a:solidFill>
                  <a:srgbClr val="FFFFFF"/>
                </a:solidFill>
                <a:effectLst/>
              </a:rPr>
              <a:t>Policy Formulation</a:t>
            </a:r>
            <a:r>
              <a:rPr kumimoji="0" lang="en-US" altLang="en-US" sz="1500" b="0" i="0" u="none" strike="noStrike" cap="none" normalizeH="0" baseline="0" dirty="0">
                <a:ln>
                  <a:noFill/>
                </a:ln>
                <a:solidFill>
                  <a:srgbClr val="FFFFFF"/>
                </a:solidFill>
                <a:effectLst/>
              </a:rPr>
              <a:t>: Helps policymakers, researchers, and organizations in creating strategies based on historical economic data and trends. </a:t>
            </a:r>
          </a:p>
          <a:p>
            <a:pPr>
              <a:lnSpc>
                <a:spcPct val="110000"/>
              </a:lnSpc>
              <a:buClr>
                <a:schemeClr val="accent5"/>
              </a:buClr>
            </a:pPr>
            <a:r>
              <a:rPr kumimoji="0" lang="en-US" altLang="en-US" sz="1500" b="1" i="0" u="none" strike="noStrike" cap="none" normalizeH="0" baseline="0" dirty="0">
                <a:ln>
                  <a:noFill/>
                </a:ln>
                <a:solidFill>
                  <a:srgbClr val="FFFFFF"/>
                </a:solidFill>
                <a:effectLst/>
              </a:rPr>
              <a:t>Future Scope:</a:t>
            </a:r>
          </a:p>
          <a:p>
            <a:pPr>
              <a:lnSpc>
                <a:spcPct val="110000"/>
              </a:lnSpc>
              <a:buClr>
                <a:schemeClr val="accent5"/>
              </a:buClr>
              <a:buFont typeface="Courier New" panose="02070309020205020404" pitchFamily="49" charset="0"/>
              <a:buChar char="o"/>
            </a:pPr>
            <a:r>
              <a:rPr kumimoji="0" lang="en-US" altLang="en-US" sz="1500" b="1" i="0" u="none" strike="noStrike" cap="none" normalizeH="0" baseline="0" dirty="0">
                <a:ln>
                  <a:noFill/>
                </a:ln>
                <a:solidFill>
                  <a:srgbClr val="FFFFFF"/>
                </a:solidFill>
                <a:effectLst/>
              </a:rPr>
              <a:t>Incorporating New Data Sources</a:t>
            </a:r>
            <a:r>
              <a:rPr kumimoji="0" lang="en-US" altLang="en-US" sz="1500" b="0" i="0" u="none" strike="noStrike" cap="none" normalizeH="0" baseline="0" dirty="0">
                <a:ln>
                  <a:noFill/>
                </a:ln>
                <a:solidFill>
                  <a:srgbClr val="FFFFFF"/>
                </a:solidFill>
                <a:effectLst/>
              </a:rPr>
              <a:t>: Extend the dataset with additional economic indicators like population , unemployment rates, and trade balances.</a:t>
            </a:r>
          </a:p>
          <a:p>
            <a:pPr>
              <a:lnSpc>
                <a:spcPct val="110000"/>
              </a:lnSpc>
              <a:buClr>
                <a:schemeClr val="accent5"/>
              </a:buClr>
              <a:buFont typeface="Courier New" panose="02070309020205020404" pitchFamily="49" charset="0"/>
              <a:buChar char="o"/>
            </a:pPr>
            <a:r>
              <a:rPr kumimoji="0" lang="en-US" altLang="en-US" sz="1500" b="1" i="0" u="none" strike="noStrike" cap="none" normalizeH="0" baseline="0" dirty="0">
                <a:ln>
                  <a:noFill/>
                </a:ln>
                <a:solidFill>
                  <a:srgbClr val="FFFFFF"/>
                </a:solidFill>
                <a:effectLst/>
              </a:rPr>
              <a:t>Predictive Analytics</a:t>
            </a:r>
            <a:r>
              <a:rPr kumimoji="0" lang="en-US" altLang="en-US" sz="1500" b="0" i="0" u="none" strike="noStrike" cap="none" normalizeH="0" baseline="0" dirty="0">
                <a:ln>
                  <a:noFill/>
                </a:ln>
                <a:solidFill>
                  <a:srgbClr val="FFFFFF"/>
                </a:solidFill>
                <a:effectLst/>
              </a:rPr>
              <a:t>: Integrate machine learning models for forecasting GDP trends and economic performance.</a:t>
            </a:r>
            <a:endParaRPr lang="en-US" sz="1500" dirty="0">
              <a:solidFill>
                <a:srgbClr val="FFFFFF"/>
              </a:solidFill>
            </a:endParaRPr>
          </a:p>
          <a:p>
            <a:pPr>
              <a:lnSpc>
                <a:spcPct val="110000"/>
              </a:lnSpc>
              <a:buClr>
                <a:schemeClr val="accent5"/>
              </a:buClr>
            </a:pPr>
            <a:endParaRPr lang="en-US" sz="1500" dirty="0">
              <a:solidFill>
                <a:srgbClr val="FFFFFF"/>
              </a:solidFill>
            </a:endParaRPr>
          </a:p>
        </p:txBody>
      </p:sp>
      <p:sp>
        <p:nvSpPr>
          <p:cNvPr id="33" name="Freeform: Shape 32">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13</a:t>
            </a:fld>
            <a:endParaRPr lang="en-US" sz="1900"/>
          </a:p>
        </p:txBody>
      </p:sp>
    </p:spTree>
    <p:extLst>
      <p:ext uri="{BB962C8B-B14F-4D97-AF65-F5344CB8AC3E}">
        <p14:creationId xmlns:p14="http://schemas.microsoft.com/office/powerpoint/2010/main" val="24811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3776469" y="2455164"/>
            <a:ext cx="5111499" cy="1947672"/>
          </a:xfrm>
        </p:spPr>
        <p:txBody>
          <a:bodyPr>
            <a:normAutofit/>
          </a:bodyPr>
          <a:lstStyle/>
          <a:p>
            <a:r>
              <a:rPr lang="en-US" sz="6600" dirty="0"/>
              <a:t>Thank You</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About the dataset</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775200" y="896023"/>
            <a:ext cx="6527800" cy="4610042"/>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Source: 15 CSV files containing GDP-related data.</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Content: Includes various economic indicators by Inflation, GDP deflator (annual %), GDP growth (annual %), GDP per capita (current US$), GDP per capita growth (annual %), Gross savings (% of GDP)</a:t>
            </a:r>
            <a:br>
              <a:rPr lang="en-US" altLang="en-US" dirty="0"/>
            </a:b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Structure: Data organized into columns such as Country Name, Country code, Year, Indicator Name, Indicator Code, Region, Income Group, Value.</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Purpose: Supports analysis of economic trends over time and across regions.</a:t>
            </a:r>
          </a:p>
          <a:p>
            <a:pPr marL="0" marR="0" lvl="0" indent="0" algn="l" defTabSz="914400" rtl="0" eaLnBrk="0" fontAlgn="base" latinLnBrk="0" hangingPunct="0">
              <a:lnSpc>
                <a:spcPct val="100000"/>
              </a:lnSpc>
              <a:spcBef>
                <a:spcPct val="0"/>
              </a:spcBef>
              <a:spcAft>
                <a:spcPct val="0"/>
              </a:spcAft>
              <a:buClrTx/>
              <a:buSzTx/>
              <a:tabLst/>
            </a:pPr>
            <a:endParaRPr lang="en-US" altLang="en-U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p:txBody>
          <a:bodyPr/>
          <a:lstStyle/>
          <a:p>
            <a:r>
              <a:rPr lang="en-US" dirty="0"/>
              <a:t>STEP-1</a:t>
            </a:r>
            <a:br>
              <a:rPr lang="en-US" dirty="0"/>
            </a:br>
            <a:br>
              <a:rPr lang="en-US" dirty="0"/>
            </a:br>
            <a:r>
              <a:rPr lang="en-US" dirty="0"/>
              <a:t>ETL Using Informatica</a:t>
            </a: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pic>
        <p:nvPicPr>
          <p:cNvPr id="10" name="Picture Placeholder 9" descr="A cloud in a server room&#10;&#10;Description automatically generated">
            <a:extLst>
              <a:ext uri="{FF2B5EF4-FFF2-40B4-BE49-F238E27FC236}">
                <a16:creationId xmlns:a16="http://schemas.microsoft.com/office/drawing/2014/main" id="{65DAD16B-9BEB-AA65-E25C-1889F80DF468}"/>
              </a:ext>
            </a:extLst>
          </p:cNvPr>
          <p:cNvPicPr>
            <a:picLocks noGrp="1" noChangeAspect="1"/>
          </p:cNvPicPr>
          <p:nvPr>
            <p:ph type="pic" sz="quarter" idx="13"/>
          </p:nvPr>
        </p:nvPicPr>
        <p:blipFill>
          <a:blip r:embed="rId3"/>
          <a:srcRect l="32024" r="32024"/>
          <a:stretch>
            <a:fillRect/>
          </a:stretch>
        </p:blipFill>
        <p:spPr>
          <a:xfrm>
            <a:off x="7877175" y="0"/>
            <a:ext cx="4314825" cy="6858000"/>
          </a:xfrm>
        </p:spPr>
      </p:pic>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577732" y="0"/>
            <a:ext cx="9525000" cy="1919521"/>
          </a:xfrm>
        </p:spPr>
        <p:txBody>
          <a:bodyPr/>
          <a:lstStyle/>
          <a:p>
            <a:r>
              <a:rPr lang="en-US" dirty="0"/>
              <a:t>Staging Tables </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dirty="0"/>
          </a:p>
        </p:txBody>
      </p:sp>
      <p:pic>
        <p:nvPicPr>
          <p:cNvPr id="6" name="Picture 5">
            <a:extLst>
              <a:ext uri="{FF2B5EF4-FFF2-40B4-BE49-F238E27FC236}">
                <a16:creationId xmlns:a16="http://schemas.microsoft.com/office/drawing/2014/main" id="{E979676C-05CD-B0C7-0496-7388A4C611B0}"/>
              </a:ext>
            </a:extLst>
          </p:cNvPr>
          <p:cNvPicPr>
            <a:picLocks noChangeAspect="1"/>
          </p:cNvPicPr>
          <p:nvPr/>
        </p:nvPicPr>
        <p:blipFill>
          <a:blip r:embed="rId3"/>
          <a:stretch>
            <a:fillRect/>
          </a:stretch>
        </p:blipFill>
        <p:spPr>
          <a:xfrm>
            <a:off x="1577732" y="4412397"/>
            <a:ext cx="7904594" cy="2070541"/>
          </a:xfrm>
          <a:prstGeom prst="rect">
            <a:avLst/>
          </a:prstGeom>
        </p:spPr>
      </p:pic>
      <p:sp>
        <p:nvSpPr>
          <p:cNvPr id="7" name="Rectangle 1">
            <a:extLst>
              <a:ext uri="{FF2B5EF4-FFF2-40B4-BE49-F238E27FC236}">
                <a16:creationId xmlns:a16="http://schemas.microsoft.com/office/drawing/2014/main" id="{2A57444F-0D77-2419-FE33-980F617B031A}"/>
              </a:ext>
            </a:extLst>
          </p:cNvPr>
          <p:cNvSpPr>
            <a:spLocks noGrp="1" noChangeArrowheads="1"/>
          </p:cNvSpPr>
          <p:nvPr>
            <p:ph sz="quarter" idx="10"/>
          </p:nvPr>
        </p:nvSpPr>
        <p:spPr bwMode="auto">
          <a:xfrm>
            <a:off x="1577732" y="1359532"/>
            <a:ext cx="741151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Nova Light (Body)"/>
              </a:rPr>
              <a:t>Staging Table 1: </a:t>
            </a:r>
            <a:r>
              <a:rPr kumimoji="0" lang="en-US" altLang="en-US" b="1" i="0" u="none" strike="noStrike" cap="none" normalizeH="0" baseline="0" dirty="0" err="1">
                <a:ln>
                  <a:noFill/>
                </a:ln>
                <a:solidFill>
                  <a:schemeClr val="tx1"/>
                </a:solidFill>
                <a:effectLst/>
                <a:latin typeface="Arial Nova Light (Body)"/>
              </a:rPr>
              <a:t>stg_</a:t>
            </a:r>
            <a:r>
              <a:rPr lang="en-US" altLang="en-US" b="1" dirty="0" err="1">
                <a:solidFill>
                  <a:schemeClr val="tx1"/>
                </a:solidFill>
                <a:latin typeface="Arial Nova Light (Body)"/>
              </a:rPr>
              <a:t>value</a:t>
            </a:r>
            <a:r>
              <a:rPr kumimoji="0" lang="en-US" altLang="en-US" b="1" i="0" u="none" strike="noStrike" cap="none" normalizeH="0" baseline="0" dirty="0" err="1">
                <a:ln>
                  <a:noFill/>
                </a:ln>
                <a:solidFill>
                  <a:schemeClr val="tx1"/>
                </a:solidFill>
                <a:effectLst/>
                <a:latin typeface="Arial Nova Light (Body)"/>
              </a:rPr>
              <a:t>_table</a:t>
            </a:r>
            <a:endParaRPr kumimoji="0" lang="en-US" altLang="en-US" b="0" i="0" u="none" strike="noStrike" cap="none" normalizeH="0" baseline="0" dirty="0">
              <a:ln>
                <a:noFill/>
              </a:ln>
              <a:solidFill>
                <a:schemeClr val="tx1"/>
              </a:solidFill>
              <a:effectLst/>
              <a:latin typeface="Arial Nova Light (Body)"/>
            </a:endParaRP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Purpose</a:t>
            </a:r>
            <a:r>
              <a:rPr kumimoji="0" lang="en-US" altLang="en-US" b="0" i="0" u="none" strike="noStrike" cap="none" normalizeH="0" baseline="0" dirty="0">
                <a:ln>
                  <a:noFill/>
                </a:ln>
                <a:solidFill>
                  <a:schemeClr val="tx1"/>
                </a:solidFill>
                <a:effectLst/>
                <a:latin typeface="Arial Nova Light (Body)"/>
              </a:rPr>
              <a:t>: Holds raw GDP data for initial examination.</a:t>
            </a: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Columns</a:t>
            </a:r>
            <a:r>
              <a:rPr kumimoji="0" lang="en-US" altLang="en-US" b="0" i="0" u="none" strike="noStrike" cap="none" normalizeH="0" baseline="0" dirty="0">
                <a:ln>
                  <a:noFill/>
                </a:ln>
                <a:solidFill>
                  <a:schemeClr val="tx1"/>
                </a:solidFill>
                <a:effectLst/>
                <a:latin typeface="Arial Nova Light (Body)"/>
              </a:rPr>
              <a:t>: Country code and name, Year, Indicator name and code, Value</a:t>
            </a:r>
            <a:br>
              <a:rPr kumimoji="0" lang="en-US" altLang="en-US" b="0" i="0" u="none" strike="noStrike" cap="none" normalizeH="0" baseline="0" dirty="0">
                <a:ln>
                  <a:noFill/>
                </a:ln>
                <a:solidFill>
                  <a:schemeClr val="tx1"/>
                </a:solidFill>
                <a:effectLst/>
                <a:latin typeface="Arial Nova Light (Body)"/>
              </a:rPr>
            </a:br>
            <a:endParaRPr kumimoji="0" lang="en-US" altLang="en-US"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Nova Light (Body)"/>
              </a:rPr>
              <a:t>Staging Table 2: </a:t>
            </a:r>
            <a:r>
              <a:rPr kumimoji="0" lang="en-US" altLang="en-US" sz="1600" b="1" i="0" u="none" strike="noStrike" cap="none" normalizeH="0" baseline="0" dirty="0" err="1">
                <a:ln>
                  <a:noFill/>
                </a:ln>
                <a:solidFill>
                  <a:schemeClr val="tx1"/>
                </a:solidFill>
                <a:effectLst/>
                <a:latin typeface="Arial Nova Light (Body)"/>
              </a:rPr>
              <a:t>stg_country_table</a:t>
            </a:r>
            <a:endParaRPr kumimoji="0" lang="en-US" altLang="en-US" sz="1600" b="0" i="0" u="none" strike="noStrike" cap="none" normalizeH="0" baseline="0" dirty="0">
              <a:ln>
                <a:noFill/>
              </a:ln>
              <a:solidFill>
                <a:schemeClr val="tx1"/>
              </a:solidFill>
              <a:effectLst/>
              <a:latin typeface="Arial Nova Light (Body)"/>
            </a:endParaRP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Purpose</a:t>
            </a:r>
            <a:r>
              <a:rPr kumimoji="0" lang="en-US" altLang="en-US" b="0" i="0" u="none" strike="noStrike" cap="none" normalizeH="0" baseline="0" dirty="0">
                <a:ln>
                  <a:noFill/>
                </a:ln>
                <a:solidFill>
                  <a:schemeClr val="tx1"/>
                </a:solidFill>
                <a:effectLst/>
                <a:latin typeface="Arial Nova Light (Body)"/>
              </a:rPr>
              <a:t>: Stores country-specific metadata.</a:t>
            </a: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Columns</a:t>
            </a:r>
            <a:r>
              <a:rPr kumimoji="0" lang="en-US" altLang="en-US" b="0" i="0" u="none" strike="noStrike" cap="none" normalizeH="0" baseline="0" dirty="0">
                <a:ln>
                  <a:noFill/>
                </a:ln>
                <a:solidFill>
                  <a:schemeClr val="tx1"/>
                </a:solidFill>
                <a:effectLst/>
                <a:latin typeface="Arial Nova Light (Body)"/>
              </a:rPr>
              <a:t>: Country</a:t>
            </a:r>
            <a:r>
              <a:rPr lang="en-US" altLang="en-US" dirty="0">
                <a:solidFill>
                  <a:schemeClr val="tx1"/>
                </a:solidFill>
                <a:latin typeface="Arial Nova Light (Body)"/>
              </a:rPr>
              <a:t> code</a:t>
            </a:r>
            <a:r>
              <a:rPr kumimoji="0" lang="en-US" altLang="en-US" b="0" i="0" u="none" strike="noStrike" cap="none" normalizeH="0" baseline="0" dirty="0">
                <a:ln>
                  <a:noFill/>
                </a:ln>
                <a:solidFill>
                  <a:schemeClr val="tx1"/>
                </a:solidFill>
                <a:effectLst/>
                <a:latin typeface="Arial Nova Light (Body)"/>
              </a:rPr>
              <a:t>, </a:t>
            </a:r>
            <a:r>
              <a:rPr lang="en-US" altLang="en-US" dirty="0">
                <a:solidFill>
                  <a:schemeClr val="tx1"/>
                </a:solidFill>
                <a:latin typeface="Arial Nova Light (Body)"/>
              </a:rPr>
              <a:t>Table </a:t>
            </a:r>
            <a:r>
              <a:rPr kumimoji="0" lang="en-US" altLang="en-US" b="0" i="0" u="none" strike="noStrike" cap="none" normalizeH="0" baseline="0" dirty="0">
                <a:ln>
                  <a:noFill/>
                </a:ln>
                <a:solidFill>
                  <a:schemeClr val="tx1"/>
                </a:solidFill>
                <a:effectLst/>
                <a:latin typeface="Arial Nova Light (Body)"/>
              </a:rPr>
              <a:t>Name, Region, </a:t>
            </a:r>
            <a:r>
              <a:rPr lang="en-US" altLang="en-US" dirty="0">
                <a:solidFill>
                  <a:schemeClr val="tx1"/>
                </a:solidFill>
                <a:latin typeface="Arial Nova Light (Body)"/>
              </a:rPr>
              <a:t>I</a:t>
            </a:r>
            <a:r>
              <a:rPr kumimoji="0" lang="en-US" altLang="en-US" b="0" i="0" u="none" strike="noStrike" cap="none" normalizeH="0" baseline="0" dirty="0">
                <a:ln>
                  <a:noFill/>
                </a:ln>
                <a:solidFill>
                  <a:schemeClr val="tx1"/>
                </a:solidFill>
                <a:effectLst/>
                <a:latin typeface="Arial Nova Light (Body)"/>
              </a:rPr>
              <a:t>ncome Group.</a:t>
            </a:r>
            <a:br>
              <a:rPr kumimoji="0" lang="en-US" altLang="en-US" b="0" i="0" u="none" strike="noStrike" cap="none" normalizeH="0" baseline="0" dirty="0">
                <a:ln>
                  <a:noFill/>
                </a:ln>
                <a:solidFill>
                  <a:schemeClr val="tx1"/>
                </a:solidFill>
                <a:effectLst/>
                <a:latin typeface="Arial Nova Light (Body)"/>
              </a:rPr>
            </a:br>
            <a:endParaRPr kumimoji="0" lang="en-US" altLang="en-US"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Nova Light (Body)"/>
              </a:rPr>
              <a:t>Staging Table 3: </a:t>
            </a:r>
            <a:r>
              <a:rPr kumimoji="0" lang="en-US" altLang="en-US" sz="1600" b="1" i="0" u="none" strike="noStrike" cap="none" normalizeH="0" baseline="0" dirty="0" err="1">
                <a:ln>
                  <a:noFill/>
                </a:ln>
                <a:solidFill>
                  <a:schemeClr val="tx1"/>
                </a:solidFill>
                <a:effectLst/>
                <a:latin typeface="Arial Nova Light (Body)"/>
              </a:rPr>
              <a:t>stg_indicator_table</a:t>
            </a:r>
            <a:endParaRPr kumimoji="0" lang="en-US" altLang="en-US" sz="1600" b="0" i="0" u="none" strike="noStrike" cap="none" normalizeH="0" baseline="0" dirty="0">
              <a:ln>
                <a:noFill/>
              </a:ln>
              <a:solidFill>
                <a:schemeClr val="tx1"/>
              </a:solidFill>
              <a:effectLst/>
              <a:latin typeface="Arial Nova Light (Body)"/>
            </a:endParaRP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Purpose</a:t>
            </a:r>
            <a:r>
              <a:rPr kumimoji="0" lang="en-US" altLang="en-US" b="0" i="0" u="none" strike="noStrike" cap="none" normalizeH="0" baseline="0" dirty="0">
                <a:ln>
                  <a:noFill/>
                </a:ln>
                <a:solidFill>
                  <a:schemeClr val="tx1"/>
                </a:solidFill>
                <a:effectLst/>
                <a:latin typeface="Arial Nova Light (Body)"/>
              </a:rPr>
              <a:t>: Stores indicator-specific metadata.</a:t>
            </a:r>
          </a:p>
          <a:p>
            <a:pPr marL="457200" lvl="1" indent="0" eaLnBrk="0" fontAlgn="base" hangingPunct="0">
              <a:lnSpc>
                <a:spcPct val="10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Nova Light (Body)"/>
              </a:rPr>
              <a:t>Columns</a:t>
            </a:r>
            <a:r>
              <a:rPr kumimoji="0" lang="en-US" altLang="en-US" b="0" i="0" u="none" strike="noStrike" cap="none" normalizeH="0" baseline="0" dirty="0">
                <a:ln>
                  <a:noFill/>
                </a:ln>
                <a:solidFill>
                  <a:schemeClr val="tx1"/>
                </a:solidFill>
                <a:effectLst/>
                <a:latin typeface="Arial Nova Light (Body)"/>
              </a:rPr>
              <a:t>: Indicator</a:t>
            </a:r>
            <a:r>
              <a:rPr lang="en-US" altLang="en-US" dirty="0">
                <a:solidFill>
                  <a:schemeClr val="tx1"/>
                </a:solidFill>
                <a:latin typeface="Arial Nova Light (Body)"/>
              </a:rPr>
              <a:t> code</a:t>
            </a:r>
            <a:r>
              <a:rPr kumimoji="0" lang="en-US" altLang="en-US" b="0" i="0" u="none" strike="noStrike" cap="none" normalizeH="0" baseline="0" dirty="0">
                <a:ln>
                  <a:noFill/>
                </a:ln>
                <a:solidFill>
                  <a:schemeClr val="tx1"/>
                </a:solidFill>
                <a:effectLst/>
                <a:latin typeface="Arial Nova Light (Body)"/>
              </a:rPr>
              <a:t>, Indicator</a:t>
            </a:r>
            <a:r>
              <a:rPr lang="en-US" altLang="en-US" dirty="0">
                <a:solidFill>
                  <a:schemeClr val="tx1"/>
                </a:solidFill>
                <a:latin typeface="Arial Nova Light (Body)"/>
              </a:rPr>
              <a:t> </a:t>
            </a:r>
            <a:r>
              <a:rPr kumimoji="0" lang="en-US" altLang="en-US" b="0" i="0" u="none" strike="noStrike" cap="none" normalizeH="0" baseline="0" dirty="0">
                <a:ln>
                  <a:noFill/>
                </a:ln>
                <a:solidFill>
                  <a:schemeClr val="tx1"/>
                </a:solidFill>
                <a:effectLst/>
                <a:latin typeface="Arial Nova Light (Body)"/>
              </a:rPr>
              <a:t>Name, Source organization</a:t>
            </a:r>
            <a:endParaRPr kumimoji="0" lang="en-US" altLang="en-US" sz="1800" b="0" i="0" u="none" strike="noStrike" cap="none" normalizeH="0" baseline="0" dirty="0">
              <a:ln>
                <a:noFill/>
              </a:ln>
              <a:solidFill>
                <a:schemeClr val="tx1"/>
              </a:solidFill>
              <a:effectLst/>
              <a:latin typeface="Arial Nova Light (Body)"/>
            </a:endParaRPr>
          </a:p>
        </p:txBody>
      </p:sp>
    </p:spTree>
    <p:extLst>
      <p:ext uri="{BB962C8B-B14F-4D97-AF65-F5344CB8AC3E}">
        <p14:creationId xmlns:p14="http://schemas.microsoft.com/office/powerpoint/2010/main" val="34576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Dimension Tables and Fact Table</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6" name="Rectangle 1">
            <a:extLst>
              <a:ext uri="{FF2B5EF4-FFF2-40B4-BE49-F238E27FC236}">
                <a16:creationId xmlns:a16="http://schemas.microsoft.com/office/drawing/2014/main" id="{12B01F08-5A5B-5232-0D0F-04E88A21BF5F}"/>
              </a:ext>
            </a:extLst>
          </p:cNvPr>
          <p:cNvSpPr>
            <a:spLocks noGrp="1" noChangeArrowheads="1"/>
          </p:cNvSpPr>
          <p:nvPr>
            <p:ph sz="quarter" idx="10"/>
          </p:nvPr>
        </p:nvSpPr>
        <p:spPr bwMode="auto">
          <a:xfrm>
            <a:off x="659667" y="1670002"/>
            <a:ext cx="565223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Nova Light (Body)"/>
              </a:rPr>
              <a:t>1. DIM_COUNTRY</a:t>
            </a:r>
            <a:r>
              <a:rPr kumimoji="0" lang="en-US" altLang="en-US" sz="1600" b="0" i="0" u="none" strike="noStrike" cap="none" normalizeH="0" baseline="0" dirty="0">
                <a:ln>
                  <a:noFill/>
                </a:ln>
                <a:solidFill>
                  <a:schemeClr val="tx1"/>
                </a:solidFill>
                <a:effectLst/>
                <a:latin typeface="Arial Nova Light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ova Light (Body)"/>
              </a:rPr>
              <a:t>Stores country information with columns for </a:t>
            </a:r>
            <a:r>
              <a:rPr kumimoji="0" lang="en-US" altLang="en-US" sz="1600" b="0" i="0" u="none" strike="noStrike" cap="none" normalizeH="0" baseline="0" dirty="0" err="1">
                <a:ln>
                  <a:noFill/>
                </a:ln>
                <a:solidFill>
                  <a:schemeClr val="tx1"/>
                </a:solidFill>
                <a:effectLst/>
                <a:latin typeface="Arial Nova Light (Body)"/>
              </a:rPr>
              <a:t>c_id</a:t>
            </a:r>
            <a:r>
              <a:rPr kumimoji="0" lang="en-US" altLang="en-US" sz="1600" b="0" i="0" u="none" strike="noStrike" cap="none" normalizeH="0" baseline="0" dirty="0">
                <a:ln>
                  <a:noFill/>
                </a:ln>
                <a:solidFill>
                  <a:schemeClr val="tx1"/>
                </a:solidFill>
                <a:effectLst/>
                <a:latin typeface="Arial Nova Light (Body)"/>
              </a:rPr>
              <a:t>, </a:t>
            </a:r>
            <a:r>
              <a:rPr kumimoji="0" lang="en-US" altLang="en-US" sz="1600" b="0" i="0" u="none" strike="noStrike" cap="none" normalizeH="0" baseline="0" dirty="0" err="1">
                <a:ln>
                  <a:noFill/>
                </a:ln>
                <a:solidFill>
                  <a:schemeClr val="tx1"/>
                </a:solidFill>
                <a:effectLst/>
                <a:latin typeface="Arial Nova Light (Body)"/>
              </a:rPr>
              <a:t>country_name</a:t>
            </a:r>
            <a:r>
              <a:rPr kumimoji="0" lang="en-US" altLang="en-US" sz="1600" b="0" i="0" u="none" strike="noStrike" cap="none" normalizeH="0" baseline="0" dirty="0">
                <a:ln>
                  <a:noFill/>
                </a:ln>
                <a:solidFill>
                  <a:schemeClr val="tx1"/>
                </a:solidFill>
                <a:effectLst/>
                <a:latin typeface="Arial Nova Light (Body)"/>
              </a:rPr>
              <a:t>, </a:t>
            </a:r>
            <a:r>
              <a:rPr kumimoji="0" lang="en-US" altLang="en-US" sz="1600" b="0" i="0" u="none" strike="noStrike" cap="none" normalizeH="0" baseline="0" dirty="0" err="1">
                <a:ln>
                  <a:noFill/>
                </a:ln>
                <a:solidFill>
                  <a:schemeClr val="tx1"/>
                </a:solidFill>
                <a:effectLst/>
                <a:latin typeface="Arial Nova Light (Body)"/>
              </a:rPr>
              <a:t>country_code</a:t>
            </a:r>
            <a:r>
              <a:rPr kumimoji="0" lang="en-US" altLang="en-US" sz="1600" b="0" i="0" u="none" strike="noStrike" cap="none" normalizeH="0" baseline="0" dirty="0">
                <a:ln>
                  <a:noFill/>
                </a:ln>
                <a:solidFill>
                  <a:schemeClr val="tx1"/>
                </a:solidFill>
                <a:effectLst/>
                <a:latin typeface="Arial Nova Light (Body)"/>
              </a:rPr>
              <a:t>, </a:t>
            </a:r>
            <a:r>
              <a:rPr kumimoji="0" lang="en-US" altLang="en-US" sz="1600" b="0" i="0" u="none" strike="noStrike" cap="none" normalizeH="0" baseline="0" dirty="0" err="1">
                <a:ln>
                  <a:noFill/>
                </a:ln>
                <a:solidFill>
                  <a:schemeClr val="tx1"/>
                </a:solidFill>
                <a:effectLst/>
                <a:latin typeface="Arial Nova Light (Body)"/>
              </a:rPr>
              <a:t>create_date</a:t>
            </a:r>
            <a:r>
              <a:rPr kumimoji="0" lang="en-US" altLang="en-US" sz="1600" b="0" i="0" u="none" strike="noStrike" cap="none" normalizeH="0" baseline="0" dirty="0">
                <a:ln>
                  <a:noFill/>
                </a:ln>
                <a:solidFill>
                  <a:schemeClr val="tx1"/>
                </a:solidFill>
                <a:effectLst/>
                <a:latin typeface="Arial Nova Light (Body)"/>
              </a:rPr>
              <a:t>, and </a:t>
            </a:r>
            <a:r>
              <a:rPr kumimoji="0" lang="en-US" altLang="en-US" sz="1600" b="0" i="0" u="none" strike="noStrike" cap="none" normalizeH="0" baseline="0" dirty="0" err="1">
                <a:ln>
                  <a:noFill/>
                </a:ln>
                <a:solidFill>
                  <a:schemeClr val="tx1"/>
                </a:solidFill>
                <a:effectLst/>
                <a:latin typeface="Arial Nova Light (Body)"/>
              </a:rPr>
              <a:t>update_date</a:t>
            </a:r>
            <a:r>
              <a:rPr kumimoji="0" lang="en-US" altLang="en-US" sz="1600" b="0" i="0" u="none" strike="noStrike" cap="none" normalizeH="0" baseline="0" dirty="0">
                <a:ln>
                  <a:noFill/>
                </a:ln>
                <a:solidFill>
                  <a:schemeClr val="tx1"/>
                </a:solidFill>
                <a:effectLst/>
                <a:latin typeface="Arial Nova Light (Body)"/>
              </a:rPr>
              <a:t>.</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Nova Light (Body)"/>
              </a:rPr>
              <a:t>2. DIM_C_REGION</a:t>
            </a:r>
            <a:r>
              <a:rPr kumimoji="0" lang="en-US" altLang="en-US" sz="1600" b="0" i="0" u="none" strike="noStrike" cap="none" normalizeH="0" baseline="0" dirty="0">
                <a:ln>
                  <a:noFill/>
                </a:ln>
                <a:solidFill>
                  <a:schemeClr val="tx1"/>
                </a:solidFill>
                <a:effectLst/>
                <a:latin typeface="Arial Nova Light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ova Light (Body)"/>
              </a:rPr>
              <a:t>Contains region data with </a:t>
            </a:r>
            <a:r>
              <a:rPr kumimoji="0" lang="en-US" altLang="en-US" sz="1600" b="0" i="0" u="none" strike="noStrike" cap="none" normalizeH="0" baseline="0" dirty="0" err="1">
                <a:ln>
                  <a:noFill/>
                </a:ln>
                <a:solidFill>
                  <a:schemeClr val="tx1"/>
                </a:solidFill>
                <a:effectLst/>
                <a:latin typeface="Arial Nova Light (Body)"/>
              </a:rPr>
              <a:t>r_id</a:t>
            </a:r>
            <a:r>
              <a:rPr kumimoji="0" lang="en-US" altLang="en-US" sz="1600" b="0" i="0" u="none" strike="noStrike" cap="none" normalizeH="0" baseline="0" dirty="0">
                <a:ln>
                  <a:noFill/>
                </a:ln>
                <a:solidFill>
                  <a:schemeClr val="tx1"/>
                </a:solidFill>
                <a:effectLst/>
                <a:latin typeface="Arial Nova Light (Body)"/>
              </a:rPr>
              <a:t>, region, </a:t>
            </a:r>
            <a:r>
              <a:rPr kumimoji="0" lang="en-US" altLang="en-US" sz="1600" b="0" i="0" u="none" strike="noStrike" cap="none" normalizeH="0" baseline="0" dirty="0" err="1">
                <a:ln>
                  <a:noFill/>
                </a:ln>
                <a:solidFill>
                  <a:schemeClr val="tx1"/>
                </a:solidFill>
                <a:effectLst/>
                <a:latin typeface="Arial Nova Light (Body)"/>
              </a:rPr>
              <a:t>create_date</a:t>
            </a:r>
            <a:r>
              <a:rPr kumimoji="0" lang="en-US" altLang="en-US" sz="1600" b="0" i="0" u="none" strike="noStrike" cap="none" normalizeH="0" baseline="0" dirty="0">
                <a:ln>
                  <a:noFill/>
                </a:ln>
                <a:solidFill>
                  <a:schemeClr val="tx1"/>
                </a:solidFill>
                <a:effectLst/>
                <a:latin typeface="Arial Nova Light (Body)"/>
              </a:rPr>
              <a:t>, and </a:t>
            </a:r>
            <a:r>
              <a:rPr kumimoji="0" lang="en-US" altLang="en-US" sz="1600" b="0" i="0" u="none" strike="noStrike" cap="none" normalizeH="0" baseline="0" dirty="0" err="1">
                <a:ln>
                  <a:noFill/>
                </a:ln>
                <a:solidFill>
                  <a:schemeClr val="tx1"/>
                </a:solidFill>
                <a:effectLst/>
                <a:latin typeface="Arial Nova Light (Body)"/>
              </a:rPr>
              <a:t>update_date</a:t>
            </a:r>
            <a:r>
              <a:rPr kumimoji="0" lang="en-US" altLang="en-US" sz="1600" b="0" i="0" u="none" strike="noStrike" cap="none" normalizeH="0" baseline="0" dirty="0">
                <a:ln>
                  <a:noFill/>
                </a:ln>
                <a:solidFill>
                  <a:schemeClr val="tx1"/>
                </a:solidFill>
                <a:effectLst/>
                <a:latin typeface="Arial Nova Light (Body)"/>
              </a:rPr>
              <a:t>.</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Nova Light (Body)"/>
              </a:rPr>
              <a:t>3. DIM_INCOME</a:t>
            </a:r>
            <a:r>
              <a:rPr kumimoji="0" lang="en-US" altLang="en-US" sz="1600" b="0" i="0" u="none" strike="noStrike" cap="none" normalizeH="0" baseline="0" dirty="0">
                <a:ln>
                  <a:noFill/>
                </a:ln>
                <a:solidFill>
                  <a:schemeClr val="tx1"/>
                </a:solidFill>
                <a:effectLst/>
                <a:latin typeface="Arial Nova Light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ova Light (Body)"/>
              </a:rPr>
              <a:t>Represents income levels with </a:t>
            </a:r>
            <a:r>
              <a:rPr kumimoji="0" lang="en-US" altLang="en-US" sz="1600" b="0" i="0" u="none" strike="noStrike" cap="none" normalizeH="0" baseline="0" dirty="0" err="1">
                <a:ln>
                  <a:noFill/>
                </a:ln>
                <a:solidFill>
                  <a:schemeClr val="tx1"/>
                </a:solidFill>
                <a:effectLst/>
                <a:latin typeface="Arial Nova Light (Body)"/>
              </a:rPr>
              <a:t>inc_id</a:t>
            </a:r>
            <a:r>
              <a:rPr kumimoji="0" lang="en-US" altLang="en-US" sz="1600" b="0" i="0" u="none" strike="noStrike" cap="none" normalizeH="0" baseline="0" dirty="0">
                <a:ln>
                  <a:noFill/>
                </a:ln>
                <a:solidFill>
                  <a:schemeClr val="tx1"/>
                </a:solidFill>
                <a:effectLst/>
                <a:latin typeface="Arial Nova Light (Body)"/>
              </a:rPr>
              <a:t> and income.</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Nova Light (Body)"/>
              </a:rPr>
              <a:t>4. DIM_YEARS</a:t>
            </a:r>
            <a:r>
              <a:rPr kumimoji="0" lang="en-US" altLang="en-US" sz="1600" b="0" i="0" u="none" strike="noStrike" cap="none" normalizeH="0" baseline="0" dirty="0">
                <a:ln>
                  <a:noFill/>
                </a:ln>
                <a:solidFill>
                  <a:schemeClr val="tx1"/>
                </a:solidFill>
                <a:effectLst/>
                <a:latin typeface="Arial Nova Light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ova Light (Body)"/>
              </a:rPr>
              <a:t>Holds year data with </a:t>
            </a:r>
            <a:r>
              <a:rPr kumimoji="0" lang="en-US" altLang="en-US" sz="1600" b="0" i="0" u="none" strike="noStrike" cap="none" normalizeH="0" baseline="0" dirty="0" err="1">
                <a:ln>
                  <a:noFill/>
                </a:ln>
                <a:solidFill>
                  <a:schemeClr val="tx1"/>
                </a:solidFill>
                <a:effectLst/>
                <a:latin typeface="Arial Nova Light (Body)"/>
              </a:rPr>
              <a:t>y_id</a:t>
            </a:r>
            <a:r>
              <a:rPr kumimoji="0" lang="en-US" altLang="en-US" sz="1600" b="0" i="0" u="none" strike="noStrike" cap="none" normalizeH="0" baseline="0" dirty="0">
                <a:ln>
                  <a:noFill/>
                </a:ln>
                <a:solidFill>
                  <a:schemeClr val="tx1"/>
                </a:solidFill>
                <a:effectLst/>
                <a:latin typeface="Arial Nova Light (Body)"/>
              </a:rPr>
              <a:t> and </a:t>
            </a:r>
            <a:r>
              <a:rPr kumimoji="0" lang="en-US" altLang="en-US" sz="1600" b="0" i="0" u="none" strike="noStrike" cap="none" normalizeH="0" baseline="0" dirty="0" err="1">
                <a:ln>
                  <a:noFill/>
                </a:ln>
                <a:solidFill>
                  <a:schemeClr val="tx1"/>
                </a:solidFill>
                <a:effectLst/>
                <a:latin typeface="Arial Nova Light (Body)"/>
              </a:rPr>
              <a:t>rec_year</a:t>
            </a:r>
            <a:r>
              <a:rPr kumimoji="0" lang="en-US" altLang="en-US" sz="1600" b="0" i="0" u="none" strike="noStrike" cap="none" normalizeH="0" baseline="0" dirty="0">
                <a:ln>
                  <a:noFill/>
                </a:ln>
                <a:solidFill>
                  <a:schemeClr val="tx1"/>
                </a:solidFill>
                <a:effectLst/>
                <a:latin typeface="Arial Nova Light (Body)"/>
              </a:rPr>
              <a:t>.</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Nova Light (Body)"/>
              </a:rPr>
              <a:t>5. DIM_INDICATORS</a:t>
            </a:r>
            <a:r>
              <a:rPr kumimoji="0" lang="en-US" altLang="en-US" sz="1600" b="0" i="0" u="none" strike="noStrike" cap="none" normalizeH="0" baseline="0" dirty="0">
                <a:ln>
                  <a:noFill/>
                </a:ln>
                <a:solidFill>
                  <a:schemeClr val="tx1"/>
                </a:solidFill>
                <a:effectLst/>
                <a:latin typeface="Arial Nova Light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ova Light (Body)"/>
              </a:rPr>
              <a:t>Stores economic indicator details with </a:t>
            </a:r>
            <a:r>
              <a:rPr kumimoji="0" lang="en-US" altLang="en-US" sz="1600" b="0" i="0" u="none" strike="noStrike" cap="none" normalizeH="0" baseline="0" dirty="0" err="1">
                <a:ln>
                  <a:noFill/>
                </a:ln>
                <a:solidFill>
                  <a:schemeClr val="tx1"/>
                </a:solidFill>
                <a:effectLst/>
                <a:latin typeface="Arial Nova Light (Body)"/>
              </a:rPr>
              <a:t>i_id</a:t>
            </a:r>
            <a:r>
              <a:rPr kumimoji="0" lang="en-US" altLang="en-US" sz="1600" b="0" i="0" u="none" strike="noStrike" cap="none" normalizeH="0" baseline="0" dirty="0">
                <a:ln>
                  <a:noFill/>
                </a:ln>
                <a:solidFill>
                  <a:schemeClr val="tx1"/>
                </a:solidFill>
                <a:effectLst/>
                <a:latin typeface="Arial Nova Light (Body)"/>
              </a:rPr>
              <a:t>, </a:t>
            </a:r>
            <a:r>
              <a:rPr kumimoji="0" lang="en-US" altLang="en-US" sz="1600" b="0" i="0" u="none" strike="noStrike" cap="none" normalizeH="0" baseline="0" dirty="0" err="1">
                <a:ln>
                  <a:noFill/>
                </a:ln>
                <a:solidFill>
                  <a:schemeClr val="tx1"/>
                </a:solidFill>
                <a:effectLst/>
                <a:latin typeface="Arial Nova Light (Body)"/>
              </a:rPr>
              <a:t>indicator_code</a:t>
            </a:r>
            <a:r>
              <a:rPr kumimoji="0" lang="en-US" altLang="en-US" sz="1600" b="0" i="0" u="none" strike="noStrike" cap="none" normalizeH="0" baseline="0" dirty="0">
                <a:ln>
                  <a:noFill/>
                </a:ln>
                <a:solidFill>
                  <a:schemeClr val="tx1"/>
                </a:solidFill>
                <a:effectLst/>
                <a:latin typeface="Arial Nova Light (Body)"/>
              </a:rPr>
              <a:t>, and </a:t>
            </a:r>
            <a:r>
              <a:rPr kumimoji="0" lang="en-US" altLang="en-US" sz="1600" b="0" i="0" u="none" strike="noStrike" cap="none" normalizeH="0" baseline="0" dirty="0" err="1">
                <a:ln>
                  <a:noFill/>
                </a:ln>
                <a:solidFill>
                  <a:schemeClr val="tx1"/>
                </a:solidFill>
                <a:effectLst/>
                <a:latin typeface="Arial Nova Light (Body)"/>
              </a:rPr>
              <a:t>indicator_name</a:t>
            </a:r>
            <a:r>
              <a:rPr kumimoji="0" lang="en-US" altLang="en-US" sz="1600" b="0" i="0" u="none" strike="noStrike" cap="none" normalizeH="0" baseline="0" dirty="0">
                <a:ln>
                  <a:noFill/>
                </a:ln>
                <a:solidFill>
                  <a:schemeClr val="tx1"/>
                </a:solidFill>
                <a:effectLst/>
                <a:latin typeface="Arial Nova Light (Body)"/>
              </a:rPr>
              <a:t>.</a:t>
            </a:r>
          </a:p>
        </p:txBody>
      </p:sp>
      <p:sp>
        <p:nvSpPr>
          <p:cNvPr id="8" name="Rectangle 3">
            <a:extLst>
              <a:ext uri="{FF2B5EF4-FFF2-40B4-BE49-F238E27FC236}">
                <a16:creationId xmlns:a16="http://schemas.microsoft.com/office/drawing/2014/main" id="{D2EF7039-7FCA-B940-CA4A-54D836F4D2E6}"/>
              </a:ext>
            </a:extLst>
          </p:cNvPr>
          <p:cNvSpPr>
            <a:spLocks noGrp="1" noChangeArrowheads="1"/>
          </p:cNvSpPr>
          <p:nvPr>
            <p:ph sz="quarter" idx="11"/>
          </p:nvPr>
        </p:nvSpPr>
        <p:spPr bwMode="auto">
          <a:xfrm>
            <a:off x="6565167" y="1546892"/>
            <a:ext cx="54363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Nova Light (Body)"/>
              </a:rPr>
              <a:t>6. FACT_INDICATOR_VALUES</a:t>
            </a:r>
            <a:r>
              <a:rPr lang="en-US" altLang="en-US" sz="1600" dirty="0">
                <a:solidFill>
                  <a:schemeClr val="tx1"/>
                </a:solidFill>
                <a:latin typeface="Arial Nova Light (Body)"/>
              </a:rPr>
              <a:t>:</a:t>
            </a: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Nova Light (Body)"/>
              </a:rPr>
              <a:t>Purpose</a:t>
            </a:r>
            <a:r>
              <a:rPr kumimoji="0" lang="en-US" altLang="en-US" sz="1600" b="0" i="0" u="none" strike="noStrike" cap="none" normalizeH="0" baseline="0" dirty="0">
                <a:ln>
                  <a:noFill/>
                </a:ln>
                <a:solidFill>
                  <a:schemeClr val="tx1"/>
                </a:solidFill>
                <a:effectLst/>
                <a:latin typeface="Arial Nova Light (Body)"/>
              </a:rPr>
              <a:t>: Stores detailed data about GDP indicators, linking each entry to corresponding dimension tables for contextual analysis.</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Nova Light (Body)"/>
              </a:rPr>
              <a:t>Key Columns</a:t>
            </a:r>
            <a:r>
              <a:rPr kumimoji="0" lang="en-US" altLang="en-US" sz="1600" b="0" i="0" u="none" strike="noStrike" cap="none" normalizeH="0" baseline="0" dirty="0">
                <a:ln>
                  <a:noFill/>
                </a:ln>
                <a:solidFill>
                  <a:schemeClr val="tx1"/>
                </a:solidFill>
                <a:effectLst/>
                <a:latin typeface="Arial Nova Light (Body)"/>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Nova Light (Body)"/>
              </a:rPr>
              <a:t>fact_id</a:t>
            </a:r>
            <a:r>
              <a:rPr lang="en-US" altLang="en-US" dirty="0">
                <a:solidFill>
                  <a:schemeClr val="tx1"/>
                </a:solidFill>
                <a:latin typeface="Arial Nova Light (Body)"/>
              </a:rPr>
              <a:t>, </a:t>
            </a:r>
            <a:r>
              <a:rPr kumimoji="0" lang="en-US" altLang="en-US" b="0" i="0" u="none" strike="noStrike" cap="none" normalizeH="0" baseline="0" dirty="0" err="1">
                <a:ln>
                  <a:noFill/>
                </a:ln>
                <a:solidFill>
                  <a:schemeClr val="tx1"/>
                </a:solidFill>
                <a:effectLst/>
                <a:latin typeface="Arial Nova Light (Body)"/>
              </a:rPr>
              <a:t>country_id</a:t>
            </a:r>
            <a:r>
              <a:rPr lang="en-US" altLang="en-US" dirty="0">
                <a:solidFill>
                  <a:schemeClr val="tx1"/>
                </a:solidFill>
                <a:latin typeface="Arial Nova Light (Body)"/>
              </a:rPr>
              <a:t> </a:t>
            </a:r>
            <a:r>
              <a:rPr kumimoji="0" lang="en-US" altLang="en-US" b="0" i="0" u="none" strike="noStrike" cap="none" normalizeH="0" baseline="0" dirty="0">
                <a:ln>
                  <a:noFill/>
                </a:ln>
                <a:solidFill>
                  <a:schemeClr val="tx1"/>
                </a:solidFill>
                <a:effectLst/>
                <a:latin typeface="Arial Nova Light (Body)"/>
              </a:rPr>
              <a:t>(Foreign Key),</a:t>
            </a:r>
            <a:r>
              <a:rPr lang="en-US" altLang="en-US" dirty="0">
                <a:solidFill>
                  <a:schemeClr val="tx1"/>
                </a:solidFill>
                <a:latin typeface="Arial Nova Light (Body)"/>
              </a:rPr>
              <a:t> </a:t>
            </a:r>
            <a:r>
              <a:rPr kumimoji="0" lang="en-US" altLang="en-US" b="0" i="0" u="none" strike="noStrike" cap="none" normalizeH="0" baseline="0" dirty="0" err="1">
                <a:ln>
                  <a:noFill/>
                </a:ln>
                <a:solidFill>
                  <a:schemeClr val="tx1"/>
                </a:solidFill>
                <a:effectLst/>
                <a:latin typeface="Arial Nova Light (Body)"/>
              </a:rPr>
              <a:t>region_id</a:t>
            </a:r>
            <a:r>
              <a:rPr kumimoji="0" lang="en-US" altLang="en-US" b="0" i="0" u="none" strike="noStrike" cap="none" normalizeH="0" baseline="0" dirty="0">
                <a:ln>
                  <a:noFill/>
                </a:ln>
                <a:solidFill>
                  <a:schemeClr val="tx1"/>
                </a:solidFill>
                <a:effectLst/>
                <a:latin typeface="Arial Nova Light (Body)"/>
              </a:rPr>
              <a:t> (Foreign Key), </a:t>
            </a:r>
            <a:r>
              <a:rPr kumimoji="0" lang="en-US" altLang="en-US" b="0" i="0" u="none" strike="noStrike" cap="none" normalizeH="0" baseline="0" dirty="0" err="1">
                <a:ln>
                  <a:noFill/>
                </a:ln>
                <a:solidFill>
                  <a:schemeClr val="tx1"/>
                </a:solidFill>
                <a:effectLst/>
                <a:latin typeface="Arial Nova Light (Body)"/>
              </a:rPr>
              <a:t>income_id</a:t>
            </a:r>
            <a:r>
              <a:rPr kumimoji="0" lang="en-US" altLang="en-US" b="0" i="0" u="none" strike="noStrike" cap="none" normalizeH="0" baseline="0" dirty="0">
                <a:ln>
                  <a:noFill/>
                </a:ln>
                <a:solidFill>
                  <a:schemeClr val="tx1"/>
                </a:solidFill>
                <a:effectLst/>
                <a:latin typeface="Arial Nova Light (Body)"/>
              </a:rPr>
              <a:t> (Foreign Key), </a:t>
            </a:r>
            <a:r>
              <a:rPr kumimoji="0" lang="en-US" altLang="en-US" b="0" i="0" u="none" strike="noStrike" cap="none" normalizeH="0" baseline="0" dirty="0" err="1">
                <a:ln>
                  <a:noFill/>
                </a:ln>
                <a:solidFill>
                  <a:schemeClr val="tx1"/>
                </a:solidFill>
                <a:effectLst/>
                <a:latin typeface="Arial Nova Light (Body)"/>
              </a:rPr>
              <a:t>year_id</a:t>
            </a:r>
            <a:r>
              <a:rPr kumimoji="0" lang="en-US" altLang="en-US" b="0" i="0" u="none" strike="noStrike" cap="none" normalizeH="0" baseline="0" dirty="0">
                <a:ln>
                  <a:noFill/>
                </a:ln>
                <a:solidFill>
                  <a:schemeClr val="tx1"/>
                </a:solidFill>
                <a:effectLst/>
                <a:latin typeface="Arial Nova Light (Body)"/>
              </a:rPr>
              <a:t> (Foreign Key), </a:t>
            </a:r>
            <a:r>
              <a:rPr kumimoji="0" lang="en-US" altLang="en-US" b="0" i="0" u="none" strike="noStrike" cap="none" normalizeH="0" baseline="0" dirty="0" err="1">
                <a:ln>
                  <a:noFill/>
                </a:ln>
                <a:solidFill>
                  <a:schemeClr val="tx1"/>
                </a:solidFill>
                <a:effectLst/>
                <a:latin typeface="Arial Nova Light (Body)"/>
              </a:rPr>
              <a:t>indicator_id</a:t>
            </a:r>
            <a:r>
              <a:rPr kumimoji="0" lang="en-US" altLang="en-US" b="0" i="0" u="none" strike="noStrike" cap="none" normalizeH="0" baseline="0" dirty="0">
                <a:ln>
                  <a:noFill/>
                </a:ln>
                <a:solidFill>
                  <a:schemeClr val="tx1"/>
                </a:solidFill>
                <a:effectLst/>
                <a:latin typeface="Arial Nova Light (Body)"/>
              </a:rPr>
              <a:t> (Foreign Key), </a:t>
            </a:r>
            <a:r>
              <a:rPr kumimoji="0" lang="en-US" altLang="en-US" b="0" i="0" u="none" strike="noStrike" cap="none" normalizeH="0" baseline="0" dirty="0" err="1">
                <a:ln>
                  <a:noFill/>
                </a:ln>
                <a:solidFill>
                  <a:schemeClr val="tx1"/>
                </a:solidFill>
                <a:effectLst/>
                <a:latin typeface="Arial Nova Light (Body)"/>
              </a:rPr>
              <a:t>create_date</a:t>
            </a:r>
            <a:r>
              <a:rPr kumimoji="0" lang="en-US" altLang="en-US" b="0" i="0" u="none" strike="noStrike" cap="none" normalizeH="0" baseline="0" dirty="0">
                <a:ln>
                  <a:noFill/>
                </a:ln>
                <a:solidFill>
                  <a:schemeClr val="tx1"/>
                </a:solidFill>
                <a:effectLst/>
                <a:latin typeface="Arial Nova Light (Body)"/>
              </a:rPr>
              <a:t> &amp; </a:t>
            </a:r>
            <a:r>
              <a:rPr kumimoji="0" lang="en-US" altLang="en-US" b="0" i="0" u="none" strike="noStrike" cap="none" normalizeH="0" baseline="0" dirty="0" err="1">
                <a:ln>
                  <a:noFill/>
                </a:ln>
                <a:solidFill>
                  <a:schemeClr val="tx1"/>
                </a:solidFill>
                <a:effectLst/>
                <a:latin typeface="Arial Nova Light (Body)"/>
              </a:rPr>
              <a:t>update_date</a:t>
            </a:r>
            <a:br>
              <a:rPr kumimoji="0" lang="en-US" altLang="en-US" b="0" i="0" u="none" strike="noStrike" cap="none" normalizeH="0" baseline="0" dirty="0">
                <a:ln>
                  <a:noFill/>
                </a:ln>
                <a:solidFill>
                  <a:schemeClr val="tx1"/>
                </a:solidFill>
                <a:effectLst/>
                <a:latin typeface="Arial Nova Light (Body)"/>
              </a:rPr>
            </a:br>
            <a:endParaRPr lang="en-US" altLang="en-US" dirty="0">
              <a:solidFill>
                <a:schemeClr val="tx1"/>
              </a:solidFill>
              <a:latin typeface="Arial Nova Light (Body)"/>
            </a:endParaRPr>
          </a:p>
          <a:p>
            <a:pPr marL="0" indent="0" eaLnBrk="0" fontAlgn="base" hangingPunct="0">
              <a:lnSpc>
                <a:spcPct val="10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Nova Light (Body)"/>
              </a:rPr>
              <a:t>Relationships</a:t>
            </a:r>
            <a:r>
              <a:rPr kumimoji="0" lang="en-US" altLang="en-US" sz="1600" b="0" i="0" u="none" strike="noStrike" cap="none" normalizeH="0" baseline="0" dirty="0">
                <a:ln>
                  <a:noFill/>
                </a:ln>
                <a:solidFill>
                  <a:schemeClr val="tx1"/>
                </a:solidFill>
                <a:effectLst/>
                <a:latin typeface="Arial Nova Light (Body)"/>
              </a:rPr>
              <a:t>: Establishes connections with DIM_COUNTRY, DIM_C_REGION, DIM_INCOME, DIM_YEARS, and DIM_INDICATORS to enable multi-dimensional analysis.</a:t>
            </a:r>
            <a:br>
              <a:rPr kumimoji="0" lang="en-US" altLang="en-US" sz="1600" b="0" i="0" u="none" strike="noStrike" cap="none" normalizeH="0" baseline="0" dirty="0">
                <a:ln>
                  <a:noFill/>
                </a:ln>
                <a:solidFill>
                  <a:schemeClr val="tx1"/>
                </a:solidFill>
                <a:effectLst/>
                <a:latin typeface="Arial Nova Light (Body)"/>
              </a:rPr>
            </a:br>
            <a:endParaRPr kumimoji="0" lang="en-US" altLang="en-US" sz="1600" b="0" i="0" u="none" strike="noStrike" cap="none" normalizeH="0" baseline="0" dirty="0">
              <a:ln>
                <a:noFill/>
              </a:ln>
              <a:solidFill>
                <a:schemeClr val="tx1"/>
              </a:solidFill>
              <a:effectLst/>
              <a:latin typeface="Arial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Nova Light (Body)"/>
              </a:rPr>
              <a:t>Significance</a:t>
            </a:r>
            <a:r>
              <a:rPr kumimoji="0" lang="en-US" altLang="en-US" sz="1600" b="0" i="0" u="none" strike="noStrike" cap="none" normalizeH="0" baseline="0" dirty="0">
                <a:ln>
                  <a:noFill/>
                </a:ln>
                <a:solidFill>
                  <a:schemeClr val="tx1"/>
                </a:solidFill>
                <a:effectLst/>
                <a:latin typeface="Arial Nova Light (Body)"/>
              </a:rPr>
              <a:t>: Facilitates detailed analysis of GDP trends, comparison across regions, income levels, and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Nova Light (Body)"/>
            </a:endParaRPr>
          </a:p>
        </p:txBody>
      </p:sp>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6</a:t>
            </a:fld>
            <a:endParaRPr lang="en-US" dirty="0"/>
          </a:p>
        </p:txBody>
      </p:sp>
      <p:pic>
        <p:nvPicPr>
          <p:cNvPr id="9" name="Picture 8">
            <a:extLst>
              <a:ext uri="{FF2B5EF4-FFF2-40B4-BE49-F238E27FC236}">
                <a16:creationId xmlns:a16="http://schemas.microsoft.com/office/drawing/2014/main" id="{90FC8C82-BC84-6CF2-53C8-36C569A760AD}"/>
              </a:ext>
            </a:extLst>
          </p:cNvPr>
          <p:cNvPicPr>
            <a:picLocks noChangeAspect="1"/>
          </p:cNvPicPr>
          <p:nvPr/>
        </p:nvPicPr>
        <p:blipFill>
          <a:blip r:embed="rId3"/>
          <a:stretch>
            <a:fillRect/>
          </a:stretch>
        </p:blipFill>
        <p:spPr>
          <a:xfrm>
            <a:off x="901700" y="479886"/>
            <a:ext cx="10185400" cy="5128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7034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C6655D2-5BA9-4A11-9D74-4BB505581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graph on a computer screen&#10;&#10;Description automatically generated">
            <a:extLst>
              <a:ext uri="{FF2B5EF4-FFF2-40B4-BE49-F238E27FC236}">
                <a16:creationId xmlns:a16="http://schemas.microsoft.com/office/drawing/2014/main" id="{902F2E6B-D1B2-7D24-3119-D81893563CA8}"/>
              </a:ext>
            </a:extLst>
          </p:cNvPr>
          <p:cNvPicPr>
            <a:picLocks noGrp="1" noChangeAspect="1"/>
          </p:cNvPicPr>
          <p:nvPr>
            <p:ph type="pic" sz="quarter" idx="11"/>
          </p:nvPr>
        </p:nvPicPr>
        <p:blipFill>
          <a:blip r:embed="rId3"/>
          <a:srcRect t="17279"/>
          <a:stretch/>
        </p:blipFill>
        <p:spPr>
          <a:xfrm>
            <a:off x="20" y="10"/>
            <a:ext cx="12191980" cy="6857990"/>
          </a:xfrm>
          <a:prstGeom prst="rect">
            <a:avLst/>
          </a:prstGeom>
        </p:spPr>
      </p:pic>
      <p:sp>
        <p:nvSpPr>
          <p:cNvPr id="17" name="Freeform: Shape 16">
            <a:extLst>
              <a:ext uri="{FF2B5EF4-FFF2-40B4-BE49-F238E27FC236}">
                <a16:creationId xmlns:a16="http://schemas.microsoft.com/office/drawing/2014/main" id="{76874C57-217D-4F9E-B1AC-0CF345747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866639" cy="6858000"/>
          </a:xfrm>
          <a:custGeom>
            <a:avLst/>
            <a:gdLst>
              <a:gd name="connsiteX0" fmla="*/ 0 w 8866639"/>
              <a:gd name="connsiteY0" fmla="*/ 0 h 6858000"/>
              <a:gd name="connsiteX1" fmla="*/ 6574186 w 8866639"/>
              <a:gd name="connsiteY1" fmla="*/ 0 h 6858000"/>
              <a:gd name="connsiteX2" fmla="*/ 6716697 w 8866639"/>
              <a:gd name="connsiteY2" fmla="*/ 58392 h 6858000"/>
              <a:gd name="connsiteX3" fmla="*/ 8866639 w 8866639"/>
              <a:gd name="connsiteY3" fmla="*/ 3428999 h 6858000"/>
              <a:gd name="connsiteX4" fmla="*/ 6716697 w 8866639"/>
              <a:gd name="connsiteY4" fmla="*/ 6799606 h 6858000"/>
              <a:gd name="connsiteX5" fmla="*/ 6574179 w 8866639"/>
              <a:gd name="connsiteY5" fmla="*/ 6858000 h 6858000"/>
              <a:gd name="connsiteX6" fmla="*/ 0 w 886663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6639" h="6858000">
                <a:moveTo>
                  <a:pt x="0" y="0"/>
                </a:moveTo>
                <a:lnTo>
                  <a:pt x="6574186" y="0"/>
                </a:lnTo>
                <a:lnTo>
                  <a:pt x="6716697" y="58392"/>
                </a:lnTo>
                <a:cubicBezTo>
                  <a:pt x="7980128" y="613718"/>
                  <a:pt x="8866639" y="1913774"/>
                  <a:pt x="8866639" y="3428999"/>
                </a:cubicBezTo>
                <a:cubicBezTo>
                  <a:pt x="8866639" y="4944224"/>
                  <a:pt x="7980128" y="6244279"/>
                  <a:pt x="6716697" y="6799606"/>
                </a:cubicBezTo>
                <a:lnTo>
                  <a:pt x="6574179" y="6858000"/>
                </a:lnTo>
                <a:lnTo>
                  <a:pt x="0" y="6858000"/>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914400" y="2035533"/>
            <a:ext cx="7023208" cy="2550115"/>
          </a:xfrm>
        </p:spPr>
        <p:txBody>
          <a:bodyPr vert="horz" lIns="91440" tIns="45720" rIns="91440" bIns="45720" rtlCol="0" anchor="b">
            <a:normAutofit/>
          </a:bodyPr>
          <a:lstStyle/>
          <a:p>
            <a:r>
              <a:rPr lang="en-US" sz="4200">
                <a:solidFill>
                  <a:srgbClr val="FFFFFF"/>
                </a:solidFill>
              </a:rPr>
              <a:t>STEP-2</a:t>
            </a:r>
            <a:br>
              <a:rPr lang="en-US" sz="4200">
                <a:solidFill>
                  <a:srgbClr val="FFFFFF"/>
                </a:solidFill>
              </a:rPr>
            </a:br>
            <a:br>
              <a:rPr lang="en-US" sz="4200">
                <a:solidFill>
                  <a:srgbClr val="FFFFFF"/>
                </a:solidFill>
              </a:rPr>
            </a:br>
            <a:r>
              <a:rPr lang="en-US" sz="4200">
                <a:solidFill>
                  <a:srgbClr val="FFFFFF"/>
                </a:solidFill>
              </a:rPr>
              <a:t>Data Analysis and Visualization</a:t>
            </a:r>
          </a:p>
        </p:txBody>
      </p:sp>
      <p:sp>
        <p:nvSpPr>
          <p:cNvPr id="26" name="Freeform: Shape 25">
            <a:extLst>
              <a:ext uri="{FF2B5EF4-FFF2-40B4-BE49-F238E27FC236}">
                <a16:creationId xmlns:a16="http://schemas.microsoft.com/office/drawing/2014/main" id="{344D9A9A-6DCE-44A3-9A92-573DA29D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582" y="4920277"/>
            <a:ext cx="10149418" cy="1943102"/>
          </a:xfrm>
          <a:custGeom>
            <a:avLst/>
            <a:gdLst>
              <a:gd name="connsiteX0" fmla="*/ 3712194 w 10149418"/>
              <a:gd name="connsiteY0" fmla="*/ 0 h 1943102"/>
              <a:gd name="connsiteX1" fmla="*/ 10149418 w 10149418"/>
              <a:gd name="connsiteY1" fmla="*/ 0 h 1943102"/>
              <a:gd name="connsiteX2" fmla="*/ 10149418 w 10149418"/>
              <a:gd name="connsiteY2" fmla="*/ 1943102 h 1943102"/>
              <a:gd name="connsiteX3" fmla="*/ 0 w 10149418"/>
              <a:gd name="connsiteY3" fmla="*/ 1943102 h 1943102"/>
              <a:gd name="connsiteX4" fmla="*/ 46999 w 10149418"/>
              <a:gd name="connsiteY4" fmla="*/ 1752976 h 1943102"/>
              <a:gd name="connsiteX5" fmla="*/ 2399231 w 10149418"/>
              <a:gd name="connsiteY5" fmla="*/ 1 h 1943102"/>
              <a:gd name="connsiteX6" fmla="*/ 2509820 w 10149418"/>
              <a:gd name="connsiteY6" fmla="*/ 2797 h 1943102"/>
              <a:gd name="connsiteX7" fmla="*/ 3712194 w 10149418"/>
              <a:gd name="connsiteY7" fmla="*/ 2797 h 194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9418" h="1943102">
                <a:moveTo>
                  <a:pt x="3712194" y="0"/>
                </a:moveTo>
                <a:lnTo>
                  <a:pt x="10149418" y="0"/>
                </a:lnTo>
                <a:lnTo>
                  <a:pt x="10149418" y="1943102"/>
                </a:lnTo>
                <a:lnTo>
                  <a:pt x="0" y="1943102"/>
                </a:lnTo>
                <a:lnTo>
                  <a:pt x="46999" y="1752976"/>
                </a:lnTo>
                <a:cubicBezTo>
                  <a:pt x="348562" y="739254"/>
                  <a:pt x="1287566" y="1"/>
                  <a:pt x="2399231" y="1"/>
                </a:cubicBezTo>
                <a:lnTo>
                  <a:pt x="2509820" y="2797"/>
                </a:lnTo>
                <a:lnTo>
                  <a:pt x="3712194" y="2797"/>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7</a:t>
            </a:fld>
            <a:endParaRPr lang="en-US" sz="1900"/>
          </a:p>
        </p:txBody>
      </p:sp>
    </p:spTree>
    <p:extLst>
      <p:ext uri="{BB962C8B-B14F-4D97-AF65-F5344CB8AC3E}">
        <p14:creationId xmlns:p14="http://schemas.microsoft.com/office/powerpoint/2010/main" val="27017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7">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0" name="Freeform: Shape 19">
            <a:extLst>
              <a:ext uri="{FF2B5EF4-FFF2-40B4-BE49-F238E27FC236}">
                <a16:creationId xmlns:a16="http://schemas.microsoft.com/office/drawing/2014/main" id="{10D333AB-F4DE-C9A2-99A5-DC0AD7DE7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3113" y="4849906"/>
            <a:ext cx="2153783" cy="2008094"/>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862F1F3B-B79A-36BB-3F61-FC8532895974}"/>
              </a:ext>
            </a:extLst>
          </p:cNvPr>
          <p:cNvSpPr>
            <a:spLocks noGrp="1"/>
          </p:cNvSpPr>
          <p:nvPr>
            <p:ph type="title"/>
          </p:nvPr>
        </p:nvSpPr>
        <p:spPr>
          <a:xfrm>
            <a:off x="725353" y="626887"/>
            <a:ext cx="5976621" cy="1298448"/>
          </a:xfrm>
        </p:spPr>
        <p:txBody>
          <a:bodyPr vert="horz" lIns="91440" tIns="45720" rIns="91440" bIns="45720" rtlCol="0" anchor="t">
            <a:normAutofit fontScale="90000"/>
          </a:bodyPr>
          <a:lstStyle/>
          <a:p>
            <a:pPr>
              <a:lnSpc>
                <a:spcPct val="100000"/>
              </a:lnSpc>
            </a:pPr>
            <a:r>
              <a:rPr lang="en-US" sz="4000" dirty="0">
                <a:solidFill>
                  <a:schemeClr val="accent2"/>
                </a:solidFill>
              </a:rPr>
              <a:t>Inflation Trend in South Asian Countries</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6821170" y="470392"/>
            <a:ext cx="4988560" cy="5760721"/>
          </a:xfrm>
        </p:spPr>
        <p:txBody>
          <a:bodyPr vert="horz" lIns="91440" tIns="45720" rIns="91440" bIns="45720" rtlCol="0" anchor="t">
            <a:normAutofit fontScale="92500" lnSpcReduction="20000"/>
          </a:bodyPr>
          <a:lstStyle/>
          <a:p>
            <a:pPr>
              <a:buClr>
                <a:schemeClr val="accent5"/>
              </a:buClr>
            </a:pPr>
            <a:r>
              <a:rPr lang="en-US" b="0" dirty="0">
                <a:solidFill>
                  <a:schemeClr val="tx1"/>
                </a:solidFill>
                <a:effectLst/>
                <a:latin typeface="Arial Nova Light (Body)"/>
              </a:rPr>
              <a:t>This plot shows the inflation trends over the years for various South Asian countries, providing insight into economic stability.</a:t>
            </a:r>
          </a:p>
          <a:p>
            <a:pPr>
              <a:buClr>
                <a:schemeClr val="accent5"/>
              </a:buClr>
            </a:pPr>
            <a:r>
              <a:rPr lang="en-US" b="0" dirty="0">
                <a:solidFill>
                  <a:schemeClr val="tx1"/>
                </a:solidFill>
                <a:effectLst/>
                <a:latin typeface="Arial Nova Light (Body)"/>
              </a:rPr>
              <a:t>Some notable periods are:</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1970s:</a:t>
            </a:r>
            <a:r>
              <a:rPr kumimoji="0" lang="en-US" altLang="en-US" sz="1800" b="0" i="0" u="none" strike="noStrike" cap="none" normalizeH="0" baseline="0" dirty="0">
                <a:ln>
                  <a:noFill/>
                </a:ln>
                <a:solidFill>
                  <a:schemeClr val="tx1"/>
                </a:solidFill>
                <a:effectLst/>
                <a:latin typeface="Arial Nova Light (Body)"/>
              </a:rPr>
              <a:t> A period of high inflation across most countries, likely influenced by global factors like the oil crisis. </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1980s:</a:t>
            </a:r>
            <a:r>
              <a:rPr kumimoji="0" lang="en-US" altLang="en-US" sz="1800" b="0" i="0" u="none" strike="noStrike" cap="none" normalizeH="0" baseline="0" dirty="0">
                <a:ln>
                  <a:noFill/>
                </a:ln>
                <a:solidFill>
                  <a:schemeClr val="tx1"/>
                </a:solidFill>
                <a:effectLst/>
                <a:latin typeface="Arial Nova Light (Body)"/>
              </a:rPr>
              <a:t> Inflation rates generally declined in most countries, with some exceptions like Sri Lanka.</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1990s:</a:t>
            </a:r>
            <a:r>
              <a:rPr kumimoji="0" lang="en-US" altLang="en-US" sz="1800" b="0" i="0" u="none" strike="noStrike" cap="none" normalizeH="0" baseline="0" dirty="0">
                <a:ln>
                  <a:noFill/>
                </a:ln>
                <a:solidFill>
                  <a:schemeClr val="tx1"/>
                </a:solidFill>
                <a:effectLst/>
                <a:latin typeface="Arial Nova Light (Body)"/>
              </a:rPr>
              <a:t> Inflation remained relatively low and stable in most countries. </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2000s:</a:t>
            </a:r>
            <a:r>
              <a:rPr kumimoji="0" lang="en-US" altLang="en-US" sz="1800" b="0" i="0" u="none" strike="noStrike" cap="none" normalizeH="0" baseline="0" dirty="0">
                <a:ln>
                  <a:noFill/>
                </a:ln>
                <a:solidFill>
                  <a:schemeClr val="tx1"/>
                </a:solidFill>
                <a:effectLst/>
                <a:latin typeface="Arial Nova Light (Body)"/>
              </a:rPr>
              <a:t> Inflation rates remained low in most countries, with some fluctuations. </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2010s:</a:t>
            </a:r>
            <a:r>
              <a:rPr kumimoji="0" lang="en-US" altLang="en-US" sz="1800" b="0" i="0" u="none" strike="noStrike" cap="none" normalizeH="0" baseline="0" dirty="0">
                <a:ln>
                  <a:noFill/>
                </a:ln>
                <a:solidFill>
                  <a:schemeClr val="tx1"/>
                </a:solidFill>
                <a:effectLst/>
                <a:latin typeface="Arial Nova Light (Body)"/>
              </a:rPr>
              <a:t> Inflation rates remained relatively low and stable in most countries, with some exceptions like Sri Lanka. </a:t>
            </a:r>
          </a:p>
          <a:p>
            <a:pPr>
              <a:buClr>
                <a:schemeClr val="accent5"/>
              </a:buClr>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Nova Light (Body)"/>
              </a:rPr>
              <a:t>2020s:</a:t>
            </a:r>
            <a:r>
              <a:rPr kumimoji="0" lang="en-US" altLang="en-US" sz="1800" b="0" i="0" u="none" strike="noStrike" cap="none" normalizeH="0" baseline="0" dirty="0">
                <a:ln>
                  <a:noFill/>
                </a:ln>
                <a:solidFill>
                  <a:schemeClr val="tx1"/>
                </a:solidFill>
                <a:effectLst/>
                <a:latin typeface="Arial Nova Light (Body)"/>
              </a:rPr>
              <a:t> Inflation rates have increased in some countries, likely due to global factors like the COVID-19 pandemic and the war in Ukraine. </a:t>
            </a:r>
          </a:p>
          <a:p>
            <a:pPr>
              <a:buClr>
                <a:schemeClr val="accent5"/>
              </a:buClr>
            </a:pPr>
            <a:endParaRPr lang="en-US" b="0" dirty="0">
              <a:solidFill>
                <a:schemeClr val="tx1"/>
              </a:solidFill>
              <a:effectLst/>
              <a:latin typeface="Arial Nova Light (Body)"/>
            </a:endParaRPr>
          </a:p>
          <a:p>
            <a:pPr>
              <a:buClr>
                <a:schemeClr val="accent5"/>
              </a:buClr>
            </a:pPr>
            <a:endParaRPr lang="en-US" dirty="0">
              <a:solidFill>
                <a:schemeClr val="tx1"/>
              </a:solidFill>
              <a:latin typeface="Arial Nova Light (Body)"/>
            </a:endParaRP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bg2"/>
                </a:solidFill>
              </a:rPr>
              <a:pPr algn="r">
                <a:lnSpc>
                  <a:spcPct val="90000"/>
                </a:lnSpc>
                <a:spcAft>
                  <a:spcPts val="600"/>
                </a:spcAft>
              </a:pPr>
              <a:t>8</a:t>
            </a:fld>
            <a:endParaRPr lang="en-US" sz="1900">
              <a:solidFill>
                <a:schemeClr val="bg2"/>
              </a:solidFill>
            </a:endParaRPr>
          </a:p>
        </p:txBody>
      </p:sp>
      <p:pic>
        <p:nvPicPr>
          <p:cNvPr id="15" name="Content Placeholder 14">
            <a:extLst>
              <a:ext uri="{FF2B5EF4-FFF2-40B4-BE49-F238E27FC236}">
                <a16:creationId xmlns:a16="http://schemas.microsoft.com/office/drawing/2014/main" id="{A0996680-3D19-54C7-D318-2766717AF532}"/>
              </a:ext>
            </a:extLst>
          </p:cNvPr>
          <p:cNvPicPr>
            <a:picLocks noGrp="1" noChangeAspect="1"/>
          </p:cNvPicPr>
          <p:nvPr>
            <p:ph sz="quarter" idx="10"/>
          </p:nvPr>
        </p:nvPicPr>
        <p:blipFill>
          <a:blip r:embed="rId3"/>
          <a:stretch>
            <a:fillRect/>
          </a:stretch>
        </p:blipFill>
        <p:spPr>
          <a:xfrm>
            <a:off x="173396" y="2268507"/>
            <a:ext cx="6647774" cy="3962606"/>
          </a:xfrm>
        </p:spPr>
      </p:pic>
    </p:spTree>
    <p:extLst>
      <p:ext uri="{BB962C8B-B14F-4D97-AF65-F5344CB8AC3E}">
        <p14:creationId xmlns:p14="http://schemas.microsoft.com/office/powerpoint/2010/main" val="41542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a:xfrm>
            <a:off x="1365975" y="345440"/>
            <a:ext cx="5177953" cy="1743542"/>
          </a:xfrm>
        </p:spPr>
        <p:txBody>
          <a:bodyPr>
            <a:normAutofit fontScale="90000"/>
          </a:bodyPr>
          <a:lstStyle/>
          <a:p>
            <a:r>
              <a:rPr lang="en-US" dirty="0"/>
              <a:t>GDP Per Capita Over Years in Middle East &amp; North Africa Region</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9</a:t>
            </a:fld>
            <a:endParaRPr lang="en-US" dirty="0"/>
          </a:p>
        </p:txBody>
      </p:sp>
      <p:pic>
        <p:nvPicPr>
          <p:cNvPr id="8" name="Picture 7">
            <a:extLst>
              <a:ext uri="{FF2B5EF4-FFF2-40B4-BE49-F238E27FC236}">
                <a16:creationId xmlns:a16="http://schemas.microsoft.com/office/drawing/2014/main" id="{D6250EAC-4A33-9799-A35E-1B46AF240AF7}"/>
              </a:ext>
            </a:extLst>
          </p:cNvPr>
          <p:cNvPicPr>
            <a:picLocks noChangeAspect="1"/>
          </p:cNvPicPr>
          <p:nvPr/>
        </p:nvPicPr>
        <p:blipFill>
          <a:blip r:embed="rId3"/>
          <a:stretch>
            <a:fillRect/>
          </a:stretch>
        </p:blipFill>
        <p:spPr>
          <a:xfrm>
            <a:off x="329120" y="2276941"/>
            <a:ext cx="6353429" cy="4235619"/>
          </a:xfrm>
          <a:prstGeom prst="rect">
            <a:avLst/>
          </a:prstGeom>
        </p:spPr>
      </p:pic>
      <p:sp>
        <p:nvSpPr>
          <p:cNvPr id="9" name="Content Placeholder 4">
            <a:extLst>
              <a:ext uri="{FF2B5EF4-FFF2-40B4-BE49-F238E27FC236}">
                <a16:creationId xmlns:a16="http://schemas.microsoft.com/office/drawing/2014/main" id="{F191193B-5574-0D5C-C1C7-A0D1AA674856}"/>
              </a:ext>
            </a:extLst>
          </p:cNvPr>
          <p:cNvSpPr txBox="1">
            <a:spLocks/>
          </p:cNvSpPr>
          <p:nvPr/>
        </p:nvSpPr>
        <p:spPr>
          <a:xfrm>
            <a:off x="6784594" y="751839"/>
            <a:ext cx="4988560" cy="57607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graph reveals significant divergence in GDP per capita trajectories across the Middle East and North Africa region. Some countries have experienced substantial growth over the years, while others have remained relatively stagnant or even declined.</a:t>
            </a:r>
          </a:p>
          <a:p>
            <a:r>
              <a:rPr lang="en-US" sz="1600" b="1" dirty="0"/>
              <a:t>Qatar </a:t>
            </a:r>
            <a:r>
              <a:rPr lang="en-US" sz="1600" dirty="0"/>
              <a:t>stands out as a notable outlier, demonstrating exceptional GDP per capita growth, particularly in recent decades.</a:t>
            </a:r>
          </a:p>
          <a:p>
            <a:r>
              <a:rPr lang="en-US" sz="1600" dirty="0"/>
              <a:t>Several countries, including </a:t>
            </a:r>
            <a:r>
              <a:rPr lang="en-US" sz="1600" b="1" dirty="0"/>
              <a:t>Yemen, Rep.,</a:t>
            </a:r>
            <a:r>
              <a:rPr lang="en-US" sz="1600" dirty="0"/>
              <a:t> </a:t>
            </a:r>
            <a:r>
              <a:rPr lang="en-US" sz="1600" b="1" dirty="0"/>
              <a:t>Djibouti,</a:t>
            </a:r>
            <a:r>
              <a:rPr lang="en-US" sz="1600" dirty="0"/>
              <a:t> and </a:t>
            </a:r>
            <a:r>
              <a:rPr lang="en-US" sz="1600" b="1" dirty="0"/>
              <a:t>Syrian Arab Republic,</a:t>
            </a:r>
            <a:r>
              <a:rPr lang="en-US" sz="1600" dirty="0"/>
              <a:t> have shown limited or no growth, and in some cases, a decline in GDP per capita.</a:t>
            </a:r>
            <a:endParaRPr lang="en-US" sz="1600" dirty="0">
              <a:solidFill>
                <a:schemeClr val="tx1"/>
              </a:solidFill>
              <a:latin typeface="Arial Nova Light (Body)"/>
            </a:endParaRPr>
          </a:p>
          <a:p>
            <a:r>
              <a:rPr lang="en-US" sz="1600" dirty="0"/>
              <a:t>The graph suggests a potential correlation between oil wealth and economic growth. Countries with significant oil reserves (like UAE, Qatar, Kuwait) tend to exhibit higher GDP per capita.</a:t>
            </a:r>
            <a:endParaRPr lang="en-US" altLang="en-US" sz="1600" dirty="0">
              <a:solidFill>
                <a:schemeClr val="tx1"/>
              </a:solidFill>
              <a:latin typeface="Arial Nova Light (Body)"/>
            </a:endParaRPr>
          </a:p>
          <a:p>
            <a:endParaRPr lang="en-US" sz="1600" dirty="0">
              <a:solidFill>
                <a:schemeClr val="tx1"/>
              </a:solidFill>
              <a:latin typeface="Arial Nova Light (Body)"/>
            </a:endParaRPr>
          </a:p>
          <a:p>
            <a:endParaRPr lang="en-US" sz="1600" dirty="0">
              <a:solidFill>
                <a:schemeClr val="tx1"/>
              </a:solidFill>
              <a:latin typeface="Arial Nova Light (Body)"/>
            </a:endParaRPr>
          </a:p>
        </p:txBody>
      </p:sp>
    </p:spTree>
    <p:extLst>
      <p:ext uri="{BB962C8B-B14F-4D97-AF65-F5344CB8AC3E}">
        <p14:creationId xmlns:p14="http://schemas.microsoft.com/office/powerpoint/2010/main" val="163180462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398</TotalTime>
  <Words>1310</Words>
  <Application>Microsoft Office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 Light</vt:lpstr>
      <vt:lpstr>Arial Nova Light (Body)</vt:lpstr>
      <vt:lpstr>Calibri</vt:lpstr>
      <vt:lpstr>Courier New</vt:lpstr>
      <vt:lpstr>Elephant</vt:lpstr>
      <vt:lpstr>Neue Haas Grotesk Text Pro</vt:lpstr>
      <vt:lpstr>ModOverlayVTI</vt:lpstr>
      <vt:lpstr>CAPSTONE PROJECT  GDP INDICATORS DATASET ANALYSIS   Name : Ishita Jindal</vt:lpstr>
      <vt:lpstr>About the dataset</vt:lpstr>
      <vt:lpstr>STEP-1  ETL Using Informatica</vt:lpstr>
      <vt:lpstr>Staging Tables </vt:lpstr>
      <vt:lpstr>Dimension Tables and Fact Table</vt:lpstr>
      <vt:lpstr>PowerPoint Presentation</vt:lpstr>
      <vt:lpstr>STEP-2  Data Analysis and Visualization</vt:lpstr>
      <vt:lpstr>Inflation Trend in South Asian Countries</vt:lpstr>
      <vt:lpstr>GDP Per Capita Over Years in Middle East &amp; North Africa Region</vt:lpstr>
      <vt:lpstr>Share of Global GDP by Region in 2022</vt:lpstr>
      <vt:lpstr>Average GDP per capita growth (annual %) in Europe &amp; Central Asia(2022)</vt:lpstr>
      <vt:lpstr>Inflation vs GDP Per Capita in North America Region</vt:lpstr>
      <vt:lpstr>Significance and Use of this Dataset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Ishita Jindal</dc:creator>
  <cp:lastModifiedBy>Ishita Jindal</cp:lastModifiedBy>
  <cp:revision>1</cp:revision>
  <dcterms:created xsi:type="dcterms:W3CDTF">2024-12-07T23:40:40Z</dcterms:created>
  <dcterms:modified xsi:type="dcterms:W3CDTF">2024-12-08T06:18:57Z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