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4" r:id="rId10"/>
    <p:sldId id="275" r:id="rId11"/>
    <p:sldId id="266" r:id="rId12"/>
    <p:sldId id="280" r:id="rId13"/>
    <p:sldId id="281" r:id="rId14"/>
    <p:sldId id="282" r:id="rId15"/>
    <p:sldId id="283" r:id="rId16"/>
    <p:sldId id="267" r:id="rId17"/>
    <p:sldId id="277" r:id="rId18"/>
    <p:sldId id="278" r:id="rId19"/>
    <p:sldId id="271" r:id="rId20"/>
  </p:sldIdLst>
  <p:sldSz cx="12192000" cy="6858000"/>
  <p:notesSz cx="6858000" cy="9144000"/>
  <p:embeddedFontLst>
    <p:embeddedFont>
      <p:font typeface="Arial Black" pitchFamily="34" charset="0"/>
      <p:bold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Quattrocento Sans" charset="0"/>
      <p:regular r:id="rId27"/>
      <p:bold r:id="rId28"/>
      <p:italic r:id="rId29"/>
      <p:boldItalic r:id="rId30"/>
    </p:embeddedFont>
    <p:embeddedFont>
      <p:font typeface="Arial Rounded MT Bold" pitchFamily="3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-456" y="-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1043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945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4035485"/>
            <a:ext cx="12192000" cy="2822515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" name="Google Shape;18;p2" descr="C:\Users\Admin\Desktop\New folder (3)\PPT\AcroLogoTransparan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53479" y="1317808"/>
            <a:ext cx="7485043" cy="151681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246762" y="4621311"/>
            <a:ext cx="11698476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Acropolis Institute of Technology &amp; Research, Indore</a:t>
            </a:r>
            <a:endParaRPr/>
          </a:p>
        </p:txBody>
      </p:sp>
      <p:sp>
        <p:nvSpPr>
          <p:cNvPr id="20" name="Google Shape;20;p2"/>
          <p:cNvSpPr txBox="1"/>
          <p:nvPr/>
        </p:nvSpPr>
        <p:spPr>
          <a:xfrm>
            <a:off x="8498541" y="6454562"/>
            <a:ext cx="3680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www.acropolis.in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04559"/>
              </a:buClr>
              <a:buSzPts val="3200"/>
              <a:buFont typeface="Calibri"/>
              <a:buNone/>
              <a:defRPr sz="3200" b="1">
                <a:solidFill>
                  <a:srgbClr val="2045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just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2"/>
          </p:nvPr>
        </p:nvSpPr>
        <p:spPr>
          <a:xfrm>
            <a:off x="5378824" y="987298"/>
            <a:ext cx="61722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⮚"/>
              <a:defRPr/>
            </a:lvl2pPr>
            <a:lvl3pPr marL="1371600" lvl="2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04559"/>
              </a:buClr>
              <a:buSzPts val="3200"/>
              <a:buFont typeface="Calibri"/>
              <a:buNone/>
              <a:defRPr sz="3200" b="1">
                <a:solidFill>
                  <a:srgbClr val="2045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>
            <a:spLocks noGrp="1"/>
          </p:cNvSpPr>
          <p:nvPr>
            <p:ph type="pic" idx="2"/>
          </p:nvPr>
        </p:nvSpPr>
        <p:spPr>
          <a:xfrm>
            <a:off x="5384893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just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dt" idx="10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 rot="5400000">
            <a:off x="3639323" y="-1885713"/>
            <a:ext cx="4904767" cy="11822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⮚"/>
              <a:defRPr/>
            </a:lvl2pPr>
            <a:lvl3pPr marL="1371600" lvl="2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dt" idx="10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ftr" idx="11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 rot="5400000">
            <a:off x="8219282" y="2361262"/>
            <a:ext cx="5811838" cy="181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 rot="5400000">
            <a:off x="2387740" y="-1184414"/>
            <a:ext cx="5811838" cy="8910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⮚"/>
              <a:defRPr/>
            </a:lvl2pPr>
            <a:lvl3pPr marL="1371600" lvl="2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  <a:defRPr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76704" y="5110609"/>
            <a:ext cx="12037454" cy="113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roid Sans Mono"/>
              <a:buNone/>
              <a:defRPr sz="4400" b="1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320"/>
              </a:spcBef>
              <a:spcAft>
                <a:spcPts val="0"/>
              </a:spcAft>
              <a:buSzPts val="4400"/>
              <a:buNone/>
              <a:defRPr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C0C0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C0C0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72571" y="1418447"/>
            <a:ext cx="11846859" cy="511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⮚"/>
              <a:defRPr/>
            </a:lvl2pPr>
            <a:lvl3pPr marL="1371600" lvl="2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With Animation">
  <p:cSld name="Title and Content - With Anima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C0C0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C0C0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172571" y="1418447"/>
            <a:ext cx="11846859" cy="511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⮚"/>
              <a:defRPr/>
            </a:lvl2pPr>
            <a:lvl3pPr marL="1371600" lvl="2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2 Columns">
  <p:cSld name="Title and Content - 2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C0C0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C0C0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172571" y="1418447"/>
            <a:ext cx="11846859" cy="511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⮚"/>
              <a:defRPr/>
            </a:lvl2pPr>
            <a:lvl3pPr marL="1371600" lvl="2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255307" y="1546225"/>
            <a:ext cx="5675313" cy="493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  <a:defRPr/>
            </a:lvl1pPr>
            <a:lvl2pPr marL="914400" lvl="1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⮚"/>
              <a:defRPr/>
            </a:lvl2pPr>
            <a:lvl3pPr marL="1371600" lvl="2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  <a:defRPr/>
            </a:lvl3pPr>
            <a:lvl4pPr marL="1828800" lvl="3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o"/>
              <a:defRPr/>
            </a:lvl4pPr>
            <a:lvl5pPr marL="2286000" lvl="4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6257152" y="1550708"/>
            <a:ext cx="5675313" cy="493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  <a:defRPr/>
            </a:lvl1pPr>
            <a:lvl2pPr marL="914400" lvl="1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⮚"/>
              <a:defRPr/>
            </a:lvl2pPr>
            <a:lvl3pPr marL="1371600" lvl="2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  <a:defRPr/>
            </a:lvl3pPr>
            <a:lvl4pPr marL="1828800" lvl="3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o"/>
              <a:defRPr/>
            </a:lvl4pPr>
            <a:lvl5pPr marL="2286000" lvl="4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268942" y="1489075"/>
            <a:ext cx="566121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  <a:defRPr sz="3200" b="1"/>
            </a:lvl1pPr>
            <a:lvl2pPr marL="914400" lvl="1" indent="-22860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2"/>
          </p:nvPr>
        </p:nvSpPr>
        <p:spPr>
          <a:xfrm>
            <a:off x="6243452" y="1489075"/>
            <a:ext cx="567064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  <a:defRPr sz="3200" b="1"/>
            </a:lvl1pPr>
            <a:lvl2pPr marL="914400" lvl="1" indent="-22860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just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3"/>
          </p:nvPr>
        </p:nvSpPr>
        <p:spPr>
          <a:xfrm>
            <a:off x="255307" y="2218765"/>
            <a:ext cx="5675313" cy="426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  <a:defRPr/>
            </a:lvl1pPr>
            <a:lvl2pPr marL="914400" lvl="1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⮚"/>
              <a:defRPr/>
            </a:lvl2pPr>
            <a:lvl3pPr marL="1371600" lvl="2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  <a:defRPr/>
            </a:lvl3pPr>
            <a:lvl4pPr marL="1828800" lvl="3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o"/>
              <a:defRPr/>
            </a:lvl4pPr>
            <a:lvl5pPr marL="2286000" lvl="4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4"/>
          </p:nvPr>
        </p:nvSpPr>
        <p:spPr>
          <a:xfrm>
            <a:off x="6257152" y="2223248"/>
            <a:ext cx="5675313" cy="426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  <a:defRPr/>
            </a:lvl1pPr>
            <a:lvl2pPr marL="914400" lvl="1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⮚"/>
              <a:defRPr/>
            </a:lvl2pPr>
            <a:lvl3pPr marL="1371600" lvl="2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▪"/>
              <a:defRPr/>
            </a:lvl3pPr>
            <a:lvl4pPr marL="1828800" lvl="3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o"/>
              <a:defRPr/>
            </a:lvl4pPr>
            <a:lvl5pPr marL="2286000" lvl="4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4545" y="154547"/>
            <a:ext cx="11835685" cy="153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06786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30678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80304" y="1825625"/>
            <a:ext cx="11822806" cy="4652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just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❖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just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⮚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just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1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C:\Users\Admin\Desktop\New folder (3)\PPT\AcroLogoTransparant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167750" y="6460506"/>
            <a:ext cx="1828800" cy="370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BCA53C-F724-89AE-8B18-06889160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AF5E867-988D-6D97-9BF4-0DE9E272B0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9E2DA9C-E02E-5A00-24A5-0DDFB08CE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277" y="1300766"/>
            <a:ext cx="11846859" cy="511284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2700" dirty="0"/>
              <a:t>Hardware Requirements:</a:t>
            </a:r>
          </a:p>
          <a:p>
            <a:pPr marL="114300" indent="0">
              <a:buNone/>
            </a:pPr>
            <a:endParaRPr lang="en-IN" sz="2700" dirty="0"/>
          </a:p>
          <a:p>
            <a:pPr marL="114300" indent="0">
              <a:buNone/>
            </a:pPr>
            <a:r>
              <a:rPr lang="en-IN" sz="2700" dirty="0"/>
              <a:t>GPU-enabled system (for efficient model training)</a:t>
            </a:r>
          </a:p>
          <a:p>
            <a:pPr marL="114300" indent="0">
              <a:buNone/>
            </a:pPr>
            <a:endParaRPr lang="en-IN" sz="2700" dirty="0"/>
          </a:p>
          <a:p>
            <a:pPr marL="114300" indent="0">
              <a:buNone/>
            </a:pPr>
            <a:r>
              <a:rPr lang="en-IN" sz="2700" dirty="0"/>
              <a:t>Minimum 8GB RAM</a:t>
            </a:r>
          </a:p>
          <a:p>
            <a:pPr marL="114300" indent="0">
              <a:buNone/>
            </a:pPr>
            <a:endParaRPr lang="en-IN" sz="2700" dirty="0"/>
          </a:p>
          <a:p>
            <a:pPr marL="114300" indent="0">
              <a:buNone/>
            </a:pPr>
            <a:r>
              <a:rPr lang="en-IN" sz="2700" dirty="0"/>
              <a:t>Adequate storage for dataset processing</a:t>
            </a: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2667114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Proposed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412" y="1425388"/>
            <a:ext cx="1110727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Implementing a Convolutional Neural Network (CNN) to extract deep visual features from clothing images.</a:t>
            </a:r>
          </a:p>
          <a:p>
            <a:endParaRPr lang="en-US" dirty="0"/>
          </a:p>
          <a:p>
            <a:r>
              <a:rPr lang="en-US" dirty="0"/>
              <a:t>Training the model on a labeled dataset with different apparel categories.</a:t>
            </a:r>
          </a:p>
          <a:p>
            <a:endParaRPr lang="en-US" dirty="0"/>
          </a:p>
          <a:p>
            <a:r>
              <a:rPr lang="en-US" dirty="0"/>
              <a:t>Using data augmentation to improve model generalization.</a:t>
            </a:r>
          </a:p>
          <a:p>
            <a:endParaRPr lang="en-US" dirty="0"/>
          </a:p>
          <a:p>
            <a:r>
              <a:rPr lang="en-US" dirty="0"/>
              <a:t>Deploying the trained model for real-time classification and recommendation system enhancement.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69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105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777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System Architecture </a:t>
            </a:r>
            <a:r>
              <a:rPr lang="en-IN" dirty="0"/>
              <a:t>Diagram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62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The Outcome Discussion</a:t>
            </a: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172571" y="1418447"/>
            <a:ext cx="11846859" cy="511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32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classification accuracy using CNN-based deep learning.</a:t>
            </a:r>
          </a:p>
          <a:p>
            <a:pPr marL="228600" lvl="0" indent="-228600">
              <a:spcBef>
                <a:spcPts val="0"/>
              </a:spcBef>
              <a:buSzPts val="3200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>
              <a:spcBef>
                <a:spcPts val="0"/>
              </a:spcBef>
              <a:buSzPts val="32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manual effort and inconsistencies in clothing categorization.</a:t>
            </a:r>
          </a:p>
          <a:p>
            <a:pPr marL="228600" lvl="0" indent="-228600">
              <a:spcBef>
                <a:spcPts val="0"/>
              </a:spcBef>
              <a:buSzPts val="3200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>
              <a:spcBef>
                <a:spcPts val="0"/>
              </a:spcBef>
              <a:buSzPts val="32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search and recommendation capabilities in e-commerce applications.</a:t>
            </a:r>
          </a:p>
          <a:p>
            <a:pPr marL="228600" lvl="0" indent="-228600">
              <a:spcBef>
                <a:spcPts val="0"/>
              </a:spcBef>
              <a:buSzPts val="3200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>
              <a:spcBef>
                <a:spcPts val="0"/>
              </a:spcBef>
              <a:buSzPts val="32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solution capable of handling large datasets efficiently.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Google Shape;200;p27"/>
          <p:cNvSpPr txBox="1">
            <a:spLocks noGrp="1"/>
          </p:cNvSpPr>
          <p:nvPr>
            <p:ph type="dt" idx="10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 August 2022</a:t>
            </a: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Requires high computational power for training deep learning models.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Model performance depends on dataset quality and diversity.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May misclassify ambiguous clothing items with overlapping features.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3033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E-Commerce Clothing Classifier Model automates apparel classification using CNNs, enhancing search, recommendation, and inventory management in e-commerce platforms. By reducing manual efforts and improving scalability, this project provides an efficient solution for online retailers. Future improvements include integrating multi-modal learning and refining dataset quality for higher accuracy.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622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/>
          <p:nvPr/>
        </p:nvSpPr>
        <p:spPr>
          <a:xfrm>
            <a:off x="91888" y="1843951"/>
            <a:ext cx="12008224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 i="0" u="none" strike="noStrike" cap="none">
                <a:solidFill>
                  <a:srgbClr val="6D9BC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THANKS</a:t>
            </a:r>
            <a:endParaRPr sz="20000" b="1" i="0" u="none" strike="noStrike" cap="none">
              <a:solidFill>
                <a:srgbClr val="6D9BC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0" name="Google Shape;230;p31"/>
          <p:cNvSpPr txBox="1">
            <a:spLocks noGrp="1"/>
          </p:cNvSpPr>
          <p:nvPr>
            <p:ph type="dt" idx="10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 August 2022</a:t>
            </a:r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ctrTitle"/>
          </p:nvPr>
        </p:nvSpPr>
        <p:spPr>
          <a:xfrm>
            <a:off x="838200" y="2405576"/>
            <a:ext cx="10515600" cy="186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IN" dirty="0" smtClean="0"/>
              <a:t>Fashion Lens</a:t>
            </a:r>
            <a:endParaRPr dirty="0"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76704" y="5110609"/>
            <a:ext cx="12037454" cy="113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 dirty="0"/>
              <a:t>Submitted to: </a:t>
            </a:r>
            <a:endParaRPr sz="2400" dirty="0"/>
          </a:p>
          <a:p>
            <a:pPr marL="0" lvl="0" indent="0" algn="r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US" sz="2400" dirty="0" smtClean="0"/>
              <a:t>Prof. Brajesh Chaturvedi</a:t>
            </a:r>
            <a:endParaRPr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4802944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Submitted To -</a:t>
            </a:r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Prof. Brajesh Chaturvedi </a:t>
            </a:r>
            <a:br>
              <a:rPr lang="en-IN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</a:b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Supervised by –</a:t>
            </a:r>
            <a:b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</a:b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Prof. 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>Deepak Chouhan</a:t>
            </a:r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Arial" panose="020B0604020202020204" pitchFamily="34" charset="0"/>
              </a:rPr>
            </a:br>
            <a:endParaRPr sz="3200" dirty="0"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6266158" y="2082048"/>
            <a:ext cx="5269424" cy="282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7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Team Members</a:t>
            </a:r>
            <a:endParaRPr dirty="0"/>
          </a:p>
          <a:p>
            <a:pPr algn="just"/>
            <a:r>
              <a:rPr lang="en-IN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Deepak </a:t>
            </a:r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Gupta - 0827CD211020</a:t>
            </a:r>
          </a:p>
          <a:p>
            <a:pPr algn="just"/>
            <a:r>
              <a:rPr lang="en-IN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Devraj</a:t>
            </a:r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Dangi</a:t>
            </a:r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- </a:t>
            </a:r>
            <a:r>
              <a:rPr lang="en-IN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0827CD211022</a:t>
            </a:r>
          </a:p>
          <a:p>
            <a:pPr algn="just"/>
            <a:r>
              <a:rPr lang="en-IN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Himanshu </a:t>
            </a:r>
            <a:r>
              <a:rPr lang="en-IN" dirty="0" err="1" smtClean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Spora</a:t>
            </a:r>
            <a:r>
              <a:rPr lang="en-IN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0827CD211028</a:t>
            </a:r>
            <a:endParaRPr lang="en-IN" dirty="0" smtClean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Ishita </a:t>
            </a:r>
            <a:r>
              <a:rPr lang="en-IN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Pareta - 0827CD211030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128" name="Google Shape;128;p18"/>
          <p:cNvSpPr txBox="1">
            <a:spLocks noGrp="1"/>
          </p:cNvSpPr>
          <p:nvPr>
            <p:ph type="dt" idx="10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Project Presentation Outline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72571" y="1418447"/>
            <a:ext cx="11846859" cy="511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❖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endParaRPr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</a:p>
          <a:p>
            <a:pPr marL="228600" lvl="0" indent="-228600" algn="just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228600" lvl="0" indent="-228600" algn="just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</a:t>
            </a:r>
          </a:p>
          <a:p>
            <a:pPr marL="228600" lvl="0" indent="-228600" algn="just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pPr marL="228600" lvl="0" indent="-228600" algn="just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Diagram</a:t>
            </a:r>
            <a:endParaRPr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Outcome 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228600" lvl="0" indent="-228600" algn="just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 marL="228600" lvl="0" indent="-228600" algn="just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marL="228600" lvl="0" indent="-228600" algn="just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28600" lvl="0" indent="-228600" algn="just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</a:pP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❖"/>
            </a:pPr>
            <a:endParaRPr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None/>
            </a:pP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dt" idx="10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Abstract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154546" y="1511173"/>
            <a:ext cx="11846859" cy="511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SzPts val="3200"/>
              <a:buNone/>
            </a:pPr>
            <a:r>
              <a:rPr lang="en-US" dirty="0"/>
              <a:t>The demand for online shopping has increased significantly, making efficient product categorization a crucial aspect for e-commerce platforms. Manual tagging of clothing items is labor-intensive and prone to errors. This project proposes a deep learning-based E-Commerce Clothing Classifier Model using </a:t>
            </a:r>
            <a:r>
              <a:rPr lang="en-US" dirty="0" err="1"/>
              <a:t>Keras</a:t>
            </a:r>
            <a:r>
              <a:rPr lang="en-US" dirty="0"/>
              <a:t> and Convolutional Neural Networks (CNNs) to automate the classification of clothing images. The model enhances </a:t>
            </a:r>
            <a:r>
              <a:rPr lang="en-US" dirty="0" err="1"/>
              <a:t>searchability</a:t>
            </a:r>
            <a:r>
              <a:rPr lang="en-US" dirty="0"/>
              <a:t>, recommendation accuracy, and inventory management while minimizing human intervention.</a:t>
            </a:r>
            <a:endParaRPr dirty="0"/>
          </a:p>
        </p:txBody>
      </p:sp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Introduction 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242047" y="1449570"/>
            <a:ext cx="11587908" cy="511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">
              <a:spcBef>
                <a:spcPts val="960"/>
              </a:spcBef>
              <a:buSzPts val="3200"/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platforms require precise classification of clothing products to optimize search functionalities and user recommendations. Traditional methods, such as manual tagging and keyword-based categorization, often lead to inconsistencies and inefficiencies. This project leverages CNNs to classify images into predefined categories, ensuring accurate, scalable, and automated tagging of apparel.</a:t>
            </a:r>
            <a:endParaRPr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The Problem Statement</a:t>
            </a:r>
            <a:endParaRPr dirty="0"/>
          </a:p>
        </p:txBody>
      </p:sp>
      <p:sp>
        <p:nvSpPr>
          <p:cNvPr id="160" name="Google Shape;160;p22"/>
          <p:cNvSpPr txBox="1">
            <a:spLocks noGrp="1"/>
          </p:cNvSpPr>
          <p:nvPr>
            <p:ph type="dt" idx="10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4" name="Google Shape;159;p22">
            <a:extLst>
              <a:ext uri="{FF2B5EF4-FFF2-40B4-BE49-F238E27FC236}">
                <a16:creationId xmlns="" xmlns:a16="http://schemas.microsoft.com/office/drawing/2014/main" id="{B9AD1DB7-FD83-6005-C23C-82D6DA2806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3038" y="1419225"/>
            <a:ext cx="11845925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Classification Issues: Employees or sellers manually tag clothing items, which results in subjective and often inconsistent categorization.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Search &amp; Filtering Efficiency: Users face difficulties finding relevant products due to incorrect or inadequate tagging.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Constraints: Traditional classification methods struggle to handle vast and growing inventories efficiently.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Automated Image Recognition: Keyword-based search methods fail to consider visual attributes like patterns, colors, and textures.</a:t>
            </a:r>
          </a:p>
          <a:p>
            <a:pPr indent="-457200">
              <a:spcBef>
                <a:spcPts val="0"/>
              </a:spcBef>
              <a:buSzPts val="3200"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spcBef>
                <a:spcPts val="0"/>
              </a:spcBef>
              <a:buSzPts val="3200"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on User Experience: Poor classification affects search results, recommendation accuracy, and overall customer satisfaction.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225380" y="1462596"/>
            <a:ext cx="11732654" cy="511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717550" lvl="0" indent="-514350">
              <a:spcBef>
                <a:spcPts val="960"/>
              </a:spcBef>
              <a:buSzPts val="3200"/>
              <a:buFont typeface="+mj-lt"/>
              <a:buAutoNum type="arabicPeriod"/>
            </a:pPr>
            <a:r>
              <a:rPr lang="en-US" dirty="0"/>
              <a:t>Develop a CNN-based model to classify clothing images into predefined categories.</a:t>
            </a:r>
          </a:p>
          <a:p>
            <a:pPr marL="717550" lvl="0" indent="-514350">
              <a:spcBef>
                <a:spcPts val="960"/>
              </a:spcBef>
              <a:buSzPts val="3200"/>
              <a:buFont typeface="+mj-lt"/>
              <a:buAutoNum type="arabicPeriod"/>
            </a:pPr>
            <a:endParaRPr lang="en-US" dirty="0"/>
          </a:p>
          <a:p>
            <a:pPr marL="717550" lvl="0" indent="-514350">
              <a:spcBef>
                <a:spcPts val="960"/>
              </a:spcBef>
              <a:buSzPts val="3200"/>
              <a:buFont typeface="+mj-lt"/>
              <a:buAutoNum type="arabicPeriod"/>
            </a:pPr>
            <a:r>
              <a:rPr lang="en-US" dirty="0"/>
              <a:t>Automate product categorization to enhance e-commerce search and recommendation systems.</a:t>
            </a:r>
          </a:p>
          <a:p>
            <a:pPr marL="717550" lvl="0" indent="-514350">
              <a:spcBef>
                <a:spcPts val="960"/>
              </a:spcBef>
              <a:buSzPts val="3200"/>
              <a:buFont typeface="+mj-lt"/>
              <a:buAutoNum type="arabicPeriod"/>
            </a:pPr>
            <a:endParaRPr lang="en-US" dirty="0"/>
          </a:p>
          <a:p>
            <a:pPr marL="717550" lvl="0" indent="-514350">
              <a:spcBef>
                <a:spcPts val="960"/>
              </a:spcBef>
              <a:buSzPts val="3200"/>
              <a:buFont typeface="+mj-lt"/>
              <a:buAutoNum type="arabicPeriod"/>
            </a:pPr>
            <a:r>
              <a:rPr lang="en-US" dirty="0"/>
              <a:t>Improve inventory management by providing accurate product classifications.</a:t>
            </a:r>
          </a:p>
          <a:p>
            <a:pPr marL="717550" lvl="0" indent="-514350">
              <a:spcBef>
                <a:spcPts val="960"/>
              </a:spcBef>
              <a:buSzPts val="3200"/>
              <a:buFont typeface="+mj-lt"/>
              <a:buAutoNum type="arabicPeriod"/>
            </a:pPr>
            <a:endParaRPr lang="en-US" dirty="0"/>
          </a:p>
          <a:p>
            <a:pPr marL="717550" lvl="0" indent="-514350">
              <a:spcBef>
                <a:spcPts val="960"/>
              </a:spcBef>
              <a:buSzPts val="3200"/>
              <a:buFont typeface="+mj-lt"/>
              <a:buAutoNum type="arabicPeriod"/>
            </a:pPr>
            <a:r>
              <a:rPr lang="en-US" dirty="0"/>
              <a:t>Reduce manual effort and ensure scalability for large datasets.</a:t>
            </a:r>
          </a:p>
          <a:p>
            <a:pPr marL="717550" lvl="0" indent="-514350">
              <a:spcBef>
                <a:spcPts val="960"/>
              </a:spcBef>
              <a:buSzPts val="3200"/>
              <a:buFont typeface="+mj-lt"/>
              <a:buAutoNum type="arabicPeriod"/>
            </a:pPr>
            <a:endParaRPr lang="en-US" dirty="0"/>
          </a:p>
          <a:p>
            <a:pPr marL="717550" lvl="0" indent="-514350">
              <a:spcBef>
                <a:spcPts val="960"/>
              </a:spcBef>
              <a:buSzPts val="3200"/>
              <a:buFont typeface="+mj-lt"/>
              <a:buAutoNum type="arabicPeriod"/>
            </a:pPr>
            <a:r>
              <a:rPr lang="en-US" dirty="0"/>
              <a:t>Enhance the shopping experience through visual search integration.</a:t>
            </a:r>
            <a:endParaRPr dirty="0"/>
          </a:p>
        </p:txBody>
      </p:sp>
      <p:sp>
        <p:nvSpPr>
          <p:cNvPr id="177" name="Google Shape;177;p24"/>
          <p:cNvSpPr txBox="1">
            <a:spLocks noGrp="1"/>
          </p:cNvSpPr>
          <p:nvPr>
            <p:ph type="sldNum" idx="12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235F11-9548-A8F1-C6EF-BE04B064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06691FE-4251-22A3-8F1C-D9388E596E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930DD13-5DC0-1C4B-5599-15842E00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572" y="1418447"/>
            <a:ext cx="11728916" cy="5112846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800" dirty="0"/>
              <a:t>Software Requirements:</a:t>
            </a:r>
          </a:p>
          <a:p>
            <a:endParaRPr lang="en-US" sz="2800" dirty="0"/>
          </a:p>
          <a:p>
            <a:r>
              <a:rPr lang="en-US" sz="2800" dirty="0"/>
              <a:t>Python</a:t>
            </a:r>
          </a:p>
          <a:p>
            <a:endParaRPr lang="en-US" sz="2800" dirty="0"/>
          </a:p>
          <a:p>
            <a:r>
              <a:rPr lang="en-US" sz="2800" dirty="0" err="1"/>
              <a:t>TensorFlow</a:t>
            </a:r>
            <a:r>
              <a:rPr lang="en-US" sz="2800" dirty="0"/>
              <a:t> / </a:t>
            </a:r>
            <a:r>
              <a:rPr lang="en-US" sz="2800" dirty="0" err="1"/>
              <a:t>Keras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OpenCV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NumPy</a:t>
            </a:r>
            <a:r>
              <a:rPr lang="en-US" sz="2800" dirty="0"/>
              <a:t>, Pandas, </a:t>
            </a:r>
            <a:r>
              <a:rPr lang="en-US" sz="2800" dirty="0" err="1"/>
              <a:t>Matplotlib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Jupyter</a:t>
            </a:r>
            <a:r>
              <a:rPr lang="en-US" sz="2800" dirty="0"/>
              <a:t> Notebook / Google </a:t>
            </a:r>
            <a:r>
              <a:rPr lang="en-US" sz="2800" dirty="0" err="1"/>
              <a:t>Colab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3784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</TotalTime>
  <Words>591</Words>
  <Application>Microsoft Office PowerPoint</Application>
  <PresentationFormat>Custom</PresentationFormat>
  <Paragraphs>117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Droid Sans Mono</vt:lpstr>
      <vt:lpstr>Times New Roman</vt:lpstr>
      <vt:lpstr>Arial Black</vt:lpstr>
      <vt:lpstr>Calibri</vt:lpstr>
      <vt:lpstr>Quattrocento Sans</vt:lpstr>
      <vt:lpstr>Noto Sans Symbols</vt:lpstr>
      <vt:lpstr>Courier New</vt:lpstr>
      <vt:lpstr>Arial Rounded MT Bold</vt:lpstr>
      <vt:lpstr>WelcomeDoc</vt:lpstr>
      <vt:lpstr>PowerPoint Presentation</vt:lpstr>
      <vt:lpstr>Fashion Lens</vt:lpstr>
      <vt:lpstr>Submitted To - Prof. Brajesh Chaturvedi  Supervised by – Prof. Deepak Chouhan </vt:lpstr>
      <vt:lpstr>Project Presentation Outline</vt:lpstr>
      <vt:lpstr>Abstract</vt:lpstr>
      <vt:lpstr>Introduction </vt:lpstr>
      <vt:lpstr>The Problem Statement</vt:lpstr>
      <vt:lpstr>Objectives</vt:lpstr>
      <vt:lpstr>Requirement Analysis</vt:lpstr>
      <vt:lpstr>Requirement Analysis</vt:lpstr>
      <vt:lpstr>Solution Proposed</vt:lpstr>
      <vt:lpstr>Block Diagram</vt:lpstr>
      <vt:lpstr>Use-Case Diagram</vt:lpstr>
      <vt:lpstr>ACTIVITY DIAGRAM</vt:lpstr>
      <vt:lpstr>System Architecture Diagram </vt:lpstr>
      <vt:lpstr>The Outcome Discussion</vt:lpstr>
      <vt:lpstr>Limitations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Sopra</dc:creator>
  <cp:lastModifiedBy>DELL</cp:lastModifiedBy>
  <cp:revision>32</cp:revision>
  <dcterms:modified xsi:type="dcterms:W3CDTF">2025-02-06T18:49:45Z</dcterms:modified>
</cp:coreProperties>
</file>