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62"/>
  </p:notesMasterIdLst>
  <p:sldIdLst>
    <p:sldId id="298" r:id="rId2"/>
    <p:sldId id="299" r:id="rId3"/>
    <p:sldId id="300" r:id="rId4"/>
    <p:sldId id="301" r:id="rId5"/>
    <p:sldId id="297" r:id="rId6"/>
    <p:sldId id="257" r:id="rId7"/>
    <p:sldId id="303" r:id="rId8"/>
    <p:sldId id="258" r:id="rId9"/>
    <p:sldId id="260" r:id="rId10"/>
    <p:sldId id="264" r:id="rId11"/>
    <p:sldId id="265" r:id="rId12"/>
    <p:sldId id="305" r:id="rId13"/>
    <p:sldId id="267" r:id="rId14"/>
    <p:sldId id="334" r:id="rId15"/>
    <p:sldId id="268" r:id="rId16"/>
    <p:sldId id="302" r:id="rId17"/>
    <p:sldId id="324" r:id="rId18"/>
    <p:sldId id="325" r:id="rId19"/>
    <p:sldId id="326" r:id="rId20"/>
    <p:sldId id="327" r:id="rId21"/>
    <p:sldId id="328" r:id="rId22"/>
    <p:sldId id="331" r:id="rId23"/>
    <p:sldId id="329" r:id="rId24"/>
    <p:sldId id="330" r:id="rId25"/>
    <p:sldId id="262" r:id="rId26"/>
    <p:sldId id="332" r:id="rId27"/>
    <p:sldId id="333" r:id="rId28"/>
    <p:sldId id="311" r:id="rId29"/>
    <p:sldId id="272" r:id="rId30"/>
    <p:sldId id="273" r:id="rId31"/>
    <p:sldId id="274" r:id="rId32"/>
    <p:sldId id="275" r:id="rId33"/>
    <p:sldId id="276" r:id="rId34"/>
    <p:sldId id="277" r:id="rId35"/>
    <p:sldId id="278" r:id="rId36"/>
    <p:sldId id="279" r:id="rId37"/>
    <p:sldId id="280" r:id="rId38"/>
    <p:sldId id="313" r:id="rId39"/>
    <p:sldId id="319" r:id="rId40"/>
    <p:sldId id="314" r:id="rId41"/>
    <p:sldId id="282" r:id="rId42"/>
    <p:sldId id="316" r:id="rId43"/>
    <p:sldId id="317" r:id="rId44"/>
    <p:sldId id="338" r:id="rId45"/>
    <p:sldId id="339" r:id="rId46"/>
    <p:sldId id="340" r:id="rId47"/>
    <p:sldId id="341" r:id="rId48"/>
    <p:sldId id="320" r:id="rId49"/>
    <p:sldId id="283" r:id="rId50"/>
    <p:sldId id="304" r:id="rId51"/>
    <p:sldId id="321" r:id="rId52"/>
    <p:sldId id="336" r:id="rId53"/>
    <p:sldId id="322" r:id="rId54"/>
    <p:sldId id="285" r:id="rId55"/>
    <p:sldId id="286" r:id="rId56"/>
    <p:sldId id="337" r:id="rId57"/>
    <p:sldId id="287" r:id="rId58"/>
    <p:sldId id="288" r:id="rId59"/>
    <p:sldId id="289" r:id="rId60"/>
    <p:sldId id="291" r:id="rId61"/>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ishnavi Lingam" initials="" lastIdx="2" clrIdx="0"/>
  <p:cmAuthor id="1" name="Sneha Gopinath"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2B"/>
    <a:srgbClr val="4A0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E1E2CA-FC0D-4492-B739-845BA5F88500}">
  <a:tblStyle styleId="{D2E1E2CA-FC0D-4492-B739-845BA5F885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4671" autoAdjust="0"/>
  </p:normalViewPr>
  <p:slideViewPr>
    <p:cSldViewPr snapToGrid="0">
      <p:cViewPr varScale="1">
        <p:scale>
          <a:sx n="82" d="100"/>
          <a:sy n="82" d="100"/>
        </p:scale>
        <p:origin x="1402"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1T22:22:04.586" idx="1">
    <p:pos x="6000" y="100"/>
    <p:text>Hey
Can u add it again.I  guess by mistake it would have got removed</p:text>
  </p:cm>
  <p:cm authorId="0" dt="2018-05-01T22:35:46.224" idx="1">
    <p:pos x="6000" y="0"/>
    <p:text>Title slide is missing? did someone remove it?</p:text>
  </p:cm>
  <p:cm authorId="0" dt="2018-05-01T22:35:46.224" idx="2">
    <p:pos x="6000" y="200"/>
    <p:text>Arrey CRISPDM slides are also missing,, its waste of time for me ...right... Could you please add them back...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524300" y="514350"/>
            <a:ext cx="60963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079066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 name="Shape 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7969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01371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93012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37368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5" name="Shape 5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91940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6556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21607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3" name="Shape 14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Shape 31"/>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 name="Shape 32"/>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19296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7" name="Shape 157"/>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1" name="Shape 18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a: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7" name="Shape 187"/>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7" name="Shape 207"/>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20399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09588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7087993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3034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0" name="Shape 240"/>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1" name="Shape 25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29828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 name="Shape 25"/>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7026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Shape 30"/>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 name="Shape 31"/>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07172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2857500" y="514350"/>
            <a:ext cx="3429000" cy="25717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9" name="Shape 49"/>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pic>
        <p:nvPicPr>
          <p:cNvPr id="11" name="Shape 11" descr="UNCC_Logo_RGB.jpg"/>
          <p:cNvPicPr preferRelativeResize="0"/>
          <p:nvPr/>
        </p:nvPicPr>
        <p:blipFill rotWithShape="1">
          <a:blip r:embed="rId2">
            <a:alphaModFix/>
          </a:blip>
          <a:srcRect/>
          <a:stretch/>
        </p:blipFill>
        <p:spPr>
          <a:xfrm>
            <a:off x="7162800" y="5909716"/>
            <a:ext cx="1638128" cy="728422"/>
          </a:xfrm>
          <a:prstGeom prst="rect">
            <a:avLst/>
          </a:prstGeom>
          <a:noFill/>
          <a:ln>
            <a:noFill/>
          </a:ln>
        </p:spPr>
      </p:pic>
      <p:sp>
        <p:nvSpPr>
          <p:cNvPr id="12" name="Shape 12"/>
          <p:cNvSpPr txBox="1">
            <a:spLocks noGrp="1"/>
          </p:cNvSpPr>
          <p:nvPr>
            <p:ph type="title"/>
          </p:nvPr>
        </p:nvSpPr>
        <p:spPr>
          <a:xfrm>
            <a:off x="0" y="274638"/>
            <a:ext cx="91440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00703C"/>
              </a:buClr>
              <a:buSzPts val="4000"/>
              <a:buFont typeface="Arial"/>
              <a:buNone/>
              <a:defRPr sz="4000" b="1" i="0" u="none" strike="noStrike" cap="none">
                <a:solidFill>
                  <a:srgbClr val="00703C"/>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0" y="274638"/>
            <a:ext cx="91440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00703C"/>
              </a:buClr>
              <a:buSzPts val="4000"/>
              <a:buFont typeface="Arial"/>
              <a:buNone/>
              <a:defRPr sz="4000" b="1" i="0" u="none" strike="noStrike" cap="none">
                <a:solidFill>
                  <a:srgbClr val="00703C"/>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5"/>
        <p:cNvGrpSpPr/>
        <p:nvPr/>
      </p:nvGrpSpPr>
      <p:grpSpPr>
        <a:xfrm>
          <a:off x="0" y="0"/>
          <a:ext cx="0" cy="0"/>
          <a:chOff x="0" y="0"/>
          <a:chExt cx="0" cy="0"/>
        </a:xfrm>
      </p:grpSpPr>
      <p:sp>
        <p:nvSpPr>
          <p:cNvPr id="16" name="Shape 16"/>
          <p:cNvSpPr txBox="1">
            <a:spLocks noGrp="1"/>
          </p:cNvSpPr>
          <p:nvPr>
            <p:ph type="body" idx="1"/>
          </p:nvPr>
        </p:nvSpPr>
        <p:spPr>
          <a:xfrm>
            <a:off x="457200" y="1600200"/>
            <a:ext cx="4038600" cy="45261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560"/>
              </a:spcBef>
              <a:spcAft>
                <a:spcPts val="0"/>
              </a:spcAft>
              <a:buClr>
                <a:srgbClr val="00703C"/>
              </a:buClr>
              <a:buSzPts val="2800"/>
              <a:buFont typeface="Arial"/>
              <a:buNone/>
              <a:defRPr sz="2800" b="0" i="0" u="none" strike="noStrike" cap="none">
                <a:solidFill>
                  <a:srgbClr val="00703C"/>
                </a:solidFill>
                <a:latin typeface="Arial"/>
                <a:ea typeface="Arial"/>
                <a:cs typeface="Arial"/>
                <a:sym typeface="Arial"/>
              </a:defRPr>
            </a:lvl1pPr>
            <a:lvl2pPr marL="914400" marR="0" lvl="1" indent="-393700" algn="l" rtl="0">
              <a:spcBef>
                <a:spcPts val="520"/>
              </a:spcBef>
              <a:spcAft>
                <a:spcPts val="0"/>
              </a:spcAft>
              <a:buClr>
                <a:srgbClr val="00703C"/>
              </a:buClr>
              <a:buSzPts val="2600"/>
              <a:buFont typeface="Arial"/>
              <a:buChar char="–"/>
              <a:defRPr sz="2600" b="0" i="0" u="none" strike="noStrike" cap="none">
                <a:solidFill>
                  <a:srgbClr val="00703C"/>
                </a:solidFill>
                <a:latin typeface="Arial"/>
                <a:ea typeface="Arial"/>
                <a:cs typeface="Arial"/>
                <a:sym typeface="Arial"/>
              </a:defRPr>
            </a:lvl2pPr>
            <a:lvl3pPr marL="1371600" marR="0" lvl="2" indent="-393700" algn="l" rtl="0">
              <a:spcBef>
                <a:spcPts val="520"/>
              </a:spcBef>
              <a:spcAft>
                <a:spcPts val="0"/>
              </a:spcAft>
              <a:buClr>
                <a:srgbClr val="00703C"/>
              </a:buClr>
              <a:buSzPts val="2600"/>
              <a:buFont typeface="Arial"/>
              <a:buChar char="•"/>
              <a:defRPr sz="2600" b="0" i="0" u="none" strike="noStrike" cap="none">
                <a:solidFill>
                  <a:srgbClr val="00703C"/>
                </a:solidFill>
                <a:latin typeface="Arial"/>
                <a:ea typeface="Arial"/>
                <a:cs typeface="Arial"/>
                <a:sym typeface="Arial"/>
              </a:defRPr>
            </a:lvl3pPr>
            <a:lvl4pPr marL="1828800" marR="0" lvl="3" indent="-393700" algn="l" rtl="0">
              <a:spcBef>
                <a:spcPts val="520"/>
              </a:spcBef>
              <a:spcAft>
                <a:spcPts val="0"/>
              </a:spcAft>
              <a:buClr>
                <a:srgbClr val="00703C"/>
              </a:buClr>
              <a:buSzPts val="2600"/>
              <a:buFont typeface="Arial"/>
              <a:buChar char="–"/>
              <a:defRPr sz="2600" b="0" i="0" u="none" strike="noStrike" cap="none">
                <a:solidFill>
                  <a:srgbClr val="00703C"/>
                </a:solidFill>
                <a:latin typeface="Arial"/>
                <a:ea typeface="Arial"/>
                <a:cs typeface="Arial"/>
                <a:sym typeface="Arial"/>
              </a:defRPr>
            </a:lvl4pPr>
            <a:lvl5pPr marL="2286000" marR="0" lvl="4" indent="-393700" algn="l" rtl="0">
              <a:spcBef>
                <a:spcPts val="520"/>
              </a:spcBef>
              <a:spcAft>
                <a:spcPts val="0"/>
              </a:spcAft>
              <a:buClr>
                <a:srgbClr val="00703C"/>
              </a:buClr>
              <a:buSzPts val="2600"/>
              <a:buFont typeface="Arial"/>
              <a:buChar char="»"/>
              <a:defRPr sz="2600" b="0" i="0" u="none" strike="noStrike" cap="none">
                <a:solidFill>
                  <a:srgbClr val="00703C"/>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Shape 17"/>
          <p:cNvSpPr txBox="1">
            <a:spLocks noGrp="1"/>
          </p:cNvSpPr>
          <p:nvPr>
            <p:ph type="body" idx="2"/>
          </p:nvPr>
        </p:nvSpPr>
        <p:spPr>
          <a:xfrm>
            <a:off x="4648200" y="1600200"/>
            <a:ext cx="4038600" cy="45261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560"/>
              </a:spcBef>
              <a:spcAft>
                <a:spcPts val="0"/>
              </a:spcAft>
              <a:buClr>
                <a:srgbClr val="00703C"/>
              </a:buClr>
              <a:buSzPts val="2800"/>
              <a:buFont typeface="Arial"/>
              <a:buNone/>
              <a:defRPr sz="2800" b="0" i="0" u="none" strike="noStrike" cap="none">
                <a:solidFill>
                  <a:srgbClr val="00703C"/>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title"/>
          </p:nvPr>
        </p:nvSpPr>
        <p:spPr>
          <a:xfrm>
            <a:off x="0" y="274638"/>
            <a:ext cx="91440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00703C"/>
              </a:buClr>
              <a:buSzPts val="4000"/>
              <a:buFont typeface="Arial"/>
              <a:buNone/>
              <a:defRPr sz="4000" b="1" i="0" u="none" strike="noStrike" cap="none">
                <a:solidFill>
                  <a:srgbClr val="00703C"/>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57200" y="1524000"/>
            <a:ext cx="4040100" cy="46023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480"/>
              </a:spcBef>
              <a:spcAft>
                <a:spcPts val="0"/>
              </a:spcAft>
              <a:buClr>
                <a:srgbClr val="00703C"/>
              </a:buClr>
              <a:buSzPts val="2400"/>
              <a:buFont typeface="Arial"/>
              <a:buNone/>
              <a:defRPr sz="2400" b="0" i="0" u="none" strike="noStrike" cap="none">
                <a:solidFill>
                  <a:srgbClr val="00703C"/>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body" idx="2"/>
          </p:nvPr>
        </p:nvSpPr>
        <p:spPr>
          <a:xfrm>
            <a:off x="4645025" y="1524000"/>
            <a:ext cx="4041900" cy="4602300"/>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560"/>
              </a:spcBef>
              <a:spcAft>
                <a:spcPts val="0"/>
              </a:spcAft>
              <a:buClr>
                <a:srgbClr val="00703C"/>
              </a:buClr>
              <a:buSzPts val="2800"/>
              <a:buFont typeface="Arial"/>
              <a:buNone/>
              <a:defRPr sz="2800" b="0" i="0" u="none" strike="noStrike" cap="none">
                <a:solidFill>
                  <a:srgbClr val="00703C"/>
                </a:solidFill>
                <a:latin typeface="Arial"/>
                <a:ea typeface="Arial"/>
                <a:cs typeface="Arial"/>
                <a:sym typeface="Arial"/>
              </a:defRPr>
            </a:lvl1pPr>
            <a:lvl2pPr marL="914400" marR="0" lvl="1" indent="-393700" algn="l" rtl="0">
              <a:spcBef>
                <a:spcPts val="520"/>
              </a:spcBef>
              <a:spcAft>
                <a:spcPts val="0"/>
              </a:spcAft>
              <a:buClr>
                <a:srgbClr val="00703C"/>
              </a:buClr>
              <a:buSzPts val="2600"/>
              <a:buFont typeface="Arial"/>
              <a:buChar char="–"/>
              <a:defRPr sz="2600" b="0" i="0" u="none" strike="noStrike" cap="none">
                <a:solidFill>
                  <a:srgbClr val="00703C"/>
                </a:solidFill>
                <a:latin typeface="Arial"/>
                <a:ea typeface="Arial"/>
                <a:cs typeface="Arial"/>
                <a:sym typeface="Arial"/>
              </a:defRPr>
            </a:lvl2pPr>
            <a:lvl3pPr marL="1371600" marR="0" lvl="2" indent="-393700" algn="l" rtl="0">
              <a:spcBef>
                <a:spcPts val="520"/>
              </a:spcBef>
              <a:spcAft>
                <a:spcPts val="0"/>
              </a:spcAft>
              <a:buClr>
                <a:srgbClr val="00703C"/>
              </a:buClr>
              <a:buSzPts val="2600"/>
              <a:buFont typeface="Arial"/>
              <a:buChar char="•"/>
              <a:defRPr sz="2600" b="0" i="0" u="none" strike="noStrike" cap="none">
                <a:solidFill>
                  <a:srgbClr val="00703C"/>
                </a:solidFill>
                <a:latin typeface="Arial"/>
                <a:ea typeface="Arial"/>
                <a:cs typeface="Arial"/>
                <a:sym typeface="Arial"/>
              </a:defRPr>
            </a:lvl3pPr>
            <a:lvl4pPr marL="1828800" marR="0" lvl="3" indent="-393700" algn="l" rtl="0">
              <a:spcBef>
                <a:spcPts val="520"/>
              </a:spcBef>
              <a:spcAft>
                <a:spcPts val="0"/>
              </a:spcAft>
              <a:buClr>
                <a:srgbClr val="00703C"/>
              </a:buClr>
              <a:buSzPts val="2600"/>
              <a:buFont typeface="Arial"/>
              <a:buChar char="–"/>
              <a:defRPr sz="2600" b="0" i="0" u="none" strike="noStrike" cap="none">
                <a:solidFill>
                  <a:srgbClr val="00703C"/>
                </a:solidFill>
                <a:latin typeface="Arial"/>
                <a:ea typeface="Arial"/>
                <a:cs typeface="Arial"/>
                <a:sym typeface="Arial"/>
              </a:defRPr>
            </a:lvl4pPr>
            <a:lvl5pPr marL="2286000" marR="0" lvl="4" indent="-393700" algn="l" rtl="0">
              <a:spcBef>
                <a:spcPts val="520"/>
              </a:spcBef>
              <a:spcAft>
                <a:spcPts val="0"/>
              </a:spcAft>
              <a:buClr>
                <a:srgbClr val="00703C"/>
              </a:buClr>
              <a:buSzPts val="2600"/>
              <a:buFont typeface="Arial"/>
              <a:buChar char="»"/>
              <a:defRPr sz="2600" b="0" i="0" u="none" strike="noStrike" cap="none">
                <a:solidFill>
                  <a:srgbClr val="00703C"/>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title"/>
          </p:nvPr>
        </p:nvSpPr>
        <p:spPr>
          <a:xfrm>
            <a:off x="0" y="274638"/>
            <a:ext cx="91440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00703C"/>
              </a:buClr>
              <a:buSzPts val="4000"/>
              <a:buFont typeface="Arial"/>
              <a:buNone/>
              <a:defRPr sz="4000" b="1" i="0" u="none" strike="noStrike" cap="none">
                <a:solidFill>
                  <a:srgbClr val="00703C"/>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Shape 6" descr="UNCC_Logo_RGB.jpg"/>
          <p:cNvPicPr preferRelativeResize="0"/>
          <p:nvPr/>
        </p:nvPicPr>
        <p:blipFill rotWithShape="1">
          <a:blip r:embed="rId6">
            <a:alphaModFix/>
          </a:blip>
          <a:srcRect/>
          <a:stretch/>
        </p:blipFill>
        <p:spPr>
          <a:xfrm>
            <a:off x="7162800" y="5909716"/>
            <a:ext cx="1638128" cy="728422"/>
          </a:xfrm>
          <a:prstGeom prst="rect">
            <a:avLst/>
          </a:prstGeom>
          <a:noFill/>
          <a:ln>
            <a:noFill/>
          </a:ln>
        </p:spPr>
      </p:pic>
      <p:sp>
        <p:nvSpPr>
          <p:cNvPr id="7" name="Shape 7"/>
          <p:cNvSpPr txBox="1">
            <a:spLocks noGrp="1"/>
          </p:cNvSpPr>
          <p:nvPr>
            <p:ph type="title"/>
          </p:nvPr>
        </p:nvSpPr>
        <p:spPr>
          <a:xfrm>
            <a:off x="152400" y="274638"/>
            <a:ext cx="87630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rgbClr val="00703C"/>
              </a:buClr>
              <a:buSzPts val="4400"/>
              <a:buFont typeface="Calibri"/>
              <a:buNone/>
              <a:defRPr sz="4400" b="0" i="0" u="none" strike="noStrike" cap="none">
                <a:solidFill>
                  <a:srgbClr val="00703C"/>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8" name="Shape 8"/>
          <p:cNvSpPr txBox="1">
            <a:spLocks noGrp="1"/>
          </p:cNvSpPr>
          <p:nvPr>
            <p:ph type="body" idx="1"/>
          </p:nvPr>
        </p:nvSpPr>
        <p:spPr>
          <a:xfrm>
            <a:off x="152400" y="5410200"/>
            <a:ext cx="8534400" cy="9447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640"/>
              </a:spcBef>
              <a:spcAft>
                <a:spcPts val="0"/>
              </a:spcAft>
              <a:buClr>
                <a:srgbClr val="00703C"/>
              </a:buClr>
              <a:buSzPts val="3200"/>
              <a:buFont typeface="Arial"/>
              <a:buNone/>
              <a:defRPr sz="3200" b="0" i="0" u="none" strike="noStrike" cap="none">
                <a:solidFill>
                  <a:srgbClr val="00703C"/>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9" name="Shape 9"/>
          <p:cNvCxnSpPr/>
          <p:nvPr/>
        </p:nvCxnSpPr>
        <p:spPr>
          <a:xfrm>
            <a:off x="457200" y="6553085"/>
            <a:ext cx="6553200" cy="1500"/>
          </a:xfrm>
          <a:prstGeom prst="straightConnector1">
            <a:avLst/>
          </a:prstGeom>
          <a:noFill/>
          <a:ln w="31750" cap="flat" cmpd="sng">
            <a:solidFill>
              <a:srgbClr val="00703C"/>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a:spLocks noGrp="1"/>
          </p:cNvSpPr>
          <p:nvPr>
            <p:ph type="ctrTitle" idx="4294967295"/>
          </p:nvPr>
        </p:nvSpPr>
        <p:spPr>
          <a:xfrm>
            <a:off x="0" y="1012825"/>
            <a:ext cx="9144000" cy="762000"/>
          </a:xfrm>
          <a:prstGeom prst="rect">
            <a:avLst/>
          </a:prstGeom>
          <a:noFill/>
          <a:ln>
            <a:noFill/>
          </a:ln>
        </p:spPr>
        <p:txBody>
          <a:bodyPr spcFirstLastPara="1" wrap="square" lIns="91425" tIns="45700" rIns="91425" bIns="45700" anchor="ctr" anchorCtr="0">
            <a:noAutofit/>
          </a:bodyPr>
          <a:lstStyle/>
          <a:p>
            <a:pPr marL="0" lvl="0" indent="0" rtl="0">
              <a:lnSpc>
                <a:spcPct val="115000"/>
              </a:lnSpc>
              <a:spcBef>
                <a:spcPts val="0"/>
              </a:spcBef>
              <a:spcAft>
                <a:spcPts val="0"/>
              </a:spcAft>
              <a:buClr>
                <a:schemeClr val="dk1"/>
              </a:buClr>
              <a:buSzPts val="1100"/>
              <a:buFont typeface="Arial"/>
              <a:buNone/>
            </a:pPr>
            <a:r>
              <a:rPr lang="en-US" sz="4000" b="1" u="sng" dirty="0">
                <a:solidFill>
                  <a:srgbClr val="00703C"/>
                </a:solidFill>
                <a:latin typeface="Arial"/>
                <a:ea typeface="Arial"/>
                <a:cs typeface="Arial"/>
                <a:sym typeface="Arial"/>
              </a:rPr>
              <a:t>Rossmann Store Sales Data</a:t>
            </a:r>
            <a:r>
              <a:rPr lang="en-US" sz="4000" b="1" dirty="0">
                <a:solidFill>
                  <a:srgbClr val="00703C"/>
                </a:solidFill>
                <a:latin typeface="Arial"/>
                <a:ea typeface="Arial"/>
                <a:cs typeface="Arial"/>
                <a:sym typeface="Arial"/>
              </a:rPr>
              <a:t> </a:t>
            </a:r>
            <a:r>
              <a:rPr lang="en-US" sz="4000" b="1" u="sng" dirty="0">
                <a:solidFill>
                  <a:srgbClr val="00703C"/>
                </a:solidFill>
                <a:latin typeface="Arial"/>
                <a:ea typeface="Arial"/>
                <a:cs typeface="Arial"/>
                <a:sym typeface="Arial"/>
              </a:rPr>
              <a:t>Analysis</a:t>
            </a:r>
            <a:endParaRPr sz="4000" b="1" u="sng" dirty="0">
              <a:solidFill>
                <a:srgbClr val="00703C"/>
              </a:solidFill>
              <a:latin typeface="Arial"/>
              <a:ea typeface="Arial"/>
              <a:cs typeface="Arial"/>
              <a:sym typeface="Arial"/>
            </a:endParaRPr>
          </a:p>
          <a:p>
            <a:pPr marL="0" marR="0" lvl="0" indent="0" algn="ctr" rtl="0">
              <a:spcBef>
                <a:spcPts val="0"/>
              </a:spcBef>
              <a:spcAft>
                <a:spcPts val="0"/>
              </a:spcAft>
              <a:buClr>
                <a:srgbClr val="00703C"/>
              </a:buClr>
              <a:buSzPts val="4000"/>
              <a:buFont typeface="Arial"/>
              <a:buNone/>
            </a:pPr>
            <a:endParaRPr b="1" dirty="0">
              <a:latin typeface="Arial"/>
              <a:ea typeface="Arial"/>
              <a:cs typeface="Arial"/>
              <a:sym typeface="Arial"/>
            </a:endParaRPr>
          </a:p>
        </p:txBody>
      </p:sp>
      <p:sp>
        <p:nvSpPr>
          <p:cNvPr id="28" name="Shape 28"/>
          <p:cNvSpPr txBox="1">
            <a:spLocks noGrp="1"/>
          </p:cNvSpPr>
          <p:nvPr>
            <p:ph type="subTitle" idx="4294967295"/>
          </p:nvPr>
        </p:nvSpPr>
        <p:spPr>
          <a:xfrm>
            <a:off x="0" y="4020325"/>
            <a:ext cx="9144000" cy="223950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rgbClr val="00703C"/>
              </a:buClr>
              <a:buSzPts val="2400"/>
              <a:buFont typeface="Arial"/>
              <a:buNone/>
            </a:pPr>
            <a:r>
              <a:rPr lang="en-US" sz="2400" b="1" i="0" u="none" strike="noStrike" cap="none" dirty="0">
                <a:solidFill>
                  <a:srgbClr val="00703C"/>
                </a:solidFill>
                <a:latin typeface="Arial"/>
                <a:ea typeface="Arial"/>
                <a:cs typeface="Arial"/>
                <a:sym typeface="Arial"/>
              </a:rPr>
              <a:t> </a:t>
            </a:r>
            <a:r>
              <a:rPr lang="en-US" sz="2400" b="1" dirty="0">
                <a:latin typeface="Arial"/>
                <a:ea typeface="Arial"/>
                <a:cs typeface="Arial"/>
                <a:sym typeface="Arial"/>
              </a:rPr>
              <a:t>May 2</a:t>
            </a:r>
            <a:r>
              <a:rPr lang="en-US" sz="2400" b="1" i="0" u="none" strike="noStrike" cap="none" dirty="0">
                <a:solidFill>
                  <a:srgbClr val="00703C"/>
                </a:solidFill>
                <a:latin typeface="Arial"/>
                <a:ea typeface="Arial"/>
                <a:cs typeface="Arial"/>
                <a:sym typeface="Arial"/>
              </a:rPr>
              <a:t>, 20</a:t>
            </a:r>
            <a:r>
              <a:rPr lang="en-US" sz="2400" b="1" dirty="0">
                <a:latin typeface="Arial"/>
                <a:ea typeface="Arial"/>
                <a:cs typeface="Arial"/>
                <a:sym typeface="Arial"/>
              </a:rPr>
              <a:t>16</a:t>
            </a:r>
            <a:endParaRPr sz="2400" b="1" dirty="0">
              <a:latin typeface="Arial"/>
              <a:ea typeface="Arial"/>
              <a:cs typeface="Arial"/>
              <a:sym typeface="Arial"/>
            </a:endParaRPr>
          </a:p>
          <a:p>
            <a:pPr marL="342900" marR="0" lvl="0" indent="-342900" algn="ctr" rtl="0">
              <a:lnSpc>
                <a:spcPct val="100000"/>
              </a:lnSpc>
              <a:spcBef>
                <a:spcPts val="0"/>
              </a:spcBef>
              <a:spcAft>
                <a:spcPts val="0"/>
              </a:spcAft>
              <a:buClr>
                <a:srgbClr val="00703C"/>
              </a:buClr>
              <a:buSzPts val="2400"/>
              <a:buFont typeface="Arial"/>
              <a:buNone/>
            </a:pPr>
            <a:endParaRPr sz="2400" dirty="0">
              <a:latin typeface="Arial"/>
              <a:ea typeface="Arial"/>
              <a:cs typeface="Arial"/>
              <a:sym typeface="Arial"/>
            </a:endParaRPr>
          </a:p>
          <a:p>
            <a:pPr marL="342900" lvl="0" indent="-342900" algn="just">
              <a:spcBef>
                <a:spcPts val="0"/>
              </a:spcBef>
              <a:buSzPts val="2400"/>
            </a:pPr>
            <a:r>
              <a:rPr lang="en-US" sz="2000" b="1" dirty="0">
                <a:solidFill>
                  <a:srgbClr val="00703C"/>
                </a:solidFill>
                <a:latin typeface="Arial"/>
                <a:ea typeface="Arial"/>
                <a:cs typeface="Arial"/>
                <a:sym typeface="Arial"/>
              </a:rPr>
              <a:t>Hamsa Rajashekara</a:t>
            </a:r>
            <a:r>
              <a:rPr lang="en-US" sz="2000" b="1" dirty="0">
                <a:latin typeface="Arial"/>
                <a:ea typeface="Arial"/>
                <a:cs typeface="Arial"/>
                <a:sym typeface="Arial"/>
              </a:rPr>
              <a:t>, Ishita Shah, </a:t>
            </a:r>
            <a:r>
              <a:rPr lang="en-US" sz="2000" b="1" dirty="0">
                <a:solidFill>
                  <a:srgbClr val="00703C"/>
                </a:solidFill>
                <a:latin typeface="Arial"/>
                <a:ea typeface="Arial"/>
                <a:cs typeface="Arial"/>
                <a:sym typeface="Arial"/>
              </a:rPr>
              <a:t>Mohamed Rizwan Syed Sulaiman, Sneha Gopinath</a:t>
            </a:r>
            <a:r>
              <a:rPr lang="en-US" sz="2000" b="1" dirty="0">
                <a:latin typeface="Arial"/>
                <a:ea typeface="Arial"/>
                <a:cs typeface="Arial"/>
                <a:sym typeface="Arial"/>
              </a:rPr>
              <a:t>, </a:t>
            </a:r>
            <a:r>
              <a:rPr lang="en-US" sz="2000" b="1" dirty="0">
                <a:solidFill>
                  <a:srgbClr val="00703C"/>
                </a:solidFill>
                <a:latin typeface="Arial"/>
                <a:ea typeface="Arial"/>
                <a:cs typeface="Arial"/>
                <a:sym typeface="Arial"/>
              </a:rPr>
              <a:t>Vaishnavi Lingam</a:t>
            </a:r>
            <a:endParaRPr sz="2000" b="1" dirty="0">
              <a:solidFill>
                <a:srgbClr val="00703C"/>
              </a:solidFill>
              <a:latin typeface="Arial"/>
              <a:ea typeface="Arial"/>
              <a:cs typeface="Arial"/>
              <a:sym typeface="Arial"/>
            </a:endParaRPr>
          </a:p>
          <a:p>
            <a:pPr marL="3086100" marR="0" lvl="0" indent="-342900" algn="just" rtl="0">
              <a:lnSpc>
                <a:spcPct val="100000"/>
              </a:lnSpc>
              <a:spcBef>
                <a:spcPts val="0"/>
              </a:spcBef>
              <a:spcAft>
                <a:spcPts val="0"/>
              </a:spcAft>
              <a:buClr>
                <a:srgbClr val="00703C"/>
              </a:buClr>
              <a:buSzPts val="2400"/>
              <a:buFont typeface="Arial"/>
              <a:buNone/>
            </a:pPr>
            <a:endParaRPr sz="2000" b="1" dirty="0">
              <a:solidFill>
                <a:srgbClr val="00703C"/>
              </a:solidFill>
              <a:latin typeface="Arial"/>
              <a:ea typeface="Arial"/>
              <a:cs typeface="Arial"/>
              <a:sym typeface="Arial"/>
            </a:endParaRPr>
          </a:p>
          <a:p>
            <a:pPr marL="1828800" marR="0" lvl="0" indent="0" algn="l" rtl="0">
              <a:lnSpc>
                <a:spcPct val="100000"/>
              </a:lnSpc>
              <a:spcBef>
                <a:spcPts val="0"/>
              </a:spcBef>
              <a:spcAft>
                <a:spcPts val="0"/>
              </a:spcAft>
              <a:buClr>
                <a:srgbClr val="00703C"/>
              </a:buClr>
              <a:buSzPts val="2400"/>
              <a:buFont typeface="Arial"/>
              <a:buNone/>
            </a:pPr>
            <a:r>
              <a:rPr lang="en-US" sz="2400" b="1" dirty="0">
                <a:solidFill>
                  <a:srgbClr val="C00000"/>
                </a:solidFill>
                <a:latin typeface="Arial"/>
                <a:ea typeface="Arial"/>
                <a:cs typeface="Arial"/>
                <a:sym typeface="Arial"/>
              </a:rPr>
              <a:t>Guided By: Dr. Pamela Thompson</a:t>
            </a:r>
            <a:endParaRPr sz="2400" b="1" dirty="0">
              <a:solidFill>
                <a:srgbClr val="C00000"/>
              </a:solidFill>
              <a:latin typeface="Arial"/>
              <a:ea typeface="Arial"/>
              <a:cs typeface="Arial"/>
              <a:sym typeface="Arial"/>
            </a:endParaRPr>
          </a:p>
          <a:p>
            <a:pPr marL="342900" marR="0" lvl="0" indent="-342900" algn="ctr" rtl="0">
              <a:lnSpc>
                <a:spcPct val="100000"/>
              </a:lnSpc>
              <a:spcBef>
                <a:spcPts val="0"/>
              </a:spcBef>
              <a:spcAft>
                <a:spcPts val="0"/>
              </a:spcAft>
              <a:buClr>
                <a:srgbClr val="00703C"/>
              </a:buClr>
              <a:buSzPts val="2400"/>
              <a:buFont typeface="Arial"/>
              <a:buNone/>
            </a:pPr>
            <a:endParaRPr sz="2400" b="0" i="0" u="none" strike="noStrike" cap="none" dirty="0">
              <a:solidFill>
                <a:srgbClr val="00703C"/>
              </a:solidFill>
              <a:latin typeface="Arial"/>
              <a:ea typeface="Arial"/>
              <a:cs typeface="Arial"/>
              <a:sym typeface="Arial"/>
            </a:endParaRPr>
          </a:p>
        </p:txBody>
      </p:sp>
      <p:pic>
        <p:nvPicPr>
          <p:cNvPr id="29" name="Shape 29" descr="CHHS_Logo_4c.jpg"/>
          <p:cNvPicPr preferRelativeResize="0"/>
          <p:nvPr/>
        </p:nvPicPr>
        <p:blipFill rotWithShape="1">
          <a:blip r:embed="rId3">
            <a:alphaModFix/>
          </a:blip>
          <a:srcRect b="15383"/>
          <a:stretch/>
        </p:blipFill>
        <p:spPr>
          <a:xfrm>
            <a:off x="2395775" y="2255400"/>
            <a:ext cx="4276251" cy="1450025"/>
          </a:xfrm>
          <a:prstGeom prst="rect">
            <a:avLst/>
          </a:prstGeom>
          <a:noFill/>
          <a:ln>
            <a:noFill/>
          </a:ln>
        </p:spPr>
      </p:pic>
    </p:spTree>
    <p:extLst>
      <p:ext uri="{BB962C8B-B14F-4D97-AF65-F5344CB8AC3E}">
        <p14:creationId xmlns:p14="http://schemas.microsoft.com/office/powerpoint/2010/main" val="964117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619826" y="265319"/>
            <a:ext cx="4887557" cy="546444"/>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Data Preparation</a:t>
            </a:r>
            <a:endParaRPr dirty="0">
              <a:solidFill>
                <a:srgbClr val="0000FF"/>
              </a:solidFill>
            </a:endParaRPr>
          </a:p>
        </p:txBody>
      </p:sp>
      <p:sp>
        <p:nvSpPr>
          <p:cNvPr id="77" name="Shape 77"/>
          <p:cNvSpPr txBox="1"/>
          <p:nvPr/>
        </p:nvSpPr>
        <p:spPr>
          <a:xfrm>
            <a:off x="201450" y="1318225"/>
            <a:ext cx="8741100" cy="44865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800">
              <a:solidFill>
                <a:srgbClr val="00703C"/>
              </a:solidFill>
            </a:endParaRPr>
          </a:p>
        </p:txBody>
      </p:sp>
      <p:pic>
        <p:nvPicPr>
          <p:cNvPr id="78" name="Shape 78"/>
          <p:cNvPicPr preferRelativeResize="0"/>
          <p:nvPr/>
        </p:nvPicPr>
        <p:blipFill>
          <a:blip r:embed="rId3">
            <a:alphaModFix/>
          </a:blip>
          <a:stretch>
            <a:fillRect/>
          </a:stretch>
        </p:blipFill>
        <p:spPr>
          <a:xfrm>
            <a:off x="453214" y="1146968"/>
            <a:ext cx="4375256" cy="5037446"/>
          </a:xfrm>
          <a:prstGeom prst="rect">
            <a:avLst/>
          </a:prstGeom>
          <a:noFill/>
          <a:ln>
            <a:noFill/>
          </a:ln>
        </p:spPr>
      </p:pic>
      <p:sp>
        <p:nvSpPr>
          <p:cNvPr id="2" name="TextBox 1"/>
          <p:cNvSpPr txBox="1"/>
          <p:nvPr/>
        </p:nvSpPr>
        <p:spPr>
          <a:xfrm>
            <a:off x="5080234" y="1146968"/>
            <a:ext cx="3862316" cy="4829014"/>
          </a:xfrm>
          <a:prstGeom prst="rect">
            <a:avLst/>
          </a:prstGeom>
          <a:noFill/>
        </p:spPr>
        <p:txBody>
          <a:bodyPr wrap="square" rtlCol="0">
            <a:spAutoFit/>
          </a:bodyPr>
          <a:lstStyle/>
          <a:p>
            <a:pPr algn="just">
              <a:lnSpc>
                <a:spcPct val="115000"/>
              </a:lnSpc>
              <a:buClr>
                <a:schemeClr val="dk1"/>
              </a:buClr>
              <a:buSzPts val="1100"/>
            </a:pPr>
            <a:r>
              <a:rPr lang="en-US" sz="1800" b="1" dirty="0">
                <a:solidFill>
                  <a:srgbClr val="00703C"/>
                </a:solidFill>
              </a:rPr>
              <a:t>Data Preparation is the procedure by which the data is collected, cleaned, and consolidated, to be used in analysis.</a:t>
            </a:r>
            <a:endParaRPr lang="en-IN" sz="1800" b="1" dirty="0">
              <a:solidFill>
                <a:srgbClr val="00703C"/>
              </a:solidFill>
            </a:endParaRPr>
          </a:p>
          <a:p>
            <a:pPr algn="just">
              <a:lnSpc>
                <a:spcPct val="115000"/>
              </a:lnSpc>
              <a:buClr>
                <a:schemeClr val="dk1"/>
              </a:buClr>
              <a:buSzPts val="1100"/>
            </a:pPr>
            <a:r>
              <a:rPr lang="en-US" sz="1800" b="1" dirty="0">
                <a:solidFill>
                  <a:srgbClr val="00703C"/>
                </a:solidFill>
              </a:rPr>
              <a:t> </a:t>
            </a:r>
            <a:endParaRPr lang="en-IN" sz="1800" b="1" dirty="0">
              <a:solidFill>
                <a:srgbClr val="00703C"/>
              </a:solidFill>
            </a:endParaRPr>
          </a:p>
          <a:p>
            <a:pPr algn="just">
              <a:lnSpc>
                <a:spcPct val="115000"/>
              </a:lnSpc>
              <a:buClr>
                <a:schemeClr val="dk1"/>
              </a:buClr>
              <a:buSzPts val="1100"/>
            </a:pPr>
            <a:r>
              <a:rPr lang="en-US" sz="1800" b="1" dirty="0">
                <a:solidFill>
                  <a:srgbClr val="00703C"/>
                </a:solidFill>
              </a:rPr>
              <a:t>The following steps are considered while doing data preparation:</a:t>
            </a:r>
            <a:endParaRPr lang="en-IN" sz="1800" b="1" dirty="0">
              <a:solidFill>
                <a:srgbClr val="00703C"/>
              </a:solidFill>
            </a:endParaRPr>
          </a:p>
          <a:p>
            <a:pPr marL="342900" indent="-342900" algn="just">
              <a:lnSpc>
                <a:spcPct val="115000"/>
              </a:lnSpc>
              <a:buClr>
                <a:schemeClr val="dk1"/>
              </a:buClr>
              <a:buSzPts val="1100"/>
              <a:buFont typeface="Arial" pitchFamily="34" charset="0"/>
              <a:buChar char="•"/>
            </a:pPr>
            <a:r>
              <a:rPr lang="en-US" sz="1800" b="1" dirty="0">
                <a:solidFill>
                  <a:srgbClr val="00703C"/>
                </a:solidFill>
              </a:rPr>
              <a:t>Cleansing</a:t>
            </a:r>
            <a:endParaRPr lang="en-IN" sz="1800" b="1" dirty="0">
              <a:solidFill>
                <a:srgbClr val="00703C"/>
              </a:solidFill>
            </a:endParaRPr>
          </a:p>
          <a:p>
            <a:pPr marL="342900" indent="-342900" algn="just">
              <a:lnSpc>
                <a:spcPct val="115000"/>
              </a:lnSpc>
              <a:buClr>
                <a:schemeClr val="dk1"/>
              </a:buClr>
              <a:buSzPts val="1100"/>
              <a:buFont typeface="Arial" pitchFamily="34" charset="0"/>
              <a:buChar char="•"/>
            </a:pPr>
            <a:r>
              <a:rPr lang="en-US" sz="1800" b="1" dirty="0">
                <a:solidFill>
                  <a:srgbClr val="00703C"/>
                </a:solidFill>
              </a:rPr>
              <a:t>Combining with Other Data</a:t>
            </a:r>
            <a:endParaRPr lang="en-IN" sz="1800" b="1" dirty="0">
              <a:solidFill>
                <a:srgbClr val="00703C"/>
              </a:solidFill>
            </a:endParaRPr>
          </a:p>
          <a:p>
            <a:pPr marL="342900" indent="-342900" algn="just">
              <a:lnSpc>
                <a:spcPct val="115000"/>
              </a:lnSpc>
              <a:buClr>
                <a:schemeClr val="dk1"/>
              </a:buClr>
              <a:buSzPts val="1100"/>
              <a:buFont typeface="Arial" pitchFamily="34" charset="0"/>
              <a:buChar char="•"/>
            </a:pPr>
            <a:r>
              <a:rPr lang="en-US" sz="1800" b="1" dirty="0">
                <a:solidFill>
                  <a:srgbClr val="00703C"/>
                </a:solidFill>
              </a:rPr>
              <a:t>Creation of New Variables</a:t>
            </a:r>
            <a:endParaRPr lang="en-IN" sz="1800" b="1" dirty="0">
              <a:solidFill>
                <a:srgbClr val="00703C"/>
              </a:solidFill>
            </a:endParaRPr>
          </a:p>
          <a:p>
            <a:pPr marL="342900" indent="-342900" algn="just">
              <a:lnSpc>
                <a:spcPct val="115000"/>
              </a:lnSpc>
              <a:buClr>
                <a:schemeClr val="dk1"/>
              </a:buClr>
              <a:buSzPts val="1100"/>
              <a:buFont typeface="Arial" pitchFamily="34" charset="0"/>
              <a:buChar char="•"/>
            </a:pPr>
            <a:r>
              <a:rPr lang="en-US" sz="1800" b="1" dirty="0">
                <a:solidFill>
                  <a:srgbClr val="00703C"/>
                </a:solidFill>
              </a:rPr>
              <a:t>Binning, Discretization</a:t>
            </a:r>
            <a:endParaRPr lang="en-IN" sz="1800" b="1" dirty="0">
              <a:solidFill>
                <a:srgbClr val="00703C"/>
              </a:solidFill>
            </a:endParaRPr>
          </a:p>
          <a:p>
            <a:pPr marL="342900" indent="-342900" algn="just">
              <a:lnSpc>
                <a:spcPct val="115000"/>
              </a:lnSpc>
              <a:buClr>
                <a:schemeClr val="dk1"/>
              </a:buClr>
              <a:buSzPts val="1100"/>
              <a:buFont typeface="Arial" pitchFamily="34" charset="0"/>
              <a:buChar char="•"/>
            </a:pPr>
            <a:r>
              <a:rPr lang="en-US" sz="1800" b="1" dirty="0">
                <a:solidFill>
                  <a:srgbClr val="00703C"/>
                </a:solidFill>
              </a:rPr>
              <a:t>Normalization of Numeric Variables</a:t>
            </a:r>
            <a:endParaRPr lang="en-IN" sz="1800" b="1" dirty="0">
              <a:solidFill>
                <a:srgbClr val="00703C"/>
              </a:solidFill>
            </a:endParaRPr>
          </a:p>
          <a:p>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201450" y="250471"/>
            <a:ext cx="4562670" cy="6864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FF"/>
                </a:solidFill>
              </a:rPr>
              <a:t>   Missing Values</a:t>
            </a:r>
            <a:endParaRPr dirty="0">
              <a:solidFill>
                <a:srgbClr val="0000FF"/>
              </a:solidFill>
            </a:endParaRPr>
          </a:p>
        </p:txBody>
      </p:sp>
      <p:sp>
        <p:nvSpPr>
          <p:cNvPr id="84" name="Shape 84"/>
          <p:cNvSpPr txBox="1"/>
          <p:nvPr/>
        </p:nvSpPr>
        <p:spPr>
          <a:xfrm>
            <a:off x="345233" y="1248034"/>
            <a:ext cx="8378889" cy="4755029"/>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800" b="1" dirty="0">
                <a:solidFill>
                  <a:srgbClr val="00703C"/>
                </a:solidFill>
              </a:rPr>
              <a:t>The train and test dataset do not have any missing values. But the store dataset has missing  values.</a:t>
            </a:r>
          </a:p>
          <a:p>
            <a:pPr marL="0" lvl="0" indent="0" algn="just" rtl="0">
              <a:lnSpc>
                <a:spcPct val="115000"/>
              </a:lnSpc>
              <a:spcBef>
                <a:spcPts val="0"/>
              </a:spcBef>
              <a:spcAft>
                <a:spcPts val="0"/>
              </a:spcAft>
              <a:buClr>
                <a:schemeClr val="dk1"/>
              </a:buClr>
              <a:buSzPts val="1100"/>
              <a:buFont typeface="Arial"/>
              <a:buNone/>
            </a:pPr>
            <a:endParaRPr lang="en-US" sz="1800" b="1" dirty="0">
              <a:solidFill>
                <a:srgbClr val="00703C"/>
              </a:solidFill>
            </a:endParaRPr>
          </a:p>
          <a:p>
            <a:pPr lvl="0">
              <a:lnSpc>
                <a:spcPct val="115000"/>
              </a:lnSpc>
              <a:buClr>
                <a:schemeClr val="dk1"/>
              </a:buClr>
              <a:buSzPts val="1100"/>
            </a:pPr>
            <a:r>
              <a:rPr lang="en-IN" sz="1800" b="1" dirty="0">
                <a:solidFill>
                  <a:srgbClr val="00703C"/>
                </a:solidFill>
              </a:rPr>
              <a:t>The missing values  are as follows:</a:t>
            </a:r>
          </a:p>
          <a:p>
            <a:pPr lvl="0">
              <a:lnSpc>
                <a:spcPct val="115000"/>
              </a:lnSpc>
              <a:buClr>
                <a:schemeClr val="dk1"/>
              </a:buClr>
              <a:buSzPts val="1100"/>
            </a:pPr>
            <a:endParaRPr lang="en-IN" sz="1800" b="1" dirty="0">
              <a:solidFill>
                <a:srgbClr val="00703C"/>
              </a:solidFill>
            </a:endParaRPr>
          </a:p>
          <a:p>
            <a:pPr lvl="0" algn="just">
              <a:lnSpc>
                <a:spcPct val="115000"/>
              </a:lnSpc>
              <a:buClr>
                <a:schemeClr val="dk1"/>
              </a:buClr>
              <a:buSzPts val="1100"/>
            </a:pPr>
            <a:r>
              <a:rPr lang="en-IN" sz="1800" b="1" dirty="0">
                <a:solidFill>
                  <a:srgbClr val="00703C"/>
                </a:solidFill>
              </a:rPr>
              <a:t>Missing values for </a:t>
            </a:r>
            <a:r>
              <a:rPr lang="en-IN" sz="1800" b="1" dirty="0" err="1">
                <a:solidFill>
                  <a:srgbClr val="00703C"/>
                </a:solidFill>
              </a:rPr>
              <a:t>CompetitionDistance</a:t>
            </a:r>
            <a:r>
              <a:rPr lang="en-IN" sz="1800" b="1" dirty="0">
                <a:solidFill>
                  <a:srgbClr val="00703C"/>
                </a:solidFill>
              </a:rPr>
              <a:t> is 3,</a:t>
            </a:r>
          </a:p>
          <a:p>
            <a:pPr lvl="0" algn="just">
              <a:lnSpc>
                <a:spcPct val="115000"/>
              </a:lnSpc>
              <a:buClr>
                <a:schemeClr val="dk1"/>
              </a:buClr>
              <a:buSzPts val="1100"/>
            </a:pPr>
            <a:r>
              <a:rPr lang="en-IN" sz="1800" b="1" dirty="0">
                <a:solidFill>
                  <a:srgbClr val="00703C"/>
                </a:solidFill>
              </a:rPr>
              <a:t>Missing values for </a:t>
            </a:r>
            <a:r>
              <a:rPr lang="en-IN" sz="1800" b="1" dirty="0" err="1">
                <a:solidFill>
                  <a:srgbClr val="00703C"/>
                </a:solidFill>
              </a:rPr>
              <a:t>CompetitionOpenSinceMonth</a:t>
            </a:r>
            <a:r>
              <a:rPr lang="en-IN" sz="1800" b="1" dirty="0">
                <a:solidFill>
                  <a:srgbClr val="00703C"/>
                </a:solidFill>
              </a:rPr>
              <a:t> is 354,</a:t>
            </a:r>
          </a:p>
          <a:p>
            <a:pPr lvl="0" algn="just">
              <a:lnSpc>
                <a:spcPct val="115000"/>
              </a:lnSpc>
              <a:buClr>
                <a:schemeClr val="dk1"/>
              </a:buClr>
              <a:buSzPts val="1100"/>
            </a:pPr>
            <a:r>
              <a:rPr lang="en-IN" sz="1800" b="1" dirty="0">
                <a:solidFill>
                  <a:srgbClr val="00703C"/>
                </a:solidFill>
              </a:rPr>
              <a:t>Missing values for </a:t>
            </a:r>
            <a:r>
              <a:rPr lang="en-IN" sz="1800" b="1" dirty="0" err="1">
                <a:solidFill>
                  <a:srgbClr val="00703C"/>
                </a:solidFill>
              </a:rPr>
              <a:t>CompetitionOpenSinceYear</a:t>
            </a:r>
            <a:r>
              <a:rPr lang="en-IN" sz="1800" b="1" dirty="0">
                <a:solidFill>
                  <a:srgbClr val="00703C"/>
                </a:solidFill>
              </a:rPr>
              <a:t> is 354, </a:t>
            </a:r>
          </a:p>
          <a:p>
            <a:pPr lvl="0" algn="just">
              <a:lnSpc>
                <a:spcPct val="115000"/>
              </a:lnSpc>
              <a:buClr>
                <a:schemeClr val="dk1"/>
              </a:buClr>
              <a:buSzPts val="1100"/>
            </a:pPr>
            <a:r>
              <a:rPr lang="en-IN" sz="1800" b="1" dirty="0">
                <a:solidFill>
                  <a:srgbClr val="00703C"/>
                </a:solidFill>
              </a:rPr>
              <a:t>Missing values for Promo2SinceWeek is 544,</a:t>
            </a:r>
          </a:p>
          <a:p>
            <a:pPr lvl="0" algn="just">
              <a:lnSpc>
                <a:spcPct val="115000"/>
              </a:lnSpc>
              <a:buClr>
                <a:schemeClr val="dk1"/>
              </a:buClr>
              <a:buSzPts val="1100"/>
            </a:pPr>
            <a:r>
              <a:rPr lang="en-IN" sz="1800" b="1" dirty="0">
                <a:solidFill>
                  <a:srgbClr val="00703C"/>
                </a:solidFill>
              </a:rPr>
              <a:t>Missing values for Promo2SinceYear is 544, </a:t>
            </a:r>
          </a:p>
          <a:p>
            <a:pPr lvl="0" algn="just">
              <a:lnSpc>
                <a:spcPct val="115000"/>
              </a:lnSpc>
              <a:buClr>
                <a:schemeClr val="dk1"/>
              </a:buClr>
              <a:buSzPts val="1100"/>
            </a:pPr>
            <a:r>
              <a:rPr lang="en-IN" sz="1800" b="1" dirty="0">
                <a:solidFill>
                  <a:srgbClr val="00703C"/>
                </a:solidFill>
              </a:rPr>
              <a:t>Missing values for </a:t>
            </a:r>
            <a:r>
              <a:rPr lang="en-IN" sz="1800" b="1" dirty="0" err="1">
                <a:solidFill>
                  <a:srgbClr val="00703C"/>
                </a:solidFill>
              </a:rPr>
              <a:t>PromoInterval</a:t>
            </a:r>
            <a:r>
              <a:rPr lang="en-IN" sz="1800" b="1" dirty="0">
                <a:solidFill>
                  <a:srgbClr val="00703C"/>
                </a:solidFill>
              </a:rPr>
              <a:t> is 544.</a:t>
            </a:r>
            <a:endParaRPr lang="en-US" sz="1800" b="1" dirty="0">
              <a:solidFill>
                <a:srgbClr val="00703C"/>
              </a:solidFill>
            </a:endParaRPr>
          </a:p>
          <a:p>
            <a:pPr marL="0" lvl="0" indent="0" algn="just" rtl="0">
              <a:lnSpc>
                <a:spcPct val="115000"/>
              </a:lnSpc>
              <a:spcBef>
                <a:spcPts val="0"/>
              </a:spcBef>
              <a:spcAft>
                <a:spcPts val="0"/>
              </a:spcAft>
              <a:buClr>
                <a:schemeClr val="dk1"/>
              </a:buClr>
              <a:buSzPts val="1100"/>
              <a:buFont typeface="Arial"/>
              <a:buNone/>
            </a:pPr>
            <a:endParaRPr sz="1800" b="1" dirty="0">
              <a:solidFill>
                <a:srgbClr val="00703C"/>
              </a:solidFill>
            </a:endParaRPr>
          </a:p>
          <a:p>
            <a:pPr marL="0" lvl="0" indent="0" algn="just" rtl="0">
              <a:lnSpc>
                <a:spcPct val="115000"/>
              </a:lnSpc>
              <a:spcBef>
                <a:spcPts val="0"/>
              </a:spcBef>
              <a:spcAft>
                <a:spcPts val="0"/>
              </a:spcAft>
              <a:buClr>
                <a:schemeClr val="dk1"/>
              </a:buClr>
              <a:buSzPts val="1100"/>
              <a:buFont typeface="Arial"/>
              <a:buNone/>
            </a:pPr>
            <a:endParaRPr sz="1800" b="1" dirty="0">
              <a:solidFill>
                <a:srgbClr val="00703C"/>
              </a:solidFill>
            </a:endParaRPr>
          </a:p>
        </p:txBody>
      </p:sp>
    </p:spTree>
    <p:extLst>
      <p:ext uri="{BB962C8B-B14F-4D97-AF65-F5344CB8AC3E}">
        <p14:creationId xmlns:p14="http://schemas.microsoft.com/office/powerpoint/2010/main" val="272359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02" y="293300"/>
            <a:ext cx="4879910" cy="578543"/>
          </a:xfrm>
        </p:spPr>
        <p:txBody>
          <a:bodyPr/>
          <a:lstStyle/>
          <a:p>
            <a:pPr algn="l"/>
            <a:r>
              <a:rPr lang="en-US" dirty="0">
                <a:solidFill>
                  <a:srgbClr val="0000FF"/>
                </a:solidFill>
              </a:rPr>
              <a:t>Missing Values</a:t>
            </a:r>
            <a:endParaRPr lang="en-IN" dirty="0"/>
          </a:p>
        </p:txBody>
      </p:sp>
      <p:sp>
        <p:nvSpPr>
          <p:cNvPr id="3" name="Rectangle 2"/>
          <p:cNvSpPr/>
          <p:nvPr/>
        </p:nvSpPr>
        <p:spPr>
          <a:xfrm>
            <a:off x="363895" y="1228397"/>
            <a:ext cx="8332236" cy="3416320"/>
          </a:xfrm>
          <a:prstGeom prst="rect">
            <a:avLst/>
          </a:prstGeom>
        </p:spPr>
        <p:txBody>
          <a:bodyPr wrap="square">
            <a:spAutoFit/>
          </a:bodyPr>
          <a:lstStyle/>
          <a:p>
            <a:r>
              <a:rPr lang="en-IN" sz="1800" b="1" dirty="0">
                <a:solidFill>
                  <a:srgbClr val="00703C"/>
                </a:solidFill>
              </a:rPr>
              <a:t>The following criteria’s where chosen for data imputation of missing data  which are as follows:</a:t>
            </a:r>
          </a:p>
          <a:p>
            <a:endParaRPr lang="en-IN" sz="1800" b="1" dirty="0">
              <a:solidFill>
                <a:srgbClr val="00703C"/>
              </a:solidFill>
            </a:endParaRPr>
          </a:p>
          <a:p>
            <a:r>
              <a:rPr lang="en-IN" sz="1800" b="1" dirty="0">
                <a:solidFill>
                  <a:srgbClr val="00703C"/>
                </a:solidFill>
              </a:rPr>
              <a:t>1.Replace the missing value with some constant.</a:t>
            </a:r>
          </a:p>
          <a:p>
            <a:endParaRPr lang="en-IN" sz="1800" b="1" dirty="0">
              <a:solidFill>
                <a:srgbClr val="00703C"/>
              </a:solidFill>
            </a:endParaRPr>
          </a:p>
          <a:p>
            <a:r>
              <a:rPr lang="en-IN" sz="1800" b="1" dirty="0" err="1">
                <a:solidFill>
                  <a:srgbClr val="00703C"/>
                </a:solidFill>
              </a:rPr>
              <a:t>StateHoliday</a:t>
            </a:r>
            <a:r>
              <a:rPr lang="en-IN" sz="1800" b="1" dirty="0">
                <a:solidFill>
                  <a:srgbClr val="00703C"/>
                </a:solidFill>
              </a:rPr>
              <a:t> in the train data set had categorical values with the following values which where replaced as shown below:</a:t>
            </a:r>
          </a:p>
          <a:p>
            <a:r>
              <a:rPr lang="en-IN" sz="1800" b="1" dirty="0">
                <a:solidFill>
                  <a:srgbClr val="00703C"/>
                </a:solidFill>
              </a:rPr>
              <a:t>a : indicates public holiday =&gt; 2, </a:t>
            </a:r>
          </a:p>
          <a:p>
            <a:r>
              <a:rPr lang="en-IN" sz="1800" b="1" dirty="0">
                <a:solidFill>
                  <a:srgbClr val="00703C"/>
                </a:solidFill>
              </a:rPr>
              <a:t>b : indicates Easter holiday =&gt;3,</a:t>
            </a:r>
          </a:p>
          <a:p>
            <a:r>
              <a:rPr lang="en-IN" sz="1800" b="1" dirty="0">
                <a:solidFill>
                  <a:srgbClr val="00703C"/>
                </a:solidFill>
              </a:rPr>
              <a:t>c : indicates Christmas =&gt;4,  </a:t>
            </a:r>
          </a:p>
          <a:p>
            <a:r>
              <a:rPr lang="en-IN" sz="1800" b="1" dirty="0">
                <a:solidFill>
                  <a:srgbClr val="00703C"/>
                </a:solidFill>
              </a:rPr>
              <a:t>0 : indicates no holiday. </a:t>
            </a:r>
          </a:p>
          <a:p>
            <a:endParaRPr lang="en-IN" sz="1800" b="1" dirty="0">
              <a:solidFill>
                <a:srgbClr val="00703C"/>
              </a:solidFill>
            </a:endParaRPr>
          </a:p>
        </p:txBody>
      </p:sp>
    </p:spTree>
    <p:extLst>
      <p:ext uri="{BB962C8B-B14F-4D97-AF65-F5344CB8AC3E}">
        <p14:creationId xmlns:p14="http://schemas.microsoft.com/office/powerpoint/2010/main" val="171203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34475" y="311958"/>
            <a:ext cx="7557796" cy="57444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FF"/>
                </a:solidFill>
              </a:rPr>
              <a:t>Missing Values(contd.)</a:t>
            </a:r>
            <a:endParaRPr dirty="0">
              <a:solidFill>
                <a:srgbClr val="0000FF"/>
              </a:solidFill>
            </a:endParaRPr>
          </a:p>
        </p:txBody>
      </p:sp>
      <p:sp>
        <p:nvSpPr>
          <p:cNvPr id="96" name="Shape 96"/>
          <p:cNvSpPr txBox="1"/>
          <p:nvPr/>
        </p:nvSpPr>
        <p:spPr>
          <a:xfrm>
            <a:off x="361270" y="1492899"/>
            <a:ext cx="8421460" cy="3163077"/>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endParaRPr sz="1800" b="1" dirty="0">
              <a:solidFill>
                <a:srgbClr val="263238"/>
              </a:solidFill>
            </a:endParaRPr>
          </a:p>
          <a:p>
            <a:pPr marL="0" lvl="0" indent="0" algn="just" rtl="0">
              <a:lnSpc>
                <a:spcPct val="115000"/>
              </a:lnSpc>
              <a:spcBef>
                <a:spcPts val="0"/>
              </a:spcBef>
              <a:spcAft>
                <a:spcPts val="0"/>
              </a:spcAft>
              <a:buNone/>
            </a:pPr>
            <a:r>
              <a:rPr lang="en-US" sz="1800" b="1" dirty="0">
                <a:solidFill>
                  <a:srgbClr val="00703C"/>
                </a:solidFill>
              </a:rPr>
              <a:t>2. Replace the missing value with the field median and mode.</a:t>
            </a:r>
          </a:p>
          <a:p>
            <a:pPr lvl="0" algn="just">
              <a:lnSpc>
                <a:spcPct val="115000"/>
              </a:lnSpc>
            </a:pPr>
            <a:r>
              <a:rPr lang="en-US" sz="1800" b="1" dirty="0" err="1">
                <a:solidFill>
                  <a:srgbClr val="00703C"/>
                </a:solidFill>
              </a:rPr>
              <a:t>i</a:t>
            </a:r>
            <a:r>
              <a:rPr lang="en-US" sz="1800" b="1" dirty="0">
                <a:solidFill>
                  <a:srgbClr val="00703C"/>
                </a:solidFill>
              </a:rPr>
              <a:t>) In the store dataset, replace the mode value for the values missing in the </a:t>
            </a:r>
            <a:r>
              <a:rPr lang="en-US" sz="1800" b="1" dirty="0" err="1">
                <a:solidFill>
                  <a:srgbClr val="00703C"/>
                </a:solidFill>
              </a:rPr>
              <a:t>CompetitionOpenSinceMonth</a:t>
            </a:r>
            <a:r>
              <a:rPr lang="en-US" sz="1800" b="1" dirty="0">
                <a:solidFill>
                  <a:srgbClr val="00703C"/>
                </a:solidFill>
              </a:rPr>
              <a:t> column of store dataset.</a:t>
            </a:r>
            <a:endParaRPr sz="1800" b="1" dirty="0">
              <a:solidFill>
                <a:srgbClr val="00703C"/>
              </a:solidFill>
            </a:endParaRPr>
          </a:p>
          <a:p>
            <a:pPr marL="0" lvl="0" indent="0" algn="just" rtl="0">
              <a:lnSpc>
                <a:spcPct val="115000"/>
              </a:lnSpc>
              <a:spcBef>
                <a:spcPts val="0"/>
              </a:spcBef>
              <a:spcAft>
                <a:spcPts val="0"/>
              </a:spcAft>
              <a:buNone/>
            </a:pPr>
            <a:endParaRPr sz="1800" b="1" dirty="0">
              <a:solidFill>
                <a:srgbClr val="00703C"/>
              </a:solidFill>
            </a:endParaRPr>
          </a:p>
          <a:p>
            <a:pPr marL="0" lvl="0" indent="0" algn="just" rtl="0">
              <a:lnSpc>
                <a:spcPct val="115000"/>
              </a:lnSpc>
              <a:spcBef>
                <a:spcPts val="0"/>
              </a:spcBef>
              <a:spcAft>
                <a:spcPts val="0"/>
              </a:spcAft>
              <a:buNone/>
            </a:pPr>
            <a:r>
              <a:rPr lang="en-US" sz="1800" b="1" dirty="0">
                <a:solidFill>
                  <a:srgbClr val="00703C"/>
                </a:solidFill>
              </a:rPr>
              <a:t>3. Replace the missing values with a value generated at random from the observed distribution of the variable.</a:t>
            </a:r>
          </a:p>
          <a:p>
            <a:pPr marL="0" lvl="0" indent="0" algn="just" rtl="0">
              <a:lnSpc>
                <a:spcPct val="115000"/>
              </a:lnSpc>
              <a:spcBef>
                <a:spcPts val="0"/>
              </a:spcBef>
              <a:spcAft>
                <a:spcPts val="0"/>
              </a:spcAft>
              <a:buNone/>
            </a:pPr>
            <a:endParaRPr sz="1800" b="1" dirty="0">
              <a:solidFill>
                <a:srgbClr val="00703C"/>
              </a:solidFill>
            </a:endParaRPr>
          </a:p>
          <a:p>
            <a:pPr marL="0" lvl="0" indent="0" algn="just" rtl="0">
              <a:lnSpc>
                <a:spcPct val="115000"/>
              </a:lnSpc>
              <a:spcBef>
                <a:spcPts val="0"/>
              </a:spcBef>
              <a:spcAft>
                <a:spcPts val="0"/>
              </a:spcAft>
              <a:buNone/>
            </a:pPr>
            <a:r>
              <a:rPr lang="en-US" sz="1800" b="1" dirty="0">
                <a:solidFill>
                  <a:srgbClr val="00703C"/>
                </a:solidFill>
              </a:rPr>
              <a:t>4. Replace the missing values with imputed values based on the other characteristics of the record.</a:t>
            </a:r>
          </a:p>
          <a:p>
            <a:pPr marL="0" lvl="0" indent="0" algn="just" rtl="0">
              <a:lnSpc>
                <a:spcPct val="115000"/>
              </a:lnSpc>
              <a:spcBef>
                <a:spcPts val="0"/>
              </a:spcBef>
              <a:spcAft>
                <a:spcPts val="0"/>
              </a:spcAft>
              <a:buNone/>
            </a:pPr>
            <a:endParaRPr lang="en-US" sz="1800" b="1" dirty="0">
              <a:solidFill>
                <a:srgbClr val="00703C"/>
              </a:solidFill>
            </a:endParaRPr>
          </a:p>
          <a:p>
            <a:pPr marL="0" lvl="0" indent="0" algn="just" rtl="0">
              <a:lnSpc>
                <a:spcPct val="115000"/>
              </a:lnSpc>
              <a:spcBef>
                <a:spcPts val="0"/>
              </a:spcBef>
              <a:spcAft>
                <a:spcPts val="0"/>
              </a:spcAft>
              <a:buNone/>
            </a:pPr>
            <a:endParaRPr sz="1800" b="1" dirty="0">
              <a:solidFill>
                <a:srgbClr val="00703C"/>
              </a:solidFill>
            </a:endParaRPr>
          </a:p>
        </p:txBody>
      </p:sp>
    </p:spTree>
    <p:extLst>
      <p:ext uri="{BB962C8B-B14F-4D97-AF65-F5344CB8AC3E}">
        <p14:creationId xmlns:p14="http://schemas.microsoft.com/office/powerpoint/2010/main" val="2038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C8BD3-BA8B-4613-A42C-487FDEE967FF}"/>
              </a:ext>
            </a:extLst>
          </p:cNvPr>
          <p:cNvSpPr>
            <a:spLocks noGrp="1"/>
          </p:cNvSpPr>
          <p:nvPr>
            <p:ph type="title"/>
          </p:nvPr>
        </p:nvSpPr>
        <p:spPr>
          <a:xfrm>
            <a:off x="410547" y="349283"/>
            <a:ext cx="5159829" cy="714407"/>
          </a:xfrm>
        </p:spPr>
        <p:txBody>
          <a:bodyPr/>
          <a:lstStyle/>
          <a:p>
            <a:r>
              <a:rPr lang="en-US" dirty="0">
                <a:solidFill>
                  <a:srgbClr val="0000FF"/>
                </a:solidFill>
              </a:rPr>
              <a:t>Data Preprocessing</a:t>
            </a:r>
          </a:p>
        </p:txBody>
      </p:sp>
      <p:sp>
        <p:nvSpPr>
          <p:cNvPr id="3" name="TextBox 2">
            <a:extLst>
              <a:ext uri="{FF2B5EF4-FFF2-40B4-BE49-F238E27FC236}">
                <a16:creationId xmlns:a16="http://schemas.microsoft.com/office/drawing/2014/main" id="{A6F1E723-DB63-4AFC-96C9-E96F32C11FB0}"/>
              </a:ext>
            </a:extLst>
          </p:cNvPr>
          <p:cNvSpPr txBox="1"/>
          <p:nvPr/>
        </p:nvSpPr>
        <p:spPr>
          <a:xfrm>
            <a:off x="233265" y="1417638"/>
            <a:ext cx="8584164" cy="3942618"/>
          </a:xfrm>
          <a:prstGeom prst="rect">
            <a:avLst/>
          </a:prstGeom>
          <a:noFill/>
        </p:spPr>
        <p:txBody>
          <a:bodyPr wrap="square" rtlCol="0">
            <a:spAutoFit/>
          </a:bodyPr>
          <a:lstStyle/>
          <a:p>
            <a:pPr lvl="0" algn="just">
              <a:lnSpc>
                <a:spcPct val="115000"/>
              </a:lnSpc>
            </a:pPr>
            <a:r>
              <a:rPr lang="en-US" sz="1800" b="1" dirty="0">
                <a:solidFill>
                  <a:srgbClr val="00703C"/>
                </a:solidFill>
              </a:rPr>
              <a:t>Since the algorithms cannot handle the date column as it is we have to extract numeric values in terms of date, day and year separately.</a:t>
            </a:r>
          </a:p>
          <a:p>
            <a:pPr lvl="0" algn="just">
              <a:lnSpc>
                <a:spcPct val="115000"/>
              </a:lnSpc>
            </a:pPr>
            <a:endParaRPr lang="en-US" sz="1800" b="1" dirty="0">
              <a:solidFill>
                <a:srgbClr val="00703C"/>
              </a:solidFill>
            </a:endParaRPr>
          </a:p>
          <a:p>
            <a:pPr lvl="0" algn="just">
              <a:lnSpc>
                <a:spcPct val="115000"/>
              </a:lnSpc>
            </a:pPr>
            <a:r>
              <a:rPr lang="en-US" sz="1800" b="1" dirty="0">
                <a:solidFill>
                  <a:srgbClr val="00703C"/>
                </a:solidFill>
              </a:rPr>
              <a:t>All of these are factor variables, we will store them as numeric values for now and adjust their data type later.</a:t>
            </a:r>
          </a:p>
          <a:p>
            <a:pPr lvl="0" algn="just">
              <a:lnSpc>
                <a:spcPct val="115000"/>
              </a:lnSpc>
            </a:pPr>
            <a:endParaRPr lang="en-US" sz="1800" b="1" dirty="0">
              <a:solidFill>
                <a:srgbClr val="00703C"/>
              </a:solidFill>
            </a:endParaRPr>
          </a:p>
          <a:p>
            <a:r>
              <a:rPr lang="en-US" sz="1800" b="1" dirty="0">
                <a:solidFill>
                  <a:srgbClr val="00703C"/>
                </a:solidFill>
              </a:rPr>
              <a:t>Apart from the data preprocessing we have performed following tasks before we run the algorithm</a:t>
            </a:r>
          </a:p>
          <a:p>
            <a:endParaRPr lang="en-US" sz="1800" b="1" dirty="0">
              <a:solidFill>
                <a:srgbClr val="00703C"/>
              </a:solidFill>
            </a:endParaRPr>
          </a:p>
          <a:p>
            <a:r>
              <a:rPr lang="en-US" sz="1800" b="1" dirty="0">
                <a:solidFill>
                  <a:srgbClr val="00703C"/>
                </a:solidFill>
              </a:rPr>
              <a:t>The “test” table cannot be used for testing purposes directly since it does not include any relevant data. </a:t>
            </a:r>
          </a:p>
          <a:p>
            <a:r>
              <a:rPr lang="en-US" sz="1800" b="1" dirty="0">
                <a:solidFill>
                  <a:srgbClr val="00703C"/>
                </a:solidFill>
              </a:rPr>
              <a:t>It is used only for generating the predictions, which in turn assesses predictions using a root mean squared percentage error metric.</a:t>
            </a:r>
          </a:p>
        </p:txBody>
      </p:sp>
    </p:spTree>
    <p:extLst>
      <p:ext uri="{BB962C8B-B14F-4D97-AF65-F5344CB8AC3E}">
        <p14:creationId xmlns:p14="http://schemas.microsoft.com/office/powerpoint/2010/main" val="2089354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79976" y="330621"/>
            <a:ext cx="4767943" cy="6024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FF"/>
                </a:solidFill>
              </a:rPr>
              <a:t>Target Variable</a:t>
            </a:r>
            <a:endParaRPr dirty="0">
              <a:solidFill>
                <a:srgbClr val="0000FF"/>
              </a:solidFill>
            </a:endParaRPr>
          </a:p>
        </p:txBody>
      </p:sp>
      <p:sp>
        <p:nvSpPr>
          <p:cNvPr id="102" name="Shape 102"/>
          <p:cNvSpPr txBox="1"/>
          <p:nvPr/>
        </p:nvSpPr>
        <p:spPr>
          <a:xfrm>
            <a:off x="261257" y="1898164"/>
            <a:ext cx="8236573" cy="60244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800" b="1" dirty="0">
                <a:solidFill>
                  <a:srgbClr val="00703C"/>
                </a:solidFill>
              </a:rPr>
              <a:t>The target variable is sales, the statistics for sales are tabulated below. </a:t>
            </a:r>
          </a:p>
          <a:p>
            <a:pPr marL="0" lvl="0" indent="0" algn="just" rtl="0">
              <a:lnSpc>
                <a:spcPct val="115000"/>
              </a:lnSpc>
              <a:spcBef>
                <a:spcPts val="0"/>
              </a:spcBef>
              <a:spcAft>
                <a:spcPts val="0"/>
              </a:spcAft>
              <a:buNone/>
            </a:pPr>
            <a:endParaRPr lang="en-US" sz="1800" b="1" dirty="0">
              <a:solidFill>
                <a:srgbClr val="00703C"/>
              </a:solidFill>
            </a:endParaRPr>
          </a:p>
          <a:p>
            <a:pPr marL="0" lvl="0" indent="0" algn="just" rtl="0">
              <a:lnSpc>
                <a:spcPct val="115000"/>
              </a:lnSpc>
              <a:spcBef>
                <a:spcPts val="0"/>
              </a:spcBef>
              <a:spcAft>
                <a:spcPts val="0"/>
              </a:spcAft>
              <a:buNone/>
            </a:pPr>
            <a:endParaRPr sz="1800" b="1" dirty="0">
              <a:solidFill>
                <a:srgbClr val="00703C"/>
              </a:solidFill>
            </a:endParaRPr>
          </a:p>
          <a:p>
            <a:pPr marL="0" lvl="0" indent="0" algn="just" rtl="0">
              <a:lnSpc>
                <a:spcPct val="115000"/>
              </a:lnSpc>
              <a:spcBef>
                <a:spcPts val="0"/>
              </a:spcBef>
              <a:spcAft>
                <a:spcPts val="0"/>
              </a:spcAft>
              <a:buNone/>
            </a:pPr>
            <a:endParaRPr sz="1800" b="1" dirty="0">
              <a:solidFill>
                <a:srgbClr val="00703C"/>
              </a:solidFill>
            </a:endParaRPr>
          </a:p>
        </p:txBody>
      </p:sp>
      <p:pic>
        <p:nvPicPr>
          <p:cNvPr id="103" name="Shape 103"/>
          <p:cNvPicPr preferRelativeResize="0"/>
          <p:nvPr/>
        </p:nvPicPr>
        <p:blipFill>
          <a:blip r:embed="rId3">
            <a:alphaModFix/>
          </a:blip>
          <a:stretch>
            <a:fillRect/>
          </a:stretch>
        </p:blipFill>
        <p:spPr>
          <a:xfrm>
            <a:off x="763953" y="2426310"/>
            <a:ext cx="7470300" cy="2341633"/>
          </a:xfrm>
          <a:prstGeom prst="rect">
            <a:avLst/>
          </a:prstGeom>
          <a:noFill/>
          <a:ln>
            <a:noFill/>
          </a:ln>
        </p:spPr>
      </p:pic>
    </p:spTree>
    <p:extLst>
      <p:ext uri="{BB962C8B-B14F-4D97-AF65-F5344CB8AC3E}">
        <p14:creationId xmlns:p14="http://schemas.microsoft.com/office/powerpoint/2010/main" val="3003504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628255" y="311973"/>
            <a:ext cx="8304300" cy="695734"/>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Exploratory Data Analysis</a:t>
            </a:r>
            <a:endParaRPr dirty="0">
              <a:solidFill>
                <a:srgbClr val="0000FF"/>
              </a:solidFill>
            </a:endParaRPr>
          </a:p>
        </p:txBody>
      </p:sp>
      <p:sp>
        <p:nvSpPr>
          <p:cNvPr id="2" name="TextBox 1"/>
          <p:cNvSpPr txBox="1"/>
          <p:nvPr/>
        </p:nvSpPr>
        <p:spPr>
          <a:xfrm>
            <a:off x="349898" y="1342237"/>
            <a:ext cx="8444203" cy="5078313"/>
          </a:xfrm>
          <a:prstGeom prst="rect">
            <a:avLst/>
          </a:prstGeom>
          <a:noFill/>
        </p:spPr>
        <p:txBody>
          <a:bodyPr wrap="square" rtlCol="0">
            <a:spAutoFit/>
          </a:bodyPr>
          <a:lstStyle/>
          <a:p>
            <a:pPr algn="just"/>
            <a:r>
              <a:rPr lang="en-US" sz="1800" b="1" dirty="0">
                <a:solidFill>
                  <a:srgbClr val="00703C"/>
                </a:solidFill>
              </a:rPr>
              <a:t>Exploratory Data Analysis  is an approach for data analysis that employs a variety of techniques to :</a:t>
            </a:r>
          </a:p>
          <a:p>
            <a:endParaRPr lang="en-US" sz="1800" b="1" dirty="0">
              <a:solidFill>
                <a:srgbClr val="00703C"/>
              </a:solidFill>
            </a:endParaRPr>
          </a:p>
          <a:p>
            <a:pPr marL="285750" indent="-285750">
              <a:buFont typeface="Arial" pitchFamily="34" charset="0"/>
              <a:buChar char="•"/>
            </a:pPr>
            <a:r>
              <a:rPr lang="en-US" sz="1800" b="1" dirty="0">
                <a:solidFill>
                  <a:srgbClr val="00703C"/>
                </a:solidFill>
              </a:rPr>
              <a:t>Maximize insight into a data set,</a:t>
            </a:r>
          </a:p>
          <a:p>
            <a:pPr marL="285750" indent="-285750">
              <a:buFont typeface="Arial" pitchFamily="34" charset="0"/>
              <a:buChar char="•"/>
            </a:pPr>
            <a:r>
              <a:rPr lang="en-US" sz="1800" b="1" dirty="0">
                <a:solidFill>
                  <a:srgbClr val="00703C"/>
                </a:solidFill>
              </a:rPr>
              <a:t>Extract import variables and</a:t>
            </a:r>
          </a:p>
          <a:p>
            <a:pPr marL="285750" indent="-285750">
              <a:buFont typeface="Arial" pitchFamily="34" charset="0"/>
              <a:buChar char="•"/>
            </a:pPr>
            <a:r>
              <a:rPr lang="en-US" sz="1800" b="1" dirty="0">
                <a:solidFill>
                  <a:srgbClr val="00703C"/>
                </a:solidFill>
              </a:rPr>
              <a:t>Test underlying assumptions.</a:t>
            </a:r>
          </a:p>
          <a:p>
            <a:endParaRPr lang="en-US" sz="1800" b="1" dirty="0">
              <a:solidFill>
                <a:srgbClr val="00703C"/>
              </a:solidFill>
            </a:endParaRPr>
          </a:p>
          <a:p>
            <a:pPr algn="just"/>
            <a:r>
              <a:rPr lang="en-US" sz="1800" b="1" dirty="0">
                <a:solidFill>
                  <a:srgbClr val="00703C"/>
                </a:solidFill>
              </a:rPr>
              <a:t>In the following task  we are trying to analyze dataset and figure out useful features that can be used to forecast sales. </a:t>
            </a:r>
          </a:p>
          <a:p>
            <a:pPr algn="just"/>
            <a:endParaRPr lang="en-US" sz="1800" b="1" dirty="0">
              <a:solidFill>
                <a:srgbClr val="00703C"/>
              </a:solidFill>
            </a:endParaRPr>
          </a:p>
          <a:p>
            <a:pPr algn="just"/>
            <a:r>
              <a:rPr lang="en-US" sz="1800" b="1" dirty="0">
                <a:solidFill>
                  <a:srgbClr val="00703C"/>
                </a:solidFill>
              </a:rPr>
              <a:t>At first, we will attempt to extract features from training dataset. Then, in order to get more useful features, the store information will be reviewed</a:t>
            </a:r>
          </a:p>
          <a:p>
            <a:pPr algn="just"/>
            <a:endParaRPr lang="en-US" sz="1800" b="1" dirty="0">
              <a:solidFill>
                <a:srgbClr val="00703C"/>
              </a:solidFill>
            </a:endParaRPr>
          </a:p>
          <a:p>
            <a:pPr algn="just"/>
            <a:r>
              <a:rPr lang="en-US" sz="1800" b="1" dirty="0">
                <a:solidFill>
                  <a:srgbClr val="00703C"/>
                </a:solidFill>
              </a:rPr>
              <a:t>At last, we will try to get more information from what we have now based on store information.</a:t>
            </a:r>
          </a:p>
          <a:p>
            <a:pPr algn="just"/>
            <a:endParaRPr lang="en-US" sz="1800" b="1" dirty="0">
              <a:solidFill>
                <a:srgbClr val="00703C"/>
              </a:solidFill>
            </a:endParaRPr>
          </a:p>
          <a:p>
            <a:endParaRPr lang="en-US" sz="1800" dirty="0"/>
          </a:p>
          <a:p>
            <a:endParaRPr lang="en-IN" sz="1800" dirty="0"/>
          </a:p>
        </p:txBody>
      </p:sp>
    </p:spTree>
    <p:extLst>
      <p:ext uri="{BB962C8B-B14F-4D97-AF65-F5344CB8AC3E}">
        <p14:creationId xmlns:p14="http://schemas.microsoft.com/office/powerpoint/2010/main" val="562495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A6A0CB7-4D47-4299-A009-F18A80FC58AF}"/>
              </a:ext>
            </a:extLst>
          </p:cNvPr>
          <p:cNvSpPr>
            <a:spLocks noGrp="1"/>
          </p:cNvSpPr>
          <p:nvPr>
            <p:ph type="body" idx="1"/>
          </p:nvPr>
        </p:nvSpPr>
        <p:spPr>
          <a:xfrm>
            <a:off x="205274" y="1595533"/>
            <a:ext cx="4038600" cy="4526100"/>
          </a:xfrm>
        </p:spPr>
        <p:txBody>
          <a:bodyPr/>
          <a:lstStyle/>
          <a:p>
            <a:pPr marL="514350" indent="-285750" algn="just">
              <a:spcBef>
                <a:spcPts val="0"/>
              </a:spcBef>
              <a:buClr>
                <a:srgbClr val="000000"/>
              </a:buClr>
              <a:buFont typeface="Arial" panose="020B0604020202020204" pitchFamily="34" charset="0"/>
              <a:buChar char="•"/>
            </a:pPr>
            <a:r>
              <a:rPr lang="en-US" sz="1800" b="1" dirty="0"/>
              <a:t>In test set, there is only 856 stores which are included in training set which contains 1115 stores.</a:t>
            </a:r>
          </a:p>
          <a:p>
            <a:pPr marL="514350" indent="-285750" algn="just">
              <a:spcBef>
                <a:spcPts val="0"/>
              </a:spcBef>
              <a:buClr>
                <a:srgbClr val="000000"/>
              </a:buClr>
              <a:buFont typeface="Arial" panose="020B0604020202020204" pitchFamily="34" charset="0"/>
              <a:buChar char="•"/>
            </a:pPr>
            <a:endParaRPr lang="en-US" sz="1800" b="1" dirty="0"/>
          </a:p>
          <a:p>
            <a:pPr marL="514350" indent="-285750" algn="just">
              <a:spcBef>
                <a:spcPts val="0"/>
              </a:spcBef>
              <a:buClr>
                <a:srgbClr val="000000"/>
              </a:buClr>
              <a:buFont typeface="Arial" panose="020B0604020202020204" pitchFamily="34" charset="0"/>
              <a:buChar char="•"/>
            </a:pPr>
            <a:r>
              <a:rPr lang="en-US" sz="1800" b="1" dirty="0"/>
              <a:t>We need to generate models for 856 stores instead of the total of 1115.</a:t>
            </a:r>
          </a:p>
          <a:p>
            <a:pPr marL="514350" indent="-285750" algn="just">
              <a:spcBef>
                <a:spcPts val="0"/>
              </a:spcBef>
              <a:buClr>
                <a:srgbClr val="000000"/>
              </a:buClr>
              <a:buFont typeface="Arial" panose="020B0604020202020204" pitchFamily="34" charset="0"/>
              <a:buChar char="•"/>
            </a:pPr>
            <a:endParaRPr lang="en-US" sz="1800" b="1" dirty="0"/>
          </a:p>
          <a:p>
            <a:pPr marL="514350" indent="-285750" algn="just">
              <a:spcBef>
                <a:spcPts val="0"/>
              </a:spcBef>
              <a:buClr>
                <a:srgbClr val="000000"/>
              </a:buClr>
              <a:buFont typeface="Arial" panose="020B0604020202020204" pitchFamily="34" charset="0"/>
              <a:buChar char="•"/>
            </a:pPr>
            <a:r>
              <a:rPr lang="en-US" sz="1800" b="1" dirty="0"/>
              <a:t>In training set, the period range is from 2013-01-01 to 2015-07-31.</a:t>
            </a:r>
          </a:p>
          <a:p>
            <a:pPr marL="514350" indent="-285750" algn="just">
              <a:spcBef>
                <a:spcPts val="0"/>
              </a:spcBef>
              <a:buClr>
                <a:srgbClr val="000000"/>
              </a:buClr>
              <a:buFont typeface="Arial" panose="020B0604020202020204" pitchFamily="34" charset="0"/>
              <a:buChar char="•"/>
            </a:pPr>
            <a:r>
              <a:rPr lang="en-US" sz="1800" b="1" dirty="0"/>
              <a:t>In test set, the period we need to predict is from 2015-08-01 to 2015-09-17.</a:t>
            </a:r>
          </a:p>
          <a:p>
            <a:endParaRPr lang="en-US" dirty="0"/>
          </a:p>
        </p:txBody>
      </p:sp>
      <p:pic>
        <p:nvPicPr>
          <p:cNvPr id="6" name="Picture 5">
            <a:extLst>
              <a:ext uri="{FF2B5EF4-FFF2-40B4-BE49-F238E27FC236}">
                <a16:creationId xmlns:a16="http://schemas.microsoft.com/office/drawing/2014/main" id="{898B5A86-21E6-496A-8116-15FFCAE786CA}"/>
              </a:ext>
            </a:extLst>
          </p:cNvPr>
          <p:cNvPicPr>
            <a:picLocks noChangeAspect="1"/>
          </p:cNvPicPr>
          <p:nvPr/>
        </p:nvPicPr>
        <p:blipFill>
          <a:blip r:embed="rId2"/>
          <a:stretch>
            <a:fillRect/>
          </a:stretch>
        </p:blipFill>
        <p:spPr>
          <a:xfrm>
            <a:off x="4572000" y="1926771"/>
            <a:ext cx="4170784" cy="3195735"/>
          </a:xfrm>
          <a:prstGeom prst="rect">
            <a:avLst/>
          </a:prstGeom>
        </p:spPr>
      </p:pic>
      <p:sp>
        <p:nvSpPr>
          <p:cNvPr id="3" name="Title 2">
            <a:extLst>
              <a:ext uri="{FF2B5EF4-FFF2-40B4-BE49-F238E27FC236}">
                <a16:creationId xmlns:a16="http://schemas.microsoft.com/office/drawing/2014/main" id="{BFC2F816-BC4A-450B-99EF-D314DAAC5BF2}"/>
              </a:ext>
            </a:extLst>
          </p:cNvPr>
          <p:cNvSpPr>
            <a:spLocks noGrp="1"/>
          </p:cNvSpPr>
          <p:nvPr>
            <p:ph type="title"/>
          </p:nvPr>
        </p:nvSpPr>
        <p:spPr/>
        <p:txBody>
          <a:bodyPr/>
          <a:lstStyle/>
          <a:p>
            <a:r>
              <a:rPr lang="en-US" dirty="0">
                <a:solidFill>
                  <a:srgbClr val="0000FF"/>
                </a:solidFill>
              </a:rPr>
              <a:t>Exploratory Data Analysis(contd.)</a:t>
            </a:r>
            <a:endParaRPr lang="en-US" dirty="0"/>
          </a:p>
        </p:txBody>
      </p:sp>
    </p:spTree>
    <p:extLst>
      <p:ext uri="{BB962C8B-B14F-4D97-AF65-F5344CB8AC3E}">
        <p14:creationId xmlns:p14="http://schemas.microsoft.com/office/powerpoint/2010/main" val="368690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D99F019-A61D-457F-8D26-9CB582A80899}"/>
              </a:ext>
            </a:extLst>
          </p:cNvPr>
          <p:cNvSpPr>
            <a:spLocks noGrp="1"/>
          </p:cNvSpPr>
          <p:nvPr>
            <p:ph type="body" idx="2"/>
          </p:nvPr>
        </p:nvSpPr>
        <p:spPr>
          <a:xfrm>
            <a:off x="4746207" y="2324777"/>
            <a:ext cx="3940593" cy="2712297"/>
          </a:xfrm>
        </p:spPr>
        <p:txBody>
          <a:bodyPr/>
          <a:lstStyle/>
          <a:p>
            <a:pPr algn="just"/>
            <a:r>
              <a:rPr lang="en-US" sz="1800" b="1" dirty="0">
                <a:latin typeface="Arial"/>
                <a:cs typeface="Arial"/>
              </a:rPr>
              <a:t>   From the visuals, we can infer that sales are very high during the public holidays, sales are equally distributed </a:t>
            </a:r>
            <a:r>
              <a:rPr lang="en-US" sz="1800" b="1" dirty="0">
                <a:latin typeface="Arial"/>
                <a:cs typeface="Arial"/>
                <a:sym typeface="Arial"/>
              </a:rPr>
              <a:t>during all days of the week, frequency of distribution of customer data in train data set is right skewed.</a:t>
            </a:r>
          </a:p>
          <a:p>
            <a:endParaRPr lang="en-US" dirty="0"/>
          </a:p>
        </p:txBody>
      </p:sp>
      <p:sp>
        <p:nvSpPr>
          <p:cNvPr id="4" name="Title 3">
            <a:extLst>
              <a:ext uri="{FF2B5EF4-FFF2-40B4-BE49-F238E27FC236}">
                <a16:creationId xmlns:a16="http://schemas.microsoft.com/office/drawing/2014/main" id="{0E5865B1-C765-4C91-B357-5FDAD6F32D5A}"/>
              </a:ext>
            </a:extLst>
          </p:cNvPr>
          <p:cNvSpPr>
            <a:spLocks noGrp="1"/>
          </p:cNvSpPr>
          <p:nvPr>
            <p:ph type="title"/>
          </p:nvPr>
        </p:nvSpPr>
        <p:spPr/>
        <p:txBody>
          <a:bodyPr/>
          <a:lstStyle/>
          <a:p>
            <a:r>
              <a:rPr lang="en-US" dirty="0">
                <a:solidFill>
                  <a:srgbClr val="0000FF"/>
                </a:solidFill>
              </a:rPr>
              <a:t>Exploratory Data Analysis(contd.)</a:t>
            </a:r>
            <a:endParaRPr lang="en-US" dirty="0"/>
          </a:p>
        </p:txBody>
      </p:sp>
      <p:pic>
        <p:nvPicPr>
          <p:cNvPr id="5" name="Shape 71">
            <a:extLst>
              <a:ext uri="{FF2B5EF4-FFF2-40B4-BE49-F238E27FC236}">
                <a16:creationId xmlns:a16="http://schemas.microsoft.com/office/drawing/2014/main" id="{DC589E5E-AEED-4666-A340-1B982DF27281}"/>
              </a:ext>
            </a:extLst>
          </p:cNvPr>
          <p:cNvPicPr preferRelativeResize="0"/>
          <p:nvPr/>
        </p:nvPicPr>
        <p:blipFill>
          <a:blip r:embed="rId2">
            <a:alphaModFix/>
          </a:blip>
          <a:stretch>
            <a:fillRect/>
          </a:stretch>
        </p:blipFill>
        <p:spPr>
          <a:xfrm>
            <a:off x="676500" y="1417638"/>
            <a:ext cx="3895500" cy="2592799"/>
          </a:xfrm>
          <a:prstGeom prst="rect">
            <a:avLst/>
          </a:prstGeom>
          <a:noFill/>
          <a:ln>
            <a:noFill/>
          </a:ln>
        </p:spPr>
      </p:pic>
      <p:pic>
        <p:nvPicPr>
          <p:cNvPr id="6" name="Picture 5">
            <a:extLst>
              <a:ext uri="{FF2B5EF4-FFF2-40B4-BE49-F238E27FC236}">
                <a16:creationId xmlns:a16="http://schemas.microsoft.com/office/drawing/2014/main" id="{7A0235C4-06D9-4203-848D-C996646AF31C}"/>
              </a:ext>
            </a:extLst>
          </p:cNvPr>
          <p:cNvPicPr>
            <a:picLocks noChangeAspect="1"/>
          </p:cNvPicPr>
          <p:nvPr/>
        </p:nvPicPr>
        <p:blipFill>
          <a:blip r:embed="rId3"/>
          <a:stretch>
            <a:fillRect/>
          </a:stretch>
        </p:blipFill>
        <p:spPr>
          <a:xfrm>
            <a:off x="676501" y="3971952"/>
            <a:ext cx="4069706" cy="2484832"/>
          </a:xfrm>
          <a:prstGeom prst="rect">
            <a:avLst/>
          </a:prstGeom>
        </p:spPr>
      </p:pic>
    </p:spTree>
    <p:extLst>
      <p:ext uri="{BB962C8B-B14F-4D97-AF65-F5344CB8AC3E}">
        <p14:creationId xmlns:p14="http://schemas.microsoft.com/office/powerpoint/2010/main" val="157201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399166-323B-4DED-B3D8-7119E73C58AF}"/>
              </a:ext>
            </a:extLst>
          </p:cNvPr>
          <p:cNvSpPr>
            <a:spLocks noGrp="1"/>
          </p:cNvSpPr>
          <p:nvPr>
            <p:ph type="title"/>
          </p:nvPr>
        </p:nvSpPr>
        <p:spPr/>
        <p:txBody>
          <a:bodyPr/>
          <a:lstStyle/>
          <a:p>
            <a:r>
              <a:rPr lang="en-US" dirty="0">
                <a:solidFill>
                  <a:srgbClr val="0000FF"/>
                </a:solidFill>
              </a:rPr>
              <a:t>Exploratory Data Analysis(contd.)</a:t>
            </a:r>
            <a:endParaRPr lang="en-US" dirty="0"/>
          </a:p>
        </p:txBody>
      </p:sp>
      <p:pic>
        <p:nvPicPr>
          <p:cNvPr id="5" name="Picture 4">
            <a:extLst>
              <a:ext uri="{FF2B5EF4-FFF2-40B4-BE49-F238E27FC236}">
                <a16:creationId xmlns:a16="http://schemas.microsoft.com/office/drawing/2014/main" id="{2135C841-0229-48BC-A874-BEF777138026}"/>
              </a:ext>
            </a:extLst>
          </p:cNvPr>
          <p:cNvPicPr>
            <a:picLocks noChangeAspect="1"/>
          </p:cNvPicPr>
          <p:nvPr/>
        </p:nvPicPr>
        <p:blipFill>
          <a:blip r:embed="rId2"/>
          <a:stretch>
            <a:fillRect/>
          </a:stretch>
        </p:blipFill>
        <p:spPr>
          <a:xfrm>
            <a:off x="883928" y="1072405"/>
            <a:ext cx="3973556" cy="2916431"/>
          </a:xfrm>
          <a:prstGeom prst="rect">
            <a:avLst/>
          </a:prstGeom>
        </p:spPr>
      </p:pic>
      <p:pic>
        <p:nvPicPr>
          <p:cNvPr id="6" name="Picture 5">
            <a:extLst>
              <a:ext uri="{FF2B5EF4-FFF2-40B4-BE49-F238E27FC236}">
                <a16:creationId xmlns:a16="http://schemas.microsoft.com/office/drawing/2014/main" id="{18A8618E-D99E-4443-8782-EE28DE193635}"/>
              </a:ext>
            </a:extLst>
          </p:cNvPr>
          <p:cNvPicPr>
            <a:picLocks noChangeAspect="1"/>
          </p:cNvPicPr>
          <p:nvPr/>
        </p:nvPicPr>
        <p:blipFill>
          <a:blip r:embed="rId3"/>
          <a:stretch>
            <a:fillRect/>
          </a:stretch>
        </p:blipFill>
        <p:spPr>
          <a:xfrm>
            <a:off x="4857484" y="1446622"/>
            <a:ext cx="3609145" cy="2597121"/>
          </a:xfrm>
          <a:prstGeom prst="rect">
            <a:avLst/>
          </a:prstGeom>
        </p:spPr>
      </p:pic>
      <p:sp>
        <p:nvSpPr>
          <p:cNvPr id="7" name="Rectangle 6">
            <a:extLst>
              <a:ext uri="{FF2B5EF4-FFF2-40B4-BE49-F238E27FC236}">
                <a16:creationId xmlns:a16="http://schemas.microsoft.com/office/drawing/2014/main" id="{669EA34E-36FA-4558-8DFE-0F722D3D667F}"/>
              </a:ext>
            </a:extLst>
          </p:cNvPr>
          <p:cNvSpPr/>
          <p:nvPr/>
        </p:nvSpPr>
        <p:spPr>
          <a:xfrm>
            <a:off x="677371" y="4085816"/>
            <a:ext cx="8070979" cy="2031325"/>
          </a:xfrm>
          <a:prstGeom prst="rect">
            <a:avLst/>
          </a:prstGeom>
        </p:spPr>
        <p:txBody>
          <a:bodyPr wrap="square">
            <a:spAutoFit/>
          </a:bodyPr>
          <a:lstStyle/>
          <a:p>
            <a:r>
              <a:rPr lang="en-US" sz="1800" b="1" dirty="0">
                <a:solidFill>
                  <a:srgbClr val="00703C"/>
                </a:solidFill>
                <a:sym typeface="Calibri"/>
              </a:rPr>
              <a:t>From the boxplot of sales in train dataset, we can infer that, the data is normally distributed, with few outliers. Sales above 20000 appear to be outliers in the data set, so these should be checked in order to ascertain that the data are not corrupted and handled in data preprocessing steps.</a:t>
            </a:r>
          </a:p>
          <a:p>
            <a:r>
              <a:rPr lang="en-US" sz="1800" b="1" dirty="0">
                <a:solidFill>
                  <a:srgbClr val="00703C"/>
                </a:solidFill>
                <a:sym typeface="Calibri"/>
              </a:rPr>
              <a:t> </a:t>
            </a:r>
          </a:p>
          <a:p>
            <a:r>
              <a:rPr lang="en-US" sz="1800" b="1" dirty="0">
                <a:solidFill>
                  <a:srgbClr val="00703C"/>
                </a:solidFill>
                <a:sym typeface="Calibri"/>
              </a:rPr>
              <a:t>From the histogram, Rossmann stores are open most of the days. With being closed only for few days.</a:t>
            </a:r>
          </a:p>
        </p:txBody>
      </p:sp>
    </p:spTree>
    <p:extLst>
      <p:ext uri="{BB962C8B-B14F-4D97-AF65-F5344CB8AC3E}">
        <p14:creationId xmlns:p14="http://schemas.microsoft.com/office/powerpoint/2010/main" val="145454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89850" y="274650"/>
            <a:ext cx="8292600" cy="806400"/>
          </a:xfrm>
          <a:prstGeom prst="rect">
            <a:avLst/>
          </a:prstGeom>
          <a:noFill/>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Content</a:t>
            </a:r>
            <a:endParaRPr dirty="0">
              <a:solidFill>
                <a:srgbClr val="0000FF"/>
              </a:solidFill>
            </a:endParaRPr>
          </a:p>
        </p:txBody>
      </p:sp>
      <p:sp>
        <p:nvSpPr>
          <p:cNvPr id="35" name="Shape 35"/>
          <p:cNvSpPr txBox="1"/>
          <p:nvPr/>
        </p:nvSpPr>
        <p:spPr>
          <a:xfrm>
            <a:off x="489850" y="1192114"/>
            <a:ext cx="8117400" cy="4473772"/>
          </a:xfrm>
          <a:prstGeom prst="rect">
            <a:avLst/>
          </a:prstGeom>
          <a:noFill/>
          <a:ln>
            <a:noFill/>
          </a:ln>
        </p:spPr>
        <p:txBody>
          <a:bodyPr spcFirstLastPara="1" wrap="square" lIns="91425" tIns="91425" rIns="91425" bIns="91425" anchor="ctr" anchorCtr="0">
            <a:noAutofit/>
          </a:bodyPr>
          <a:lstStyle/>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The Dataset                                                           </a:t>
            </a:r>
            <a:endParaRPr dirty="0">
              <a:solidFill>
                <a:srgbClr val="00703C"/>
              </a:solidFill>
            </a:endParaRP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Project Cycle</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Business Understanding</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Introduction</a:t>
            </a:r>
            <a:endParaRPr dirty="0">
              <a:solidFill>
                <a:srgbClr val="00703C"/>
              </a:solidFill>
            </a:endParaRP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Project Definition</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Data Understanding</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Data Set</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Meta Data</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Data Preparation</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Missing Value</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Data Preprocessing</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Target variable</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EDA      </a:t>
            </a:r>
            <a:endParaRPr dirty="0">
              <a:solidFill>
                <a:srgbClr val="00703C"/>
              </a:solidFill>
            </a:endParaRPr>
          </a:p>
        </p:txBody>
      </p:sp>
      <p:sp>
        <p:nvSpPr>
          <p:cNvPr id="36" name="Shape 36"/>
          <p:cNvSpPr txBox="1"/>
          <p:nvPr/>
        </p:nvSpPr>
        <p:spPr>
          <a:xfrm>
            <a:off x="4434369" y="1322743"/>
            <a:ext cx="4583700" cy="3765600"/>
          </a:xfrm>
          <a:prstGeom prst="rect">
            <a:avLst/>
          </a:prstGeom>
          <a:noFill/>
          <a:ln>
            <a:noFill/>
          </a:ln>
        </p:spPr>
        <p:txBody>
          <a:bodyPr spcFirstLastPara="1" wrap="square" lIns="91425" tIns="91425" rIns="91425" bIns="91425" anchor="ctr" anchorCtr="0">
            <a:noAutofit/>
          </a:bodyPr>
          <a:lstStyle/>
          <a:p>
            <a:pPr marL="342900" lvl="0" indent="-355600" algn="just">
              <a:lnSpc>
                <a:spcPct val="150000"/>
              </a:lnSpc>
              <a:buClr>
                <a:srgbClr val="00703C"/>
              </a:buClr>
              <a:buSzPts val="2000"/>
              <a:buChar char="●"/>
            </a:pPr>
            <a:r>
              <a:rPr lang="en-US" b="1" dirty="0">
                <a:solidFill>
                  <a:srgbClr val="00703C"/>
                </a:solidFill>
              </a:rPr>
              <a:t>Inferences post EDA</a:t>
            </a:r>
          </a:p>
          <a:p>
            <a:pPr marL="342900" lvl="0" indent="-355600" algn="just">
              <a:lnSpc>
                <a:spcPct val="150000"/>
              </a:lnSpc>
              <a:buClr>
                <a:srgbClr val="00703C"/>
              </a:buClr>
              <a:buSzPts val="2000"/>
              <a:buChar char="●"/>
            </a:pPr>
            <a:r>
              <a:rPr lang="en-US" b="1" dirty="0">
                <a:solidFill>
                  <a:srgbClr val="00703C"/>
                </a:solidFill>
              </a:rPr>
              <a:t>Predictor Variables</a:t>
            </a:r>
          </a:p>
          <a:p>
            <a:pPr marL="342900" lvl="0" indent="-355600" algn="just">
              <a:lnSpc>
                <a:spcPct val="150000"/>
              </a:lnSpc>
              <a:buClr>
                <a:srgbClr val="00703C"/>
              </a:buClr>
              <a:buSzPts val="2000"/>
              <a:buChar char="●"/>
            </a:pPr>
            <a:r>
              <a:rPr lang="en-US" b="1" dirty="0">
                <a:solidFill>
                  <a:srgbClr val="00703C"/>
                </a:solidFill>
              </a:rPr>
              <a:t>Hypothesis Testing</a:t>
            </a:r>
          </a:p>
          <a:p>
            <a:pPr marL="342900" lvl="0" indent="-355600" algn="just">
              <a:lnSpc>
                <a:spcPct val="150000"/>
              </a:lnSpc>
              <a:buClr>
                <a:srgbClr val="00703C"/>
              </a:buClr>
              <a:buSzPts val="2000"/>
              <a:buChar char="●"/>
            </a:pPr>
            <a:r>
              <a:rPr lang="en-US" b="1" dirty="0">
                <a:solidFill>
                  <a:srgbClr val="00703C"/>
                </a:solidFill>
              </a:rPr>
              <a:t>Skewness</a:t>
            </a:r>
          </a:p>
          <a:p>
            <a:pPr marL="342900" lvl="0" indent="-355600" algn="just">
              <a:lnSpc>
                <a:spcPct val="150000"/>
              </a:lnSpc>
              <a:buClr>
                <a:srgbClr val="00703C"/>
              </a:buClr>
              <a:buSzPts val="2000"/>
              <a:buChar char="●"/>
            </a:pPr>
            <a:r>
              <a:rPr lang="en-US" b="1" dirty="0">
                <a:solidFill>
                  <a:srgbClr val="00703C"/>
                </a:solidFill>
              </a:rPr>
              <a:t>Normalization</a:t>
            </a:r>
          </a:p>
          <a:p>
            <a:pPr marL="342900" lvl="0" indent="-355600" algn="just">
              <a:lnSpc>
                <a:spcPct val="150000"/>
              </a:lnSpc>
              <a:buClr>
                <a:srgbClr val="00703C"/>
              </a:buClr>
              <a:buSzPts val="2000"/>
              <a:buChar char="●"/>
            </a:pPr>
            <a:r>
              <a:rPr lang="en-US" b="1" dirty="0">
                <a:solidFill>
                  <a:srgbClr val="00703C"/>
                </a:solidFill>
              </a:rPr>
              <a:t>Correlation Matrix</a:t>
            </a:r>
          </a:p>
          <a:p>
            <a:pPr marL="342900" lvl="0" indent="-355600" algn="just">
              <a:lnSpc>
                <a:spcPct val="150000"/>
              </a:lnSpc>
              <a:buClr>
                <a:srgbClr val="00703C"/>
              </a:buClr>
              <a:buSzPts val="2000"/>
              <a:buChar char="●"/>
            </a:pPr>
            <a:r>
              <a:rPr lang="en-US" b="1" dirty="0">
                <a:solidFill>
                  <a:srgbClr val="00703C"/>
                </a:solidFill>
              </a:rPr>
              <a:t>Correlation Coefficients</a:t>
            </a:r>
          </a:p>
          <a:p>
            <a:pPr marL="342900" lvl="0" indent="-355600" algn="just">
              <a:lnSpc>
                <a:spcPct val="150000"/>
              </a:lnSpc>
              <a:buClr>
                <a:srgbClr val="00703C"/>
              </a:buClr>
              <a:buSzPts val="2000"/>
              <a:buChar char="●"/>
            </a:pPr>
            <a:r>
              <a:rPr lang="en-US" b="1" dirty="0">
                <a:solidFill>
                  <a:srgbClr val="00703C"/>
                </a:solidFill>
              </a:rPr>
              <a:t>Data Models</a:t>
            </a:r>
          </a:p>
          <a:p>
            <a:pPr marL="342900" lvl="0" indent="-355600" algn="just">
              <a:lnSpc>
                <a:spcPct val="150000"/>
              </a:lnSpc>
              <a:buClr>
                <a:srgbClr val="00703C"/>
              </a:buClr>
              <a:buSzPts val="2000"/>
              <a:buChar char="●"/>
            </a:pPr>
            <a:r>
              <a:rPr lang="en-US" b="1" dirty="0">
                <a:solidFill>
                  <a:srgbClr val="00703C"/>
                </a:solidFill>
              </a:rPr>
              <a:t>Result Analysis</a:t>
            </a:r>
          </a:p>
          <a:p>
            <a:pPr marL="342900" lvl="0" indent="-355600" algn="just">
              <a:lnSpc>
                <a:spcPct val="150000"/>
              </a:lnSpc>
              <a:buClr>
                <a:srgbClr val="00703C"/>
              </a:buClr>
              <a:buSzPts val="2000"/>
              <a:buChar char="●"/>
            </a:pPr>
            <a:r>
              <a:rPr lang="en-US" b="1" dirty="0">
                <a:solidFill>
                  <a:srgbClr val="00703C"/>
                </a:solidFill>
              </a:rPr>
              <a:t>Forecasting</a:t>
            </a:r>
          </a:p>
          <a:p>
            <a:pPr marL="342900" lvl="0" indent="-355600" algn="just" rtl="0">
              <a:lnSpc>
                <a:spcPct val="150000"/>
              </a:lnSpc>
              <a:spcBef>
                <a:spcPts val="0"/>
              </a:spcBef>
              <a:spcAft>
                <a:spcPts val="0"/>
              </a:spcAft>
              <a:buClr>
                <a:srgbClr val="00703C"/>
              </a:buClr>
              <a:buSzPts val="2000"/>
              <a:buChar char="●"/>
            </a:pPr>
            <a:r>
              <a:rPr lang="en-US" b="1" dirty="0">
                <a:solidFill>
                  <a:srgbClr val="00703C"/>
                </a:solidFill>
              </a:rPr>
              <a:t>Reference</a:t>
            </a:r>
            <a:endParaRPr dirty="0">
              <a:solidFill>
                <a:srgbClr val="00703C"/>
              </a:solidFill>
            </a:endParaRPr>
          </a:p>
        </p:txBody>
      </p:sp>
    </p:spTree>
    <p:extLst>
      <p:ext uri="{BB962C8B-B14F-4D97-AF65-F5344CB8AC3E}">
        <p14:creationId xmlns:p14="http://schemas.microsoft.com/office/powerpoint/2010/main" val="1069532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7A2312-CA14-4B08-BB34-6BEF76FCABDE}"/>
              </a:ext>
            </a:extLst>
          </p:cNvPr>
          <p:cNvSpPr>
            <a:spLocks noGrp="1"/>
          </p:cNvSpPr>
          <p:nvPr>
            <p:ph type="title"/>
          </p:nvPr>
        </p:nvSpPr>
        <p:spPr/>
        <p:txBody>
          <a:bodyPr/>
          <a:lstStyle/>
          <a:p>
            <a:r>
              <a:rPr lang="en-US" dirty="0">
                <a:solidFill>
                  <a:srgbClr val="0000FF"/>
                </a:solidFill>
              </a:rPr>
              <a:t>Exploratory Data Analysis(contd.)</a:t>
            </a:r>
            <a:endParaRPr lang="en-US" dirty="0"/>
          </a:p>
        </p:txBody>
      </p:sp>
      <p:sp>
        <p:nvSpPr>
          <p:cNvPr id="5" name="Rectangle 4">
            <a:extLst>
              <a:ext uri="{FF2B5EF4-FFF2-40B4-BE49-F238E27FC236}">
                <a16:creationId xmlns:a16="http://schemas.microsoft.com/office/drawing/2014/main" id="{ABBEF106-8910-400A-8235-5E7A7FBF95E5}"/>
              </a:ext>
            </a:extLst>
          </p:cNvPr>
          <p:cNvSpPr/>
          <p:nvPr/>
        </p:nvSpPr>
        <p:spPr>
          <a:xfrm>
            <a:off x="270004" y="4400014"/>
            <a:ext cx="8566085" cy="2031325"/>
          </a:xfrm>
          <a:prstGeom prst="rect">
            <a:avLst/>
          </a:prstGeom>
        </p:spPr>
        <p:txBody>
          <a:bodyPr wrap="square">
            <a:spAutoFit/>
          </a:bodyPr>
          <a:lstStyle/>
          <a:p>
            <a:r>
              <a:rPr lang="en-US" sz="1800" b="1" dirty="0">
                <a:solidFill>
                  <a:srgbClr val="00703C"/>
                </a:solidFill>
              </a:rPr>
              <a:t>summary(train[</a:t>
            </a:r>
            <a:r>
              <a:rPr lang="en-US" sz="1800" b="1" dirty="0" err="1">
                <a:solidFill>
                  <a:srgbClr val="00703C"/>
                </a:solidFill>
              </a:rPr>
              <a:t>train$Sales</a:t>
            </a:r>
            <a:r>
              <a:rPr lang="en-US" sz="1800" b="1" dirty="0">
                <a:solidFill>
                  <a:srgbClr val="00703C"/>
                </a:solidFill>
              </a:rPr>
              <a:t> &gt; 20000,])</a:t>
            </a:r>
          </a:p>
          <a:p>
            <a:r>
              <a:rPr lang="en-US" sz="1800" b="1" dirty="0">
                <a:solidFill>
                  <a:srgbClr val="00703C"/>
                </a:solidFill>
              </a:rPr>
              <a:t>It could be claimed that certain stores (1114, 262, etc.) consistently produce very high sales. It is also worth noting that the exceedingly high sales are spread across all kinds of dates (also over all days of the week, Monday being the best day for sales by far), school holiday or not, promo or not, etc. We can conclude that the data are probably completely dependable and of very high quality</a:t>
            </a:r>
          </a:p>
        </p:txBody>
      </p:sp>
      <p:pic>
        <p:nvPicPr>
          <p:cNvPr id="6" name="Picture 5">
            <a:extLst>
              <a:ext uri="{FF2B5EF4-FFF2-40B4-BE49-F238E27FC236}">
                <a16:creationId xmlns:a16="http://schemas.microsoft.com/office/drawing/2014/main" id="{0B800102-9F4C-4483-8EC5-54C403EA2EA1}"/>
              </a:ext>
            </a:extLst>
          </p:cNvPr>
          <p:cNvPicPr>
            <a:picLocks noChangeAspect="1"/>
          </p:cNvPicPr>
          <p:nvPr/>
        </p:nvPicPr>
        <p:blipFill>
          <a:blip r:embed="rId3"/>
          <a:stretch>
            <a:fillRect/>
          </a:stretch>
        </p:blipFill>
        <p:spPr>
          <a:xfrm>
            <a:off x="270004" y="1239126"/>
            <a:ext cx="4003416" cy="3033552"/>
          </a:xfrm>
          <a:prstGeom prst="rect">
            <a:avLst/>
          </a:prstGeom>
        </p:spPr>
      </p:pic>
      <p:pic>
        <p:nvPicPr>
          <p:cNvPr id="7" name="Picture 6">
            <a:extLst>
              <a:ext uri="{FF2B5EF4-FFF2-40B4-BE49-F238E27FC236}">
                <a16:creationId xmlns:a16="http://schemas.microsoft.com/office/drawing/2014/main" id="{A1F9687F-39F2-40CF-8D54-C6F04A7DD4B4}"/>
              </a:ext>
            </a:extLst>
          </p:cNvPr>
          <p:cNvPicPr>
            <a:picLocks noChangeAspect="1"/>
          </p:cNvPicPr>
          <p:nvPr/>
        </p:nvPicPr>
        <p:blipFill>
          <a:blip r:embed="rId4"/>
          <a:stretch>
            <a:fillRect/>
          </a:stretch>
        </p:blipFill>
        <p:spPr>
          <a:xfrm>
            <a:off x="4870582" y="1613580"/>
            <a:ext cx="3965507" cy="2557204"/>
          </a:xfrm>
          <a:prstGeom prst="rect">
            <a:avLst/>
          </a:prstGeom>
        </p:spPr>
      </p:pic>
    </p:spTree>
    <p:extLst>
      <p:ext uri="{BB962C8B-B14F-4D97-AF65-F5344CB8AC3E}">
        <p14:creationId xmlns:p14="http://schemas.microsoft.com/office/powerpoint/2010/main" val="1912654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3484DF-3EAA-4E79-8F0F-3D96449567B5}"/>
              </a:ext>
            </a:extLst>
          </p:cNvPr>
          <p:cNvPicPr>
            <a:picLocks noChangeAspect="1"/>
          </p:cNvPicPr>
          <p:nvPr/>
        </p:nvPicPr>
        <p:blipFill>
          <a:blip r:embed="rId2"/>
          <a:stretch>
            <a:fillRect/>
          </a:stretch>
        </p:blipFill>
        <p:spPr>
          <a:xfrm>
            <a:off x="369386" y="1512128"/>
            <a:ext cx="4096867" cy="2882589"/>
          </a:xfrm>
          <a:prstGeom prst="rect">
            <a:avLst/>
          </a:prstGeom>
        </p:spPr>
      </p:pic>
      <p:pic>
        <p:nvPicPr>
          <p:cNvPr id="6" name="Picture 5">
            <a:extLst>
              <a:ext uri="{FF2B5EF4-FFF2-40B4-BE49-F238E27FC236}">
                <a16:creationId xmlns:a16="http://schemas.microsoft.com/office/drawing/2014/main" id="{2E6EF694-7FEE-476F-B3AB-37ACBE9C74E6}"/>
              </a:ext>
            </a:extLst>
          </p:cNvPr>
          <p:cNvPicPr>
            <a:picLocks noChangeAspect="1"/>
          </p:cNvPicPr>
          <p:nvPr/>
        </p:nvPicPr>
        <p:blipFill>
          <a:blip r:embed="rId3"/>
          <a:stretch>
            <a:fillRect/>
          </a:stretch>
        </p:blipFill>
        <p:spPr>
          <a:xfrm>
            <a:off x="4648200" y="1512129"/>
            <a:ext cx="4121253" cy="2882588"/>
          </a:xfrm>
          <a:prstGeom prst="rect">
            <a:avLst/>
          </a:prstGeom>
        </p:spPr>
      </p:pic>
      <p:sp>
        <p:nvSpPr>
          <p:cNvPr id="4" name="Title 3">
            <a:extLst>
              <a:ext uri="{FF2B5EF4-FFF2-40B4-BE49-F238E27FC236}">
                <a16:creationId xmlns:a16="http://schemas.microsoft.com/office/drawing/2014/main" id="{09111069-60A8-49E3-8876-F3DEE9F35B93}"/>
              </a:ext>
            </a:extLst>
          </p:cNvPr>
          <p:cNvSpPr>
            <a:spLocks noGrp="1"/>
          </p:cNvSpPr>
          <p:nvPr>
            <p:ph type="title"/>
          </p:nvPr>
        </p:nvSpPr>
        <p:spPr/>
        <p:txBody>
          <a:bodyPr/>
          <a:lstStyle/>
          <a:p>
            <a:r>
              <a:rPr lang="en-US" dirty="0">
                <a:solidFill>
                  <a:srgbClr val="0000FF"/>
                </a:solidFill>
              </a:rPr>
              <a:t>Exploratory Data Analysis(contd.)</a:t>
            </a:r>
            <a:endParaRPr lang="en-US" dirty="0"/>
          </a:p>
        </p:txBody>
      </p:sp>
      <p:sp>
        <p:nvSpPr>
          <p:cNvPr id="8" name="Rectangle 7">
            <a:extLst>
              <a:ext uri="{FF2B5EF4-FFF2-40B4-BE49-F238E27FC236}">
                <a16:creationId xmlns:a16="http://schemas.microsoft.com/office/drawing/2014/main" id="{CC622D17-1CE3-43B4-927A-66BE362C32D8}"/>
              </a:ext>
            </a:extLst>
          </p:cNvPr>
          <p:cNvSpPr/>
          <p:nvPr/>
        </p:nvSpPr>
        <p:spPr>
          <a:xfrm>
            <a:off x="284584" y="4689250"/>
            <a:ext cx="8574832" cy="923330"/>
          </a:xfrm>
          <a:prstGeom prst="rect">
            <a:avLst/>
          </a:prstGeom>
        </p:spPr>
        <p:txBody>
          <a:bodyPr wrap="square">
            <a:spAutoFit/>
          </a:bodyPr>
          <a:lstStyle/>
          <a:p>
            <a:r>
              <a:rPr lang="en-US" sz="1800" b="1" dirty="0">
                <a:solidFill>
                  <a:srgbClr val="00703C"/>
                </a:solidFill>
              </a:rPr>
              <a:t>The frequency distribution of sales was right skewed in the train data set,</a:t>
            </a:r>
          </a:p>
          <a:p>
            <a:r>
              <a:rPr lang="en-US" sz="1800" b="1" dirty="0">
                <a:solidFill>
                  <a:srgbClr val="00703C"/>
                </a:solidFill>
              </a:rPr>
              <a:t>also the histogram of </a:t>
            </a:r>
            <a:r>
              <a:rPr lang="en-US" sz="1800" b="1" dirty="0" err="1">
                <a:solidFill>
                  <a:srgbClr val="00703C"/>
                </a:solidFill>
              </a:rPr>
              <a:t>train$promo</a:t>
            </a:r>
            <a:r>
              <a:rPr lang="en-US" sz="1800" b="1" dirty="0">
                <a:solidFill>
                  <a:srgbClr val="00703C"/>
                </a:solidFill>
              </a:rPr>
              <a:t>, sales were high even when there are no promos available.</a:t>
            </a:r>
          </a:p>
        </p:txBody>
      </p:sp>
    </p:spTree>
    <p:extLst>
      <p:ext uri="{BB962C8B-B14F-4D97-AF65-F5344CB8AC3E}">
        <p14:creationId xmlns:p14="http://schemas.microsoft.com/office/powerpoint/2010/main" val="1561066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7BFE48-FC73-4E86-B12A-B94E5864F8E4}"/>
              </a:ext>
            </a:extLst>
          </p:cNvPr>
          <p:cNvSpPr>
            <a:spLocks noGrp="1"/>
          </p:cNvSpPr>
          <p:nvPr>
            <p:ph type="title"/>
          </p:nvPr>
        </p:nvSpPr>
        <p:spPr/>
        <p:txBody>
          <a:bodyPr/>
          <a:lstStyle/>
          <a:p>
            <a:r>
              <a:rPr lang="en-US" dirty="0">
                <a:solidFill>
                  <a:srgbClr val="0000FF"/>
                </a:solidFill>
              </a:rPr>
              <a:t>Exploratory Data Analysis(contd.)</a:t>
            </a:r>
            <a:endParaRPr lang="en-US" dirty="0"/>
          </a:p>
        </p:txBody>
      </p:sp>
      <p:pic>
        <p:nvPicPr>
          <p:cNvPr id="5" name="Picture 4">
            <a:extLst>
              <a:ext uri="{FF2B5EF4-FFF2-40B4-BE49-F238E27FC236}">
                <a16:creationId xmlns:a16="http://schemas.microsoft.com/office/drawing/2014/main" id="{91F9623E-9C26-4D52-A8A6-8702356AA7AA}"/>
              </a:ext>
            </a:extLst>
          </p:cNvPr>
          <p:cNvPicPr>
            <a:picLocks noChangeAspect="1"/>
          </p:cNvPicPr>
          <p:nvPr/>
        </p:nvPicPr>
        <p:blipFill>
          <a:blip r:embed="rId2"/>
          <a:stretch>
            <a:fillRect/>
          </a:stretch>
        </p:blipFill>
        <p:spPr>
          <a:xfrm>
            <a:off x="252617" y="2094838"/>
            <a:ext cx="4243184" cy="3046329"/>
          </a:xfrm>
          <a:prstGeom prst="rect">
            <a:avLst/>
          </a:prstGeom>
        </p:spPr>
      </p:pic>
      <p:sp>
        <p:nvSpPr>
          <p:cNvPr id="7" name="Text Placeholder 6">
            <a:extLst>
              <a:ext uri="{FF2B5EF4-FFF2-40B4-BE49-F238E27FC236}">
                <a16:creationId xmlns:a16="http://schemas.microsoft.com/office/drawing/2014/main" id="{D5520E02-774B-40A5-AD76-125EE8AB68EC}"/>
              </a:ext>
            </a:extLst>
          </p:cNvPr>
          <p:cNvSpPr>
            <a:spLocks noGrp="1"/>
          </p:cNvSpPr>
          <p:nvPr>
            <p:ph type="body" idx="2"/>
          </p:nvPr>
        </p:nvSpPr>
        <p:spPr>
          <a:xfrm>
            <a:off x="4648201" y="1805473"/>
            <a:ext cx="4038599" cy="3942184"/>
          </a:xfrm>
        </p:spPr>
        <p:txBody>
          <a:bodyPr/>
          <a:lstStyle/>
          <a:p>
            <a:pPr algn="just"/>
            <a:r>
              <a:rPr lang="en-US" sz="1800" b="1" dirty="0">
                <a:latin typeface="Arial"/>
                <a:cs typeface="Arial"/>
                <a:sym typeface="Arial"/>
              </a:rPr>
              <a:t>   The sales of closed shops are zero. Therefore, predicting sales for closed shops is  not relevant, so we removed all data for closed shops from the data set, which reduces its size by almost one-fifth. </a:t>
            </a:r>
          </a:p>
          <a:p>
            <a:pPr algn="just"/>
            <a:r>
              <a:rPr lang="en-US" sz="1800" b="1" dirty="0">
                <a:latin typeface="Arial"/>
                <a:cs typeface="Arial"/>
                <a:sym typeface="Arial"/>
              </a:rPr>
              <a:t>   </a:t>
            </a:r>
            <a:r>
              <a:rPr lang="en-US" sz="1800" b="1" dirty="0">
                <a:latin typeface="Arial"/>
                <a:cs typeface="Arial"/>
              </a:rPr>
              <a:t>length(</a:t>
            </a:r>
            <a:r>
              <a:rPr lang="en-US" sz="1800" b="1" dirty="0" err="1">
                <a:latin typeface="Arial"/>
                <a:cs typeface="Arial"/>
              </a:rPr>
              <a:t>train$Sales</a:t>
            </a:r>
            <a:r>
              <a:rPr lang="en-US" sz="1800" b="1" dirty="0">
                <a:latin typeface="Arial"/>
                <a:cs typeface="Arial"/>
              </a:rPr>
              <a:t>[!</a:t>
            </a:r>
            <a:r>
              <a:rPr lang="en-US" sz="1800" b="1" dirty="0" err="1">
                <a:latin typeface="Arial"/>
                <a:cs typeface="Arial"/>
              </a:rPr>
              <a:t>train$Open</a:t>
            </a:r>
            <a:r>
              <a:rPr lang="en-US" sz="1800" b="1" dirty="0">
                <a:latin typeface="Arial"/>
                <a:cs typeface="Arial"/>
              </a:rPr>
              <a:t>]) / </a:t>
            </a:r>
            <a:r>
              <a:rPr lang="en-US" sz="1800" b="1" dirty="0" err="1">
                <a:latin typeface="Arial"/>
                <a:cs typeface="Arial"/>
              </a:rPr>
              <a:t>nrow</a:t>
            </a:r>
            <a:r>
              <a:rPr lang="en-US" sz="1800" b="1" dirty="0">
                <a:latin typeface="Arial"/>
                <a:cs typeface="Arial"/>
              </a:rPr>
              <a:t>(t)</a:t>
            </a:r>
          </a:p>
          <a:p>
            <a:pPr algn="just"/>
            <a:endParaRPr lang="en-US" sz="1800" b="1" dirty="0">
              <a:latin typeface="Arial"/>
              <a:cs typeface="Arial"/>
            </a:endParaRPr>
          </a:p>
          <a:p>
            <a:pPr algn="just"/>
            <a:r>
              <a:rPr lang="en-US" sz="1800" b="1" dirty="0">
                <a:latin typeface="Arial"/>
                <a:cs typeface="Arial"/>
              </a:rPr>
              <a:t>    ##[1]0.1698933</a:t>
            </a:r>
          </a:p>
          <a:p>
            <a:endParaRPr lang="en-US" dirty="0"/>
          </a:p>
        </p:txBody>
      </p:sp>
    </p:spTree>
    <p:extLst>
      <p:ext uri="{BB962C8B-B14F-4D97-AF65-F5344CB8AC3E}">
        <p14:creationId xmlns:p14="http://schemas.microsoft.com/office/powerpoint/2010/main" val="562813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0CB316-0455-4870-ACC5-C0DCFDFCE437}"/>
              </a:ext>
            </a:extLst>
          </p:cNvPr>
          <p:cNvPicPr>
            <a:picLocks noChangeAspect="1"/>
          </p:cNvPicPr>
          <p:nvPr/>
        </p:nvPicPr>
        <p:blipFill>
          <a:blip r:embed="rId2"/>
          <a:stretch>
            <a:fillRect/>
          </a:stretch>
        </p:blipFill>
        <p:spPr>
          <a:xfrm>
            <a:off x="455124" y="967861"/>
            <a:ext cx="3931496" cy="2699060"/>
          </a:xfrm>
          <a:prstGeom prst="rect">
            <a:avLst/>
          </a:prstGeom>
        </p:spPr>
      </p:pic>
      <p:sp>
        <p:nvSpPr>
          <p:cNvPr id="2" name="Text Placeholder 1">
            <a:extLst>
              <a:ext uri="{FF2B5EF4-FFF2-40B4-BE49-F238E27FC236}">
                <a16:creationId xmlns:a16="http://schemas.microsoft.com/office/drawing/2014/main" id="{29328894-2190-44E7-9ADC-6A1735D7B503}"/>
              </a:ext>
            </a:extLst>
          </p:cNvPr>
          <p:cNvSpPr>
            <a:spLocks noGrp="1"/>
          </p:cNvSpPr>
          <p:nvPr>
            <p:ph type="body" idx="1"/>
          </p:nvPr>
        </p:nvSpPr>
        <p:spPr>
          <a:xfrm>
            <a:off x="4460028" y="3816221"/>
            <a:ext cx="4243873" cy="2174020"/>
          </a:xfrm>
        </p:spPr>
        <p:txBody>
          <a:bodyPr/>
          <a:lstStyle/>
          <a:p>
            <a:r>
              <a:rPr lang="en-US" sz="1600" b="1" dirty="0"/>
              <a:t>    We can infer from the graph that, sales with respect, distance from the competitor store is right skewed, graph representing stores with zero sales is symmetric, in the 3rd graph, we can see that, most of the Rossmann stores are closed during the </a:t>
            </a:r>
            <a:r>
              <a:rPr lang="en-US" sz="1600" b="1" dirty="0" err="1"/>
              <a:t>schoolHolidays</a:t>
            </a:r>
            <a:r>
              <a:rPr lang="en-US" sz="1600" b="1" dirty="0"/>
              <a:t>.</a:t>
            </a:r>
          </a:p>
          <a:p>
            <a:endParaRPr lang="en-US" sz="1600" dirty="0"/>
          </a:p>
        </p:txBody>
      </p:sp>
      <p:sp>
        <p:nvSpPr>
          <p:cNvPr id="4" name="Title 3">
            <a:extLst>
              <a:ext uri="{FF2B5EF4-FFF2-40B4-BE49-F238E27FC236}">
                <a16:creationId xmlns:a16="http://schemas.microsoft.com/office/drawing/2014/main" id="{DAD2A8E0-6F66-433D-87AF-4B97102229ED}"/>
              </a:ext>
            </a:extLst>
          </p:cNvPr>
          <p:cNvSpPr>
            <a:spLocks noGrp="1"/>
          </p:cNvSpPr>
          <p:nvPr>
            <p:ph type="title"/>
          </p:nvPr>
        </p:nvSpPr>
        <p:spPr>
          <a:xfrm>
            <a:off x="0" y="274638"/>
            <a:ext cx="9144000" cy="546456"/>
          </a:xfrm>
        </p:spPr>
        <p:txBody>
          <a:bodyPr/>
          <a:lstStyle/>
          <a:p>
            <a:r>
              <a:rPr lang="en-US" dirty="0">
                <a:solidFill>
                  <a:srgbClr val="0000FF"/>
                </a:solidFill>
              </a:rPr>
              <a:t>Exploratory Data Analysis(contd.)</a:t>
            </a:r>
            <a:endParaRPr lang="en-US" dirty="0"/>
          </a:p>
        </p:txBody>
      </p:sp>
      <p:pic>
        <p:nvPicPr>
          <p:cNvPr id="5" name="Picture 4">
            <a:extLst>
              <a:ext uri="{FF2B5EF4-FFF2-40B4-BE49-F238E27FC236}">
                <a16:creationId xmlns:a16="http://schemas.microsoft.com/office/drawing/2014/main" id="{AAA05427-2F36-4710-ADDD-9297DADE7391}"/>
              </a:ext>
            </a:extLst>
          </p:cNvPr>
          <p:cNvPicPr>
            <a:picLocks noChangeAspect="1"/>
          </p:cNvPicPr>
          <p:nvPr/>
        </p:nvPicPr>
        <p:blipFill>
          <a:blip r:embed="rId3"/>
          <a:stretch>
            <a:fillRect/>
          </a:stretch>
        </p:blipFill>
        <p:spPr>
          <a:xfrm>
            <a:off x="455124" y="3996326"/>
            <a:ext cx="3931496" cy="2395140"/>
          </a:xfrm>
          <a:prstGeom prst="rect">
            <a:avLst/>
          </a:prstGeom>
        </p:spPr>
      </p:pic>
      <p:pic>
        <p:nvPicPr>
          <p:cNvPr id="6" name="Picture 5">
            <a:extLst>
              <a:ext uri="{FF2B5EF4-FFF2-40B4-BE49-F238E27FC236}">
                <a16:creationId xmlns:a16="http://schemas.microsoft.com/office/drawing/2014/main" id="{3DAE4F5C-03DC-4784-8FC2-47B4CDB0ECBC}"/>
              </a:ext>
            </a:extLst>
          </p:cNvPr>
          <p:cNvPicPr>
            <a:picLocks noChangeAspect="1"/>
          </p:cNvPicPr>
          <p:nvPr/>
        </p:nvPicPr>
        <p:blipFill>
          <a:blip r:embed="rId4"/>
          <a:stretch>
            <a:fillRect/>
          </a:stretch>
        </p:blipFill>
        <p:spPr>
          <a:xfrm>
            <a:off x="4572000" y="941219"/>
            <a:ext cx="4116876" cy="2800354"/>
          </a:xfrm>
          <a:prstGeom prst="rect">
            <a:avLst/>
          </a:prstGeom>
        </p:spPr>
      </p:pic>
    </p:spTree>
    <p:extLst>
      <p:ext uri="{BB962C8B-B14F-4D97-AF65-F5344CB8AC3E}">
        <p14:creationId xmlns:p14="http://schemas.microsoft.com/office/powerpoint/2010/main" val="2591599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080018-FB32-4AD9-BAA8-D57AFD7C4CF5}"/>
              </a:ext>
            </a:extLst>
          </p:cNvPr>
          <p:cNvSpPr>
            <a:spLocks noGrp="1"/>
          </p:cNvSpPr>
          <p:nvPr>
            <p:ph type="title"/>
          </p:nvPr>
        </p:nvSpPr>
        <p:spPr/>
        <p:txBody>
          <a:bodyPr/>
          <a:lstStyle/>
          <a:p>
            <a:r>
              <a:rPr lang="en-US" dirty="0">
                <a:solidFill>
                  <a:srgbClr val="0000FF"/>
                </a:solidFill>
              </a:rPr>
              <a:t>Exploratory Data Analysis(contd.)</a:t>
            </a:r>
            <a:endParaRPr lang="en-US" dirty="0"/>
          </a:p>
        </p:txBody>
      </p:sp>
      <p:pic>
        <p:nvPicPr>
          <p:cNvPr id="5" name="Shape 109">
            <a:extLst>
              <a:ext uri="{FF2B5EF4-FFF2-40B4-BE49-F238E27FC236}">
                <a16:creationId xmlns:a16="http://schemas.microsoft.com/office/drawing/2014/main" id="{B298472C-5EFF-45CB-AB2A-A201C108C194}"/>
              </a:ext>
            </a:extLst>
          </p:cNvPr>
          <p:cNvPicPr preferRelativeResize="0"/>
          <p:nvPr/>
        </p:nvPicPr>
        <p:blipFill>
          <a:blip r:embed="rId2">
            <a:alphaModFix/>
          </a:blip>
          <a:stretch>
            <a:fillRect/>
          </a:stretch>
        </p:blipFill>
        <p:spPr>
          <a:xfrm>
            <a:off x="858416" y="1426585"/>
            <a:ext cx="6969968" cy="3294321"/>
          </a:xfrm>
          <a:prstGeom prst="rect">
            <a:avLst/>
          </a:prstGeom>
          <a:noFill/>
          <a:ln>
            <a:noFill/>
          </a:ln>
        </p:spPr>
      </p:pic>
      <p:sp>
        <p:nvSpPr>
          <p:cNvPr id="6" name="Rectangle 5">
            <a:extLst>
              <a:ext uri="{FF2B5EF4-FFF2-40B4-BE49-F238E27FC236}">
                <a16:creationId xmlns:a16="http://schemas.microsoft.com/office/drawing/2014/main" id="{D0959679-3374-494C-87F4-A7326508C695}"/>
              </a:ext>
            </a:extLst>
          </p:cNvPr>
          <p:cNvSpPr/>
          <p:nvPr/>
        </p:nvSpPr>
        <p:spPr>
          <a:xfrm>
            <a:off x="466530" y="4927938"/>
            <a:ext cx="8210939" cy="646331"/>
          </a:xfrm>
          <a:prstGeom prst="rect">
            <a:avLst/>
          </a:prstGeom>
        </p:spPr>
        <p:txBody>
          <a:bodyPr wrap="square">
            <a:spAutoFit/>
          </a:bodyPr>
          <a:lstStyle/>
          <a:p>
            <a:r>
              <a:rPr lang="en-US" sz="1800" b="1" dirty="0">
                <a:solidFill>
                  <a:srgbClr val="00703C"/>
                </a:solidFill>
              </a:rPr>
              <a:t>The above graph shows the max count of customer in a day at different stores, we can infer that, customers data in train data set is right skewed.</a:t>
            </a:r>
          </a:p>
        </p:txBody>
      </p:sp>
    </p:spTree>
    <p:extLst>
      <p:ext uri="{BB962C8B-B14F-4D97-AF65-F5344CB8AC3E}">
        <p14:creationId xmlns:p14="http://schemas.microsoft.com/office/powerpoint/2010/main" val="2511730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615815" y="358617"/>
            <a:ext cx="5589037" cy="555786"/>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Inferences post EDA</a:t>
            </a:r>
            <a:endParaRPr dirty="0">
              <a:solidFill>
                <a:srgbClr val="0000FF"/>
              </a:solidFill>
            </a:endParaRPr>
          </a:p>
        </p:txBody>
      </p:sp>
      <p:sp>
        <p:nvSpPr>
          <p:cNvPr id="64" name="Shape 64"/>
          <p:cNvSpPr txBox="1"/>
          <p:nvPr/>
        </p:nvSpPr>
        <p:spPr>
          <a:xfrm>
            <a:off x="121300" y="2066729"/>
            <a:ext cx="8453535" cy="272454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sz="1800" b="1" dirty="0">
              <a:solidFill>
                <a:srgbClr val="00703C"/>
              </a:solidFill>
            </a:endParaRPr>
          </a:p>
          <a:p>
            <a:pPr marL="457200" lvl="0" indent="-355600" algn="just" rtl="0">
              <a:lnSpc>
                <a:spcPct val="115000"/>
              </a:lnSpc>
              <a:spcBef>
                <a:spcPts val="0"/>
              </a:spcBef>
              <a:spcAft>
                <a:spcPts val="0"/>
              </a:spcAft>
              <a:buClr>
                <a:srgbClr val="00703C"/>
              </a:buClr>
              <a:buSzPts val="2000"/>
              <a:buChar char="●"/>
            </a:pPr>
            <a:r>
              <a:rPr lang="en-US" sz="1800" b="1" dirty="0">
                <a:solidFill>
                  <a:srgbClr val="00703C"/>
                </a:solidFill>
              </a:rPr>
              <a:t>All test stores are present in train dataset. The remaining 259 stores are present in train dataset which is not present in test dataset.</a:t>
            </a:r>
          </a:p>
          <a:p>
            <a:pPr marL="457200" lvl="0" indent="-355600" algn="just" rtl="0">
              <a:lnSpc>
                <a:spcPct val="115000"/>
              </a:lnSpc>
              <a:spcBef>
                <a:spcPts val="0"/>
              </a:spcBef>
              <a:spcAft>
                <a:spcPts val="0"/>
              </a:spcAft>
              <a:buClr>
                <a:srgbClr val="00703C"/>
              </a:buClr>
              <a:buSzPts val="2000"/>
              <a:buChar char="●"/>
            </a:pPr>
            <a:endParaRPr sz="1800" b="1" dirty="0">
              <a:solidFill>
                <a:srgbClr val="00703C"/>
              </a:solidFill>
            </a:endParaRPr>
          </a:p>
          <a:p>
            <a:pPr marL="457200" lvl="0" indent="-355600" algn="just" rtl="0">
              <a:lnSpc>
                <a:spcPct val="115000"/>
              </a:lnSpc>
              <a:spcBef>
                <a:spcPts val="0"/>
              </a:spcBef>
              <a:spcAft>
                <a:spcPts val="0"/>
              </a:spcAft>
              <a:buClr>
                <a:srgbClr val="00703C"/>
              </a:buClr>
              <a:buSzPts val="2000"/>
              <a:buChar char="●"/>
            </a:pPr>
            <a:r>
              <a:rPr lang="en-US" sz="1800" b="1" dirty="0">
                <a:solidFill>
                  <a:srgbClr val="00703C"/>
                </a:solidFill>
              </a:rPr>
              <a:t>Type of Store plays an important role in opening pattern in stores.</a:t>
            </a:r>
          </a:p>
          <a:p>
            <a:pPr marL="101600" lvl="0" algn="just" rtl="0">
              <a:lnSpc>
                <a:spcPct val="115000"/>
              </a:lnSpc>
              <a:spcBef>
                <a:spcPts val="0"/>
              </a:spcBef>
              <a:spcAft>
                <a:spcPts val="0"/>
              </a:spcAft>
              <a:buClr>
                <a:srgbClr val="00703C"/>
              </a:buClr>
              <a:buSzPts val="2000"/>
            </a:pPr>
            <a:endParaRPr sz="1800" b="1" dirty="0">
              <a:solidFill>
                <a:srgbClr val="00703C"/>
              </a:solidFill>
            </a:endParaRPr>
          </a:p>
          <a:p>
            <a:pPr marL="457200" lvl="0" indent="-355600" algn="just" rtl="0">
              <a:lnSpc>
                <a:spcPct val="115000"/>
              </a:lnSpc>
              <a:spcBef>
                <a:spcPts val="0"/>
              </a:spcBef>
              <a:spcAft>
                <a:spcPts val="0"/>
              </a:spcAft>
              <a:buClr>
                <a:srgbClr val="00703C"/>
              </a:buClr>
              <a:buSzPts val="2000"/>
              <a:buChar char="●"/>
            </a:pPr>
            <a:r>
              <a:rPr lang="en-US" sz="1800" b="1" dirty="0">
                <a:solidFill>
                  <a:srgbClr val="00703C"/>
                </a:solidFill>
              </a:rPr>
              <a:t>Majority of stores remains close on state holiday.</a:t>
            </a:r>
          </a:p>
          <a:p>
            <a:pPr marL="457200" lvl="0" indent="-355600" algn="just" rtl="0">
              <a:lnSpc>
                <a:spcPct val="115000"/>
              </a:lnSpc>
              <a:spcBef>
                <a:spcPts val="0"/>
              </a:spcBef>
              <a:spcAft>
                <a:spcPts val="0"/>
              </a:spcAft>
              <a:buClr>
                <a:srgbClr val="00703C"/>
              </a:buClr>
              <a:buSzPts val="2000"/>
              <a:buChar char="●"/>
            </a:pPr>
            <a:endParaRPr sz="1800" b="1" dirty="0">
              <a:solidFill>
                <a:srgbClr val="00703C"/>
              </a:solidFill>
            </a:endParaRPr>
          </a:p>
          <a:p>
            <a:pPr marL="457200" lvl="0" indent="-355600" algn="just" rtl="0">
              <a:lnSpc>
                <a:spcPct val="115000"/>
              </a:lnSpc>
              <a:spcBef>
                <a:spcPts val="0"/>
              </a:spcBef>
              <a:spcAft>
                <a:spcPts val="0"/>
              </a:spcAft>
              <a:buClr>
                <a:srgbClr val="00703C"/>
              </a:buClr>
              <a:buSzPts val="2000"/>
              <a:buChar char="●"/>
            </a:pPr>
            <a:r>
              <a:rPr lang="en-US" sz="1800" b="1" dirty="0">
                <a:solidFill>
                  <a:srgbClr val="00703C"/>
                </a:solidFill>
              </a:rPr>
              <a:t>Few more inferences are claimed by visualizing the data which are shown in the below graphs.</a:t>
            </a:r>
          </a:p>
          <a:p>
            <a:pPr marL="101600" lvl="0" algn="just">
              <a:lnSpc>
                <a:spcPct val="115000"/>
              </a:lnSpc>
              <a:buClr>
                <a:srgbClr val="00703C"/>
              </a:buClr>
              <a:buSzPts val="2000"/>
            </a:pPr>
            <a:endParaRPr lang="en-US" sz="1800" b="1" dirty="0">
              <a:solidFill>
                <a:srgbClr val="00703C"/>
              </a:solidFill>
            </a:endParaRPr>
          </a:p>
          <a:p>
            <a:pPr marL="457200" lvl="0" indent="-355600" algn="just">
              <a:lnSpc>
                <a:spcPct val="115000"/>
              </a:lnSpc>
              <a:buClr>
                <a:srgbClr val="00703C"/>
              </a:buClr>
              <a:buSzPts val="2000"/>
              <a:buChar char="●"/>
            </a:pPr>
            <a:r>
              <a:rPr lang="en-US" sz="1800" b="1" dirty="0">
                <a:solidFill>
                  <a:srgbClr val="00703C"/>
                </a:solidFill>
              </a:rPr>
              <a:t>It could be claimed that certain stores (1114, 262, etc.) consistently produce very high sales. It is also worth noting that the exceedingly high sales are spread across all kinds of dates (also over all days of the week, Monday being the best day for sales by far), school holiday or not, promo or not, etc. We can conclude that the data are probably completely dependable and of very high quality.</a:t>
            </a:r>
          </a:p>
        </p:txBody>
      </p:sp>
    </p:spTree>
    <p:extLst>
      <p:ext uri="{BB962C8B-B14F-4D97-AF65-F5344CB8AC3E}">
        <p14:creationId xmlns:p14="http://schemas.microsoft.com/office/powerpoint/2010/main" val="398477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8410-39D2-4A8D-BA87-274516A473A8}"/>
              </a:ext>
            </a:extLst>
          </p:cNvPr>
          <p:cNvSpPr>
            <a:spLocks noGrp="1"/>
          </p:cNvSpPr>
          <p:nvPr>
            <p:ph type="title"/>
          </p:nvPr>
        </p:nvSpPr>
        <p:spPr/>
        <p:txBody>
          <a:bodyPr/>
          <a:lstStyle/>
          <a:p>
            <a:r>
              <a:rPr lang="en-US" dirty="0">
                <a:solidFill>
                  <a:srgbClr val="0000FF"/>
                </a:solidFill>
              </a:rPr>
              <a:t>Inferences post EDA(contd.)</a:t>
            </a:r>
            <a:endParaRPr lang="en-US" dirty="0"/>
          </a:p>
        </p:txBody>
      </p:sp>
      <p:sp>
        <p:nvSpPr>
          <p:cNvPr id="3" name="TextBox 2">
            <a:extLst>
              <a:ext uri="{FF2B5EF4-FFF2-40B4-BE49-F238E27FC236}">
                <a16:creationId xmlns:a16="http://schemas.microsoft.com/office/drawing/2014/main" id="{D34AD886-37FF-4210-8A43-A13E1D7AEA1A}"/>
              </a:ext>
            </a:extLst>
          </p:cNvPr>
          <p:cNvSpPr txBox="1"/>
          <p:nvPr/>
        </p:nvSpPr>
        <p:spPr>
          <a:xfrm>
            <a:off x="167951" y="1417638"/>
            <a:ext cx="8574833" cy="4843505"/>
          </a:xfrm>
          <a:prstGeom prst="rect">
            <a:avLst/>
          </a:prstGeom>
          <a:noFill/>
        </p:spPr>
        <p:txBody>
          <a:bodyPr wrap="square" rtlCol="0">
            <a:spAutoFit/>
          </a:bodyPr>
          <a:lstStyle/>
          <a:p>
            <a:pPr algn="just">
              <a:lnSpc>
                <a:spcPct val="115000"/>
              </a:lnSpc>
              <a:buClr>
                <a:srgbClr val="00703C"/>
              </a:buClr>
              <a:buSzPts val="2000"/>
            </a:pPr>
            <a:r>
              <a:rPr lang="en-US" sz="1800" b="1" dirty="0">
                <a:solidFill>
                  <a:srgbClr val="00703C"/>
                </a:solidFill>
              </a:rPr>
              <a:t>We are checking for the data sufficiency for the available stores:</a:t>
            </a:r>
          </a:p>
          <a:p>
            <a:pPr algn="just">
              <a:lnSpc>
                <a:spcPct val="115000"/>
              </a:lnSpc>
              <a:buClr>
                <a:srgbClr val="00703C"/>
              </a:buClr>
              <a:buSzPts val="2000"/>
            </a:pPr>
            <a:r>
              <a:rPr lang="en-US" sz="1800" b="1" dirty="0">
                <a:solidFill>
                  <a:srgbClr val="00703C"/>
                </a:solidFill>
              </a:rPr>
              <a:t> </a:t>
            </a:r>
            <a:r>
              <a:rPr lang="en-US" sz="1800" b="1" dirty="0" err="1">
                <a:solidFill>
                  <a:srgbClr val="00703C"/>
                </a:solidFill>
              </a:rPr>
              <a:t>openDays</a:t>
            </a:r>
            <a:r>
              <a:rPr lang="en-US" sz="1800" b="1" dirty="0">
                <a:solidFill>
                  <a:srgbClr val="00703C"/>
                </a:solidFill>
              </a:rPr>
              <a:t> &lt;- aggregate(</a:t>
            </a:r>
            <a:r>
              <a:rPr lang="en-US" sz="1800" b="1" dirty="0" err="1">
                <a:solidFill>
                  <a:srgbClr val="00703C"/>
                </a:solidFill>
              </a:rPr>
              <a:t>new_train$Store,list</a:t>
            </a:r>
            <a:r>
              <a:rPr lang="en-US" sz="1800" b="1" dirty="0">
                <a:solidFill>
                  <a:srgbClr val="00703C"/>
                </a:solidFill>
              </a:rPr>
              <a:t>(</a:t>
            </a:r>
            <a:r>
              <a:rPr lang="en-US" sz="1800" b="1" dirty="0" err="1">
                <a:solidFill>
                  <a:srgbClr val="00703C"/>
                </a:solidFill>
              </a:rPr>
              <a:t>new_train$Store</a:t>
            </a:r>
            <a:r>
              <a:rPr lang="en-US" sz="1800" b="1" dirty="0">
                <a:solidFill>
                  <a:srgbClr val="00703C"/>
                </a:solidFill>
              </a:rPr>
              <a:t>),length)</a:t>
            </a:r>
          </a:p>
          <a:p>
            <a:pPr algn="just">
              <a:lnSpc>
                <a:spcPct val="115000"/>
              </a:lnSpc>
              <a:buClr>
                <a:srgbClr val="00703C"/>
              </a:buClr>
              <a:buSzPts val="2000"/>
            </a:pPr>
            <a:r>
              <a:rPr lang="en-US" sz="1800" b="1" dirty="0">
                <a:solidFill>
                  <a:srgbClr val="00703C"/>
                </a:solidFill>
              </a:rPr>
              <a:t> head(</a:t>
            </a:r>
            <a:r>
              <a:rPr lang="en-US" sz="1800" b="1" dirty="0" err="1">
                <a:solidFill>
                  <a:srgbClr val="00703C"/>
                </a:solidFill>
              </a:rPr>
              <a:t>openDays</a:t>
            </a:r>
            <a:r>
              <a:rPr lang="en-US" sz="1800" b="1" dirty="0">
                <a:solidFill>
                  <a:srgbClr val="00703C"/>
                </a:solidFill>
              </a:rPr>
              <a:t>)</a:t>
            </a:r>
          </a:p>
          <a:p>
            <a:pPr algn="just">
              <a:lnSpc>
                <a:spcPct val="115000"/>
              </a:lnSpc>
              <a:buClr>
                <a:srgbClr val="00703C"/>
              </a:buClr>
              <a:buSzPts val="2000"/>
            </a:pPr>
            <a:r>
              <a:rPr lang="en-US" sz="1800" b="1" dirty="0">
                <a:solidFill>
                  <a:srgbClr val="00703C"/>
                </a:solidFill>
              </a:rPr>
              <a:t>Results:</a:t>
            </a:r>
          </a:p>
          <a:p>
            <a:pPr algn="just">
              <a:lnSpc>
                <a:spcPct val="115000"/>
              </a:lnSpc>
              <a:buClr>
                <a:srgbClr val="00703C"/>
              </a:buClr>
              <a:buSzPts val="2000"/>
            </a:pPr>
            <a:r>
              <a:rPr lang="en-US" sz="1800" b="1" dirty="0">
                <a:solidFill>
                  <a:srgbClr val="00703C"/>
                </a:solidFill>
              </a:rPr>
              <a:t>  Group.1   x</a:t>
            </a:r>
          </a:p>
          <a:p>
            <a:pPr algn="just">
              <a:lnSpc>
                <a:spcPct val="115000"/>
              </a:lnSpc>
              <a:buClr>
                <a:srgbClr val="00703C"/>
              </a:buClr>
              <a:buSzPts val="2000"/>
            </a:pPr>
            <a:r>
              <a:rPr lang="en-US" sz="1800" b="1" dirty="0">
                <a:solidFill>
                  <a:srgbClr val="00703C"/>
                </a:solidFill>
              </a:rPr>
              <a:t>1       1 781</a:t>
            </a:r>
          </a:p>
          <a:p>
            <a:pPr algn="just">
              <a:lnSpc>
                <a:spcPct val="115000"/>
              </a:lnSpc>
              <a:buClr>
                <a:srgbClr val="00703C"/>
              </a:buClr>
              <a:buSzPts val="2000"/>
            </a:pPr>
            <a:r>
              <a:rPr lang="en-US" sz="1800" b="1" dirty="0">
                <a:solidFill>
                  <a:srgbClr val="00703C"/>
                </a:solidFill>
              </a:rPr>
              <a:t>2       2 784</a:t>
            </a:r>
          </a:p>
          <a:p>
            <a:pPr algn="just">
              <a:lnSpc>
                <a:spcPct val="115000"/>
              </a:lnSpc>
              <a:buClr>
                <a:srgbClr val="00703C"/>
              </a:buClr>
              <a:buSzPts val="2000"/>
            </a:pPr>
            <a:r>
              <a:rPr lang="en-US" sz="1800" b="1" dirty="0">
                <a:solidFill>
                  <a:srgbClr val="00703C"/>
                </a:solidFill>
              </a:rPr>
              <a:t>3       3 779</a:t>
            </a:r>
          </a:p>
          <a:p>
            <a:pPr algn="just">
              <a:lnSpc>
                <a:spcPct val="115000"/>
              </a:lnSpc>
              <a:buClr>
                <a:srgbClr val="00703C"/>
              </a:buClr>
              <a:buSzPts val="2000"/>
            </a:pPr>
            <a:r>
              <a:rPr lang="en-US" sz="1800" b="1" dirty="0">
                <a:solidFill>
                  <a:srgbClr val="00703C"/>
                </a:solidFill>
              </a:rPr>
              <a:t>4       4 784</a:t>
            </a:r>
          </a:p>
          <a:p>
            <a:pPr algn="just">
              <a:lnSpc>
                <a:spcPct val="115000"/>
              </a:lnSpc>
              <a:buClr>
                <a:srgbClr val="00703C"/>
              </a:buClr>
              <a:buSzPts val="2000"/>
            </a:pPr>
            <a:r>
              <a:rPr lang="en-US" sz="1800" b="1" dirty="0">
                <a:solidFill>
                  <a:srgbClr val="00703C"/>
                </a:solidFill>
              </a:rPr>
              <a:t>5       5 779</a:t>
            </a:r>
          </a:p>
          <a:p>
            <a:pPr algn="just">
              <a:lnSpc>
                <a:spcPct val="115000"/>
              </a:lnSpc>
              <a:buClr>
                <a:srgbClr val="00703C"/>
              </a:buClr>
              <a:buSzPts val="2000"/>
            </a:pPr>
            <a:r>
              <a:rPr lang="en-US" sz="1800" b="1" dirty="0">
                <a:solidFill>
                  <a:srgbClr val="00703C"/>
                </a:solidFill>
              </a:rPr>
              <a:t>6       6 780</a:t>
            </a:r>
          </a:p>
          <a:p>
            <a:pPr algn="just">
              <a:lnSpc>
                <a:spcPct val="115000"/>
              </a:lnSpc>
              <a:buClr>
                <a:srgbClr val="00703C"/>
              </a:buClr>
              <a:buSzPts val="2000"/>
            </a:pPr>
            <a:endParaRPr lang="en-US" sz="1800" b="1" dirty="0">
              <a:solidFill>
                <a:srgbClr val="00703C"/>
              </a:solidFill>
            </a:endParaRPr>
          </a:p>
          <a:p>
            <a:pPr algn="just">
              <a:lnSpc>
                <a:spcPct val="115000"/>
              </a:lnSpc>
              <a:buClr>
                <a:srgbClr val="00703C"/>
              </a:buClr>
              <a:buSzPts val="2000"/>
            </a:pPr>
            <a:r>
              <a:rPr lang="en-US" sz="1800" b="1" dirty="0">
                <a:solidFill>
                  <a:srgbClr val="00703C"/>
                </a:solidFill>
              </a:rPr>
              <a:t>We have historical data on about 781 days for store 1, etc. Statistics for all stores show that we have a rather balanced number of open days, with some outliers but very little variation otherwise. </a:t>
            </a:r>
          </a:p>
        </p:txBody>
      </p:sp>
    </p:spTree>
    <p:extLst>
      <p:ext uri="{BB962C8B-B14F-4D97-AF65-F5344CB8AC3E}">
        <p14:creationId xmlns:p14="http://schemas.microsoft.com/office/powerpoint/2010/main" val="1209899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BA03-0600-44AD-8241-491C9AB05AC0}"/>
              </a:ext>
            </a:extLst>
          </p:cNvPr>
          <p:cNvSpPr>
            <a:spLocks noGrp="1"/>
          </p:cNvSpPr>
          <p:nvPr>
            <p:ph type="title"/>
          </p:nvPr>
        </p:nvSpPr>
        <p:spPr>
          <a:xfrm>
            <a:off x="0" y="274638"/>
            <a:ext cx="8154955" cy="770391"/>
          </a:xfrm>
        </p:spPr>
        <p:txBody>
          <a:bodyPr/>
          <a:lstStyle/>
          <a:p>
            <a:r>
              <a:rPr lang="en-US" dirty="0">
                <a:solidFill>
                  <a:srgbClr val="0000FF"/>
                </a:solidFill>
              </a:rPr>
              <a:t>Inferences post EDA(contd.)</a:t>
            </a:r>
            <a:endParaRPr lang="en-US" dirty="0"/>
          </a:p>
        </p:txBody>
      </p:sp>
      <p:sp>
        <p:nvSpPr>
          <p:cNvPr id="3" name="Rectangle 2">
            <a:extLst>
              <a:ext uri="{FF2B5EF4-FFF2-40B4-BE49-F238E27FC236}">
                <a16:creationId xmlns:a16="http://schemas.microsoft.com/office/drawing/2014/main" id="{8EADE637-B4E3-420B-8576-D536B73A4766}"/>
              </a:ext>
            </a:extLst>
          </p:cNvPr>
          <p:cNvSpPr/>
          <p:nvPr/>
        </p:nvSpPr>
        <p:spPr>
          <a:xfrm>
            <a:off x="195944" y="1117318"/>
            <a:ext cx="8948056" cy="5162054"/>
          </a:xfrm>
          <a:prstGeom prst="rect">
            <a:avLst/>
          </a:prstGeom>
        </p:spPr>
        <p:txBody>
          <a:bodyPr wrap="square">
            <a:spAutoFit/>
          </a:bodyPr>
          <a:lstStyle/>
          <a:p>
            <a:pPr algn="just">
              <a:lnSpc>
                <a:spcPct val="115000"/>
              </a:lnSpc>
              <a:buClr>
                <a:srgbClr val="00703C"/>
              </a:buClr>
              <a:buSzPts val="2000"/>
            </a:pPr>
            <a:r>
              <a:rPr lang="en-US" sz="1500" b="1" dirty="0">
                <a:solidFill>
                  <a:srgbClr val="00703C"/>
                </a:solidFill>
              </a:rPr>
              <a:t>Promotions have a very significant effect on sales, which are about 40 per cent higher on average during promotions.</a:t>
            </a:r>
          </a:p>
          <a:p>
            <a:pPr algn="just">
              <a:lnSpc>
                <a:spcPct val="115000"/>
              </a:lnSpc>
              <a:buClr>
                <a:srgbClr val="00703C"/>
              </a:buClr>
              <a:buSzPts val="2000"/>
            </a:pPr>
            <a:endParaRPr lang="en-US" sz="1500" b="1" dirty="0">
              <a:solidFill>
                <a:srgbClr val="00703C"/>
              </a:solidFill>
            </a:endParaRPr>
          </a:p>
          <a:p>
            <a:pPr algn="just">
              <a:lnSpc>
                <a:spcPct val="115000"/>
              </a:lnSpc>
              <a:buClr>
                <a:srgbClr val="00703C"/>
              </a:buClr>
              <a:buSzPts val="2000"/>
            </a:pPr>
            <a:r>
              <a:rPr lang="en-US" sz="1500" b="1" dirty="0">
                <a:solidFill>
                  <a:srgbClr val="00703C"/>
                </a:solidFill>
              </a:rPr>
              <a:t>State holidays of all types have a very large effect on sales as well, whereas the impact of school holidays is relatively negligible, although statistically still highly significant.</a:t>
            </a:r>
          </a:p>
          <a:p>
            <a:pPr algn="just">
              <a:lnSpc>
                <a:spcPct val="115000"/>
              </a:lnSpc>
              <a:buClr>
                <a:srgbClr val="00703C"/>
              </a:buClr>
              <a:buSzPts val="2000"/>
            </a:pPr>
            <a:r>
              <a:rPr lang="en-US" sz="1500" b="1" dirty="0">
                <a:solidFill>
                  <a:srgbClr val="00703C"/>
                </a:solidFill>
              </a:rPr>
              <a:t>  </a:t>
            </a:r>
            <a:r>
              <a:rPr lang="en-US" sz="1500" b="1" dirty="0" err="1">
                <a:solidFill>
                  <a:srgbClr val="00703C"/>
                </a:solidFill>
              </a:rPr>
              <a:t>tapply</a:t>
            </a:r>
            <a:r>
              <a:rPr lang="en-US" sz="1500" b="1" dirty="0">
                <a:solidFill>
                  <a:srgbClr val="00703C"/>
                </a:solidFill>
              </a:rPr>
              <a:t>(</a:t>
            </a:r>
            <a:r>
              <a:rPr lang="en-US" sz="1500" b="1" dirty="0" err="1">
                <a:solidFill>
                  <a:srgbClr val="00703C"/>
                </a:solidFill>
              </a:rPr>
              <a:t>new_train$Sales,new_train$Year,mean</a:t>
            </a:r>
            <a:r>
              <a:rPr lang="en-US" sz="1500" b="1" dirty="0">
                <a:solidFill>
                  <a:srgbClr val="00703C"/>
                </a:solidFill>
              </a:rPr>
              <a:t>)</a:t>
            </a:r>
          </a:p>
          <a:p>
            <a:pPr algn="just">
              <a:lnSpc>
                <a:spcPct val="115000"/>
              </a:lnSpc>
              <a:buClr>
                <a:srgbClr val="00703C"/>
              </a:buClr>
              <a:buSzPts val="2000"/>
            </a:pPr>
            <a:r>
              <a:rPr lang="en-US" sz="1500" b="1" dirty="0">
                <a:solidFill>
                  <a:srgbClr val="00703C"/>
                </a:solidFill>
              </a:rPr>
              <a:t>   2013     2014     2015 </a:t>
            </a:r>
          </a:p>
          <a:p>
            <a:pPr algn="just">
              <a:lnSpc>
                <a:spcPct val="115000"/>
              </a:lnSpc>
              <a:buClr>
                <a:srgbClr val="00703C"/>
              </a:buClr>
              <a:buSzPts val="2000"/>
            </a:pPr>
            <a:r>
              <a:rPr lang="en-US" sz="1500" b="1" dirty="0">
                <a:solidFill>
                  <a:srgbClr val="00703C"/>
                </a:solidFill>
              </a:rPr>
              <a:t>6814.755 7026.106 7088.235 </a:t>
            </a:r>
          </a:p>
          <a:p>
            <a:pPr algn="just">
              <a:lnSpc>
                <a:spcPct val="115000"/>
              </a:lnSpc>
              <a:buClr>
                <a:srgbClr val="00703C"/>
              </a:buClr>
              <a:buSzPts val="2000"/>
            </a:pPr>
            <a:r>
              <a:rPr lang="en-US" sz="1500" b="1" dirty="0">
                <a:solidFill>
                  <a:srgbClr val="00703C"/>
                </a:solidFill>
              </a:rPr>
              <a:t># Sales are growing each year.</a:t>
            </a:r>
          </a:p>
          <a:p>
            <a:pPr algn="just">
              <a:lnSpc>
                <a:spcPct val="115000"/>
              </a:lnSpc>
              <a:buClr>
                <a:srgbClr val="00703C"/>
              </a:buClr>
              <a:buSzPts val="2000"/>
            </a:pPr>
            <a:endParaRPr lang="en-US" sz="1500" b="1" dirty="0">
              <a:solidFill>
                <a:srgbClr val="00703C"/>
              </a:solidFill>
            </a:endParaRPr>
          </a:p>
          <a:p>
            <a:pPr algn="just">
              <a:lnSpc>
                <a:spcPct val="115000"/>
              </a:lnSpc>
              <a:buClr>
                <a:srgbClr val="00703C"/>
              </a:buClr>
              <a:buSzPts val="2000"/>
            </a:pPr>
            <a:r>
              <a:rPr lang="en-US" sz="1500" b="1" dirty="0" err="1">
                <a:solidFill>
                  <a:srgbClr val="00703C"/>
                </a:solidFill>
              </a:rPr>
              <a:t>tapply</a:t>
            </a:r>
            <a:r>
              <a:rPr lang="en-US" sz="1500" b="1" dirty="0">
                <a:solidFill>
                  <a:srgbClr val="00703C"/>
                </a:solidFill>
              </a:rPr>
              <a:t>(</a:t>
            </a:r>
            <a:r>
              <a:rPr lang="en-US" sz="1500" b="1" dirty="0" err="1">
                <a:solidFill>
                  <a:srgbClr val="00703C"/>
                </a:solidFill>
              </a:rPr>
              <a:t>new_train$Sales,new_train$Date,mean</a:t>
            </a:r>
            <a:r>
              <a:rPr lang="en-US" sz="1500" b="1" dirty="0">
                <a:solidFill>
                  <a:srgbClr val="00703C"/>
                </a:solidFill>
              </a:rPr>
              <a:t>)</a:t>
            </a:r>
          </a:p>
          <a:p>
            <a:pPr algn="just">
              <a:lnSpc>
                <a:spcPct val="115000"/>
              </a:lnSpc>
              <a:buClr>
                <a:srgbClr val="00703C"/>
              </a:buClr>
              <a:buSzPts val="2000"/>
            </a:pPr>
            <a:r>
              <a:rPr lang="en-US" sz="1500" b="1" dirty="0">
                <a:solidFill>
                  <a:srgbClr val="00703C"/>
                </a:solidFill>
              </a:rPr>
              <a:t>Sales based on month:</a:t>
            </a:r>
          </a:p>
          <a:p>
            <a:pPr algn="just">
              <a:lnSpc>
                <a:spcPct val="115000"/>
              </a:lnSpc>
              <a:buClr>
                <a:srgbClr val="00703C"/>
              </a:buClr>
              <a:buSzPts val="2000"/>
            </a:pPr>
            <a:r>
              <a:rPr lang="en-US" sz="1500" b="1" dirty="0">
                <a:solidFill>
                  <a:srgbClr val="00703C"/>
                </a:solidFill>
              </a:rPr>
              <a:t>   </a:t>
            </a:r>
            <a:r>
              <a:rPr lang="en-US" sz="1500" b="1" dirty="0" err="1">
                <a:solidFill>
                  <a:srgbClr val="00703C"/>
                </a:solidFill>
              </a:rPr>
              <a:t>tapply</a:t>
            </a:r>
            <a:r>
              <a:rPr lang="en-US" sz="1500" b="1" dirty="0">
                <a:solidFill>
                  <a:srgbClr val="00703C"/>
                </a:solidFill>
              </a:rPr>
              <a:t>(</a:t>
            </a:r>
            <a:r>
              <a:rPr lang="en-US" sz="1500" b="1" dirty="0" err="1">
                <a:solidFill>
                  <a:srgbClr val="00703C"/>
                </a:solidFill>
              </a:rPr>
              <a:t>new_train$Sales,new_train$Month,mean</a:t>
            </a:r>
            <a:r>
              <a:rPr lang="en-US" sz="1500" b="1" dirty="0">
                <a:solidFill>
                  <a:srgbClr val="00703C"/>
                </a:solidFill>
              </a:rPr>
              <a:t>)</a:t>
            </a:r>
          </a:p>
          <a:p>
            <a:pPr algn="just">
              <a:lnSpc>
                <a:spcPct val="115000"/>
              </a:lnSpc>
              <a:buClr>
                <a:srgbClr val="00703C"/>
              </a:buClr>
              <a:buSzPts val="2000"/>
            </a:pPr>
            <a:r>
              <a:rPr lang="en-US" sz="1500" b="1" dirty="0">
                <a:solidFill>
                  <a:srgbClr val="00703C"/>
                </a:solidFill>
              </a:rPr>
              <a:t> 1        2        3        4        5        6        7        8        9       10       11       12 </a:t>
            </a:r>
          </a:p>
          <a:p>
            <a:pPr algn="just">
              <a:lnSpc>
                <a:spcPct val="115000"/>
              </a:lnSpc>
              <a:buClr>
                <a:srgbClr val="00703C"/>
              </a:buClr>
              <a:buSzPts val="2000"/>
            </a:pPr>
            <a:r>
              <a:rPr lang="en-US" sz="1500" b="1" dirty="0">
                <a:solidFill>
                  <a:srgbClr val="00703C"/>
                </a:solidFill>
              </a:rPr>
              <a:t>6564.299 6589.494 6976.818 7046.487 7106.808 7001.402 6953.576 6649.229 6547.469 6602.967 7188.554 8608.957 </a:t>
            </a:r>
          </a:p>
          <a:p>
            <a:pPr algn="just">
              <a:lnSpc>
                <a:spcPct val="115000"/>
              </a:lnSpc>
              <a:buClr>
                <a:srgbClr val="00703C"/>
              </a:buClr>
              <a:buSzPts val="2000"/>
            </a:pPr>
            <a:endParaRPr lang="en-US" sz="1500" b="1" dirty="0">
              <a:solidFill>
                <a:srgbClr val="00703C"/>
              </a:solidFill>
            </a:endParaRPr>
          </a:p>
          <a:p>
            <a:pPr algn="just">
              <a:lnSpc>
                <a:spcPct val="115000"/>
              </a:lnSpc>
              <a:buClr>
                <a:srgbClr val="00703C"/>
              </a:buClr>
              <a:buSzPts val="2000"/>
            </a:pPr>
            <a:r>
              <a:rPr lang="en-US" sz="1500" b="1" dirty="0">
                <a:solidFill>
                  <a:srgbClr val="00703C"/>
                </a:solidFill>
              </a:rPr>
              <a:t>The sales are highest in December, during the holiday season, whereas they are about constant with little variation during the other months</a:t>
            </a:r>
            <a:r>
              <a:rPr lang="en-US" sz="1800" b="1" dirty="0">
                <a:solidFill>
                  <a:srgbClr val="00703C"/>
                </a:solidFill>
              </a:rPr>
              <a:t>.</a:t>
            </a:r>
          </a:p>
        </p:txBody>
      </p:sp>
    </p:spTree>
    <p:extLst>
      <p:ext uri="{BB962C8B-B14F-4D97-AF65-F5344CB8AC3E}">
        <p14:creationId xmlns:p14="http://schemas.microsoft.com/office/powerpoint/2010/main" val="2131873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Predictors Variables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399050727"/>
              </p:ext>
            </p:extLst>
          </p:nvPr>
        </p:nvGraphicFramePr>
        <p:xfrm>
          <a:off x="475861" y="1085763"/>
          <a:ext cx="6531430" cy="5394960"/>
        </p:xfrm>
        <a:graphic>
          <a:graphicData uri="http://schemas.openxmlformats.org/drawingml/2006/table">
            <a:tbl>
              <a:tblPr firstRow="1" bandRow="1">
                <a:tableStyleId>{D2E1E2CA-FC0D-4492-B739-845BA5F88500}</a:tableStyleId>
              </a:tblPr>
              <a:tblGrid>
                <a:gridCol w="3265715">
                  <a:extLst>
                    <a:ext uri="{9D8B030D-6E8A-4147-A177-3AD203B41FA5}">
                      <a16:colId xmlns:a16="http://schemas.microsoft.com/office/drawing/2014/main" val="20000"/>
                    </a:ext>
                  </a:extLst>
                </a:gridCol>
                <a:gridCol w="3265715">
                  <a:extLst>
                    <a:ext uri="{9D8B030D-6E8A-4147-A177-3AD203B41FA5}">
                      <a16:colId xmlns:a16="http://schemas.microsoft.com/office/drawing/2014/main" val="20001"/>
                    </a:ext>
                  </a:extLst>
                </a:gridCol>
              </a:tblGrid>
              <a:tr h="445571">
                <a:tc>
                  <a:txBody>
                    <a:bodyPr/>
                    <a:lstStyle/>
                    <a:p>
                      <a:pPr marL="0" marR="0" indent="0" algn="ctr" rtl="0">
                        <a:lnSpc>
                          <a:spcPct val="100000"/>
                        </a:lnSpc>
                        <a:spcBef>
                          <a:spcPts val="0"/>
                        </a:spcBef>
                        <a:spcAft>
                          <a:spcPts val="0"/>
                        </a:spcAft>
                        <a:buClr>
                          <a:srgbClr val="000000"/>
                        </a:buClr>
                        <a:buFont typeface="Arial" pitchFamily="34" charset="0"/>
                        <a:buNone/>
                      </a:pPr>
                      <a:endParaRPr lang="en-US" sz="1400" b="1" i="0" u="none" strike="noStrike" cap="none" dirty="0">
                        <a:solidFill>
                          <a:srgbClr val="00703C"/>
                        </a:solidFill>
                        <a:latin typeface="Arial"/>
                        <a:ea typeface="Arial"/>
                        <a:cs typeface="Arial"/>
                        <a:sym typeface="Arial"/>
                      </a:endParaRPr>
                    </a:p>
                    <a:p>
                      <a:pPr marL="0" marR="0" indent="0" algn="ctr" rtl="0">
                        <a:lnSpc>
                          <a:spcPct val="100000"/>
                        </a:lnSpc>
                        <a:spcBef>
                          <a:spcPts val="0"/>
                        </a:spcBef>
                        <a:spcAft>
                          <a:spcPts val="0"/>
                        </a:spcAft>
                        <a:buClr>
                          <a:srgbClr val="000000"/>
                        </a:buClr>
                        <a:buFont typeface="Arial" pitchFamily="34" charset="0"/>
                        <a:buNone/>
                      </a:pPr>
                      <a:r>
                        <a:rPr lang="en-US" sz="1400" b="1" i="0" u="none" strike="noStrike" cap="none" dirty="0" err="1">
                          <a:solidFill>
                            <a:srgbClr val="00703C"/>
                          </a:solidFill>
                          <a:latin typeface="Arial"/>
                          <a:ea typeface="Arial"/>
                          <a:cs typeface="Arial"/>
                          <a:sym typeface="Arial"/>
                        </a:rPr>
                        <a:t>DataSet</a:t>
                      </a:r>
                      <a:endParaRPr lang="en-IN" sz="1400" b="1" i="0" u="none" strike="noStrike" cap="none" dirty="0">
                        <a:solidFill>
                          <a:srgbClr val="00703C"/>
                        </a:solidFill>
                        <a:latin typeface="Arial"/>
                        <a:ea typeface="Arial"/>
                        <a:cs typeface="Arial"/>
                        <a:sym typeface="Arial"/>
                      </a:endParaRPr>
                    </a:p>
                  </a:txBody>
                  <a:tcPr>
                    <a:solidFill>
                      <a:srgbClr val="FFFF00"/>
                    </a:solidFill>
                  </a:tcPr>
                </a:tc>
                <a:tc>
                  <a:txBody>
                    <a:bodyPr/>
                    <a:lstStyle/>
                    <a:p>
                      <a:pPr algn="ctr"/>
                      <a:endParaRPr lang="en-US" dirty="0"/>
                    </a:p>
                    <a:p>
                      <a:pPr marL="0" marR="0" indent="0" algn="ctr" rtl="0">
                        <a:lnSpc>
                          <a:spcPct val="100000"/>
                        </a:lnSpc>
                        <a:spcBef>
                          <a:spcPts val="0"/>
                        </a:spcBef>
                        <a:spcAft>
                          <a:spcPts val="0"/>
                        </a:spcAft>
                        <a:buClr>
                          <a:srgbClr val="000000"/>
                        </a:buClr>
                        <a:buFont typeface="Arial" pitchFamily="34" charset="0"/>
                        <a:buNone/>
                      </a:pPr>
                      <a:r>
                        <a:rPr lang="en-US" sz="1400" b="1" i="0" u="none" strike="noStrike" cap="none" dirty="0">
                          <a:solidFill>
                            <a:srgbClr val="00703C"/>
                          </a:solidFill>
                          <a:latin typeface="Arial"/>
                          <a:ea typeface="Arial"/>
                          <a:cs typeface="Arial"/>
                          <a:sym typeface="Arial"/>
                        </a:rPr>
                        <a:t>Predictor Variables</a:t>
                      </a:r>
                      <a:endParaRPr lang="en-IN" sz="1400" b="1" i="0" u="none" strike="noStrike" cap="none" dirty="0">
                        <a:solidFill>
                          <a:srgbClr val="00703C"/>
                        </a:solidFill>
                        <a:latin typeface="Arial"/>
                        <a:ea typeface="Arial"/>
                        <a:cs typeface="Arial"/>
                        <a:sym typeface="Arial"/>
                      </a:endParaRPr>
                    </a:p>
                  </a:txBody>
                  <a:tcPr>
                    <a:solidFill>
                      <a:srgbClr val="FFFF00"/>
                    </a:solidFill>
                  </a:tcPr>
                </a:tc>
                <a:extLst>
                  <a:ext uri="{0D108BD9-81ED-4DB2-BD59-A6C34878D82A}">
                    <a16:rowId xmlns:a16="http://schemas.microsoft.com/office/drawing/2014/main" val="10000"/>
                  </a:ext>
                </a:extLst>
              </a:tr>
              <a:tr h="1913334">
                <a:tc>
                  <a:txBody>
                    <a:bodyPr/>
                    <a:lstStyle/>
                    <a:p>
                      <a:pPr marL="342900" marR="0" indent="-342900" algn="ctr" rtl="0">
                        <a:lnSpc>
                          <a:spcPct val="100000"/>
                        </a:lnSpc>
                        <a:spcBef>
                          <a:spcPts val="0"/>
                        </a:spcBef>
                        <a:spcAft>
                          <a:spcPts val="0"/>
                        </a:spcAft>
                        <a:buClr>
                          <a:srgbClr val="000000"/>
                        </a:buClr>
                        <a:buFont typeface="Arial" pitchFamily="34" charset="0"/>
                        <a:buChar char="•"/>
                      </a:pPr>
                      <a:endParaRPr lang="en-US" sz="1400" b="1" i="0" u="none" strike="noStrike" cap="none" dirty="0">
                        <a:solidFill>
                          <a:schemeClr val="tx1"/>
                        </a:solidFill>
                        <a:latin typeface="Arial"/>
                        <a:ea typeface="Arial"/>
                        <a:cs typeface="Arial"/>
                        <a:sym typeface="Arial"/>
                      </a:endParaRPr>
                    </a:p>
                    <a:p>
                      <a:pPr marL="342900" marR="0" indent="-342900" algn="ctr" rtl="0">
                        <a:lnSpc>
                          <a:spcPct val="100000"/>
                        </a:lnSpc>
                        <a:spcBef>
                          <a:spcPts val="0"/>
                        </a:spcBef>
                        <a:spcAft>
                          <a:spcPts val="0"/>
                        </a:spcAft>
                        <a:buClr>
                          <a:srgbClr val="000000"/>
                        </a:buClr>
                        <a:buFont typeface="Arial" pitchFamily="34" charset="0"/>
                        <a:buChar char="•"/>
                      </a:pPr>
                      <a:endParaRPr lang="en-US" sz="1400" b="1" i="0" u="none" strike="noStrike" cap="none" dirty="0">
                        <a:solidFill>
                          <a:schemeClr val="tx1"/>
                        </a:solidFill>
                        <a:latin typeface="Arial"/>
                        <a:ea typeface="Arial"/>
                        <a:cs typeface="Arial"/>
                        <a:sym typeface="Arial"/>
                      </a:endParaRPr>
                    </a:p>
                    <a:p>
                      <a:pPr marL="342900" marR="0" indent="-342900" algn="ctr" rtl="0">
                        <a:lnSpc>
                          <a:spcPct val="100000"/>
                        </a:lnSpc>
                        <a:spcBef>
                          <a:spcPts val="0"/>
                        </a:spcBef>
                        <a:spcAft>
                          <a:spcPts val="0"/>
                        </a:spcAft>
                        <a:buClr>
                          <a:srgbClr val="000000"/>
                        </a:buClr>
                        <a:buFont typeface="Arial" pitchFamily="34" charset="0"/>
                        <a:buChar char="•"/>
                      </a:pPr>
                      <a:endParaRPr lang="en-US" sz="1400" b="1" i="0" u="none" strike="noStrike" cap="none" dirty="0">
                        <a:solidFill>
                          <a:schemeClr val="tx1"/>
                        </a:solidFill>
                        <a:latin typeface="Arial"/>
                        <a:ea typeface="Arial"/>
                        <a:cs typeface="Arial"/>
                        <a:sym typeface="Arial"/>
                      </a:endParaRPr>
                    </a:p>
                    <a:p>
                      <a:pPr marL="0" marR="0" indent="0" algn="ctr" rtl="0">
                        <a:lnSpc>
                          <a:spcPct val="100000"/>
                        </a:lnSpc>
                        <a:spcBef>
                          <a:spcPts val="0"/>
                        </a:spcBef>
                        <a:spcAft>
                          <a:spcPts val="0"/>
                        </a:spcAft>
                        <a:buClr>
                          <a:srgbClr val="000000"/>
                        </a:buClr>
                        <a:buFont typeface="Arial" pitchFamily="34" charset="0"/>
                        <a:buNone/>
                      </a:pPr>
                      <a:r>
                        <a:rPr lang="en-US" sz="1400" b="1" i="0" u="none" strike="noStrike" cap="none" dirty="0">
                          <a:solidFill>
                            <a:schemeClr val="tx1"/>
                          </a:solidFill>
                          <a:latin typeface="Arial"/>
                          <a:ea typeface="Arial"/>
                          <a:cs typeface="Arial"/>
                          <a:sym typeface="Arial"/>
                        </a:rPr>
                        <a:t>Store </a:t>
                      </a:r>
                      <a:r>
                        <a:rPr lang="en-US" sz="1400" b="1" i="0" u="none" strike="noStrike" cap="none" dirty="0" err="1">
                          <a:solidFill>
                            <a:schemeClr val="tx1"/>
                          </a:solidFill>
                          <a:latin typeface="Arial"/>
                          <a:ea typeface="Arial"/>
                          <a:cs typeface="Arial"/>
                          <a:sym typeface="Arial"/>
                        </a:rPr>
                        <a:t>DataSet</a:t>
                      </a:r>
                      <a:endParaRPr lang="en-IN" sz="1400" b="1" i="0" u="none" strike="noStrike" cap="none" dirty="0">
                        <a:solidFill>
                          <a:schemeClr val="tx1"/>
                        </a:solidFill>
                        <a:latin typeface="Arial"/>
                        <a:ea typeface="Arial"/>
                        <a:cs typeface="Arial"/>
                        <a:sym typeface="Arial"/>
                      </a:endParaRPr>
                    </a:p>
                  </a:txBody>
                  <a:tcPr>
                    <a:solidFill>
                      <a:srgbClr val="92D050"/>
                    </a:solidFill>
                  </a:tcPr>
                </a:tc>
                <a:tc>
                  <a:txBody>
                    <a:bodyPr/>
                    <a:lstStyle/>
                    <a:p>
                      <a:pPr algn="l"/>
                      <a:endParaRPr lang="en-IN" sz="1400" b="1" dirty="0">
                        <a:solidFill>
                          <a:schemeClr val="tx1"/>
                        </a:solidFill>
                      </a:endParaRPr>
                    </a:p>
                    <a:p>
                      <a:pPr algn="l"/>
                      <a:r>
                        <a:rPr lang="en-IN" sz="1400" b="1" dirty="0">
                          <a:solidFill>
                            <a:schemeClr val="tx1"/>
                          </a:solidFill>
                        </a:rPr>
                        <a:t>The variables include: </a:t>
                      </a:r>
                    </a:p>
                    <a:p>
                      <a:pPr marL="342900" indent="-342900" algn="l">
                        <a:buFont typeface="Arial" pitchFamily="34" charset="0"/>
                        <a:buChar char="•"/>
                      </a:pPr>
                      <a:r>
                        <a:rPr lang="en-IN" sz="1400" b="1" dirty="0" err="1">
                          <a:solidFill>
                            <a:schemeClr val="tx1"/>
                          </a:solidFill>
                        </a:rPr>
                        <a:t>competitiondistance</a:t>
                      </a:r>
                      <a:r>
                        <a:rPr lang="en-IN" sz="1400" b="1" dirty="0">
                          <a:solidFill>
                            <a:schemeClr val="tx1"/>
                          </a:solidFill>
                        </a:rPr>
                        <a:t>, </a:t>
                      </a:r>
                    </a:p>
                    <a:p>
                      <a:pPr marL="342900" indent="-342900" algn="l">
                        <a:buFont typeface="Arial" pitchFamily="34" charset="0"/>
                        <a:buChar char="•"/>
                      </a:pPr>
                      <a:r>
                        <a:rPr lang="en-IN" sz="1400" b="1" dirty="0" err="1">
                          <a:solidFill>
                            <a:schemeClr val="tx1"/>
                          </a:solidFill>
                        </a:rPr>
                        <a:t>competitionopensincemonth</a:t>
                      </a:r>
                      <a:r>
                        <a:rPr lang="en-IN" sz="1400" b="1" dirty="0">
                          <a:solidFill>
                            <a:schemeClr val="tx1"/>
                          </a:solidFill>
                        </a:rPr>
                        <a:t>,</a:t>
                      </a:r>
                    </a:p>
                    <a:p>
                      <a:pPr marL="342900" indent="-342900" algn="l">
                        <a:buFont typeface="Arial" pitchFamily="34" charset="0"/>
                        <a:buChar char="•"/>
                      </a:pPr>
                      <a:r>
                        <a:rPr lang="en-IN" sz="1400" b="1" dirty="0" err="1">
                          <a:solidFill>
                            <a:schemeClr val="tx1"/>
                          </a:solidFill>
                        </a:rPr>
                        <a:t>competitionopensinceyear</a:t>
                      </a:r>
                      <a:r>
                        <a:rPr lang="en-IN" sz="1400" b="1" dirty="0">
                          <a:solidFill>
                            <a:schemeClr val="tx1"/>
                          </a:solidFill>
                        </a:rPr>
                        <a:t>, </a:t>
                      </a:r>
                    </a:p>
                    <a:p>
                      <a:pPr marL="342900" indent="-342900" algn="l">
                        <a:buFont typeface="Arial" pitchFamily="34" charset="0"/>
                        <a:buChar char="•"/>
                      </a:pPr>
                      <a:r>
                        <a:rPr lang="en-IN" sz="1400" b="1" dirty="0">
                          <a:solidFill>
                            <a:schemeClr val="tx1"/>
                          </a:solidFill>
                        </a:rPr>
                        <a:t>promo2,</a:t>
                      </a:r>
                    </a:p>
                    <a:p>
                      <a:pPr marL="342900" indent="-342900" algn="l">
                        <a:buFont typeface="Arial" pitchFamily="34" charset="0"/>
                        <a:buChar char="•"/>
                      </a:pPr>
                      <a:r>
                        <a:rPr lang="en-IN" sz="1400" b="1" dirty="0">
                          <a:solidFill>
                            <a:schemeClr val="tx1"/>
                          </a:solidFill>
                        </a:rPr>
                        <a:t>promo2sinceweek,</a:t>
                      </a:r>
                    </a:p>
                    <a:p>
                      <a:pPr marL="342900" indent="-342900" algn="l">
                        <a:buFont typeface="Arial" pitchFamily="34" charset="0"/>
                        <a:buChar char="•"/>
                      </a:pPr>
                      <a:r>
                        <a:rPr lang="en-IN" sz="1400" b="1" dirty="0">
                          <a:solidFill>
                            <a:schemeClr val="tx1"/>
                          </a:solidFill>
                        </a:rPr>
                        <a:t>promo2sinceyear and </a:t>
                      </a:r>
                    </a:p>
                    <a:p>
                      <a:pPr marL="342900" indent="-342900" algn="l">
                        <a:buFont typeface="Arial" pitchFamily="34" charset="0"/>
                        <a:buChar char="•"/>
                      </a:pPr>
                      <a:r>
                        <a:rPr lang="en-IN" sz="1400" b="1" dirty="0" err="1">
                          <a:solidFill>
                            <a:schemeClr val="tx1"/>
                          </a:solidFill>
                        </a:rPr>
                        <a:t>promointerval</a:t>
                      </a:r>
                      <a:r>
                        <a:rPr lang="en-IN" sz="1400" b="1" dirty="0">
                          <a:solidFill>
                            <a:schemeClr val="tx1"/>
                          </a:solidFill>
                        </a:rPr>
                        <a:t>.</a:t>
                      </a:r>
                      <a:endParaRPr lang="en-US" sz="1400" b="1" dirty="0">
                        <a:solidFill>
                          <a:schemeClr val="tx1"/>
                        </a:solidFill>
                      </a:endParaRPr>
                    </a:p>
                    <a:p>
                      <a:pPr algn="l"/>
                      <a:endParaRPr lang="en-IN" dirty="0">
                        <a:solidFill>
                          <a:schemeClr val="tx1"/>
                        </a:solidFill>
                      </a:endParaRPr>
                    </a:p>
                  </a:txBody>
                  <a:tcPr>
                    <a:solidFill>
                      <a:srgbClr val="92D050"/>
                    </a:solidFill>
                  </a:tcPr>
                </a:tc>
                <a:extLst>
                  <a:ext uri="{0D108BD9-81ED-4DB2-BD59-A6C34878D82A}">
                    <a16:rowId xmlns:a16="http://schemas.microsoft.com/office/drawing/2014/main" val="10001"/>
                  </a:ext>
                </a:extLst>
              </a:tr>
              <a:tr h="2280274">
                <a:tc>
                  <a:txBody>
                    <a:bodyPr/>
                    <a:lstStyle/>
                    <a:p>
                      <a:pPr marL="0" marR="0" indent="0" algn="ctr" rtl="0">
                        <a:lnSpc>
                          <a:spcPct val="100000"/>
                        </a:lnSpc>
                        <a:spcBef>
                          <a:spcPts val="0"/>
                        </a:spcBef>
                        <a:spcAft>
                          <a:spcPts val="0"/>
                        </a:spcAft>
                        <a:buClr>
                          <a:srgbClr val="000000"/>
                        </a:buClr>
                        <a:buFont typeface="Arial" pitchFamily="34" charset="0"/>
                        <a:buNone/>
                      </a:pPr>
                      <a:endParaRPr lang="en-US" sz="1400" b="1" i="0" u="none" strike="noStrike" cap="none" dirty="0">
                        <a:solidFill>
                          <a:schemeClr val="tx1"/>
                        </a:solidFill>
                        <a:latin typeface="Arial"/>
                        <a:ea typeface="Arial"/>
                        <a:cs typeface="Arial"/>
                        <a:sym typeface="Arial"/>
                      </a:endParaRPr>
                    </a:p>
                    <a:p>
                      <a:pPr marL="0" marR="0" indent="0" algn="ctr" rtl="0">
                        <a:lnSpc>
                          <a:spcPct val="100000"/>
                        </a:lnSpc>
                        <a:spcBef>
                          <a:spcPts val="0"/>
                        </a:spcBef>
                        <a:spcAft>
                          <a:spcPts val="0"/>
                        </a:spcAft>
                        <a:buClr>
                          <a:srgbClr val="000000"/>
                        </a:buClr>
                        <a:buFont typeface="Arial" pitchFamily="34" charset="0"/>
                        <a:buNone/>
                      </a:pPr>
                      <a:endParaRPr lang="en-US" sz="1400" b="1" i="0" u="none" strike="noStrike" cap="none" dirty="0">
                        <a:solidFill>
                          <a:schemeClr val="tx1"/>
                        </a:solidFill>
                        <a:latin typeface="Arial"/>
                        <a:ea typeface="Arial"/>
                        <a:cs typeface="Arial"/>
                        <a:sym typeface="Arial"/>
                      </a:endParaRPr>
                    </a:p>
                    <a:p>
                      <a:pPr marL="0" marR="0" indent="0" algn="ctr" rtl="0">
                        <a:lnSpc>
                          <a:spcPct val="100000"/>
                        </a:lnSpc>
                        <a:spcBef>
                          <a:spcPts val="0"/>
                        </a:spcBef>
                        <a:spcAft>
                          <a:spcPts val="0"/>
                        </a:spcAft>
                        <a:buClr>
                          <a:srgbClr val="000000"/>
                        </a:buClr>
                        <a:buFont typeface="Arial" pitchFamily="34" charset="0"/>
                        <a:buNone/>
                      </a:pPr>
                      <a:endParaRPr lang="en-US" sz="1400" b="1" i="0" u="none" strike="noStrike" cap="none" dirty="0">
                        <a:solidFill>
                          <a:schemeClr val="tx1"/>
                        </a:solidFill>
                        <a:latin typeface="Arial"/>
                        <a:ea typeface="Arial"/>
                        <a:cs typeface="Arial"/>
                        <a:sym typeface="Arial"/>
                      </a:endParaRPr>
                    </a:p>
                    <a:p>
                      <a:pPr marL="0" marR="0" indent="0" algn="ctr" rtl="0">
                        <a:lnSpc>
                          <a:spcPct val="100000"/>
                        </a:lnSpc>
                        <a:spcBef>
                          <a:spcPts val="0"/>
                        </a:spcBef>
                        <a:spcAft>
                          <a:spcPts val="0"/>
                        </a:spcAft>
                        <a:buClr>
                          <a:srgbClr val="000000"/>
                        </a:buClr>
                        <a:buFont typeface="Arial" pitchFamily="34" charset="0"/>
                        <a:buNone/>
                      </a:pPr>
                      <a:endParaRPr lang="en-US" sz="1400" b="1" i="0" u="none" strike="noStrike" cap="none" dirty="0">
                        <a:solidFill>
                          <a:schemeClr val="tx1"/>
                        </a:solidFill>
                        <a:latin typeface="Arial"/>
                        <a:ea typeface="Arial"/>
                        <a:cs typeface="Arial"/>
                        <a:sym typeface="Arial"/>
                      </a:endParaRPr>
                    </a:p>
                    <a:p>
                      <a:pPr marL="0" marR="0" indent="0" algn="ctr" rtl="0">
                        <a:lnSpc>
                          <a:spcPct val="100000"/>
                        </a:lnSpc>
                        <a:spcBef>
                          <a:spcPts val="0"/>
                        </a:spcBef>
                        <a:spcAft>
                          <a:spcPts val="0"/>
                        </a:spcAft>
                        <a:buClr>
                          <a:srgbClr val="000000"/>
                        </a:buClr>
                        <a:buFont typeface="Arial" pitchFamily="34" charset="0"/>
                        <a:buNone/>
                      </a:pPr>
                      <a:r>
                        <a:rPr lang="en-US" sz="1400" b="1" i="0" u="none" strike="noStrike" cap="none" dirty="0">
                          <a:solidFill>
                            <a:schemeClr val="tx1"/>
                          </a:solidFill>
                          <a:latin typeface="Arial"/>
                          <a:ea typeface="Arial"/>
                          <a:cs typeface="Arial"/>
                          <a:sym typeface="Arial"/>
                        </a:rPr>
                        <a:t>Train Data Set</a:t>
                      </a:r>
                      <a:endParaRPr lang="en-IN" sz="1400" b="1" i="0" u="none" strike="noStrike" cap="none" dirty="0">
                        <a:solidFill>
                          <a:schemeClr val="tx1"/>
                        </a:solidFill>
                        <a:latin typeface="Arial"/>
                        <a:ea typeface="Arial"/>
                        <a:cs typeface="Arial"/>
                        <a:sym typeface="Arial"/>
                      </a:endParaRPr>
                    </a:p>
                  </a:txBody>
                  <a:tcPr>
                    <a:solidFill>
                      <a:srgbClr val="92D050"/>
                    </a:solidFill>
                  </a:tcPr>
                </a:tc>
                <a:tc>
                  <a:txBody>
                    <a:bodyPr/>
                    <a:lstStyle/>
                    <a:p>
                      <a:pPr marR="0" algn="l" rtl="0">
                        <a:lnSpc>
                          <a:spcPct val="100000"/>
                        </a:lnSpc>
                        <a:spcBef>
                          <a:spcPts val="0"/>
                        </a:spcBef>
                        <a:spcAft>
                          <a:spcPts val="0"/>
                        </a:spcAft>
                        <a:buClr>
                          <a:srgbClr val="000000"/>
                        </a:buClr>
                        <a:buFont typeface="Arial"/>
                      </a:pPr>
                      <a:endParaRPr lang="en-US" sz="1400" b="1" i="0" u="none" strike="noStrike" cap="none" dirty="0">
                        <a:solidFill>
                          <a:schemeClr val="tx1"/>
                        </a:solidFill>
                        <a:latin typeface="Arial"/>
                        <a:ea typeface="Arial"/>
                        <a:cs typeface="Arial"/>
                        <a:sym typeface="Arial"/>
                      </a:endParaRPr>
                    </a:p>
                    <a:p>
                      <a:pPr marR="0" algn="l" rtl="0">
                        <a:lnSpc>
                          <a:spcPct val="100000"/>
                        </a:lnSpc>
                        <a:spcBef>
                          <a:spcPts val="0"/>
                        </a:spcBef>
                        <a:spcAft>
                          <a:spcPts val="0"/>
                        </a:spcAft>
                        <a:buClr>
                          <a:srgbClr val="000000"/>
                        </a:buClr>
                        <a:buFont typeface="Arial"/>
                      </a:pPr>
                      <a:r>
                        <a:rPr lang="en-US" sz="1400" b="1" i="0" u="none" strike="noStrike" cap="none" dirty="0">
                          <a:solidFill>
                            <a:schemeClr val="tx1"/>
                          </a:solidFill>
                          <a:latin typeface="Arial"/>
                          <a:ea typeface="Arial"/>
                          <a:cs typeface="Arial"/>
                          <a:sym typeface="Arial"/>
                        </a:rPr>
                        <a:t>The variables include:</a:t>
                      </a:r>
                    </a:p>
                    <a:p>
                      <a:pPr marL="342900" marR="0" indent="-342900" algn="l" rtl="0">
                        <a:lnSpc>
                          <a:spcPct val="100000"/>
                        </a:lnSpc>
                        <a:spcBef>
                          <a:spcPts val="0"/>
                        </a:spcBef>
                        <a:spcAft>
                          <a:spcPts val="0"/>
                        </a:spcAft>
                        <a:buClr>
                          <a:srgbClr val="000000"/>
                        </a:buClr>
                        <a:buFont typeface="Arial" pitchFamily="34" charset="0"/>
                        <a:buChar char="•"/>
                      </a:pPr>
                      <a:r>
                        <a:rPr lang="en-US" sz="1400" b="1" i="0" u="none" strike="noStrike" cap="none" dirty="0" err="1">
                          <a:solidFill>
                            <a:schemeClr val="tx1"/>
                          </a:solidFill>
                          <a:latin typeface="Arial"/>
                          <a:ea typeface="Arial"/>
                          <a:cs typeface="Arial"/>
                          <a:sym typeface="Arial"/>
                        </a:rPr>
                        <a:t>DayOfWeek</a:t>
                      </a:r>
                      <a:endParaRPr lang="en-US" sz="1400" b="1" i="0" u="none" strike="noStrike" cap="none" dirty="0">
                        <a:solidFill>
                          <a:schemeClr val="tx1"/>
                        </a:solidFill>
                        <a:latin typeface="Arial"/>
                        <a:ea typeface="Arial"/>
                        <a:cs typeface="Arial"/>
                        <a:sym typeface="Arial"/>
                      </a:endParaRPr>
                    </a:p>
                    <a:p>
                      <a:pPr marL="342900" marR="0" indent="-342900" algn="l" rtl="0">
                        <a:lnSpc>
                          <a:spcPct val="100000"/>
                        </a:lnSpc>
                        <a:spcBef>
                          <a:spcPts val="0"/>
                        </a:spcBef>
                        <a:spcAft>
                          <a:spcPts val="0"/>
                        </a:spcAft>
                        <a:buClr>
                          <a:srgbClr val="000000"/>
                        </a:buClr>
                        <a:buFont typeface="Arial" pitchFamily="34" charset="0"/>
                        <a:buChar char="•"/>
                      </a:pPr>
                      <a:r>
                        <a:rPr lang="en-US" sz="1400" b="1" i="0" u="none" strike="noStrike" cap="none" dirty="0">
                          <a:solidFill>
                            <a:schemeClr val="tx1"/>
                          </a:solidFill>
                          <a:latin typeface="Arial"/>
                          <a:ea typeface="Arial"/>
                          <a:cs typeface="Arial"/>
                          <a:sym typeface="Arial"/>
                        </a:rPr>
                        <a:t>Date</a:t>
                      </a:r>
                    </a:p>
                    <a:p>
                      <a:pPr marL="342900" marR="0" indent="-342900" algn="l" rtl="0">
                        <a:lnSpc>
                          <a:spcPct val="100000"/>
                        </a:lnSpc>
                        <a:spcBef>
                          <a:spcPts val="0"/>
                        </a:spcBef>
                        <a:spcAft>
                          <a:spcPts val="0"/>
                        </a:spcAft>
                        <a:buClr>
                          <a:srgbClr val="000000"/>
                        </a:buClr>
                        <a:buFont typeface="Arial" pitchFamily="34" charset="0"/>
                        <a:buChar char="•"/>
                      </a:pPr>
                      <a:r>
                        <a:rPr lang="en-US" sz="1400" b="1" i="0" u="none" strike="noStrike" cap="none" dirty="0">
                          <a:solidFill>
                            <a:schemeClr val="tx1"/>
                          </a:solidFill>
                          <a:latin typeface="Arial"/>
                          <a:ea typeface="Arial"/>
                          <a:cs typeface="Arial"/>
                          <a:sym typeface="Arial"/>
                        </a:rPr>
                        <a:t>Sales</a:t>
                      </a:r>
                    </a:p>
                    <a:p>
                      <a:pPr marL="342900" marR="0" indent="-342900" algn="l" rtl="0">
                        <a:lnSpc>
                          <a:spcPct val="100000"/>
                        </a:lnSpc>
                        <a:spcBef>
                          <a:spcPts val="0"/>
                        </a:spcBef>
                        <a:spcAft>
                          <a:spcPts val="0"/>
                        </a:spcAft>
                        <a:buClr>
                          <a:srgbClr val="000000"/>
                        </a:buClr>
                        <a:buFont typeface="Arial" pitchFamily="34" charset="0"/>
                        <a:buChar char="•"/>
                      </a:pPr>
                      <a:r>
                        <a:rPr lang="en-US" sz="1400" b="1" i="0" u="none" strike="noStrike" cap="none" dirty="0">
                          <a:solidFill>
                            <a:schemeClr val="tx1"/>
                          </a:solidFill>
                          <a:latin typeface="Arial"/>
                          <a:ea typeface="Arial"/>
                          <a:cs typeface="Arial"/>
                          <a:sym typeface="Arial"/>
                        </a:rPr>
                        <a:t>Customers</a:t>
                      </a:r>
                    </a:p>
                    <a:p>
                      <a:pPr marL="342900" marR="0" indent="-342900" algn="l" rtl="0">
                        <a:lnSpc>
                          <a:spcPct val="100000"/>
                        </a:lnSpc>
                        <a:spcBef>
                          <a:spcPts val="0"/>
                        </a:spcBef>
                        <a:spcAft>
                          <a:spcPts val="0"/>
                        </a:spcAft>
                        <a:buClr>
                          <a:srgbClr val="000000"/>
                        </a:buClr>
                        <a:buFont typeface="Arial" pitchFamily="34" charset="0"/>
                        <a:buChar char="•"/>
                      </a:pPr>
                      <a:r>
                        <a:rPr lang="en-US" sz="1400" b="1" i="0" u="none" strike="noStrike" cap="none" dirty="0">
                          <a:solidFill>
                            <a:schemeClr val="tx1"/>
                          </a:solidFill>
                          <a:latin typeface="Arial"/>
                          <a:ea typeface="Arial"/>
                          <a:cs typeface="Arial"/>
                          <a:sym typeface="Arial"/>
                        </a:rPr>
                        <a:t>Open</a:t>
                      </a:r>
                    </a:p>
                    <a:p>
                      <a:pPr marL="342900" marR="0" indent="-342900" algn="l" rtl="0">
                        <a:lnSpc>
                          <a:spcPct val="100000"/>
                        </a:lnSpc>
                        <a:spcBef>
                          <a:spcPts val="0"/>
                        </a:spcBef>
                        <a:spcAft>
                          <a:spcPts val="0"/>
                        </a:spcAft>
                        <a:buClr>
                          <a:srgbClr val="000000"/>
                        </a:buClr>
                        <a:buFont typeface="Arial" pitchFamily="34" charset="0"/>
                        <a:buChar char="•"/>
                      </a:pPr>
                      <a:r>
                        <a:rPr lang="en-US" sz="1400" b="1" i="0" u="none" strike="noStrike" cap="none" dirty="0">
                          <a:solidFill>
                            <a:schemeClr val="tx1"/>
                          </a:solidFill>
                          <a:latin typeface="Arial"/>
                          <a:ea typeface="Arial"/>
                          <a:cs typeface="Arial"/>
                          <a:sym typeface="Arial"/>
                        </a:rPr>
                        <a:t>Promo</a:t>
                      </a:r>
                    </a:p>
                    <a:p>
                      <a:pPr marL="342900" marR="0" indent="-342900" algn="l" rtl="0">
                        <a:lnSpc>
                          <a:spcPct val="100000"/>
                        </a:lnSpc>
                        <a:spcBef>
                          <a:spcPts val="0"/>
                        </a:spcBef>
                        <a:spcAft>
                          <a:spcPts val="0"/>
                        </a:spcAft>
                        <a:buClr>
                          <a:srgbClr val="000000"/>
                        </a:buClr>
                        <a:buFont typeface="Arial" pitchFamily="34" charset="0"/>
                        <a:buChar char="•"/>
                      </a:pPr>
                      <a:r>
                        <a:rPr lang="en-US" sz="1400" b="1" i="0" u="none" strike="noStrike" cap="none" dirty="0" err="1">
                          <a:solidFill>
                            <a:schemeClr val="tx1"/>
                          </a:solidFill>
                          <a:latin typeface="Arial"/>
                          <a:ea typeface="Arial"/>
                          <a:cs typeface="Arial"/>
                          <a:sym typeface="Arial"/>
                        </a:rPr>
                        <a:t>StateHoliday</a:t>
                      </a:r>
                      <a:endParaRPr lang="en-US" sz="1400" b="1" i="0" u="none" strike="noStrike" cap="none" dirty="0">
                        <a:solidFill>
                          <a:schemeClr val="tx1"/>
                        </a:solidFill>
                        <a:latin typeface="Arial"/>
                        <a:ea typeface="Arial"/>
                        <a:cs typeface="Arial"/>
                        <a:sym typeface="Arial"/>
                      </a:endParaRPr>
                    </a:p>
                    <a:p>
                      <a:pPr marL="342900" marR="0" indent="-342900" algn="l" rtl="0">
                        <a:lnSpc>
                          <a:spcPct val="100000"/>
                        </a:lnSpc>
                        <a:spcBef>
                          <a:spcPts val="0"/>
                        </a:spcBef>
                        <a:spcAft>
                          <a:spcPts val="0"/>
                        </a:spcAft>
                        <a:buClr>
                          <a:srgbClr val="000000"/>
                        </a:buClr>
                        <a:buFont typeface="Arial" pitchFamily="34" charset="0"/>
                        <a:buChar char="•"/>
                      </a:pPr>
                      <a:endParaRPr lang="en-US" sz="1400" b="1" i="0" u="none" strike="noStrike" cap="none" dirty="0">
                        <a:solidFill>
                          <a:schemeClr val="tx1"/>
                        </a:solidFill>
                        <a:latin typeface="Arial"/>
                        <a:ea typeface="Arial"/>
                        <a:cs typeface="Arial"/>
                        <a:sym typeface="Arial"/>
                      </a:endParaRPr>
                    </a:p>
                    <a:p>
                      <a:pPr algn="l"/>
                      <a:endParaRPr lang="en-US" dirty="0">
                        <a:solidFill>
                          <a:schemeClr val="tx1"/>
                        </a:solidFill>
                      </a:endParaRPr>
                    </a:p>
                    <a:p>
                      <a:pPr marL="285750" indent="-285750" algn="l">
                        <a:buFont typeface="Arial" pitchFamily="34" charset="0"/>
                        <a:buChar char="•"/>
                      </a:pPr>
                      <a:endParaRPr lang="en-IN" dirty="0">
                        <a:solidFill>
                          <a:schemeClr val="tx1"/>
                        </a:solidFill>
                      </a:endParaRPr>
                    </a:p>
                  </a:txBody>
                  <a:tcPr>
                    <a:solidFill>
                      <a:srgbClr val="92D05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32630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167951" y="242602"/>
            <a:ext cx="8966718" cy="717300"/>
          </a:xfrm>
          <a:prstGeom prst="rect">
            <a:avLst/>
          </a:prstGeom>
        </p:spPr>
        <p:txBody>
          <a:bodyPr spcFirstLastPara="1" wrap="square" lIns="91425" tIns="91425" rIns="91425" bIns="91425" anchor="ctr" anchorCtr="0">
            <a:noAutofit/>
          </a:bodyPr>
          <a:lstStyle/>
          <a:p>
            <a:pPr marL="0" lvl="0" indent="457200" algn="l">
              <a:spcBef>
                <a:spcPts val="0"/>
              </a:spcBef>
              <a:spcAft>
                <a:spcPts val="0"/>
              </a:spcAft>
              <a:buNone/>
            </a:pPr>
            <a:r>
              <a:rPr lang="en-US" dirty="0">
                <a:solidFill>
                  <a:srgbClr val="0000FF"/>
                </a:solidFill>
              </a:rPr>
              <a:t>Predictor Variable – Customer</a:t>
            </a:r>
            <a:endParaRPr dirty="0">
              <a:solidFill>
                <a:srgbClr val="0000FF"/>
              </a:solidFill>
            </a:endParaRPr>
          </a:p>
        </p:txBody>
      </p:sp>
      <p:sp>
        <p:nvSpPr>
          <p:cNvPr id="133" name="Shape 133"/>
          <p:cNvSpPr txBox="1"/>
          <p:nvPr/>
        </p:nvSpPr>
        <p:spPr>
          <a:xfrm>
            <a:off x="354564" y="4795934"/>
            <a:ext cx="8546841" cy="1311391"/>
          </a:xfrm>
          <a:prstGeom prst="rect">
            <a:avLst/>
          </a:prstGeom>
          <a:noFill/>
          <a:ln>
            <a:noFill/>
          </a:ln>
        </p:spPr>
        <p:txBody>
          <a:bodyPr spcFirstLastPara="1" wrap="square" lIns="91425" tIns="91425" rIns="91425" bIns="91425" anchor="ctr" anchorCtr="0">
            <a:noAutofit/>
          </a:bodyPr>
          <a:lstStyle/>
          <a:p>
            <a:pPr lvl="0" algn="just">
              <a:lnSpc>
                <a:spcPct val="115000"/>
              </a:lnSpc>
            </a:pPr>
            <a:r>
              <a:rPr lang="en-US" sz="1800" b="1" dirty="0">
                <a:solidFill>
                  <a:srgbClr val="00703C"/>
                </a:solidFill>
              </a:rPr>
              <a:t>From the graph we can infer that, the sales were highest when there were many customers, thus Sales is strongly correlated with the number of customers and hence customers can be one of the predictor variables. </a:t>
            </a:r>
          </a:p>
          <a:p>
            <a:pPr algn="just">
              <a:lnSpc>
                <a:spcPct val="115000"/>
              </a:lnSpc>
            </a:pPr>
            <a:endParaRPr lang="en-US" sz="1800" b="1" dirty="0">
              <a:solidFill>
                <a:srgbClr val="00703C"/>
              </a:solidFill>
            </a:endParaRPr>
          </a:p>
          <a:p>
            <a:pPr algn="just">
              <a:lnSpc>
                <a:spcPct val="115000"/>
              </a:lnSpc>
            </a:pPr>
            <a:r>
              <a:rPr lang="en-US" sz="1800" b="1" dirty="0">
                <a:solidFill>
                  <a:srgbClr val="00703C"/>
                </a:solidFill>
              </a:rPr>
              <a:t>But there's a catch!! but we are not sure about the interest of future customers, so we neglect number of customers. </a:t>
            </a:r>
            <a:endParaRPr sz="1800" b="1" dirty="0">
              <a:solidFill>
                <a:srgbClr val="00703C"/>
              </a:solidFill>
            </a:endParaRPr>
          </a:p>
        </p:txBody>
      </p:sp>
      <p:pic>
        <p:nvPicPr>
          <p:cNvPr id="2050" name="Picture 2" descr="C:\Users\Dell\Desktop\StoresGraph.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69" y="961056"/>
            <a:ext cx="8322907" cy="3317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98269" y="164074"/>
            <a:ext cx="8479200" cy="874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Clr>
                <a:schemeClr val="dk1"/>
              </a:buClr>
              <a:buSzPts val="1100"/>
              <a:buFont typeface="Arial"/>
              <a:buNone/>
            </a:pPr>
            <a:r>
              <a:rPr lang="en-US" dirty="0">
                <a:solidFill>
                  <a:srgbClr val="0000FF"/>
                </a:solidFill>
              </a:rPr>
              <a:t>   Project Cycle</a:t>
            </a:r>
            <a:endParaRPr dirty="0">
              <a:solidFill>
                <a:srgbClr val="0000FF"/>
              </a:solidFill>
            </a:endParaRPr>
          </a:p>
        </p:txBody>
      </p:sp>
      <p:pic>
        <p:nvPicPr>
          <p:cNvPr id="2" name="Picture 1">
            <a:extLst>
              <a:ext uri="{FF2B5EF4-FFF2-40B4-BE49-F238E27FC236}">
                <a16:creationId xmlns:a16="http://schemas.microsoft.com/office/drawing/2014/main" id="{F9C5098E-89AD-4251-9AA3-95C2C522DF6B}"/>
              </a:ext>
            </a:extLst>
          </p:cNvPr>
          <p:cNvPicPr>
            <a:picLocks noChangeAspect="1"/>
          </p:cNvPicPr>
          <p:nvPr/>
        </p:nvPicPr>
        <p:blipFill>
          <a:blip r:embed="rId3"/>
          <a:stretch>
            <a:fillRect/>
          </a:stretch>
        </p:blipFill>
        <p:spPr>
          <a:xfrm>
            <a:off x="1366157" y="1240972"/>
            <a:ext cx="6411686" cy="4800600"/>
          </a:xfrm>
          <a:prstGeom prst="rect">
            <a:avLst/>
          </a:prstGeom>
        </p:spPr>
      </p:pic>
    </p:spTree>
    <p:extLst>
      <p:ext uri="{BB962C8B-B14F-4D97-AF65-F5344CB8AC3E}">
        <p14:creationId xmlns:p14="http://schemas.microsoft.com/office/powerpoint/2010/main" val="1018776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316854" y="274650"/>
            <a:ext cx="8510292" cy="845023"/>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Predictor Variable-</a:t>
            </a:r>
            <a:r>
              <a:rPr lang="en-US" dirty="0" err="1">
                <a:solidFill>
                  <a:srgbClr val="0000FF"/>
                </a:solidFill>
              </a:rPr>
              <a:t>OpenSinceYear</a:t>
            </a:r>
            <a:endParaRPr dirty="0">
              <a:solidFill>
                <a:srgbClr val="0000FF"/>
              </a:solidFill>
            </a:endParaRPr>
          </a:p>
        </p:txBody>
      </p:sp>
      <p:pic>
        <p:nvPicPr>
          <p:cNvPr id="139" name="Shape 139"/>
          <p:cNvPicPr preferRelativeResize="0"/>
          <p:nvPr/>
        </p:nvPicPr>
        <p:blipFill>
          <a:blip r:embed="rId3">
            <a:alphaModFix/>
          </a:blip>
          <a:stretch>
            <a:fillRect/>
          </a:stretch>
        </p:blipFill>
        <p:spPr>
          <a:xfrm>
            <a:off x="3718746" y="1212979"/>
            <a:ext cx="5108400" cy="4630493"/>
          </a:xfrm>
          <a:prstGeom prst="rect">
            <a:avLst/>
          </a:prstGeom>
          <a:noFill/>
          <a:ln>
            <a:noFill/>
          </a:ln>
        </p:spPr>
      </p:pic>
      <p:sp>
        <p:nvSpPr>
          <p:cNvPr id="140" name="Shape 140"/>
          <p:cNvSpPr txBox="1"/>
          <p:nvPr/>
        </p:nvSpPr>
        <p:spPr>
          <a:xfrm>
            <a:off x="219280" y="1858542"/>
            <a:ext cx="3400997" cy="3140916"/>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US" sz="1800" b="1" dirty="0">
                <a:solidFill>
                  <a:srgbClr val="00703C"/>
                </a:solidFill>
              </a:rPr>
              <a:t>The  graph depicts the effect of competitor on sales. We can claim that competition is very high in 2012 and 2013. This can be one of the predictors that can help us unearth the reasons for high sales.</a:t>
            </a:r>
            <a:endParaRPr sz="1800" b="1" dirty="0">
              <a:solidFill>
                <a:srgbClr val="00703C"/>
              </a:solidFill>
            </a:endParaRPr>
          </a:p>
          <a:p>
            <a:pPr marL="0" lvl="0" indent="0" algn="just" rtl="0">
              <a:lnSpc>
                <a:spcPct val="115000"/>
              </a:lnSpc>
              <a:spcBef>
                <a:spcPts val="0"/>
              </a:spcBef>
              <a:spcAft>
                <a:spcPts val="0"/>
              </a:spcAft>
              <a:buNone/>
            </a:pPr>
            <a:endParaRPr sz="1800" b="1" dirty="0">
              <a:solidFill>
                <a:srgbClr val="00703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585182" y="261264"/>
            <a:ext cx="8764200" cy="6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FF"/>
                </a:solidFill>
              </a:rPr>
              <a:t>Hypothesis</a:t>
            </a:r>
            <a:r>
              <a:rPr lang="en-US" dirty="0">
                <a:solidFill>
                  <a:srgbClr val="4A0DE1"/>
                </a:solidFill>
              </a:rPr>
              <a:t> </a:t>
            </a:r>
            <a:r>
              <a:rPr lang="en-US" dirty="0">
                <a:solidFill>
                  <a:srgbClr val="0000FF"/>
                </a:solidFill>
              </a:rPr>
              <a:t>Testing</a:t>
            </a:r>
            <a:r>
              <a:rPr lang="en-US" dirty="0">
                <a:solidFill>
                  <a:srgbClr val="4A0DE1"/>
                </a:solidFill>
              </a:rPr>
              <a:t> </a:t>
            </a:r>
            <a:r>
              <a:rPr lang="en-US" dirty="0">
                <a:solidFill>
                  <a:srgbClr val="0000FF"/>
                </a:solidFill>
              </a:rPr>
              <a:t>results</a:t>
            </a:r>
            <a:endParaRPr dirty="0">
              <a:solidFill>
                <a:srgbClr val="0000FF"/>
              </a:solidFill>
            </a:endParaRPr>
          </a:p>
        </p:txBody>
      </p:sp>
      <p:pic>
        <p:nvPicPr>
          <p:cNvPr id="146" name="Shape 146"/>
          <p:cNvPicPr preferRelativeResize="0"/>
          <p:nvPr/>
        </p:nvPicPr>
        <p:blipFill>
          <a:blip r:embed="rId3">
            <a:alphaModFix/>
          </a:blip>
          <a:stretch>
            <a:fillRect/>
          </a:stretch>
        </p:blipFill>
        <p:spPr>
          <a:xfrm>
            <a:off x="379900" y="1128453"/>
            <a:ext cx="8372214" cy="2559250"/>
          </a:xfrm>
          <a:prstGeom prst="rect">
            <a:avLst/>
          </a:prstGeom>
          <a:noFill/>
          <a:ln>
            <a:noFill/>
          </a:ln>
        </p:spPr>
      </p:pic>
      <p:pic>
        <p:nvPicPr>
          <p:cNvPr id="147" name="Shape 147"/>
          <p:cNvPicPr preferRelativeResize="0"/>
          <p:nvPr/>
        </p:nvPicPr>
        <p:blipFill>
          <a:blip r:embed="rId4">
            <a:alphaModFix/>
          </a:blip>
          <a:stretch>
            <a:fillRect/>
          </a:stretch>
        </p:blipFill>
        <p:spPr>
          <a:xfrm>
            <a:off x="379900" y="3788229"/>
            <a:ext cx="8297569" cy="228599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585177" y="251925"/>
            <a:ext cx="8764200" cy="6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FF"/>
                </a:solidFill>
              </a:rPr>
              <a:t>Hypothesis</a:t>
            </a:r>
            <a:r>
              <a:rPr lang="en-US" dirty="0">
                <a:solidFill>
                  <a:srgbClr val="4A0DE1"/>
                </a:solidFill>
              </a:rPr>
              <a:t> </a:t>
            </a:r>
            <a:r>
              <a:rPr lang="en-US" dirty="0">
                <a:solidFill>
                  <a:srgbClr val="0000FF"/>
                </a:solidFill>
              </a:rPr>
              <a:t>Testing</a:t>
            </a:r>
            <a:r>
              <a:rPr lang="en-US" dirty="0">
                <a:solidFill>
                  <a:srgbClr val="4A0DE1"/>
                </a:solidFill>
              </a:rPr>
              <a:t> </a:t>
            </a:r>
            <a:r>
              <a:rPr lang="en-US" dirty="0">
                <a:solidFill>
                  <a:srgbClr val="0000FF"/>
                </a:solidFill>
              </a:rPr>
              <a:t>results</a:t>
            </a:r>
            <a:endParaRPr dirty="0">
              <a:solidFill>
                <a:srgbClr val="0000FF"/>
              </a:solidFill>
            </a:endParaRPr>
          </a:p>
        </p:txBody>
      </p:sp>
      <p:pic>
        <p:nvPicPr>
          <p:cNvPr id="153" name="Shape 153"/>
          <p:cNvPicPr preferRelativeResize="0"/>
          <p:nvPr/>
        </p:nvPicPr>
        <p:blipFill>
          <a:blip r:embed="rId3">
            <a:alphaModFix/>
          </a:blip>
          <a:stretch>
            <a:fillRect/>
          </a:stretch>
        </p:blipFill>
        <p:spPr>
          <a:xfrm>
            <a:off x="317241" y="1212987"/>
            <a:ext cx="8509518" cy="2591244"/>
          </a:xfrm>
          <a:prstGeom prst="rect">
            <a:avLst/>
          </a:prstGeom>
          <a:noFill/>
          <a:ln>
            <a:noFill/>
          </a:ln>
        </p:spPr>
      </p:pic>
      <p:pic>
        <p:nvPicPr>
          <p:cNvPr id="154" name="Shape 154"/>
          <p:cNvPicPr preferRelativeResize="0"/>
          <p:nvPr/>
        </p:nvPicPr>
        <p:blipFill>
          <a:blip r:embed="rId4">
            <a:alphaModFix/>
          </a:blip>
          <a:stretch>
            <a:fillRect/>
          </a:stretch>
        </p:blipFill>
        <p:spPr>
          <a:xfrm>
            <a:off x="317241" y="3750902"/>
            <a:ext cx="8509518" cy="226068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6483" y="251927"/>
            <a:ext cx="7632442" cy="70979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FF"/>
                </a:solidFill>
              </a:rPr>
              <a:t>Hypothesis Testing inference</a:t>
            </a:r>
            <a:endParaRPr dirty="0">
              <a:solidFill>
                <a:srgbClr val="0000FF"/>
              </a:solidFill>
            </a:endParaRPr>
          </a:p>
        </p:txBody>
      </p:sp>
      <p:sp>
        <p:nvSpPr>
          <p:cNvPr id="160" name="Shape 160"/>
          <p:cNvSpPr txBox="1"/>
          <p:nvPr/>
        </p:nvSpPr>
        <p:spPr>
          <a:xfrm>
            <a:off x="326571" y="1317010"/>
            <a:ext cx="8453535" cy="417872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b="1" dirty="0">
                <a:solidFill>
                  <a:srgbClr val="00703C"/>
                </a:solidFill>
              </a:rPr>
              <a:t>We have performed  hypothesis testing on different variables like </a:t>
            </a:r>
          </a:p>
          <a:p>
            <a:pPr marL="342900" lvl="0" indent="-342900" rtl="0">
              <a:spcBef>
                <a:spcPts val="0"/>
              </a:spcBef>
              <a:spcAft>
                <a:spcPts val="0"/>
              </a:spcAft>
              <a:buFont typeface="Arial" pitchFamily="34" charset="0"/>
              <a:buChar char="•"/>
            </a:pPr>
            <a:r>
              <a:rPr lang="en-US" sz="1800" b="1" dirty="0">
                <a:solidFill>
                  <a:srgbClr val="00703C"/>
                </a:solidFill>
              </a:rPr>
              <a:t>customers at the Rossmann store,  </a:t>
            </a:r>
          </a:p>
          <a:p>
            <a:pPr marL="342900" lvl="0" indent="-342900" rtl="0">
              <a:spcBef>
                <a:spcPts val="0"/>
              </a:spcBef>
              <a:spcAft>
                <a:spcPts val="0"/>
              </a:spcAft>
              <a:buFont typeface="Arial" pitchFamily="34" charset="0"/>
              <a:buChar char="•"/>
            </a:pPr>
            <a:r>
              <a:rPr lang="en-US" sz="1800" b="1" dirty="0">
                <a:solidFill>
                  <a:srgbClr val="00703C"/>
                </a:solidFill>
              </a:rPr>
              <a:t>promos by the Rossmann, </a:t>
            </a:r>
          </a:p>
          <a:p>
            <a:pPr marL="342900" lvl="7" indent="-342900">
              <a:buFont typeface="Arial" pitchFamily="34" charset="0"/>
              <a:buChar char="•"/>
            </a:pPr>
            <a:r>
              <a:rPr lang="en-US" sz="1800" b="1" dirty="0">
                <a:solidFill>
                  <a:srgbClr val="00703C"/>
                </a:solidFill>
              </a:rPr>
              <a:t>Competition of stores information like,            </a:t>
            </a:r>
          </a:p>
          <a:p>
            <a:pPr lvl="7"/>
            <a:r>
              <a:rPr lang="en-US" sz="1800" b="1" dirty="0">
                <a:solidFill>
                  <a:srgbClr val="00703C"/>
                </a:solidFill>
              </a:rPr>
              <a:t>           a) how far is the competition store from Rossmann    store  and </a:t>
            </a:r>
          </a:p>
          <a:p>
            <a:pPr lvl="7"/>
            <a:r>
              <a:rPr lang="en-US" sz="1800" b="1" dirty="0">
                <a:solidFill>
                  <a:srgbClr val="00703C"/>
                </a:solidFill>
              </a:rPr>
              <a:t>           b)from how many months, </a:t>
            </a:r>
          </a:p>
          <a:p>
            <a:pPr marL="342900" lvl="0" indent="-342900" rtl="0">
              <a:spcBef>
                <a:spcPts val="0"/>
              </a:spcBef>
              <a:spcAft>
                <a:spcPts val="0"/>
              </a:spcAft>
              <a:buFont typeface="Arial" pitchFamily="34" charset="0"/>
              <a:buChar char="•"/>
            </a:pPr>
            <a:r>
              <a:rPr lang="en-US" sz="1800" b="1" dirty="0">
                <a:solidFill>
                  <a:srgbClr val="00703C"/>
                </a:solidFill>
              </a:rPr>
              <a:t>years the competition store is present and </a:t>
            </a:r>
          </a:p>
          <a:p>
            <a:pPr marL="342900" lvl="0" indent="-342900" rtl="0">
              <a:spcBef>
                <a:spcPts val="0"/>
              </a:spcBef>
              <a:spcAft>
                <a:spcPts val="0"/>
              </a:spcAft>
              <a:buFont typeface="Arial" pitchFamily="34" charset="0"/>
              <a:buChar char="•"/>
            </a:pPr>
            <a:r>
              <a:rPr lang="en-US" sz="1800" b="1" dirty="0">
                <a:solidFill>
                  <a:srgbClr val="00703C"/>
                </a:solidFill>
              </a:rPr>
              <a:t>different promos active at those stores with regards to, from  how weeks and years. </a:t>
            </a:r>
          </a:p>
          <a:p>
            <a:pPr lvl="0" rtl="0">
              <a:spcBef>
                <a:spcPts val="0"/>
              </a:spcBef>
              <a:spcAft>
                <a:spcPts val="0"/>
              </a:spcAft>
            </a:pPr>
            <a:endParaRPr lang="en-US" sz="1800" b="1" dirty="0">
              <a:solidFill>
                <a:srgbClr val="00703C"/>
              </a:solidFill>
            </a:endParaRPr>
          </a:p>
          <a:p>
            <a:pPr lvl="0" rtl="0">
              <a:spcBef>
                <a:spcPts val="0"/>
              </a:spcBef>
              <a:spcAft>
                <a:spcPts val="0"/>
              </a:spcAft>
            </a:pPr>
            <a:r>
              <a:rPr lang="en-US" sz="1800" b="1" dirty="0">
                <a:solidFill>
                  <a:srgbClr val="00703C"/>
                </a:solidFill>
              </a:rPr>
              <a:t>All these variables against the sales variables which is our predictor variable. </a:t>
            </a:r>
            <a:endParaRPr sz="1800" b="1" dirty="0">
              <a:solidFill>
                <a:srgbClr val="00703C"/>
              </a:solidFill>
            </a:endParaRPr>
          </a:p>
          <a:p>
            <a:pPr marL="0" lvl="0" indent="0" rtl="0">
              <a:spcBef>
                <a:spcPts val="0"/>
              </a:spcBef>
              <a:spcAft>
                <a:spcPts val="0"/>
              </a:spcAft>
              <a:buNone/>
            </a:pPr>
            <a:endParaRPr sz="1800" b="1" dirty="0">
              <a:solidFill>
                <a:srgbClr val="00703C"/>
              </a:solidFill>
            </a:endParaRPr>
          </a:p>
          <a:p>
            <a:pPr marL="0" lvl="0" indent="0" rtl="0">
              <a:spcBef>
                <a:spcPts val="0"/>
              </a:spcBef>
              <a:spcAft>
                <a:spcPts val="0"/>
              </a:spcAft>
              <a:buNone/>
            </a:pPr>
            <a:r>
              <a:rPr lang="en-US" sz="1800" b="1" dirty="0">
                <a:solidFill>
                  <a:srgbClr val="00703C"/>
                </a:solidFill>
              </a:rPr>
              <a:t>We have seen that, p value is always very small, thus, it gives us strong evidence against null hypothesis. So we have rejected the null hypothesis.</a:t>
            </a:r>
            <a:endParaRPr sz="1800" b="1" dirty="0">
              <a:solidFill>
                <a:srgbClr val="00703C"/>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27993" y="311962"/>
            <a:ext cx="9144000"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dirty="0">
                <a:solidFill>
                  <a:srgbClr val="0000FF"/>
                </a:solidFill>
              </a:rPr>
              <a:t>Analysis</a:t>
            </a:r>
            <a:r>
              <a:rPr lang="en-US" dirty="0">
                <a:solidFill>
                  <a:srgbClr val="4A0DE1"/>
                </a:solidFill>
              </a:rPr>
              <a:t> </a:t>
            </a:r>
            <a:r>
              <a:rPr lang="en-US" dirty="0">
                <a:solidFill>
                  <a:srgbClr val="0000FF"/>
                </a:solidFill>
              </a:rPr>
              <a:t>of</a:t>
            </a:r>
            <a:r>
              <a:rPr lang="en-US" dirty="0">
                <a:solidFill>
                  <a:srgbClr val="4A0DE1"/>
                </a:solidFill>
              </a:rPr>
              <a:t> </a:t>
            </a:r>
            <a:r>
              <a:rPr lang="en-US" dirty="0">
                <a:solidFill>
                  <a:srgbClr val="0000FF"/>
                </a:solidFill>
              </a:rPr>
              <a:t>relationship</a:t>
            </a:r>
            <a:r>
              <a:rPr lang="en-US" dirty="0">
                <a:solidFill>
                  <a:srgbClr val="4A0DE1"/>
                </a:solidFill>
              </a:rPr>
              <a:t> </a:t>
            </a:r>
            <a:r>
              <a:rPr lang="en-US" dirty="0">
                <a:solidFill>
                  <a:srgbClr val="0000FF"/>
                </a:solidFill>
              </a:rPr>
              <a:t>between</a:t>
            </a:r>
            <a:r>
              <a:rPr lang="en-US" dirty="0">
                <a:solidFill>
                  <a:srgbClr val="4A0DE1"/>
                </a:solidFill>
              </a:rPr>
              <a:t>  </a:t>
            </a:r>
            <a:r>
              <a:rPr lang="en-US" dirty="0">
                <a:solidFill>
                  <a:srgbClr val="0000FF"/>
                </a:solidFill>
              </a:rPr>
              <a:t>variables</a:t>
            </a:r>
            <a:endParaRPr dirty="0">
              <a:solidFill>
                <a:srgbClr val="0000FF"/>
              </a:solidFill>
            </a:endParaRPr>
          </a:p>
        </p:txBody>
      </p:sp>
      <p:sp>
        <p:nvSpPr>
          <p:cNvPr id="166" name="Shape 166"/>
          <p:cNvSpPr txBox="1"/>
          <p:nvPr/>
        </p:nvSpPr>
        <p:spPr>
          <a:xfrm>
            <a:off x="312300" y="1502228"/>
            <a:ext cx="8589104" cy="4978821"/>
          </a:xfrm>
          <a:prstGeom prst="rect">
            <a:avLst/>
          </a:prstGeom>
          <a:noFill/>
          <a:ln>
            <a:noFill/>
          </a:ln>
        </p:spPr>
        <p:txBody>
          <a:bodyPr spcFirstLastPara="1" wrap="square" lIns="91425" tIns="91425" rIns="91425" bIns="91425" anchor="t" anchorCtr="0">
            <a:noAutofit/>
          </a:bodyPr>
          <a:lstStyle/>
          <a:p>
            <a:pPr lvl="0"/>
            <a:r>
              <a:rPr lang="en-US" sz="1800" b="1" dirty="0">
                <a:solidFill>
                  <a:srgbClr val="00703C"/>
                </a:solidFill>
              </a:rPr>
              <a:t>What is the factors that result in no sales?</a:t>
            </a:r>
          </a:p>
          <a:p>
            <a:pPr lvl="0"/>
            <a:r>
              <a:rPr lang="en-US" sz="1800" b="1" dirty="0">
                <a:solidFill>
                  <a:srgbClr val="00703C"/>
                </a:solidFill>
              </a:rPr>
              <a:t>Sometimes there are promotions but the stores are closed.</a:t>
            </a:r>
          </a:p>
          <a:p>
            <a:pPr lvl="0"/>
            <a:r>
              <a:rPr lang="en-US" sz="1800" b="1" dirty="0">
                <a:solidFill>
                  <a:srgbClr val="00703C"/>
                </a:solidFill>
              </a:rPr>
              <a:t>Sometimes the stores are open but with no sales.</a:t>
            </a:r>
          </a:p>
          <a:p>
            <a:pPr lvl="0"/>
            <a:r>
              <a:rPr lang="en-US" sz="1800" b="1" dirty="0">
                <a:solidFill>
                  <a:srgbClr val="00703C"/>
                </a:solidFill>
              </a:rPr>
              <a:t>Sometimes there are no customers even if the stores are open.</a:t>
            </a:r>
          </a:p>
          <a:p>
            <a:pPr lvl="0"/>
            <a:r>
              <a:rPr lang="en-US" sz="1800" b="1" dirty="0">
                <a:solidFill>
                  <a:srgbClr val="00703C"/>
                </a:solidFill>
              </a:rPr>
              <a:t>Sometimes customers are in store but buying nothing.</a:t>
            </a:r>
            <a:endParaRPr sz="2000" b="1" dirty="0">
              <a:solidFill>
                <a:srgbClr val="00703C"/>
              </a:solidFill>
            </a:endParaRPr>
          </a:p>
          <a:p>
            <a:pPr marL="0" lvl="0" indent="0">
              <a:spcBef>
                <a:spcPts val="0"/>
              </a:spcBef>
              <a:spcAft>
                <a:spcPts val="0"/>
              </a:spcAft>
              <a:buNone/>
            </a:pPr>
            <a:endParaRPr sz="2000" b="1" dirty="0">
              <a:solidFill>
                <a:srgbClr val="00703C"/>
              </a:solidFill>
            </a:endParaRPr>
          </a:p>
          <a:p>
            <a:pPr marL="0" lvl="0" indent="0">
              <a:spcBef>
                <a:spcPts val="0"/>
              </a:spcBef>
              <a:spcAft>
                <a:spcPts val="0"/>
              </a:spcAft>
              <a:buNone/>
            </a:pPr>
            <a:endParaRPr sz="2000" b="1" dirty="0">
              <a:solidFill>
                <a:srgbClr val="00703C"/>
              </a:solidFill>
            </a:endParaRPr>
          </a:p>
          <a:p>
            <a:pPr marL="0" lvl="0" indent="0" algn="just" rtl="0">
              <a:lnSpc>
                <a:spcPct val="115000"/>
              </a:lnSpc>
              <a:spcBef>
                <a:spcPts val="0"/>
              </a:spcBef>
              <a:spcAft>
                <a:spcPts val="0"/>
              </a:spcAft>
              <a:buNone/>
            </a:pPr>
            <a:endParaRPr sz="2000" b="1" dirty="0">
              <a:solidFill>
                <a:srgbClr val="00703C"/>
              </a:solidFill>
            </a:endParaRPr>
          </a:p>
          <a:p>
            <a:pPr marL="0" lvl="0" indent="0">
              <a:spcBef>
                <a:spcPts val="0"/>
              </a:spcBef>
              <a:spcAft>
                <a:spcPts val="0"/>
              </a:spcAft>
              <a:buNone/>
            </a:pPr>
            <a:endParaRPr sz="2000" b="1" dirty="0">
              <a:solidFill>
                <a:srgbClr val="00703C"/>
              </a:solidFill>
            </a:endParaRPr>
          </a:p>
          <a:p>
            <a:pPr marL="0" lvl="0" indent="0">
              <a:spcBef>
                <a:spcPts val="0"/>
              </a:spcBef>
              <a:spcAft>
                <a:spcPts val="0"/>
              </a:spcAft>
              <a:buNone/>
            </a:pPr>
            <a:endParaRPr sz="2000" b="1" dirty="0">
              <a:solidFill>
                <a:srgbClr val="00703C"/>
              </a:solidFill>
            </a:endParaRPr>
          </a:p>
          <a:p>
            <a:pPr marL="0" lvl="0" indent="0">
              <a:spcBef>
                <a:spcPts val="0"/>
              </a:spcBef>
              <a:spcAft>
                <a:spcPts val="0"/>
              </a:spcAft>
              <a:buClr>
                <a:schemeClr val="dk1"/>
              </a:buClr>
              <a:buSzPts val="1100"/>
              <a:buFont typeface="Arial"/>
              <a:buNone/>
            </a:pPr>
            <a:endParaRPr sz="2000" b="1" dirty="0">
              <a:solidFill>
                <a:srgbClr val="00703C"/>
              </a:solidFill>
            </a:endParaRPr>
          </a:p>
          <a:p>
            <a:pPr marL="0" lvl="0" indent="0">
              <a:spcBef>
                <a:spcPts val="0"/>
              </a:spcBef>
              <a:spcAft>
                <a:spcPts val="0"/>
              </a:spcAft>
              <a:buNone/>
            </a:pPr>
            <a:endParaRPr sz="2000" b="1" dirty="0">
              <a:solidFill>
                <a:srgbClr val="00703C"/>
              </a:solidFill>
            </a:endParaRPr>
          </a:p>
          <a:p>
            <a:pPr marL="0" lvl="0" indent="0">
              <a:spcBef>
                <a:spcPts val="0"/>
              </a:spcBef>
              <a:spcAft>
                <a:spcPts val="0"/>
              </a:spcAft>
              <a:buNone/>
            </a:pPr>
            <a:endParaRPr sz="2000" b="1" dirty="0">
              <a:solidFill>
                <a:srgbClr val="00703C"/>
              </a:solidFill>
            </a:endParaRPr>
          </a:p>
          <a:p>
            <a:pPr marL="0" lvl="0" indent="0">
              <a:spcBef>
                <a:spcPts val="0"/>
              </a:spcBef>
              <a:spcAft>
                <a:spcPts val="0"/>
              </a:spcAft>
              <a:buNone/>
            </a:pPr>
            <a:endParaRPr sz="20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spcBef>
                <a:spcPts val="0"/>
              </a:spcBef>
              <a:spcAft>
                <a:spcPts val="0"/>
              </a:spcAft>
              <a:buNone/>
            </a:pPr>
            <a:endParaRPr sz="2000" dirty="0">
              <a:solidFill>
                <a:schemeClr val="dk1"/>
              </a:solidFill>
            </a:endParaRPr>
          </a:p>
          <a:p>
            <a:pPr marL="0" lvl="0" indent="0">
              <a:spcBef>
                <a:spcPts val="0"/>
              </a:spcBef>
              <a:spcAft>
                <a:spcPts val="0"/>
              </a:spcAft>
              <a:buNone/>
            </a:pPr>
            <a:endParaRPr sz="2000" dirty="0">
              <a:solidFill>
                <a:schemeClr val="dk1"/>
              </a:solidFill>
            </a:endParaRPr>
          </a:p>
          <a:p>
            <a:pPr marL="0" lvl="0" indent="0">
              <a:spcBef>
                <a:spcPts val="0"/>
              </a:spcBef>
              <a:spcAft>
                <a:spcPts val="0"/>
              </a:spcAft>
              <a:buNone/>
            </a:pPr>
            <a:endParaRPr sz="2000" dirty="0">
              <a:solidFill>
                <a:schemeClr val="dk1"/>
              </a:solidFill>
            </a:endParaRPr>
          </a:p>
          <a:p>
            <a:pPr marL="0" lvl="0" indent="0">
              <a:spcBef>
                <a:spcPts val="0"/>
              </a:spcBef>
              <a:spcAft>
                <a:spcPts val="0"/>
              </a:spcAft>
              <a:buNone/>
            </a:pPr>
            <a:endParaRPr sz="2000" dirty="0">
              <a:solidFill>
                <a:schemeClr val="dk1"/>
              </a:solidFill>
            </a:endParaRPr>
          </a:p>
          <a:p>
            <a:pPr marL="0" lvl="0" indent="0">
              <a:spcBef>
                <a:spcPts val="0"/>
              </a:spcBef>
              <a:spcAft>
                <a:spcPts val="0"/>
              </a:spcAft>
              <a:buNone/>
            </a:pPr>
            <a:r>
              <a:rPr lang="en-US" sz="2000" dirty="0">
                <a:solidFill>
                  <a:schemeClr val="dk1"/>
                </a:solidFill>
              </a:rPr>
              <a:t> </a:t>
            </a:r>
            <a:endParaRPr sz="2000" dirty="0">
              <a:solidFill>
                <a:schemeClr val="dk1"/>
              </a:solidFill>
            </a:endParaRPr>
          </a:p>
          <a:p>
            <a:pPr marL="0" lvl="0" indent="0">
              <a:spcBef>
                <a:spcPts val="0"/>
              </a:spcBef>
              <a:spcAft>
                <a:spcPts val="0"/>
              </a:spcAft>
              <a:buNone/>
            </a:pPr>
            <a:endParaRPr dirty="0">
              <a:solidFill>
                <a:schemeClr val="dk1"/>
              </a:solidFill>
            </a:endParaRPr>
          </a:p>
          <a:p>
            <a:pPr marL="0" lvl="0" indent="0">
              <a:spcBef>
                <a:spcPts val="0"/>
              </a:spcBef>
              <a:spcAft>
                <a:spcPts val="0"/>
              </a:spcAft>
              <a:buNone/>
            </a:pPr>
            <a:endParaRPr dirty="0">
              <a:solidFill>
                <a:schemeClr val="dk1"/>
              </a:solidFill>
            </a:endParaRPr>
          </a:p>
          <a:p>
            <a:pPr marL="0" lvl="0" indent="0">
              <a:spcBef>
                <a:spcPts val="0"/>
              </a:spcBef>
              <a:spcAft>
                <a:spcPts val="0"/>
              </a:spcAft>
              <a:buNone/>
            </a:pPr>
            <a:endParaRPr dirty="0">
              <a:solidFill>
                <a:schemeClr val="dk1"/>
              </a:solidFill>
            </a:endParaRPr>
          </a:p>
          <a:p>
            <a:pPr marL="0" lvl="0" indent="0">
              <a:spcBef>
                <a:spcPts val="0"/>
              </a:spcBef>
              <a:spcAft>
                <a:spcPts val="0"/>
              </a:spcAft>
              <a:buNone/>
            </a:pPr>
            <a:endParaRPr dirty="0"/>
          </a:p>
        </p:txBody>
      </p:sp>
      <p:graphicFrame>
        <p:nvGraphicFramePr>
          <p:cNvPr id="167" name="Shape 167"/>
          <p:cNvGraphicFramePr/>
          <p:nvPr>
            <p:extLst>
              <p:ext uri="{D42A27DB-BD31-4B8C-83A1-F6EECF244321}">
                <p14:modId xmlns:p14="http://schemas.microsoft.com/office/powerpoint/2010/main" val="4084352197"/>
              </p:ext>
            </p:extLst>
          </p:nvPr>
        </p:nvGraphicFramePr>
        <p:xfrm>
          <a:off x="426663" y="3091200"/>
          <a:ext cx="8290675" cy="3216145"/>
        </p:xfrm>
        <a:graphic>
          <a:graphicData uri="http://schemas.openxmlformats.org/drawingml/2006/table">
            <a:tbl>
              <a:tblPr>
                <a:noFill/>
                <a:tableStyleId>{D2E1E2CA-FC0D-4492-B739-845BA5F88500}</a:tableStyleId>
              </a:tblPr>
              <a:tblGrid>
                <a:gridCol w="3853700">
                  <a:extLst>
                    <a:ext uri="{9D8B030D-6E8A-4147-A177-3AD203B41FA5}">
                      <a16:colId xmlns:a16="http://schemas.microsoft.com/office/drawing/2014/main" val="20000"/>
                    </a:ext>
                  </a:extLst>
                </a:gridCol>
                <a:gridCol w="4436975">
                  <a:extLst>
                    <a:ext uri="{9D8B030D-6E8A-4147-A177-3AD203B41FA5}">
                      <a16:colId xmlns:a16="http://schemas.microsoft.com/office/drawing/2014/main" val="20001"/>
                    </a:ext>
                  </a:extLst>
                </a:gridCol>
              </a:tblGrid>
              <a:tr h="625375">
                <a:tc>
                  <a:txBody>
                    <a:bodyPr/>
                    <a:lstStyle/>
                    <a:p>
                      <a:pPr marL="0" lvl="0" indent="0" algn="ctr" rtl="0">
                        <a:lnSpc>
                          <a:spcPct val="115000"/>
                        </a:lnSpc>
                        <a:spcBef>
                          <a:spcPts val="0"/>
                        </a:spcBef>
                        <a:spcAft>
                          <a:spcPts val="0"/>
                        </a:spcAft>
                        <a:buNone/>
                      </a:pPr>
                      <a:r>
                        <a:rPr lang="en-US" sz="2000" b="1" i="0" u="none" strike="noStrike" cap="none" dirty="0">
                          <a:solidFill>
                            <a:srgbClr val="00703C"/>
                          </a:solidFill>
                          <a:latin typeface="Arial"/>
                          <a:ea typeface="Arial"/>
                          <a:cs typeface="Arial"/>
                          <a:sym typeface="Arial"/>
                        </a:rPr>
                        <a:t>Findings</a:t>
                      </a:r>
                      <a:endParaRPr sz="2000" b="1" i="0" u="none" strike="noStrike" cap="none" dirty="0">
                        <a:solidFill>
                          <a:srgbClr val="00703C"/>
                        </a:solidFill>
                        <a:latin typeface="Arial"/>
                        <a:ea typeface="Arial"/>
                        <a:cs typeface="Arial"/>
                        <a:sym typeface="Arial"/>
                      </a:endParaRPr>
                    </a:p>
                  </a:txBody>
                  <a:tcPr marL="91425" marR="91425" marT="91425" marB="91425">
                    <a:solidFill>
                      <a:srgbClr val="FFFF00"/>
                    </a:solidFill>
                  </a:tcPr>
                </a:tc>
                <a:tc>
                  <a:txBody>
                    <a:bodyPr/>
                    <a:lstStyle/>
                    <a:p>
                      <a:pPr marL="0" lvl="0" indent="0" algn="ctr" rtl="0">
                        <a:spcBef>
                          <a:spcPts val="0"/>
                        </a:spcBef>
                        <a:spcAft>
                          <a:spcPts val="0"/>
                        </a:spcAft>
                        <a:buNone/>
                      </a:pPr>
                      <a:r>
                        <a:rPr lang="en-US" sz="2000" b="1" i="0" u="none" strike="noStrike" cap="none" dirty="0">
                          <a:solidFill>
                            <a:srgbClr val="00703C"/>
                          </a:solidFill>
                          <a:latin typeface="Arial"/>
                          <a:ea typeface="Arial"/>
                          <a:cs typeface="Arial"/>
                          <a:sym typeface="Arial"/>
                        </a:rPr>
                        <a:t>Result</a:t>
                      </a:r>
                      <a:endParaRPr sz="2000" b="1" i="0" u="none" strike="noStrike" cap="none" dirty="0">
                        <a:solidFill>
                          <a:srgbClr val="00703C"/>
                        </a:solidFill>
                        <a:latin typeface="Arial"/>
                        <a:ea typeface="Arial"/>
                        <a:cs typeface="Arial"/>
                        <a:sym typeface="Arial"/>
                      </a:endParaRPr>
                    </a:p>
                  </a:txBody>
                  <a:tcPr marL="91425" marR="91425" marT="91425" marB="91425">
                    <a:solidFill>
                      <a:srgbClr val="FFFF00"/>
                    </a:solidFill>
                  </a:tcPr>
                </a:tc>
                <a:extLst>
                  <a:ext uri="{0D108BD9-81ED-4DB2-BD59-A6C34878D82A}">
                    <a16:rowId xmlns:a16="http://schemas.microsoft.com/office/drawing/2014/main" val="10000"/>
                  </a:ext>
                </a:extLst>
              </a:tr>
              <a:tr h="1632875">
                <a:tc>
                  <a:txBody>
                    <a:bodyPr/>
                    <a:lstStyle/>
                    <a:p>
                      <a:pPr marL="0" lvl="0" indent="0" rtl="0">
                        <a:lnSpc>
                          <a:spcPct val="115000"/>
                        </a:lnSpc>
                        <a:spcBef>
                          <a:spcPts val="0"/>
                        </a:spcBef>
                        <a:spcAft>
                          <a:spcPts val="0"/>
                        </a:spcAft>
                        <a:buNone/>
                      </a:pPr>
                      <a:r>
                        <a:rPr lang="en-US" sz="2000" b="1" i="0" u="none" strike="noStrike" cap="none" dirty="0">
                          <a:solidFill>
                            <a:srgbClr val="274E13"/>
                          </a:solidFill>
                          <a:latin typeface="Arial"/>
                          <a:ea typeface="Arial"/>
                          <a:cs typeface="Arial"/>
                          <a:sym typeface="Arial"/>
                        </a:rPr>
                        <a:t> </a:t>
                      </a:r>
                      <a:endParaRPr sz="2000" b="1" i="0" u="none" strike="noStrike" cap="none" dirty="0">
                        <a:solidFill>
                          <a:srgbClr val="00703C"/>
                        </a:solidFill>
                        <a:latin typeface="Arial"/>
                        <a:ea typeface="Arial"/>
                        <a:cs typeface="Arial"/>
                        <a:sym typeface="Arial"/>
                      </a:endParaRPr>
                    </a:p>
                    <a:p>
                      <a:pPr marL="0" lvl="0" indent="0" algn="just" rtl="0">
                        <a:lnSpc>
                          <a:spcPct val="115000"/>
                        </a:lnSpc>
                        <a:spcBef>
                          <a:spcPts val="0"/>
                        </a:spcBef>
                        <a:spcAft>
                          <a:spcPts val="0"/>
                        </a:spcAft>
                        <a:buNone/>
                      </a:pPr>
                      <a:r>
                        <a:rPr lang="en-US" sz="2000" b="1" i="0" u="none" strike="noStrike" cap="none" dirty="0">
                          <a:solidFill>
                            <a:srgbClr val="00703C"/>
                          </a:solidFill>
                          <a:latin typeface="Arial"/>
                          <a:ea typeface="Arial"/>
                          <a:cs typeface="Arial"/>
                          <a:sym typeface="Arial"/>
                        </a:rPr>
                        <a:t>The count of stores participating in promo and not participating in promo when the sales is zero and when the sales are greater than zero.</a:t>
                      </a:r>
                      <a:endParaRPr sz="2000" b="1" i="0" u="none" strike="noStrike" cap="none" dirty="0">
                        <a:solidFill>
                          <a:srgbClr val="00703C"/>
                        </a:solidFill>
                        <a:latin typeface="Arial"/>
                        <a:ea typeface="Arial"/>
                        <a:cs typeface="Arial"/>
                        <a:sym typeface="Arial"/>
                      </a:endParaRPr>
                    </a:p>
                    <a:p>
                      <a:pPr marL="0" lvl="0" indent="0" rtl="0">
                        <a:spcBef>
                          <a:spcPts val="0"/>
                        </a:spcBef>
                        <a:spcAft>
                          <a:spcPts val="0"/>
                        </a:spcAft>
                        <a:buNone/>
                      </a:pPr>
                      <a:endParaRPr sz="2000" b="1" i="0" u="none" strike="noStrike" cap="none" dirty="0">
                        <a:solidFill>
                          <a:srgbClr val="274E13"/>
                        </a:solidFill>
                        <a:latin typeface="Arial"/>
                        <a:ea typeface="Arial"/>
                        <a:cs typeface="Arial"/>
                        <a:sym typeface="Arial"/>
                      </a:endParaRPr>
                    </a:p>
                  </a:txBody>
                  <a:tcPr marL="91425" marR="91425" marT="91425" marB="91425">
                    <a:solidFill>
                      <a:srgbClr val="92D050"/>
                    </a:solidFill>
                  </a:tcPr>
                </a:tc>
                <a:tc>
                  <a:txBody>
                    <a:bodyPr/>
                    <a:lstStyle/>
                    <a:p>
                      <a:pPr marL="0" lvl="0" indent="0" rtl="0">
                        <a:spcBef>
                          <a:spcPts val="0"/>
                        </a:spcBef>
                        <a:spcAft>
                          <a:spcPts val="0"/>
                        </a:spcAft>
                        <a:buNone/>
                      </a:pPr>
                      <a:endParaRPr dirty="0"/>
                    </a:p>
                  </a:txBody>
                  <a:tcPr marL="91425" marR="91425" marT="91425" marB="91425">
                    <a:solidFill>
                      <a:srgbClr val="92D050"/>
                    </a:solidFill>
                  </a:tcPr>
                </a:tc>
                <a:extLst>
                  <a:ext uri="{0D108BD9-81ED-4DB2-BD59-A6C34878D82A}">
                    <a16:rowId xmlns:a16="http://schemas.microsoft.com/office/drawing/2014/main" val="10001"/>
                  </a:ext>
                </a:extLst>
              </a:tr>
            </a:tbl>
          </a:graphicData>
        </a:graphic>
      </p:graphicFrame>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8209" y="4453792"/>
            <a:ext cx="2724788" cy="99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504938" y="294334"/>
            <a:ext cx="8285584" cy="1143000"/>
          </a:xfrm>
          <a:prstGeom prst="rect">
            <a:avLst/>
          </a:prstGeom>
        </p:spPr>
        <p:txBody>
          <a:bodyPr spcFirstLastPara="1" wrap="square" lIns="91425" tIns="91425" rIns="91425" bIns="91425" anchor="ctr" anchorCtr="0">
            <a:noAutofit/>
          </a:bodyPr>
          <a:lstStyle/>
          <a:p>
            <a:pPr marL="0" lvl="0" indent="0">
              <a:spcBef>
                <a:spcPts val="0"/>
              </a:spcBef>
              <a:spcAft>
                <a:spcPts val="0"/>
              </a:spcAft>
              <a:buClr>
                <a:schemeClr val="dk1"/>
              </a:buClr>
              <a:buSzPts val="1100"/>
              <a:buFont typeface="Arial"/>
              <a:buNone/>
            </a:pPr>
            <a:r>
              <a:rPr lang="en-US" dirty="0">
                <a:solidFill>
                  <a:srgbClr val="0000FF"/>
                </a:solidFill>
              </a:rPr>
              <a:t>Analysis</a:t>
            </a:r>
            <a:r>
              <a:rPr lang="en-US" dirty="0">
                <a:solidFill>
                  <a:srgbClr val="4A0DE1"/>
                </a:solidFill>
              </a:rPr>
              <a:t> </a:t>
            </a:r>
            <a:r>
              <a:rPr lang="en-US" dirty="0">
                <a:solidFill>
                  <a:srgbClr val="0000FF"/>
                </a:solidFill>
              </a:rPr>
              <a:t>of</a:t>
            </a:r>
            <a:r>
              <a:rPr lang="en-US" dirty="0">
                <a:solidFill>
                  <a:srgbClr val="4A0DE1"/>
                </a:solidFill>
              </a:rPr>
              <a:t> </a:t>
            </a:r>
            <a:r>
              <a:rPr lang="en-US" dirty="0">
                <a:solidFill>
                  <a:srgbClr val="0000FF"/>
                </a:solidFill>
              </a:rPr>
              <a:t>relationship</a:t>
            </a:r>
            <a:r>
              <a:rPr lang="en-US" dirty="0">
                <a:solidFill>
                  <a:srgbClr val="4A0DE1"/>
                </a:solidFill>
              </a:rPr>
              <a:t> </a:t>
            </a:r>
            <a:r>
              <a:rPr lang="en-US" dirty="0">
                <a:solidFill>
                  <a:srgbClr val="0000FF"/>
                </a:solidFill>
              </a:rPr>
              <a:t>between</a:t>
            </a:r>
            <a:r>
              <a:rPr lang="en-US" dirty="0">
                <a:solidFill>
                  <a:srgbClr val="4A0DE1"/>
                </a:solidFill>
              </a:rPr>
              <a:t>  </a:t>
            </a:r>
            <a:r>
              <a:rPr lang="en-US" dirty="0">
                <a:solidFill>
                  <a:srgbClr val="0000FF"/>
                </a:solidFill>
              </a:rPr>
              <a:t>variables</a:t>
            </a:r>
            <a:endParaRPr dirty="0">
              <a:solidFill>
                <a:srgbClr val="0000FF"/>
              </a:solidFill>
            </a:endParaRPr>
          </a:p>
        </p:txBody>
      </p:sp>
      <p:sp>
        <p:nvSpPr>
          <p:cNvPr id="174" name="Shape 174"/>
          <p:cNvSpPr txBox="1"/>
          <p:nvPr/>
        </p:nvSpPr>
        <p:spPr>
          <a:xfrm>
            <a:off x="212100" y="1653421"/>
            <a:ext cx="8625600" cy="4666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endParaRPr sz="2000">
              <a:solidFill>
                <a:schemeClr val="dk1"/>
              </a:solidFill>
            </a:endParaRPr>
          </a:p>
          <a:p>
            <a:pPr marL="0" lvl="0" indent="0" algn="just" rtl="0">
              <a:lnSpc>
                <a:spcPct val="115000"/>
              </a:lnSpc>
              <a:spcBef>
                <a:spcPts val="0"/>
              </a:spcBef>
              <a:spcAft>
                <a:spcPts val="0"/>
              </a:spcAft>
              <a:buNone/>
            </a:pPr>
            <a:endParaRPr>
              <a:solidFill>
                <a:schemeClr val="dk1"/>
              </a:solidFill>
            </a:endParaRPr>
          </a:p>
          <a:p>
            <a:pPr marL="0" lvl="0" indent="0" rtl="0">
              <a:spcBef>
                <a:spcPts val="0"/>
              </a:spcBef>
              <a:spcAft>
                <a:spcPts val="0"/>
              </a:spcAft>
              <a:buNone/>
            </a:pPr>
            <a:endParaRPr/>
          </a:p>
        </p:txBody>
      </p:sp>
      <p:graphicFrame>
        <p:nvGraphicFramePr>
          <p:cNvPr id="175" name="Shape 175"/>
          <p:cNvGraphicFramePr/>
          <p:nvPr>
            <p:extLst>
              <p:ext uri="{D42A27DB-BD31-4B8C-83A1-F6EECF244321}">
                <p14:modId xmlns:p14="http://schemas.microsoft.com/office/powerpoint/2010/main" val="2702341568"/>
              </p:ext>
            </p:extLst>
          </p:nvPr>
        </p:nvGraphicFramePr>
        <p:xfrm>
          <a:off x="334930" y="1713115"/>
          <a:ext cx="8502770" cy="4286033"/>
        </p:xfrm>
        <a:graphic>
          <a:graphicData uri="http://schemas.openxmlformats.org/drawingml/2006/table">
            <a:tbl>
              <a:tblPr>
                <a:noFill/>
                <a:tableStyleId>{D2E1E2CA-FC0D-4492-B739-845BA5F88500}</a:tableStyleId>
              </a:tblPr>
              <a:tblGrid>
                <a:gridCol w="4251385">
                  <a:extLst>
                    <a:ext uri="{9D8B030D-6E8A-4147-A177-3AD203B41FA5}">
                      <a16:colId xmlns:a16="http://schemas.microsoft.com/office/drawing/2014/main" val="20000"/>
                    </a:ext>
                  </a:extLst>
                </a:gridCol>
                <a:gridCol w="4251385">
                  <a:extLst>
                    <a:ext uri="{9D8B030D-6E8A-4147-A177-3AD203B41FA5}">
                      <a16:colId xmlns:a16="http://schemas.microsoft.com/office/drawing/2014/main" val="20001"/>
                    </a:ext>
                  </a:extLst>
                </a:gridCol>
              </a:tblGrid>
              <a:tr h="1040168">
                <a:tc>
                  <a:txBody>
                    <a:bodyPr/>
                    <a:lstStyle/>
                    <a:p>
                      <a:pPr marL="0" lvl="0" indent="0" rtl="0">
                        <a:lnSpc>
                          <a:spcPct val="115000"/>
                        </a:lnSpc>
                        <a:spcBef>
                          <a:spcPts val="0"/>
                        </a:spcBef>
                        <a:spcAft>
                          <a:spcPts val="0"/>
                        </a:spcAft>
                        <a:buClr>
                          <a:schemeClr val="dk1"/>
                        </a:buClr>
                        <a:buSzPts val="1100"/>
                        <a:buFont typeface="Arial"/>
                        <a:buNone/>
                      </a:pPr>
                      <a:r>
                        <a:rPr lang="en-US" sz="1800" b="1" i="0" u="none" strike="noStrike" cap="none" dirty="0">
                          <a:solidFill>
                            <a:schemeClr val="tx1"/>
                          </a:solidFill>
                          <a:latin typeface="Arial"/>
                          <a:ea typeface="Arial"/>
                          <a:cs typeface="Arial"/>
                          <a:sym typeface="Arial"/>
                        </a:rPr>
                        <a:t>The count of stores opened and closed when the sales is zero and when the sales greater than zero.</a:t>
                      </a:r>
                      <a:endParaRPr sz="18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lvl="0" indent="0">
                        <a:spcBef>
                          <a:spcPts val="0"/>
                        </a:spcBef>
                        <a:spcAft>
                          <a:spcPts val="0"/>
                        </a:spcAft>
                        <a:buNone/>
                      </a:pPr>
                      <a:endParaRPr dirty="0"/>
                    </a:p>
                  </a:txBody>
                  <a:tcPr marL="91425" marR="91425" marT="91425" marB="91425">
                    <a:solidFill>
                      <a:srgbClr val="92D050"/>
                    </a:solidFill>
                  </a:tcPr>
                </a:tc>
                <a:extLst>
                  <a:ext uri="{0D108BD9-81ED-4DB2-BD59-A6C34878D82A}">
                    <a16:rowId xmlns:a16="http://schemas.microsoft.com/office/drawing/2014/main" val="10000"/>
                  </a:ext>
                </a:extLst>
              </a:tr>
              <a:tr h="1353030">
                <a:tc>
                  <a:txBody>
                    <a:bodyPr/>
                    <a:lstStyle/>
                    <a:p>
                      <a:pPr marL="0" lvl="0" indent="0" algn="just" rtl="0">
                        <a:lnSpc>
                          <a:spcPct val="115000"/>
                        </a:lnSpc>
                        <a:spcBef>
                          <a:spcPts val="0"/>
                        </a:spcBef>
                        <a:spcAft>
                          <a:spcPts val="0"/>
                        </a:spcAft>
                        <a:buClr>
                          <a:schemeClr val="dk1"/>
                        </a:buClr>
                        <a:buSzPts val="1100"/>
                        <a:buFont typeface="Arial"/>
                        <a:buNone/>
                      </a:pPr>
                      <a:r>
                        <a:rPr lang="en-US" sz="1800" b="1" i="0" u="none" strike="noStrike" cap="none" dirty="0">
                          <a:solidFill>
                            <a:schemeClr val="tx1"/>
                          </a:solidFill>
                          <a:latin typeface="Arial"/>
                          <a:ea typeface="Arial"/>
                          <a:cs typeface="Arial"/>
                          <a:sym typeface="Arial"/>
                        </a:rPr>
                        <a:t>The count of closed and opened stores when the customer count is zero and customers &gt; 0.</a:t>
                      </a:r>
                      <a:endParaRPr sz="1800" b="1" i="0" u="none" strike="noStrike" cap="none" dirty="0">
                        <a:solidFill>
                          <a:schemeClr val="tx1"/>
                        </a:solidFill>
                        <a:latin typeface="Arial"/>
                        <a:ea typeface="Arial"/>
                        <a:cs typeface="Arial"/>
                        <a:sym typeface="Arial"/>
                      </a:endParaRPr>
                    </a:p>
                    <a:p>
                      <a:pPr marL="0" lvl="0" indent="0">
                        <a:spcBef>
                          <a:spcPts val="0"/>
                        </a:spcBef>
                        <a:spcAft>
                          <a:spcPts val="0"/>
                        </a:spcAft>
                        <a:buNone/>
                      </a:pPr>
                      <a:endParaRPr sz="2000" b="1" i="0" u="none" strike="noStrike" cap="none" dirty="0">
                        <a:solidFill>
                          <a:srgbClr val="274E13"/>
                        </a:solidFill>
                        <a:latin typeface="Arial"/>
                        <a:ea typeface="Arial"/>
                        <a:cs typeface="Arial"/>
                        <a:sym typeface="Arial"/>
                      </a:endParaRPr>
                    </a:p>
                  </a:txBody>
                  <a:tcPr marL="91425" marR="91425" marT="91425" marB="91425">
                    <a:solidFill>
                      <a:srgbClr val="92D050"/>
                    </a:solidFill>
                  </a:tcPr>
                </a:tc>
                <a:tc>
                  <a:txBody>
                    <a:bodyPr/>
                    <a:lstStyle/>
                    <a:p>
                      <a:pPr marL="0" lvl="0" indent="0">
                        <a:spcBef>
                          <a:spcPts val="0"/>
                        </a:spcBef>
                        <a:spcAft>
                          <a:spcPts val="0"/>
                        </a:spcAft>
                        <a:buNone/>
                      </a:pPr>
                      <a:endParaRPr dirty="0"/>
                    </a:p>
                  </a:txBody>
                  <a:tcPr marL="91425" marR="91425" marT="91425" marB="91425">
                    <a:solidFill>
                      <a:srgbClr val="92D050"/>
                    </a:solidFill>
                  </a:tcPr>
                </a:tc>
                <a:extLst>
                  <a:ext uri="{0D108BD9-81ED-4DB2-BD59-A6C34878D82A}">
                    <a16:rowId xmlns:a16="http://schemas.microsoft.com/office/drawing/2014/main" val="10001"/>
                  </a:ext>
                </a:extLst>
              </a:tr>
              <a:tr h="1650674">
                <a:tc>
                  <a:txBody>
                    <a:bodyPr/>
                    <a:lstStyle/>
                    <a:p>
                      <a:pPr marL="0" lvl="0" indent="0" algn="just" rtl="0">
                        <a:lnSpc>
                          <a:spcPct val="115000"/>
                        </a:lnSpc>
                        <a:spcBef>
                          <a:spcPts val="0"/>
                        </a:spcBef>
                        <a:spcAft>
                          <a:spcPts val="0"/>
                        </a:spcAft>
                        <a:buClr>
                          <a:schemeClr val="dk1"/>
                        </a:buClr>
                        <a:buSzPts val="1100"/>
                        <a:buFont typeface="Arial"/>
                        <a:buNone/>
                      </a:pPr>
                      <a:r>
                        <a:rPr lang="en-US" sz="1800" b="1" i="0" u="none" strike="noStrike" cap="none" dirty="0">
                          <a:solidFill>
                            <a:schemeClr val="tx1"/>
                          </a:solidFill>
                          <a:latin typeface="Arial"/>
                          <a:ea typeface="Arial"/>
                          <a:cs typeface="Arial"/>
                          <a:sym typeface="Arial"/>
                        </a:rPr>
                        <a:t>The count of sales </a:t>
                      </a:r>
                      <a:r>
                        <a:rPr lang="en-US" sz="1800" b="1" i="0" u="none" strike="noStrike" cap="none" dirty="0" err="1">
                          <a:solidFill>
                            <a:schemeClr val="tx1"/>
                          </a:solidFill>
                          <a:latin typeface="Arial"/>
                          <a:ea typeface="Arial"/>
                          <a:cs typeface="Arial"/>
                          <a:sym typeface="Arial"/>
                        </a:rPr>
                        <a:t>vs</a:t>
                      </a:r>
                      <a:r>
                        <a:rPr lang="en-US" sz="1800" b="1" i="0" u="none" strike="noStrike" cap="none" dirty="0">
                          <a:solidFill>
                            <a:schemeClr val="tx1"/>
                          </a:solidFill>
                          <a:latin typeface="Arial"/>
                          <a:ea typeface="Arial"/>
                          <a:cs typeface="Arial"/>
                          <a:sym typeface="Arial"/>
                        </a:rPr>
                        <a:t> customer when sales is zero and customers are zero, sales zero and customers more than zero and vice versa.</a:t>
                      </a:r>
                      <a:endParaRPr sz="1800" b="1" i="0" u="none" strike="noStrike" cap="none" dirty="0">
                        <a:solidFill>
                          <a:schemeClr val="tx1"/>
                        </a:solidFill>
                        <a:latin typeface="Arial"/>
                        <a:ea typeface="Arial"/>
                        <a:cs typeface="Arial"/>
                        <a:sym typeface="Arial"/>
                      </a:endParaRPr>
                    </a:p>
                    <a:p>
                      <a:pPr marL="0" lvl="0" indent="0">
                        <a:spcBef>
                          <a:spcPts val="0"/>
                        </a:spcBef>
                        <a:spcAft>
                          <a:spcPts val="0"/>
                        </a:spcAft>
                        <a:buNone/>
                      </a:pPr>
                      <a:endParaRPr sz="2000" b="1" i="0" u="none" strike="noStrike" cap="none" dirty="0">
                        <a:solidFill>
                          <a:srgbClr val="274E13"/>
                        </a:solidFill>
                        <a:latin typeface="Arial"/>
                        <a:ea typeface="Arial"/>
                        <a:cs typeface="Arial"/>
                        <a:sym typeface="Arial"/>
                      </a:endParaRPr>
                    </a:p>
                  </a:txBody>
                  <a:tcPr marL="91425" marR="91425" marT="91425" marB="91425">
                    <a:solidFill>
                      <a:srgbClr val="92D050"/>
                    </a:solidFill>
                  </a:tcPr>
                </a:tc>
                <a:tc>
                  <a:txBody>
                    <a:bodyPr/>
                    <a:lstStyle/>
                    <a:p>
                      <a:pPr marL="0" lvl="0" indent="0">
                        <a:spcBef>
                          <a:spcPts val="0"/>
                        </a:spcBef>
                        <a:spcAft>
                          <a:spcPts val="0"/>
                        </a:spcAft>
                        <a:buNone/>
                      </a:pPr>
                      <a:endParaRPr dirty="0"/>
                    </a:p>
                  </a:txBody>
                  <a:tcPr marL="91425" marR="91425" marT="91425" marB="91425">
                    <a:solidFill>
                      <a:srgbClr val="92D050"/>
                    </a:solidFill>
                  </a:tcPr>
                </a:tc>
                <a:extLst>
                  <a:ext uri="{0D108BD9-81ED-4DB2-BD59-A6C34878D82A}">
                    <a16:rowId xmlns:a16="http://schemas.microsoft.com/office/drawing/2014/main" val="10002"/>
                  </a:ext>
                </a:extLst>
              </a:tr>
            </a:tbl>
          </a:graphicData>
        </a:graphic>
      </p:graphicFrame>
      <p:pic>
        <p:nvPicPr>
          <p:cNvPr id="178" name="Shape 178"/>
          <p:cNvPicPr preferRelativeResize="0"/>
          <p:nvPr/>
        </p:nvPicPr>
        <p:blipFill>
          <a:blip r:embed="rId3">
            <a:alphaModFix/>
          </a:blip>
          <a:stretch>
            <a:fillRect/>
          </a:stretch>
        </p:blipFill>
        <p:spPr>
          <a:xfrm>
            <a:off x="5124657" y="4472119"/>
            <a:ext cx="2860983" cy="1023881"/>
          </a:xfrm>
          <a:prstGeom prst="rect">
            <a:avLst/>
          </a:prstGeom>
          <a:noFill/>
          <a:ln>
            <a:noFill/>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308" y="1785105"/>
            <a:ext cx="2860983" cy="92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9309" y="3036342"/>
            <a:ext cx="2860983" cy="785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149290" y="330622"/>
            <a:ext cx="9144000" cy="1143000"/>
          </a:xfrm>
          <a:prstGeom prst="rect">
            <a:avLst/>
          </a:prstGeom>
        </p:spPr>
        <p:txBody>
          <a:bodyPr spcFirstLastPara="1" wrap="square" lIns="91425" tIns="91425" rIns="91425" bIns="91425" anchor="ctr" anchorCtr="0">
            <a:noAutofit/>
          </a:bodyPr>
          <a:lstStyle/>
          <a:p>
            <a:pPr>
              <a:buClr>
                <a:schemeClr val="dk1"/>
              </a:buClr>
              <a:buSzPts val="1100"/>
            </a:pPr>
            <a:r>
              <a:rPr lang="en-US" dirty="0">
                <a:solidFill>
                  <a:srgbClr val="0000FF"/>
                </a:solidFill>
              </a:rPr>
              <a:t>Analysis of relationship between  variables</a:t>
            </a:r>
            <a:endParaRPr dirty="0">
              <a:solidFill>
                <a:srgbClr val="0000FF"/>
              </a:solidFill>
            </a:endParaRPr>
          </a:p>
        </p:txBody>
      </p:sp>
      <p:sp>
        <p:nvSpPr>
          <p:cNvPr id="184" name="Shape 184"/>
          <p:cNvSpPr txBox="1"/>
          <p:nvPr/>
        </p:nvSpPr>
        <p:spPr>
          <a:xfrm>
            <a:off x="391886" y="1780355"/>
            <a:ext cx="8397551" cy="440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US" sz="1800" b="1" dirty="0">
                <a:solidFill>
                  <a:srgbClr val="00703C"/>
                </a:solidFill>
              </a:rPr>
              <a:t>Analyzing the above results we can find the factors that results in no sales, impact of sales when there are promotions but stores are closed, the stores are opened during promotions but no sales, and sometimes the stores are opened on promotion but no sale.</a:t>
            </a:r>
            <a:endParaRPr sz="1800" b="1" dirty="0">
              <a:solidFill>
                <a:srgbClr val="00703C"/>
              </a:solidFill>
            </a:endParaRPr>
          </a:p>
          <a:p>
            <a:pPr marL="0" lvl="0" indent="0" algn="just" rtl="0">
              <a:lnSpc>
                <a:spcPct val="115000"/>
              </a:lnSpc>
              <a:spcBef>
                <a:spcPts val="500"/>
              </a:spcBef>
              <a:spcAft>
                <a:spcPts val="0"/>
              </a:spcAft>
              <a:buClr>
                <a:schemeClr val="dk1"/>
              </a:buClr>
              <a:buSzPts val="1100"/>
              <a:buFont typeface="Arial"/>
              <a:buNone/>
            </a:pPr>
            <a:endParaRPr sz="1800" b="1" dirty="0">
              <a:solidFill>
                <a:srgbClr val="00703C"/>
              </a:solidFill>
            </a:endParaRPr>
          </a:p>
          <a:p>
            <a:pPr marL="0" lvl="0" indent="0" algn="just" rtl="0">
              <a:lnSpc>
                <a:spcPct val="115000"/>
              </a:lnSpc>
              <a:spcBef>
                <a:spcPts val="500"/>
              </a:spcBef>
              <a:spcAft>
                <a:spcPts val="0"/>
              </a:spcAft>
              <a:buClr>
                <a:schemeClr val="dk1"/>
              </a:buClr>
              <a:buSzPts val="1100"/>
              <a:buFont typeface="Arial"/>
              <a:buNone/>
            </a:pPr>
            <a:r>
              <a:rPr lang="en-US" sz="1800" b="1" dirty="0">
                <a:solidFill>
                  <a:srgbClr val="00703C"/>
                </a:solidFill>
              </a:rPr>
              <a:t>Hence it can be inferred that various factors are involved in the sales and not just one factor is involved.</a:t>
            </a:r>
            <a:endParaRPr sz="1800" b="1" dirty="0">
              <a:solidFill>
                <a:srgbClr val="00703C"/>
              </a:solidFill>
            </a:endParaRPr>
          </a:p>
          <a:p>
            <a:pPr marL="0" lvl="0" indent="0" algn="just" rtl="0">
              <a:lnSpc>
                <a:spcPct val="115000"/>
              </a:lnSpc>
              <a:spcBef>
                <a:spcPts val="500"/>
              </a:spcBef>
              <a:spcAft>
                <a:spcPts val="0"/>
              </a:spcAft>
              <a:buClr>
                <a:schemeClr val="dk1"/>
              </a:buClr>
              <a:buSzPts val="1100"/>
              <a:buFont typeface="Arial"/>
              <a:buNone/>
            </a:pPr>
            <a:endParaRPr sz="1800" b="1" dirty="0">
              <a:solidFill>
                <a:srgbClr val="00703C"/>
              </a:solidFill>
            </a:endParaRPr>
          </a:p>
          <a:p>
            <a:pPr marL="0" lvl="0" indent="0" rtl="0">
              <a:lnSpc>
                <a:spcPct val="115000"/>
              </a:lnSpc>
              <a:spcBef>
                <a:spcPts val="500"/>
              </a:spcBef>
              <a:spcAft>
                <a:spcPts val="500"/>
              </a:spcAft>
              <a:buClr>
                <a:schemeClr val="dk1"/>
              </a:buClr>
              <a:buSzPts val="1100"/>
              <a:buFont typeface="Arial"/>
              <a:buNone/>
            </a:pPr>
            <a:r>
              <a:rPr lang="en-US" sz="1800" b="1" dirty="0">
                <a:solidFill>
                  <a:srgbClr val="00703C"/>
                </a:solidFill>
              </a:rPr>
              <a:t>Promos, open ,close ,month, day ,</a:t>
            </a:r>
            <a:r>
              <a:rPr lang="en-US" sz="1800" b="1" dirty="0" err="1">
                <a:solidFill>
                  <a:srgbClr val="00703C"/>
                </a:solidFill>
              </a:rPr>
              <a:t>competitationDistance</a:t>
            </a:r>
            <a:r>
              <a:rPr lang="en-US" sz="1800" b="1" dirty="0">
                <a:solidFill>
                  <a:srgbClr val="00703C"/>
                </a:solidFill>
              </a:rPr>
              <a:t> variables can act as the predictors.</a:t>
            </a:r>
            <a:endParaRPr sz="1800" b="1" dirty="0">
              <a:solidFill>
                <a:srgbClr val="00703C"/>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673061" y="311960"/>
            <a:ext cx="3814962" cy="891689"/>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Skewness</a:t>
            </a:r>
            <a:endParaRPr dirty="0">
              <a:solidFill>
                <a:srgbClr val="0000FF"/>
              </a:solidFill>
            </a:endParaRPr>
          </a:p>
        </p:txBody>
      </p:sp>
      <p:sp>
        <p:nvSpPr>
          <p:cNvPr id="190" name="Shape 190"/>
          <p:cNvSpPr txBox="1"/>
          <p:nvPr/>
        </p:nvSpPr>
        <p:spPr>
          <a:xfrm>
            <a:off x="307909" y="1397777"/>
            <a:ext cx="8462867" cy="3799374"/>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pPr>
            <a:r>
              <a:rPr lang="en-US" sz="1800" b="1" dirty="0">
                <a:solidFill>
                  <a:srgbClr val="00703C"/>
                </a:solidFill>
              </a:rPr>
              <a:t>Skewness indicates whether the observations in a data set are concentrated on a particular side.</a:t>
            </a:r>
          </a:p>
          <a:p>
            <a:pPr marL="0" lvl="0" indent="0" algn="just">
              <a:spcBef>
                <a:spcPts val="0"/>
              </a:spcBef>
              <a:spcAft>
                <a:spcPts val="0"/>
              </a:spcAft>
              <a:buNone/>
            </a:pPr>
            <a:endParaRPr lang="en-US" sz="1800" b="1" dirty="0">
              <a:solidFill>
                <a:srgbClr val="00703C"/>
              </a:solidFill>
            </a:endParaRPr>
          </a:p>
          <a:p>
            <a:pPr lvl="0" algn="just"/>
            <a:r>
              <a:rPr lang="en-IN" sz="1800" b="1" dirty="0">
                <a:solidFill>
                  <a:srgbClr val="00703C"/>
                </a:solidFill>
              </a:rPr>
              <a:t>Positive skewness indicate that the mean of the data values is larger than the median, and the data distribution is right-skewed.</a:t>
            </a:r>
          </a:p>
          <a:p>
            <a:pPr lvl="0" algn="just"/>
            <a:endParaRPr lang="en-IN" sz="1800" b="1" dirty="0">
              <a:solidFill>
                <a:srgbClr val="00703C"/>
              </a:solidFill>
            </a:endParaRPr>
          </a:p>
          <a:p>
            <a:pPr lvl="0" algn="just"/>
            <a:r>
              <a:rPr lang="en-IN" sz="1800" b="1" dirty="0">
                <a:solidFill>
                  <a:srgbClr val="00703C"/>
                </a:solidFill>
              </a:rPr>
              <a:t>Negative skewness indicates that the mean of the data values is less than the median, and the data distribution is left-skewed.</a:t>
            </a:r>
          </a:p>
          <a:p>
            <a:pPr marL="0" lvl="0" indent="0">
              <a:spcBef>
                <a:spcPts val="0"/>
              </a:spcBef>
              <a:spcAft>
                <a:spcPts val="0"/>
              </a:spcAft>
              <a:buNone/>
            </a:pPr>
            <a:endParaRPr sz="2000" b="1" dirty="0">
              <a:solidFill>
                <a:srgbClr val="00703C"/>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Shape 191"/>
          <p:cNvGraphicFramePr/>
          <p:nvPr>
            <p:extLst>
              <p:ext uri="{D42A27DB-BD31-4B8C-83A1-F6EECF244321}">
                <p14:modId xmlns:p14="http://schemas.microsoft.com/office/powerpoint/2010/main" val="1619475009"/>
              </p:ext>
            </p:extLst>
          </p:nvPr>
        </p:nvGraphicFramePr>
        <p:xfrm>
          <a:off x="409433" y="163773"/>
          <a:ext cx="8146738" cy="5744138"/>
        </p:xfrm>
        <a:graphic>
          <a:graphicData uri="http://schemas.openxmlformats.org/drawingml/2006/table">
            <a:tbl>
              <a:tblPr>
                <a:noFill/>
                <a:tableStyleId>{D2E1E2CA-FC0D-4492-B739-845BA5F88500}</a:tableStyleId>
              </a:tblPr>
              <a:tblGrid>
                <a:gridCol w="2741084">
                  <a:extLst>
                    <a:ext uri="{9D8B030D-6E8A-4147-A177-3AD203B41FA5}">
                      <a16:colId xmlns:a16="http://schemas.microsoft.com/office/drawing/2014/main" val="20000"/>
                    </a:ext>
                  </a:extLst>
                </a:gridCol>
                <a:gridCol w="2286103">
                  <a:extLst>
                    <a:ext uri="{9D8B030D-6E8A-4147-A177-3AD203B41FA5}">
                      <a16:colId xmlns:a16="http://schemas.microsoft.com/office/drawing/2014/main" val="20001"/>
                    </a:ext>
                  </a:extLst>
                </a:gridCol>
                <a:gridCol w="3119551">
                  <a:extLst>
                    <a:ext uri="{9D8B030D-6E8A-4147-A177-3AD203B41FA5}">
                      <a16:colId xmlns:a16="http://schemas.microsoft.com/office/drawing/2014/main" val="20002"/>
                    </a:ext>
                  </a:extLst>
                </a:gridCol>
              </a:tblGrid>
              <a:tr h="373058">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Field </a:t>
                      </a:r>
                      <a:endParaRPr sz="1300" b="1" i="0" u="none" strike="noStrike" cap="none" dirty="0">
                        <a:solidFill>
                          <a:schemeClr val="tx1"/>
                        </a:solidFill>
                        <a:latin typeface="Arial"/>
                        <a:ea typeface="Arial"/>
                        <a:cs typeface="Arial"/>
                        <a:sym typeface="Arial"/>
                      </a:endParaRPr>
                    </a:p>
                  </a:txBody>
                  <a:tcPr marL="91425" marR="91425" marT="91425" marB="91425">
                    <a:solidFill>
                      <a:srgbClr val="FFFF0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Value</a:t>
                      </a:r>
                      <a:endParaRPr sz="1300" b="1" i="0" u="none" strike="noStrike" cap="none" dirty="0">
                        <a:solidFill>
                          <a:schemeClr val="tx1"/>
                        </a:solidFill>
                        <a:latin typeface="Arial"/>
                        <a:ea typeface="Arial"/>
                        <a:cs typeface="Arial"/>
                        <a:sym typeface="Arial"/>
                      </a:endParaRPr>
                    </a:p>
                  </a:txBody>
                  <a:tcPr marL="91425" marR="91425" marT="91425" marB="91425">
                    <a:solidFill>
                      <a:srgbClr val="FFFF0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Inference</a:t>
                      </a:r>
                      <a:endParaRPr sz="1300" b="1" i="0" u="none" strike="noStrike" cap="none" dirty="0">
                        <a:solidFill>
                          <a:schemeClr val="tx1"/>
                        </a:solidFill>
                        <a:latin typeface="Arial"/>
                        <a:ea typeface="Arial"/>
                        <a:cs typeface="Arial"/>
                        <a:sym typeface="Arial"/>
                      </a:endParaRPr>
                    </a:p>
                  </a:txBody>
                  <a:tcPr marL="91425" marR="91425" marT="91425" marB="91425">
                    <a:solidFill>
                      <a:srgbClr val="FFFF00"/>
                    </a:solidFill>
                  </a:tcPr>
                </a:tc>
                <a:extLst>
                  <a:ext uri="{0D108BD9-81ED-4DB2-BD59-A6C34878D82A}">
                    <a16:rowId xmlns:a16="http://schemas.microsoft.com/office/drawing/2014/main" val="10000"/>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Sales</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1.594886</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Right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01"/>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Promo</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0.2158176</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Right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02"/>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Customers</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2.789018</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Right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03"/>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err="1">
                          <a:solidFill>
                            <a:schemeClr val="tx1"/>
                          </a:solidFill>
                          <a:latin typeface="Arial"/>
                          <a:ea typeface="Arial"/>
                          <a:cs typeface="Arial"/>
                          <a:sym typeface="Arial"/>
                        </a:rPr>
                        <a:t>DayOfWeek</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0.01931127</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Right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04"/>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Open</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NA</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05"/>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err="1">
                          <a:solidFill>
                            <a:schemeClr val="tx1"/>
                          </a:solidFill>
                          <a:latin typeface="Arial"/>
                          <a:ea typeface="Arial"/>
                          <a:cs typeface="Arial"/>
                          <a:sym typeface="Arial"/>
                        </a:rPr>
                        <a:t>SchoolHoliday</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1.551107</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Right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06"/>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err="1">
                          <a:solidFill>
                            <a:schemeClr val="tx1"/>
                          </a:solidFill>
                          <a:latin typeface="Arial"/>
                          <a:ea typeface="Arial"/>
                          <a:cs typeface="Arial"/>
                          <a:sym typeface="Arial"/>
                        </a:rPr>
                        <a:t>StateHoliday</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NA</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07"/>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err="1">
                          <a:solidFill>
                            <a:schemeClr val="tx1"/>
                          </a:solidFill>
                          <a:latin typeface="Arial"/>
                          <a:ea typeface="Arial"/>
                          <a:cs typeface="Arial"/>
                          <a:sym typeface="Arial"/>
                        </a:rPr>
                        <a:t>CompetationDistance</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2.926498</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Right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08"/>
                  </a:ext>
                </a:extLst>
              </a:tr>
              <a:tr h="586249">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err="1">
                          <a:solidFill>
                            <a:schemeClr val="tx1"/>
                          </a:solidFill>
                          <a:latin typeface="Arial"/>
                          <a:ea typeface="Arial"/>
                          <a:cs typeface="Arial"/>
                          <a:sym typeface="Arial"/>
                        </a:rPr>
                        <a:t>CompetatiionOpenSinceMonth</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-0.7127349</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Left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09"/>
                  </a:ext>
                </a:extLst>
              </a:tr>
              <a:tr h="58624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1" i="0" u="none" strike="noStrike" cap="none" dirty="0" err="1">
                          <a:solidFill>
                            <a:schemeClr val="tx1"/>
                          </a:solidFill>
                          <a:latin typeface="Arial"/>
                          <a:ea typeface="Arial"/>
                          <a:cs typeface="Arial"/>
                          <a:sym typeface="Arial"/>
                        </a:rPr>
                        <a:t>CompetatiionOpenSinceYear</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-8.394522</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Left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10"/>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Promo2</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-0.04837954</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Left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11"/>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Promo2SinceWeek</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1.095292</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Right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12"/>
                  </a:ext>
                </a:extLst>
              </a:tr>
              <a:tr h="373058">
                <a:tc>
                  <a:txBody>
                    <a:bodyPr/>
                    <a:lstStyle/>
                    <a:p>
                      <a:pPr marL="0" marR="0" lvl="0" indent="0" algn="l" rtl="0">
                        <a:lnSpc>
                          <a:spcPct val="100000"/>
                        </a:lnSpc>
                        <a:spcBef>
                          <a:spcPts val="0"/>
                        </a:spcBef>
                        <a:spcAft>
                          <a:spcPts val="0"/>
                        </a:spcAft>
                        <a:buClr>
                          <a:srgbClr val="000000"/>
                        </a:buClr>
                        <a:buFont typeface="Arial"/>
                        <a:buNone/>
                      </a:pPr>
                      <a:r>
                        <a:rPr lang="en-US" sz="1300" b="1" i="0" u="none" strike="noStrike" cap="none" dirty="0" err="1">
                          <a:solidFill>
                            <a:schemeClr val="tx1"/>
                          </a:solidFill>
                          <a:latin typeface="Arial"/>
                          <a:ea typeface="Arial"/>
                          <a:cs typeface="Arial"/>
                          <a:sym typeface="Arial"/>
                        </a:rPr>
                        <a:t>PromoInterval</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-0.0810483</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tc>
                  <a:txBody>
                    <a:bodyPr/>
                    <a:lstStyle/>
                    <a:p>
                      <a:pPr marL="0" marR="0" lvl="0" indent="0" algn="ctr" rtl="0">
                        <a:lnSpc>
                          <a:spcPct val="100000"/>
                        </a:lnSpc>
                        <a:spcBef>
                          <a:spcPts val="0"/>
                        </a:spcBef>
                        <a:spcAft>
                          <a:spcPts val="0"/>
                        </a:spcAft>
                        <a:buClr>
                          <a:srgbClr val="000000"/>
                        </a:buClr>
                        <a:buFont typeface="Arial"/>
                        <a:buNone/>
                      </a:pPr>
                      <a:r>
                        <a:rPr lang="en-US" sz="1300" b="1" i="0" u="none" strike="noStrike" cap="none" dirty="0">
                          <a:solidFill>
                            <a:schemeClr val="tx1"/>
                          </a:solidFill>
                          <a:latin typeface="Arial"/>
                          <a:ea typeface="Arial"/>
                          <a:cs typeface="Arial"/>
                          <a:sym typeface="Arial"/>
                        </a:rPr>
                        <a:t>Left Skewed</a:t>
                      </a:r>
                      <a:endParaRPr sz="1300" b="1" i="0" u="none" strike="noStrike" cap="none" dirty="0">
                        <a:solidFill>
                          <a:schemeClr val="tx1"/>
                        </a:solidFill>
                        <a:latin typeface="Arial"/>
                        <a:ea typeface="Arial"/>
                        <a:cs typeface="Arial"/>
                        <a:sym typeface="Arial"/>
                      </a:endParaRPr>
                    </a:p>
                  </a:txBody>
                  <a:tcPr marL="91425" marR="91425" marT="91425" marB="91425">
                    <a:solidFill>
                      <a:srgbClr val="92D050"/>
                    </a:solidFill>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92716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p:txBody>
          <a:bodyPr/>
          <a:lstStyle/>
          <a:p>
            <a:endParaRPr lang="en-IN" dirty="0"/>
          </a:p>
        </p:txBody>
      </p:sp>
      <p:sp>
        <p:nvSpPr>
          <p:cNvPr id="8" name="Text Placeholder 7"/>
          <p:cNvSpPr>
            <a:spLocks noGrp="1"/>
          </p:cNvSpPr>
          <p:nvPr>
            <p:ph type="body" idx="2"/>
          </p:nvPr>
        </p:nvSpPr>
        <p:spPr/>
        <p:txBody>
          <a:bodyPr/>
          <a:lstStyle/>
          <a:p>
            <a:endParaRPr lang="en-IN" dirty="0"/>
          </a:p>
        </p:txBody>
      </p:sp>
      <p:sp>
        <p:nvSpPr>
          <p:cNvPr id="6" name="Title 5"/>
          <p:cNvSpPr>
            <a:spLocks noGrp="1"/>
          </p:cNvSpPr>
          <p:nvPr>
            <p:ph type="title"/>
          </p:nvPr>
        </p:nvSpPr>
        <p:spPr>
          <a:xfrm>
            <a:off x="559848" y="316502"/>
            <a:ext cx="5187821" cy="747190"/>
          </a:xfrm>
        </p:spPr>
        <p:txBody>
          <a:bodyPr/>
          <a:lstStyle/>
          <a:p>
            <a:pPr algn="l"/>
            <a:r>
              <a:rPr lang="en-US" dirty="0">
                <a:solidFill>
                  <a:srgbClr val="0000FF"/>
                </a:solidFill>
              </a:rPr>
              <a:t>Skewness Graphs</a:t>
            </a:r>
            <a:endParaRPr lang="en-IN" dirty="0">
              <a:solidFill>
                <a:srgbClr val="0000FF"/>
              </a:solidFill>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199"/>
            <a:ext cx="3946849" cy="4456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3511" y="1565208"/>
            <a:ext cx="4107978" cy="452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248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671927" y="377286"/>
            <a:ext cx="8724000" cy="4812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Business Understanding</a:t>
            </a:r>
            <a:endParaRPr dirty="0">
              <a:solidFill>
                <a:srgbClr val="0000FF"/>
              </a:solidFill>
            </a:endParaRPr>
          </a:p>
        </p:txBody>
      </p:sp>
      <p:pic>
        <p:nvPicPr>
          <p:cNvPr id="48" name="Shape 48"/>
          <p:cNvPicPr preferRelativeResize="0"/>
          <p:nvPr/>
        </p:nvPicPr>
        <p:blipFill>
          <a:blip r:embed="rId3">
            <a:alphaModFix/>
          </a:blip>
          <a:stretch>
            <a:fillRect/>
          </a:stretch>
        </p:blipFill>
        <p:spPr>
          <a:xfrm>
            <a:off x="1092125" y="1548050"/>
            <a:ext cx="6610350" cy="3524250"/>
          </a:xfrm>
          <a:prstGeom prst="rect">
            <a:avLst/>
          </a:prstGeom>
          <a:noFill/>
          <a:ln>
            <a:noFill/>
          </a:ln>
        </p:spPr>
      </p:pic>
    </p:spTree>
    <p:extLst>
      <p:ext uri="{BB962C8B-B14F-4D97-AF65-F5344CB8AC3E}">
        <p14:creationId xmlns:p14="http://schemas.microsoft.com/office/powerpoint/2010/main" val="2515775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IN" dirty="0"/>
          </a:p>
        </p:txBody>
      </p:sp>
      <p:sp>
        <p:nvSpPr>
          <p:cNvPr id="4" name="Text Placeholder 3"/>
          <p:cNvSpPr>
            <a:spLocks noGrp="1"/>
          </p:cNvSpPr>
          <p:nvPr>
            <p:ph type="body" idx="2"/>
          </p:nvPr>
        </p:nvSpPr>
        <p:spPr/>
        <p:txBody>
          <a:bodyPr/>
          <a:lstStyle/>
          <a:p>
            <a:endParaRPr lang="en-IN" dirty="0"/>
          </a:p>
        </p:txBody>
      </p:sp>
      <p:sp>
        <p:nvSpPr>
          <p:cNvPr id="2" name="Title 1"/>
          <p:cNvSpPr>
            <a:spLocks noGrp="1"/>
          </p:cNvSpPr>
          <p:nvPr>
            <p:ph type="title"/>
          </p:nvPr>
        </p:nvSpPr>
        <p:spPr>
          <a:xfrm>
            <a:off x="606488" y="302631"/>
            <a:ext cx="5131837" cy="677084"/>
          </a:xfrm>
        </p:spPr>
        <p:txBody>
          <a:bodyPr/>
          <a:lstStyle/>
          <a:p>
            <a:pPr algn="l"/>
            <a:r>
              <a:rPr lang="en-US" dirty="0">
                <a:solidFill>
                  <a:srgbClr val="0000FF"/>
                </a:solidFill>
              </a:rPr>
              <a:t>Skewness Graphs</a:t>
            </a:r>
            <a:endParaRPr lang="en-IN" dirty="0">
              <a:solidFill>
                <a:srgbClr val="0000FF"/>
              </a:solidFill>
            </a:endParaRPr>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236" y="1616597"/>
            <a:ext cx="3936564" cy="450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836" y="1571106"/>
            <a:ext cx="4142098" cy="4555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825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578504" y="192781"/>
            <a:ext cx="4683967" cy="796265"/>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Correlation Matrix</a:t>
            </a:r>
            <a:endParaRPr dirty="0">
              <a:solidFill>
                <a:srgbClr val="0000FF"/>
              </a:solidFill>
            </a:endParaRPr>
          </a:p>
        </p:txBody>
      </p:sp>
      <p:sp>
        <p:nvSpPr>
          <p:cNvPr id="203" name="Shape 203"/>
          <p:cNvSpPr txBox="1"/>
          <p:nvPr/>
        </p:nvSpPr>
        <p:spPr>
          <a:xfrm>
            <a:off x="282800" y="1272625"/>
            <a:ext cx="8537100" cy="5019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4" name="Shape 204"/>
          <p:cNvSpPr txBox="1"/>
          <p:nvPr/>
        </p:nvSpPr>
        <p:spPr>
          <a:xfrm>
            <a:off x="238550" y="1147050"/>
            <a:ext cx="8625600" cy="4984500"/>
          </a:xfrm>
          <a:prstGeom prst="rect">
            <a:avLst/>
          </a:prstGeom>
          <a:noFill/>
          <a:ln>
            <a:noFill/>
          </a:ln>
        </p:spPr>
        <p:txBody>
          <a:bodyPr spcFirstLastPara="1" wrap="square" lIns="91425" tIns="91425" rIns="91425" bIns="91425" anchor="t" anchorCtr="0">
            <a:noAutofit/>
          </a:bodyPr>
          <a:lstStyle/>
          <a:p>
            <a:pPr algn="just"/>
            <a:r>
              <a:rPr lang="en-IN" sz="1600" b="1" dirty="0">
                <a:solidFill>
                  <a:srgbClr val="00703C"/>
                </a:solidFill>
              </a:rPr>
              <a:t>For store dataset, we have to normalise the predictors and calculate the correlation matrix. </a:t>
            </a:r>
          </a:p>
          <a:p>
            <a:pPr algn="just"/>
            <a:r>
              <a:rPr lang="en-US" sz="1600" b="1" dirty="0">
                <a:solidFill>
                  <a:srgbClr val="00703C"/>
                </a:solidFill>
              </a:rPr>
              <a:t>Sales are always dependent on the Customers and moreover it is a demand and supply relationship that is always a major influence.</a:t>
            </a:r>
          </a:p>
          <a:p>
            <a:pPr algn="just"/>
            <a:endParaRPr lang="en-US" sz="1600" b="1" dirty="0">
              <a:solidFill>
                <a:srgbClr val="00703C"/>
              </a:solidFill>
            </a:endParaRPr>
          </a:p>
          <a:p>
            <a:pPr algn="just"/>
            <a:r>
              <a:rPr lang="en-US" sz="1600" b="1" dirty="0">
                <a:solidFill>
                  <a:srgbClr val="00703C"/>
                </a:solidFill>
              </a:rPr>
              <a:t>Still it is highly unpredictable to judge or consider the Number of Customers and Analyze the sales in past and predict the future, it is highly not relatable and is bound to vary and leap beyond expectations.</a:t>
            </a:r>
          </a:p>
          <a:p>
            <a:pPr algn="just"/>
            <a:endParaRPr lang="en-US" sz="1600" b="1" dirty="0">
              <a:solidFill>
                <a:srgbClr val="00703C"/>
              </a:solidFill>
            </a:endParaRPr>
          </a:p>
          <a:p>
            <a:pPr algn="just"/>
            <a:r>
              <a:rPr lang="en-US" sz="1600" b="1" dirty="0">
                <a:solidFill>
                  <a:srgbClr val="00703C"/>
                </a:solidFill>
              </a:rPr>
              <a:t>Apart from the fact that Discounts, something unique may attract the Customers but if you try to think in a reverse fashion here does not always serve the purpose.</a:t>
            </a:r>
          </a:p>
          <a:p>
            <a:pPr algn="just"/>
            <a:endParaRPr lang="en-IN" sz="1600" b="1" dirty="0">
              <a:solidFill>
                <a:srgbClr val="00703C"/>
              </a:solidFill>
            </a:endParaRPr>
          </a:p>
          <a:p>
            <a:pPr marL="0" lvl="0" indent="0">
              <a:spcBef>
                <a:spcPts val="0"/>
              </a:spcBef>
              <a:spcAft>
                <a:spcPts val="0"/>
              </a:spcAft>
              <a:buNone/>
            </a:pPr>
            <a:endParaRPr sz="16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5845" y="4127808"/>
            <a:ext cx="3957637" cy="225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153" y="321293"/>
            <a:ext cx="5952929" cy="593109"/>
          </a:xfrm>
        </p:spPr>
        <p:txBody>
          <a:bodyPr/>
          <a:lstStyle/>
          <a:p>
            <a:pPr algn="l"/>
            <a:r>
              <a:rPr lang="en-US" dirty="0">
                <a:solidFill>
                  <a:srgbClr val="0000FF"/>
                </a:solidFill>
              </a:rPr>
              <a:t>Correlation Coefficient </a:t>
            </a:r>
            <a:endParaRPr lang="en-IN" dirty="0">
              <a:solidFill>
                <a:srgbClr val="0000FF"/>
              </a:solidFil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532" y="1319497"/>
            <a:ext cx="79152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2883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5" y="367948"/>
            <a:ext cx="5766321" cy="490472"/>
          </a:xfrm>
        </p:spPr>
        <p:txBody>
          <a:bodyPr/>
          <a:lstStyle/>
          <a:p>
            <a:pPr algn="l"/>
            <a:r>
              <a:rPr lang="en-US" dirty="0">
                <a:solidFill>
                  <a:srgbClr val="0000FF"/>
                </a:solidFill>
              </a:rPr>
              <a:t>Correlation Coefficient </a:t>
            </a:r>
            <a:endParaRPr lang="en-IN" dirty="0">
              <a:solidFill>
                <a:srgbClr val="0000FF"/>
              </a:solidFil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15" y="1513410"/>
            <a:ext cx="794385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03605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DAED6EA-134C-4B31-885F-76B1E9580875}"/>
              </a:ext>
            </a:extLst>
          </p:cNvPr>
          <p:cNvGraphicFramePr>
            <a:graphicFrameLocks noGrp="1"/>
          </p:cNvGraphicFramePr>
          <p:nvPr>
            <p:extLst>
              <p:ext uri="{D42A27DB-BD31-4B8C-83A1-F6EECF244321}">
                <p14:modId xmlns:p14="http://schemas.microsoft.com/office/powerpoint/2010/main" val="4007655684"/>
              </p:ext>
            </p:extLst>
          </p:nvPr>
        </p:nvGraphicFramePr>
        <p:xfrm>
          <a:off x="954825" y="877074"/>
          <a:ext cx="6528325" cy="5719269"/>
        </p:xfrm>
        <a:graphic>
          <a:graphicData uri="http://schemas.openxmlformats.org/drawingml/2006/table">
            <a:tbl>
              <a:tblPr>
                <a:noFill/>
                <a:tableStyleId>{D2E1E2CA-FC0D-4492-B739-845BA5F88500}</a:tableStyleId>
              </a:tblPr>
              <a:tblGrid>
                <a:gridCol w="3426492">
                  <a:extLst>
                    <a:ext uri="{9D8B030D-6E8A-4147-A177-3AD203B41FA5}">
                      <a16:colId xmlns:a16="http://schemas.microsoft.com/office/drawing/2014/main" val="2621395858"/>
                    </a:ext>
                  </a:extLst>
                </a:gridCol>
                <a:gridCol w="3101833">
                  <a:extLst>
                    <a:ext uri="{9D8B030D-6E8A-4147-A177-3AD203B41FA5}">
                      <a16:colId xmlns:a16="http://schemas.microsoft.com/office/drawing/2014/main" val="3537226473"/>
                    </a:ext>
                  </a:extLst>
                </a:gridCol>
              </a:tblGrid>
              <a:tr h="753760">
                <a:tc>
                  <a:txBody>
                    <a:bodyPr/>
                    <a:lstStyle/>
                    <a:p>
                      <a:pPr marL="0" marR="0" lvl="0" indent="0" algn="ctr" rtl="0">
                        <a:lnSpc>
                          <a:spcPct val="100000"/>
                        </a:lnSpc>
                        <a:spcBef>
                          <a:spcPts val="0"/>
                        </a:spcBef>
                        <a:spcAft>
                          <a:spcPts val="0"/>
                        </a:spcAft>
                        <a:buClr>
                          <a:srgbClr val="000000"/>
                        </a:buClr>
                        <a:buFont typeface="Arial"/>
                        <a:buNone/>
                      </a:pPr>
                      <a:r>
                        <a:rPr lang="en-US" sz="2000" b="1" i="0" u="none" strike="noStrike" cap="none" dirty="0">
                          <a:solidFill>
                            <a:srgbClr val="00703C"/>
                          </a:solidFill>
                          <a:latin typeface="Arial"/>
                          <a:ea typeface="Arial"/>
                          <a:cs typeface="Arial"/>
                          <a:sym typeface="Arial"/>
                        </a:rPr>
                        <a:t>Variables</a:t>
                      </a:r>
                      <a:r>
                        <a:rPr lang="en-US" sz="2000" b="1" i="0" u="none" strike="noStrike" cap="none" baseline="0" dirty="0">
                          <a:solidFill>
                            <a:srgbClr val="00703C"/>
                          </a:solidFill>
                          <a:latin typeface="Arial"/>
                          <a:ea typeface="Arial"/>
                          <a:cs typeface="Arial"/>
                          <a:sym typeface="Arial"/>
                        </a:rPr>
                        <a:t> Considered</a:t>
                      </a:r>
                      <a:endParaRPr sz="2000" b="1" i="0" u="none" strike="noStrike" cap="none" dirty="0">
                        <a:solidFill>
                          <a:srgbClr val="00703C"/>
                        </a:solidFill>
                        <a:latin typeface="Arial"/>
                        <a:ea typeface="Arial"/>
                        <a:cs typeface="Arial"/>
                        <a:sym typeface="Arial"/>
                      </a:endParaRPr>
                    </a:p>
                  </a:txBody>
                  <a:tcPr marL="91425" marR="91425" marT="91425" marB="91425">
                    <a:solidFill>
                      <a:srgbClr val="FFFF00"/>
                    </a:solidFill>
                  </a:tcPr>
                </a:tc>
                <a:tc>
                  <a:txBody>
                    <a:bodyPr/>
                    <a:lstStyle/>
                    <a:p>
                      <a:pPr marL="0" marR="0" lvl="0" indent="0" algn="ctr" rtl="0">
                        <a:lnSpc>
                          <a:spcPct val="100000"/>
                        </a:lnSpc>
                        <a:spcBef>
                          <a:spcPts val="0"/>
                        </a:spcBef>
                        <a:spcAft>
                          <a:spcPts val="0"/>
                        </a:spcAft>
                        <a:buClr>
                          <a:srgbClr val="000000"/>
                        </a:buClr>
                        <a:buFont typeface="Arial"/>
                        <a:buNone/>
                      </a:pPr>
                      <a:r>
                        <a:rPr lang="en-US" sz="2000" b="1" i="0" u="none" strike="noStrike" cap="none" dirty="0">
                          <a:solidFill>
                            <a:srgbClr val="00703C"/>
                          </a:solidFill>
                          <a:latin typeface="Arial"/>
                          <a:ea typeface="Arial"/>
                          <a:cs typeface="Arial"/>
                          <a:sym typeface="Arial"/>
                        </a:rPr>
                        <a:t>Correlation</a:t>
                      </a:r>
                      <a:r>
                        <a:rPr lang="en-US" sz="2000" b="1" i="0" u="none" strike="noStrike" cap="none" baseline="0" dirty="0">
                          <a:solidFill>
                            <a:srgbClr val="00703C"/>
                          </a:solidFill>
                          <a:latin typeface="Arial"/>
                          <a:ea typeface="Arial"/>
                          <a:cs typeface="Arial"/>
                          <a:sym typeface="Arial"/>
                        </a:rPr>
                        <a:t> Coefficient</a:t>
                      </a:r>
                      <a:endParaRPr sz="2000" b="1" i="0" u="none" strike="noStrike" cap="none" dirty="0">
                        <a:solidFill>
                          <a:srgbClr val="00703C"/>
                        </a:solidFill>
                        <a:latin typeface="Arial"/>
                        <a:ea typeface="Arial"/>
                        <a:cs typeface="Arial"/>
                        <a:sym typeface="Arial"/>
                      </a:endParaRPr>
                    </a:p>
                  </a:txBody>
                  <a:tcPr marL="91425" marR="91425" marT="91425" marB="91425">
                    <a:solidFill>
                      <a:srgbClr val="FFFF00"/>
                    </a:solidFill>
                  </a:tcPr>
                </a:tc>
                <a:extLst>
                  <a:ext uri="{0D108BD9-81ED-4DB2-BD59-A6C34878D82A}">
                    <a16:rowId xmlns:a16="http://schemas.microsoft.com/office/drawing/2014/main" val="321448448"/>
                  </a:ext>
                </a:extLst>
              </a:tr>
              <a:tr h="545954">
                <a:tc>
                  <a:txBody>
                    <a:bodyPr/>
                    <a:lstStyle/>
                    <a:p>
                      <a:pPr>
                        <a:lnSpc>
                          <a:spcPct val="107000"/>
                        </a:lnSpc>
                        <a:spcAft>
                          <a:spcPts val="0"/>
                        </a:spcAft>
                      </a:pPr>
                      <a:r>
                        <a:rPr lang="en-US" sz="1800" b="1" dirty="0" err="1">
                          <a:solidFill>
                            <a:schemeClr val="bg2"/>
                          </a:solidFill>
                          <a:effectLst/>
                          <a:latin typeface="Calibri"/>
                          <a:ea typeface="Calibri"/>
                          <a:cs typeface="Calibri"/>
                        </a:rPr>
                        <a:t>DayOfWeek</a:t>
                      </a:r>
                      <a:endParaRPr lang="en-IN" sz="1800" dirty="0">
                        <a:solidFill>
                          <a:schemeClr val="bg2"/>
                        </a:solidFill>
                        <a:effectLst/>
                        <a:latin typeface="Calibri"/>
                        <a:ea typeface="Calibri"/>
                        <a:cs typeface="Times New Roman"/>
                      </a:endParaRPr>
                    </a:p>
                    <a:p>
                      <a:pPr>
                        <a:lnSpc>
                          <a:spcPct val="107000"/>
                        </a:lnSpc>
                        <a:spcAft>
                          <a:spcPts val="0"/>
                        </a:spcAft>
                      </a:pPr>
                      <a:r>
                        <a:rPr lang="en-US" sz="1800" b="1" dirty="0">
                          <a:solidFill>
                            <a:schemeClr val="bg2"/>
                          </a:solidFill>
                          <a:effectLst/>
                          <a:latin typeface="Calibri"/>
                          <a:ea typeface="Calibri"/>
                          <a:cs typeface="Calibri"/>
                        </a:rPr>
                        <a:t> </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pPr>
                        <a:lnSpc>
                          <a:spcPct val="107000"/>
                        </a:lnSpc>
                        <a:spcAft>
                          <a:spcPts val="0"/>
                        </a:spcAft>
                      </a:pPr>
                      <a:r>
                        <a:rPr lang="en-US" sz="1800" b="1" dirty="0">
                          <a:solidFill>
                            <a:schemeClr val="bg2"/>
                          </a:solidFill>
                          <a:effectLst/>
                          <a:latin typeface="Calibri"/>
                          <a:ea typeface="Calibri"/>
                          <a:cs typeface="Calibri"/>
                        </a:rPr>
                        <a:t>-0.1787504</a:t>
                      </a:r>
                      <a:r>
                        <a:rPr lang="en-IN" sz="1800" dirty="0">
                          <a:solidFill>
                            <a:schemeClr val="bg2"/>
                          </a:solidFill>
                          <a:effectLst/>
                          <a:latin typeface="Calibri"/>
                        </a:rPr>
                        <a:t> </a:t>
                      </a:r>
                      <a:r>
                        <a:rPr lang="en-US" sz="1800" b="1" dirty="0">
                          <a:solidFill>
                            <a:schemeClr val="bg2"/>
                          </a:solidFill>
                          <a:effectLst/>
                          <a:latin typeface="Calibri"/>
                          <a:ea typeface="Calibri"/>
                          <a:cs typeface="Calibri"/>
                        </a:rPr>
                        <a:t> </a:t>
                      </a:r>
                      <a:endParaRPr lang="en-IN" sz="1800" dirty="0">
                        <a:solidFill>
                          <a:schemeClr val="bg2"/>
                        </a:solidFill>
                        <a:effectLst/>
                        <a:latin typeface="Calibri"/>
                        <a:ea typeface="Calibri"/>
                        <a:cs typeface="Times New Roman"/>
                      </a:endParaRPr>
                    </a:p>
                  </a:txBody>
                  <a:tcPr marL="68580" marR="68580" marT="0" marB="0">
                    <a:solidFill>
                      <a:srgbClr val="92D050"/>
                    </a:solidFill>
                  </a:tcPr>
                </a:tc>
                <a:extLst>
                  <a:ext uri="{0D108BD9-81ED-4DB2-BD59-A6C34878D82A}">
                    <a16:rowId xmlns:a16="http://schemas.microsoft.com/office/drawing/2014/main" val="1057400191"/>
                  </a:ext>
                </a:extLst>
              </a:tr>
              <a:tr h="545954">
                <a:tc>
                  <a:txBody>
                    <a:bodyPr/>
                    <a:lstStyle/>
                    <a:p>
                      <a:pPr>
                        <a:lnSpc>
                          <a:spcPct val="107000"/>
                        </a:lnSpc>
                        <a:spcAft>
                          <a:spcPts val="0"/>
                        </a:spcAft>
                      </a:pPr>
                      <a:r>
                        <a:rPr lang="en-US" sz="1800" b="1" dirty="0">
                          <a:solidFill>
                            <a:schemeClr val="bg2"/>
                          </a:solidFill>
                          <a:effectLst/>
                          <a:latin typeface="Calibri"/>
                          <a:ea typeface="Calibri"/>
                          <a:cs typeface="Calibri"/>
                        </a:rPr>
                        <a:t>Customers</a:t>
                      </a:r>
                      <a:endParaRPr lang="en-IN" sz="1800" dirty="0">
                        <a:solidFill>
                          <a:schemeClr val="bg2"/>
                        </a:solidFill>
                        <a:effectLst/>
                        <a:latin typeface="Calibri"/>
                        <a:ea typeface="Calibri"/>
                        <a:cs typeface="Times New Roman"/>
                      </a:endParaRPr>
                    </a:p>
                    <a:p>
                      <a:pPr>
                        <a:lnSpc>
                          <a:spcPct val="107000"/>
                        </a:lnSpc>
                        <a:spcAft>
                          <a:spcPts val="0"/>
                        </a:spcAft>
                      </a:pPr>
                      <a:r>
                        <a:rPr lang="en-US" sz="1800" b="1" dirty="0">
                          <a:solidFill>
                            <a:schemeClr val="bg2"/>
                          </a:solidFill>
                          <a:effectLst/>
                          <a:latin typeface="Calibri"/>
                          <a:ea typeface="Calibri"/>
                          <a:cs typeface="Calibri"/>
                        </a:rPr>
                        <a:t> </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pPr>
                        <a:lnSpc>
                          <a:spcPct val="107000"/>
                        </a:lnSpc>
                        <a:spcAft>
                          <a:spcPts val="0"/>
                        </a:spcAft>
                      </a:pPr>
                      <a:r>
                        <a:rPr lang="en-US" sz="1800">
                          <a:solidFill>
                            <a:schemeClr val="bg2"/>
                          </a:solidFill>
                          <a:effectLst/>
                          <a:latin typeface="Calibri"/>
                          <a:ea typeface="Calibri"/>
                          <a:cs typeface="Calibri"/>
                        </a:rPr>
                        <a:t>0.8235534</a:t>
                      </a:r>
                      <a:r>
                        <a:rPr lang="en-IN" sz="1800">
                          <a:solidFill>
                            <a:schemeClr val="bg2"/>
                          </a:solidFill>
                          <a:effectLst/>
                          <a:latin typeface="Calibri"/>
                        </a:rPr>
                        <a:t> </a:t>
                      </a:r>
                      <a:r>
                        <a:rPr lang="en-US" sz="1800">
                          <a:solidFill>
                            <a:schemeClr val="bg2"/>
                          </a:solidFill>
                          <a:effectLst/>
                          <a:latin typeface="Calibri"/>
                          <a:ea typeface="Calibri"/>
                          <a:cs typeface="Calibri"/>
                        </a:rPr>
                        <a:t> </a:t>
                      </a:r>
                      <a:endParaRPr lang="en-IN" sz="1800">
                        <a:solidFill>
                          <a:schemeClr val="bg2"/>
                        </a:solidFill>
                        <a:effectLst/>
                        <a:latin typeface="Calibri"/>
                        <a:ea typeface="Calibri"/>
                        <a:cs typeface="Times New Roman"/>
                      </a:endParaRPr>
                    </a:p>
                  </a:txBody>
                  <a:tcPr marL="68580" marR="68580" marT="0" marB="0">
                    <a:solidFill>
                      <a:srgbClr val="92D050"/>
                    </a:solidFill>
                  </a:tcPr>
                </a:tc>
                <a:extLst>
                  <a:ext uri="{0D108BD9-81ED-4DB2-BD59-A6C34878D82A}">
                    <a16:rowId xmlns:a16="http://schemas.microsoft.com/office/drawing/2014/main" val="2374302177"/>
                  </a:ext>
                </a:extLst>
              </a:tr>
              <a:tr h="292821">
                <a:tc>
                  <a:txBody>
                    <a:bodyPr/>
                    <a:lstStyle/>
                    <a:p>
                      <a:pPr>
                        <a:lnSpc>
                          <a:spcPct val="107000"/>
                        </a:lnSpc>
                        <a:spcAft>
                          <a:spcPts val="0"/>
                        </a:spcAft>
                      </a:pPr>
                      <a:r>
                        <a:rPr lang="en-US" sz="1800" b="1" dirty="0">
                          <a:solidFill>
                            <a:schemeClr val="bg2"/>
                          </a:solidFill>
                          <a:effectLst/>
                          <a:latin typeface="Calibri"/>
                          <a:ea typeface="Calibri"/>
                          <a:cs typeface="Calibri"/>
                        </a:rPr>
                        <a:t>Promo</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pPr>
                        <a:lnSpc>
                          <a:spcPct val="107000"/>
                        </a:lnSpc>
                        <a:spcAft>
                          <a:spcPts val="0"/>
                        </a:spcAft>
                      </a:pPr>
                      <a:r>
                        <a:rPr lang="en-US" sz="1800">
                          <a:solidFill>
                            <a:schemeClr val="bg2"/>
                          </a:solidFill>
                          <a:effectLst/>
                          <a:latin typeface="Calibri"/>
                          <a:ea typeface="Calibri"/>
                          <a:cs typeface="Calibri"/>
                        </a:rPr>
                        <a:t>0.3681906</a:t>
                      </a:r>
                      <a:r>
                        <a:rPr lang="en-IN" sz="1800">
                          <a:solidFill>
                            <a:schemeClr val="bg2"/>
                          </a:solidFill>
                          <a:effectLst/>
                          <a:latin typeface="Calibri"/>
                        </a:rPr>
                        <a:t> </a:t>
                      </a:r>
                      <a:r>
                        <a:rPr lang="en-US" sz="1800">
                          <a:solidFill>
                            <a:schemeClr val="bg2"/>
                          </a:solidFill>
                          <a:effectLst/>
                          <a:latin typeface="Calibri"/>
                          <a:ea typeface="Calibri"/>
                          <a:cs typeface="Calibri"/>
                        </a:rPr>
                        <a:t> </a:t>
                      </a:r>
                      <a:endParaRPr lang="en-IN" sz="1800">
                        <a:solidFill>
                          <a:schemeClr val="bg2"/>
                        </a:solidFill>
                        <a:effectLst/>
                        <a:latin typeface="Calibri"/>
                        <a:ea typeface="Calibri"/>
                        <a:cs typeface="Times New Roman"/>
                      </a:endParaRPr>
                    </a:p>
                  </a:txBody>
                  <a:tcPr marL="68580" marR="68580" marT="0" marB="0">
                    <a:solidFill>
                      <a:srgbClr val="92D050"/>
                    </a:solidFill>
                  </a:tcPr>
                </a:tc>
                <a:extLst>
                  <a:ext uri="{0D108BD9-81ED-4DB2-BD59-A6C34878D82A}">
                    <a16:rowId xmlns:a16="http://schemas.microsoft.com/office/drawing/2014/main" val="3986862441"/>
                  </a:ext>
                </a:extLst>
              </a:tr>
              <a:tr h="292821">
                <a:tc>
                  <a:txBody>
                    <a:bodyPr/>
                    <a:lstStyle/>
                    <a:p>
                      <a:pPr>
                        <a:lnSpc>
                          <a:spcPct val="107000"/>
                        </a:lnSpc>
                        <a:spcAft>
                          <a:spcPts val="0"/>
                        </a:spcAft>
                      </a:pPr>
                      <a:r>
                        <a:rPr lang="en-US" sz="1800" b="1" dirty="0" err="1">
                          <a:solidFill>
                            <a:schemeClr val="bg2"/>
                          </a:solidFill>
                          <a:effectLst/>
                          <a:latin typeface="Calibri"/>
                          <a:ea typeface="Calibri"/>
                          <a:cs typeface="Calibri"/>
                        </a:rPr>
                        <a:t>SchoolHoliday</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pPr>
                        <a:lnSpc>
                          <a:spcPct val="107000"/>
                        </a:lnSpc>
                        <a:spcAft>
                          <a:spcPts val="0"/>
                        </a:spcAft>
                      </a:pPr>
                      <a:r>
                        <a:rPr lang="en-US" sz="1800">
                          <a:solidFill>
                            <a:schemeClr val="bg2"/>
                          </a:solidFill>
                          <a:effectLst/>
                          <a:latin typeface="Calibri"/>
                          <a:ea typeface="Calibri"/>
                          <a:cs typeface="Calibri"/>
                        </a:rPr>
                        <a:t>0.03863688</a:t>
                      </a:r>
                      <a:r>
                        <a:rPr lang="en-IN" sz="1800">
                          <a:solidFill>
                            <a:schemeClr val="bg2"/>
                          </a:solidFill>
                          <a:effectLst/>
                          <a:latin typeface="Calibri"/>
                        </a:rPr>
                        <a:t> </a:t>
                      </a:r>
                      <a:r>
                        <a:rPr lang="en-US" sz="1800">
                          <a:solidFill>
                            <a:schemeClr val="bg2"/>
                          </a:solidFill>
                          <a:effectLst/>
                          <a:latin typeface="Calibri"/>
                          <a:ea typeface="Calibri"/>
                          <a:cs typeface="Calibri"/>
                        </a:rPr>
                        <a:t> </a:t>
                      </a:r>
                      <a:endParaRPr lang="en-IN" sz="1800">
                        <a:solidFill>
                          <a:schemeClr val="bg2"/>
                        </a:solidFill>
                        <a:effectLst/>
                        <a:latin typeface="Calibri"/>
                        <a:ea typeface="Calibri"/>
                        <a:cs typeface="Times New Roman"/>
                      </a:endParaRPr>
                    </a:p>
                  </a:txBody>
                  <a:tcPr marL="68580" marR="68580" marT="0" marB="0">
                    <a:solidFill>
                      <a:srgbClr val="92D050"/>
                    </a:solidFill>
                  </a:tcPr>
                </a:tc>
                <a:extLst>
                  <a:ext uri="{0D108BD9-81ED-4DB2-BD59-A6C34878D82A}">
                    <a16:rowId xmlns:a16="http://schemas.microsoft.com/office/drawing/2014/main" val="3233048497"/>
                  </a:ext>
                </a:extLst>
              </a:tr>
              <a:tr h="292821">
                <a:tc>
                  <a:txBody>
                    <a:bodyPr/>
                    <a:lstStyle/>
                    <a:p>
                      <a:pPr>
                        <a:lnSpc>
                          <a:spcPct val="107000"/>
                        </a:lnSpc>
                        <a:spcAft>
                          <a:spcPts val="0"/>
                        </a:spcAft>
                      </a:pPr>
                      <a:r>
                        <a:rPr lang="en-US" sz="1800" b="1" dirty="0">
                          <a:solidFill>
                            <a:schemeClr val="bg2"/>
                          </a:solidFill>
                          <a:effectLst/>
                          <a:latin typeface="Calibri"/>
                          <a:ea typeface="Calibri"/>
                          <a:cs typeface="Calibri"/>
                        </a:rPr>
                        <a:t>Store</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pPr>
                        <a:lnSpc>
                          <a:spcPct val="107000"/>
                        </a:lnSpc>
                        <a:spcAft>
                          <a:spcPts val="0"/>
                        </a:spcAft>
                      </a:pPr>
                      <a:r>
                        <a:rPr lang="en-US" sz="1800">
                          <a:solidFill>
                            <a:schemeClr val="bg2"/>
                          </a:solidFill>
                          <a:effectLst/>
                          <a:latin typeface="Calibri"/>
                          <a:ea typeface="Calibri"/>
                          <a:cs typeface="Calibri"/>
                        </a:rPr>
                        <a:t>0.007715013</a:t>
                      </a:r>
                      <a:r>
                        <a:rPr lang="en-IN" sz="1800">
                          <a:solidFill>
                            <a:schemeClr val="bg2"/>
                          </a:solidFill>
                          <a:effectLst/>
                          <a:latin typeface="Calibri"/>
                        </a:rPr>
                        <a:t> </a:t>
                      </a:r>
                      <a:r>
                        <a:rPr lang="en-US" sz="1800">
                          <a:solidFill>
                            <a:schemeClr val="bg2"/>
                          </a:solidFill>
                          <a:effectLst/>
                          <a:latin typeface="Calibri"/>
                          <a:ea typeface="Calibri"/>
                          <a:cs typeface="Calibri"/>
                        </a:rPr>
                        <a:t> </a:t>
                      </a:r>
                      <a:endParaRPr lang="en-IN" sz="1800">
                        <a:solidFill>
                          <a:schemeClr val="bg2"/>
                        </a:solidFill>
                        <a:effectLst/>
                        <a:latin typeface="Calibri"/>
                        <a:ea typeface="Calibri"/>
                        <a:cs typeface="Times New Roman"/>
                      </a:endParaRPr>
                    </a:p>
                  </a:txBody>
                  <a:tcPr marL="68580" marR="68580" marT="0" marB="0">
                    <a:solidFill>
                      <a:srgbClr val="92D050"/>
                    </a:solidFill>
                  </a:tcPr>
                </a:tc>
                <a:extLst>
                  <a:ext uri="{0D108BD9-81ED-4DB2-BD59-A6C34878D82A}">
                    <a16:rowId xmlns:a16="http://schemas.microsoft.com/office/drawing/2014/main" val="2153443230"/>
                  </a:ext>
                </a:extLst>
              </a:tr>
              <a:tr h="545954">
                <a:tc>
                  <a:txBody>
                    <a:bodyPr/>
                    <a:lstStyle/>
                    <a:p>
                      <a:pPr>
                        <a:lnSpc>
                          <a:spcPct val="107000"/>
                        </a:lnSpc>
                        <a:spcAft>
                          <a:spcPts val="0"/>
                        </a:spcAft>
                      </a:pPr>
                      <a:r>
                        <a:rPr lang="en-US" sz="1800" b="1" dirty="0">
                          <a:solidFill>
                            <a:schemeClr val="bg2"/>
                          </a:solidFill>
                          <a:effectLst/>
                          <a:latin typeface="Calibri"/>
                          <a:ea typeface="Calibri"/>
                          <a:cs typeface="Calibri"/>
                        </a:rPr>
                        <a:t>Assortment</a:t>
                      </a:r>
                      <a:endParaRPr lang="en-IN" sz="1800" dirty="0">
                        <a:solidFill>
                          <a:schemeClr val="bg2"/>
                        </a:solidFill>
                        <a:effectLst/>
                        <a:latin typeface="Calibri"/>
                        <a:ea typeface="Calibri"/>
                        <a:cs typeface="Times New Roman"/>
                      </a:endParaRPr>
                    </a:p>
                    <a:p>
                      <a:pPr>
                        <a:lnSpc>
                          <a:spcPct val="107000"/>
                        </a:lnSpc>
                        <a:spcAft>
                          <a:spcPts val="0"/>
                        </a:spcAft>
                      </a:pPr>
                      <a:r>
                        <a:rPr lang="en-US" sz="1800" b="1" dirty="0">
                          <a:solidFill>
                            <a:schemeClr val="bg2"/>
                          </a:solidFill>
                          <a:effectLst/>
                          <a:latin typeface="Calibri"/>
                          <a:ea typeface="Calibri"/>
                          <a:cs typeface="Calibri"/>
                        </a:rPr>
                        <a:t> </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pPr>
                        <a:lnSpc>
                          <a:spcPct val="107000"/>
                        </a:lnSpc>
                        <a:spcAft>
                          <a:spcPts val="0"/>
                        </a:spcAft>
                      </a:pPr>
                      <a:r>
                        <a:rPr lang="en-US" sz="1800">
                          <a:solidFill>
                            <a:schemeClr val="bg2"/>
                          </a:solidFill>
                          <a:effectLst/>
                          <a:latin typeface="Calibri"/>
                          <a:cs typeface="Calibri"/>
                        </a:rPr>
                        <a:t>0.1090163</a:t>
                      </a:r>
                      <a:r>
                        <a:rPr lang="en-IN" sz="1800">
                          <a:solidFill>
                            <a:schemeClr val="bg2"/>
                          </a:solidFill>
                          <a:effectLst/>
                          <a:latin typeface="Calibri"/>
                        </a:rPr>
                        <a:t> </a:t>
                      </a:r>
                      <a:r>
                        <a:rPr lang="en-US" sz="1800">
                          <a:solidFill>
                            <a:schemeClr val="bg2"/>
                          </a:solidFill>
                          <a:effectLst/>
                          <a:latin typeface="Calibri"/>
                          <a:ea typeface="Calibri"/>
                          <a:cs typeface="Calibri"/>
                        </a:rPr>
                        <a:t> </a:t>
                      </a:r>
                      <a:endParaRPr lang="en-IN" sz="1800">
                        <a:solidFill>
                          <a:schemeClr val="bg2"/>
                        </a:solidFill>
                        <a:effectLst/>
                        <a:latin typeface="Calibri"/>
                        <a:ea typeface="Calibri"/>
                        <a:cs typeface="Times New Roman"/>
                      </a:endParaRPr>
                    </a:p>
                  </a:txBody>
                  <a:tcPr marL="68580" marR="68580" marT="0" marB="0">
                    <a:solidFill>
                      <a:srgbClr val="92D050"/>
                    </a:solidFill>
                  </a:tcPr>
                </a:tc>
                <a:extLst>
                  <a:ext uri="{0D108BD9-81ED-4DB2-BD59-A6C34878D82A}">
                    <a16:rowId xmlns:a16="http://schemas.microsoft.com/office/drawing/2014/main" val="3352425521"/>
                  </a:ext>
                </a:extLst>
              </a:tr>
              <a:tr h="292821">
                <a:tc>
                  <a:txBody>
                    <a:bodyPr/>
                    <a:lstStyle/>
                    <a:p>
                      <a:pPr>
                        <a:lnSpc>
                          <a:spcPct val="107000"/>
                        </a:lnSpc>
                        <a:spcAft>
                          <a:spcPts val="0"/>
                        </a:spcAft>
                      </a:pPr>
                      <a:r>
                        <a:rPr lang="en-US" sz="1800" b="1" dirty="0" err="1">
                          <a:solidFill>
                            <a:schemeClr val="bg2"/>
                          </a:solidFill>
                          <a:effectLst/>
                          <a:latin typeface="Calibri"/>
                          <a:ea typeface="Calibri"/>
                          <a:cs typeface="Calibri"/>
                        </a:rPr>
                        <a:t>CompetitionDistance</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pPr>
                        <a:lnSpc>
                          <a:spcPct val="107000"/>
                        </a:lnSpc>
                        <a:spcAft>
                          <a:spcPts val="0"/>
                        </a:spcAft>
                      </a:pPr>
                      <a:r>
                        <a:rPr lang="en-US" sz="1800">
                          <a:solidFill>
                            <a:schemeClr val="bg2"/>
                          </a:solidFill>
                          <a:effectLst/>
                          <a:latin typeface="Calibri"/>
                          <a:cs typeface="Calibri"/>
                        </a:rPr>
                        <a:t>-0.03590433</a:t>
                      </a:r>
                      <a:r>
                        <a:rPr lang="en-IN" sz="1800">
                          <a:solidFill>
                            <a:schemeClr val="bg2"/>
                          </a:solidFill>
                          <a:effectLst/>
                          <a:latin typeface="Calibri"/>
                        </a:rPr>
                        <a:t> </a:t>
                      </a:r>
                      <a:r>
                        <a:rPr lang="en-US" sz="1800">
                          <a:solidFill>
                            <a:schemeClr val="bg2"/>
                          </a:solidFill>
                          <a:effectLst/>
                          <a:latin typeface="Calibri"/>
                          <a:ea typeface="Calibri"/>
                          <a:cs typeface="Calibri"/>
                        </a:rPr>
                        <a:t> </a:t>
                      </a:r>
                      <a:endParaRPr lang="en-IN" sz="1800">
                        <a:solidFill>
                          <a:schemeClr val="bg2"/>
                        </a:solidFill>
                        <a:effectLst/>
                        <a:latin typeface="Calibri"/>
                        <a:ea typeface="Calibri"/>
                        <a:cs typeface="Times New Roman"/>
                      </a:endParaRPr>
                    </a:p>
                  </a:txBody>
                  <a:tcPr marL="68580" marR="68580" marT="0" marB="0">
                    <a:solidFill>
                      <a:srgbClr val="92D050"/>
                    </a:solidFill>
                  </a:tcPr>
                </a:tc>
                <a:extLst>
                  <a:ext uri="{0D108BD9-81ED-4DB2-BD59-A6C34878D82A}">
                    <a16:rowId xmlns:a16="http://schemas.microsoft.com/office/drawing/2014/main" val="4071298111"/>
                  </a:ext>
                </a:extLst>
              </a:tr>
              <a:tr h="292821">
                <a:tc>
                  <a:txBody>
                    <a:bodyPr/>
                    <a:lstStyle/>
                    <a:p>
                      <a:pPr>
                        <a:lnSpc>
                          <a:spcPct val="107000"/>
                        </a:lnSpc>
                        <a:spcAft>
                          <a:spcPts val="0"/>
                        </a:spcAft>
                      </a:pPr>
                      <a:r>
                        <a:rPr lang="en-US" sz="1800" b="1" dirty="0" err="1">
                          <a:solidFill>
                            <a:schemeClr val="bg2"/>
                          </a:solidFill>
                          <a:effectLst/>
                          <a:latin typeface="Calibri"/>
                          <a:ea typeface="Calibri"/>
                          <a:cs typeface="Calibri"/>
                        </a:rPr>
                        <a:t>CompetitionOpenSinceMonth</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r>
                        <a:rPr lang="en-US" sz="1800" dirty="0">
                          <a:solidFill>
                            <a:schemeClr val="bg2"/>
                          </a:solidFill>
                          <a:effectLst/>
                          <a:latin typeface="Calibri"/>
                          <a:cs typeface="Calibri"/>
                        </a:rPr>
                        <a:t>-0.03616826 </a:t>
                      </a:r>
                      <a:endParaRPr lang="en-IN" sz="1800" dirty="0">
                        <a:solidFill>
                          <a:schemeClr val="bg2"/>
                        </a:solidFill>
                        <a:effectLst/>
                        <a:latin typeface="Calibri"/>
                      </a:endParaRPr>
                    </a:p>
                  </a:txBody>
                  <a:tcPr marL="68580" marR="68580" marT="0" marB="0">
                    <a:solidFill>
                      <a:srgbClr val="92D050"/>
                    </a:solidFill>
                  </a:tcPr>
                </a:tc>
                <a:extLst>
                  <a:ext uri="{0D108BD9-81ED-4DB2-BD59-A6C34878D82A}">
                    <a16:rowId xmlns:a16="http://schemas.microsoft.com/office/drawing/2014/main" val="1410541048"/>
                  </a:ext>
                </a:extLst>
              </a:tr>
              <a:tr h="450505">
                <a:tc>
                  <a:txBody>
                    <a:bodyPr/>
                    <a:lstStyle/>
                    <a:p>
                      <a:pPr>
                        <a:lnSpc>
                          <a:spcPct val="107000"/>
                        </a:lnSpc>
                        <a:spcAft>
                          <a:spcPts val="0"/>
                        </a:spcAft>
                      </a:pPr>
                      <a:r>
                        <a:rPr lang="en-US" sz="1800" b="1" dirty="0" err="1">
                          <a:solidFill>
                            <a:schemeClr val="bg2"/>
                          </a:solidFill>
                          <a:effectLst/>
                          <a:latin typeface="Calibri"/>
                          <a:ea typeface="Calibri"/>
                          <a:cs typeface="Calibri"/>
                        </a:rPr>
                        <a:t>CompetitionOpenSinceYear</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r>
                        <a:rPr lang="en-US" sz="1800">
                          <a:solidFill>
                            <a:schemeClr val="bg2"/>
                          </a:solidFill>
                          <a:effectLst/>
                          <a:latin typeface="Calibri"/>
                          <a:cs typeface="Calibri"/>
                        </a:rPr>
                        <a:t>0.01049342 </a:t>
                      </a:r>
                      <a:endParaRPr lang="en-IN" sz="1800">
                        <a:solidFill>
                          <a:schemeClr val="bg2"/>
                        </a:solidFill>
                        <a:effectLst/>
                        <a:latin typeface="Calibri"/>
                      </a:endParaRPr>
                    </a:p>
                  </a:txBody>
                  <a:tcPr marL="68580" marR="68580" marT="0" marB="0">
                    <a:solidFill>
                      <a:srgbClr val="92D050"/>
                    </a:solidFill>
                  </a:tcPr>
                </a:tc>
                <a:extLst>
                  <a:ext uri="{0D108BD9-81ED-4DB2-BD59-A6C34878D82A}">
                    <a16:rowId xmlns:a16="http://schemas.microsoft.com/office/drawing/2014/main" val="4084241362"/>
                  </a:ext>
                </a:extLst>
              </a:tr>
              <a:tr h="450505">
                <a:tc>
                  <a:txBody>
                    <a:bodyPr/>
                    <a:lstStyle/>
                    <a:p>
                      <a:pPr>
                        <a:lnSpc>
                          <a:spcPct val="107000"/>
                        </a:lnSpc>
                        <a:spcAft>
                          <a:spcPts val="0"/>
                        </a:spcAft>
                      </a:pPr>
                      <a:r>
                        <a:rPr lang="en-US" sz="1800" b="1" dirty="0">
                          <a:solidFill>
                            <a:schemeClr val="bg2"/>
                          </a:solidFill>
                          <a:effectLst/>
                          <a:latin typeface="Calibri"/>
                          <a:ea typeface="Calibri"/>
                          <a:cs typeface="Calibri"/>
                        </a:rPr>
                        <a:t>Promo2</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r>
                        <a:rPr lang="en-US" sz="1800" dirty="0">
                          <a:solidFill>
                            <a:schemeClr val="bg2"/>
                          </a:solidFill>
                          <a:effectLst/>
                          <a:latin typeface="Calibri"/>
                          <a:cs typeface="Calibri"/>
                        </a:rPr>
                        <a:t>-0.1275554 </a:t>
                      </a:r>
                      <a:endParaRPr lang="en-IN" sz="1800" dirty="0">
                        <a:solidFill>
                          <a:schemeClr val="bg2"/>
                        </a:solidFill>
                        <a:effectLst/>
                        <a:latin typeface="Calibri"/>
                      </a:endParaRPr>
                    </a:p>
                  </a:txBody>
                  <a:tcPr marL="68580" marR="68580" marT="0" marB="0">
                    <a:solidFill>
                      <a:srgbClr val="92D050"/>
                    </a:solidFill>
                  </a:tcPr>
                </a:tc>
                <a:extLst>
                  <a:ext uri="{0D108BD9-81ED-4DB2-BD59-A6C34878D82A}">
                    <a16:rowId xmlns:a16="http://schemas.microsoft.com/office/drawing/2014/main" val="2920494573"/>
                  </a:ext>
                </a:extLst>
              </a:tr>
              <a:tr h="292821">
                <a:tc>
                  <a:txBody>
                    <a:bodyPr/>
                    <a:lstStyle/>
                    <a:p>
                      <a:pPr>
                        <a:lnSpc>
                          <a:spcPct val="107000"/>
                        </a:lnSpc>
                        <a:spcAft>
                          <a:spcPts val="0"/>
                        </a:spcAft>
                      </a:pPr>
                      <a:r>
                        <a:rPr lang="en-US" sz="1800" b="1" dirty="0">
                          <a:solidFill>
                            <a:schemeClr val="bg2"/>
                          </a:solidFill>
                          <a:effectLst/>
                          <a:latin typeface="Calibri"/>
                          <a:ea typeface="Calibri"/>
                          <a:cs typeface="Calibri"/>
                        </a:rPr>
                        <a:t>Promo2SinceWeek</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r>
                        <a:rPr lang="en-US" sz="1800" dirty="0">
                          <a:solidFill>
                            <a:schemeClr val="bg2"/>
                          </a:solidFill>
                          <a:effectLst/>
                          <a:latin typeface="Calibri"/>
                          <a:cs typeface="Calibri"/>
                        </a:rPr>
                        <a:t>-0.0002274698 </a:t>
                      </a:r>
                      <a:endParaRPr lang="en-IN" sz="1800" dirty="0">
                        <a:solidFill>
                          <a:schemeClr val="bg2"/>
                        </a:solidFill>
                        <a:effectLst/>
                        <a:latin typeface="Calibri"/>
                      </a:endParaRPr>
                    </a:p>
                  </a:txBody>
                  <a:tcPr marL="68580" marR="68580" marT="0" marB="0">
                    <a:solidFill>
                      <a:srgbClr val="92D050"/>
                    </a:solidFill>
                  </a:tcPr>
                </a:tc>
                <a:extLst>
                  <a:ext uri="{0D108BD9-81ED-4DB2-BD59-A6C34878D82A}">
                    <a16:rowId xmlns:a16="http://schemas.microsoft.com/office/drawing/2014/main" val="3474014854"/>
                  </a:ext>
                </a:extLst>
              </a:tr>
              <a:tr h="292821">
                <a:tc>
                  <a:txBody>
                    <a:bodyPr/>
                    <a:lstStyle/>
                    <a:p>
                      <a:pPr>
                        <a:lnSpc>
                          <a:spcPct val="107000"/>
                        </a:lnSpc>
                        <a:spcAft>
                          <a:spcPts val="0"/>
                        </a:spcAft>
                      </a:pPr>
                      <a:r>
                        <a:rPr lang="en-US" sz="1800" b="1" dirty="0">
                          <a:solidFill>
                            <a:schemeClr val="bg2"/>
                          </a:solidFill>
                          <a:effectLst/>
                          <a:latin typeface="Calibri"/>
                          <a:ea typeface="Calibri"/>
                          <a:cs typeface="Calibri"/>
                        </a:rPr>
                        <a:t>Promo2SinceYear</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r>
                        <a:rPr lang="en-US" sz="1800" dirty="0">
                          <a:solidFill>
                            <a:schemeClr val="bg2"/>
                          </a:solidFill>
                          <a:effectLst/>
                          <a:latin typeface="Calibri"/>
                          <a:cs typeface="Calibri"/>
                        </a:rPr>
                        <a:t>-0.05944384 </a:t>
                      </a:r>
                      <a:endParaRPr lang="en-IN" sz="1800" dirty="0">
                        <a:solidFill>
                          <a:schemeClr val="bg2"/>
                        </a:solidFill>
                        <a:effectLst/>
                        <a:latin typeface="Calibri"/>
                      </a:endParaRPr>
                    </a:p>
                  </a:txBody>
                  <a:tcPr marL="68580" marR="68580" marT="0" marB="0">
                    <a:solidFill>
                      <a:srgbClr val="92D050"/>
                    </a:solidFill>
                  </a:tcPr>
                </a:tc>
                <a:extLst>
                  <a:ext uri="{0D108BD9-81ED-4DB2-BD59-A6C34878D82A}">
                    <a16:rowId xmlns:a16="http://schemas.microsoft.com/office/drawing/2014/main" val="3171262668"/>
                  </a:ext>
                </a:extLst>
              </a:tr>
              <a:tr h="292821">
                <a:tc>
                  <a:txBody>
                    <a:bodyPr/>
                    <a:lstStyle/>
                    <a:p>
                      <a:pPr>
                        <a:lnSpc>
                          <a:spcPct val="107000"/>
                        </a:lnSpc>
                        <a:spcAft>
                          <a:spcPts val="0"/>
                        </a:spcAft>
                      </a:pPr>
                      <a:r>
                        <a:rPr lang="en-US" sz="1800" b="1" dirty="0" err="1">
                          <a:solidFill>
                            <a:schemeClr val="bg2"/>
                          </a:solidFill>
                          <a:effectLst/>
                          <a:latin typeface="Calibri"/>
                          <a:ea typeface="Calibri"/>
                          <a:cs typeface="Calibri"/>
                        </a:rPr>
                        <a:t>PromoInterval</a:t>
                      </a:r>
                      <a:endParaRPr lang="en-IN" sz="1800" dirty="0">
                        <a:solidFill>
                          <a:schemeClr val="bg2"/>
                        </a:solidFill>
                        <a:effectLst/>
                        <a:latin typeface="Calibri"/>
                        <a:ea typeface="Calibri"/>
                        <a:cs typeface="Times New Roman"/>
                      </a:endParaRPr>
                    </a:p>
                  </a:txBody>
                  <a:tcPr marL="68580" marR="68580" marT="0" marB="0">
                    <a:solidFill>
                      <a:srgbClr val="92D050"/>
                    </a:solidFill>
                  </a:tcPr>
                </a:tc>
                <a:tc>
                  <a:txBody>
                    <a:bodyPr/>
                    <a:lstStyle/>
                    <a:p>
                      <a:r>
                        <a:rPr lang="en-US" sz="1800" dirty="0">
                          <a:solidFill>
                            <a:schemeClr val="bg2"/>
                          </a:solidFill>
                          <a:effectLst/>
                          <a:latin typeface="Calibri"/>
                          <a:cs typeface="Calibri"/>
                        </a:rPr>
                        <a:t>-0.006549028 </a:t>
                      </a:r>
                      <a:endParaRPr lang="en-IN" sz="1800" dirty="0">
                        <a:solidFill>
                          <a:schemeClr val="bg2"/>
                        </a:solidFill>
                        <a:effectLst/>
                        <a:latin typeface="Calibri"/>
                      </a:endParaRPr>
                    </a:p>
                  </a:txBody>
                  <a:tcPr marL="68580" marR="68580" marT="0" marB="0">
                    <a:solidFill>
                      <a:srgbClr val="92D050"/>
                    </a:solidFill>
                  </a:tcPr>
                </a:tc>
                <a:extLst>
                  <a:ext uri="{0D108BD9-81ED-4DB2-BD59-A6C34878D82A}">
                    <a16:rowId xmlns:a16="http://schemas.microsoft.com/office/drawing/2014/main" val="1977016174"/>
                  </a:ext>
                </a:extLst>
              </a:tr>
            </a:tbl>
          </a:graphicData>
        </a:graphic>
      </p:graphicFrame>
      <p:sp>
        <p:nvSpPr>
          <p:cNvPr id="5" name="Rectangle 4">
            <a:extLst>
              <a:ext uri="{FF2B5EF4-FFF2-40B4-BE49-F238E27FC236}">
                <a16:creationId xmlns:a16="http://schemas.microsoft.com/office/drawing/2014/main" id="{118CB028-EF23-4C2F-B7B6-CFD4373FB705}"/>
              </a:ext>
            </a:extLst>
          </p:cNvPr>
          <p:cNvSpPr/>
          <p:nvPr/>
        </p:nvSpPr>
        <p:spPr>
          <a:xfrm>
            <a:off x="769085" y="130696"/>
            <a:ext cx="6350172" cy="707886"/>
          </a:xfrm>
          <a:prstGeom prst="rect">
            <a:avLst/>
          </a:prstGeom>
        </p:spPr>
        <p:txBody>
          <a:bodyPr wrap="square">
            <a:spAutoFit/>
          </a:bodyPr>
          <a:lstStyle/>
          <a:p>
            <a:r>
              <a:rPr lang="en-US" sz="4000" b="1" dirty="0">
                <a:solidFill>
                  <a:srgbClr val="0000FF"/>
                </a:solidFill>
              </a:rPr>
              <a:t>Correlation Coefficient</a:t>
            </a:r>
            <a:endParaRPr lang="en-US" sz="4000" b="1" dirty="0"/>
          </a:p>
        </p:txBody>
      </p:sp>
    </p:spTree>
    <p:extLst>
      <p:ext uri="{BB962C8B-B14F-4D97-AF65-F5344CB8AC3E}">
        <p14:creationId xmlns:p14="http://schemas.microsoft.com/office/powerpoint/2010/main" val="42021431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0223-C0B1-4BFF-8A2D-75D3393A9F4A}"/>
              </a:ext>
            </a:extLst>
          </p:cNvPr>
          <p:cNvSpPr>
            <a:spLocks noGrp="1"/>
          </p:cNvSpPr>
          <p:nvPr>
            <p:ph type="title"/>
          </p:nvPr>
        </p:nvSpPr>
        <p:spPr>
          <a:xfrm>
            <a:off x="261257" y="349283"/>
            <a:ext cx="6428792" cy="434489"/>
          </a:xfrm>
        </p:spPr>
        <p:txBody>
          <a:bodyPr/>
          <a:lstStyle/>
          <a:p>
            <a:r>
              <a:rPr lang="en-US" dirty="0">
                <a:solidFill>
                  <a:srgbClr val="0000FF"/>
                </a:solidFill>
              </a:rPr>
              <a:t>Correlation Coefficient</a:t>
            </a:r>
            <a:endParaRPr lang="en-US" dirty="0"/>
          </a:p>
        </p:txBody>
      </p:sp>
      <p:sp>
        <p:nvSpPr>
          <p:cNvPr id="3" name="Rectangle 2">
            <a:extLst>
              <a:ext uri="{FF2B5EF4-FFF2-40B4-BE49-F238E27FC236}">
                <a16:creationId xmlns:a16="http://schemas.microsoft.com/office/drawing/2014/main" id="{9367B1F9-6B26-4DD7-80EA-5B3A9B9385F2}"/>
              </a:ext>
            </a:extLst>
          </p:cNvPr>
          <p:cNvSpPr/>
          <p:nvPr/>
        </p:nvSpPr>
        <p:spPr>
          <a:xfrm>
            <a:off x="419877" y="1110506"/>
            <a:ext cx="8304245" cy="5632311"/>
          </a:xfrm>
          <a:prstGeom prst="rect">
            <a:avLst/>
          </a:prstGeom>
        </p:spPr>
        <p:txBody>
          <a:bodyPr wrap="square">
            <a:spAutoFit/>
          </a:bodyPr>
          <a:lstStyle/>
          <a:p>
            <a:r>
              <a:rPr lang="en-US" sz="1800" b="1" dirty="0" err="1">
                <a:solidFill>
                  <a:srgbClr val="00703C"/>
                </a:solidFill>
              </a:rPr>
              <a:t>DayOfWeek</a:t>
            </a:r>
            <a:r>
              <a:rPr lang="en-US" sz="1800" b="1" dirty="0">
                <a:solidFill>
                  <a:srgbClr val="00703C"/>
                </a:solidFill>
              </a:rPr>
              <a:t> –  The Sales is different for everyday and it is crucial to consider </a:t>
            </a:r>
            <a:r>
              <a:rPr lang="en-US" sz="1800" b="1" dirty="0" err="1">
                <a:solidFill>
                  <a:srgbClr val="00703C"/>
                </a:solidFill>
              </a:rPr>
              <a:t>DayOfWeek</a:t>
            </a:r>
            <a:r>
              <a:rPr lang="en-US" sz="1800" b="1" dirty="0">
                <a:solidFill>
                  <a:srgbClr val="00703C"/>
                </a:solidFill>
              </a:rPr>
              <a:t> as an factor that affects our target variable. The correlation coefficient is – 0.1787</a:t>
            </a:r>
            <a:endParaRPr lang="en-IN" sz="1800" b="1" dirty="0">
              <a:solidFill>
                <a:srgbClr val="00703C"/>
              </a:solidFill>
            </a:endParaRPr>
          </a:p>
          <a:p>
            <a:r>
              <a:rPr lang="en-US" sz="1800" b="1" dirty="0">
                <a:solidFill>
                  <a:srgbClr val="00703C"/>
                </a:solidFill>
              </a:rPr>
              <a:t> </a:t>
            </a:r>
            <a:endParaRPr lang="en-IN" sz="1800" b="1" dirty="0">
              <a:solidFill>
                <a:srgbClr val="00703C"/>
              </a:solidFill>
            </a:endParaRPr>
          </a:p>
          <a:p>
            <a:r>
              <a:rPr lang="en-US" sz="1800" b="1" dirty="0">
                <a:solidFill>
                  <a:srgbClr val="00703C"/>
                </a:solidFill>
              </a:rPr>
              <a:t>Customer – The number of Customer really has an impact directly on the Sales. Correlation Coefficient is 0.8235534.</a:t>
            </a:r>
          </a:p>
          <a:p>
            <a:endParaRPr lang="en-IN" sz="1800" b="1" dirty="0">
              <a:solidFill>
                <a:srgbClr val="00703C"/>
              </a:solidFill>
            </a:endParaRPr>
          </a:p>
          <a:p>
            <a:r>
              <a:rPr lang="en-US" sz="1800" b="1" dirty="0">
                <a:solidFill>
                  <a:srgbClr val="00703C"/>
                </a:solidFill>
              </a:rPr>
              <a:t>Promo – Indicating factor, it is attractive for the customers and helps decide is Promo really affects the sales. Correlation Coefficient is 0.3681906. </a:t>
            </a:r>
          </a:p>
          <a:p>
            <a:endParaRPr lang="en-US" sz="1800" b="1" dirty="0">
              <a:solidFill>
                <a:srgbClr val="00703C"/>
              </a:solidFill>
            </a:endParaRPr>
          </a:p>
          <a:p>
            <a:r>
              <a:rPr lang="en-US" sz="1800" b="1" dirty="0" err="1">
                <a:solidFill>
                  <a:srgbClr val="00703C"/>
                </a:solidFill>
              </a:rPr>
              <a:t>SchoolHoliday</a:t>
            </a:r>
            <a:r>
              <a:rPr lang="en-US" sz="1800" b="1" dirty="0">
                <a:solidFill>
                  <a:srgbClr val="00703C"/>
                </a:solidFill>
              </a:rPr>
              <a:t> – On Holidays the crowd coming in to the store has different demands then on regular days. Correlation Coefficient is 0.03863688. </a:t>
            </a:r>
            <a:r>
              <a:rPr lang="en-IN" sz="1800" b="1" dirty="0">
                <a:solidFill>
                  <a:srgbClr val="00703C"/>
                </a:solidFill>
              </a:rPr>
              <a:t> </a:t>
            </a:r>
          </a:p>
          <a:p>
            <a:endParaRPr lang="en-IN" sz="1800" b="1" dirty="0">
              <a:solidFill>
                <a:srgbClr val="00703C"/>
              </a:solidFill>
            </a:endParaRPr>
          </a:p>
          <a:p>
            <a:r>
              <a:rPr lang="en-US" sz="1800" b="1" dirty="0">
                <a:solidFill>
                  <a:srgbClr val="00703C"/>
                </a:solidFill>
              </a:rPr>
              <a:t>Store – The sales varies from store to store, hence we need to consider this factor. The correlation</a:t>
            </a:r>
            <a:r>
              <a:rPr lang="en-IN" sz="1800" b="1" dirty="0">
                <a:solidFill>
                  <a:srgbClr val="00703C"/>
                </a:solidFill>
              </a:rPr>
              <a:t> </a:t>
            </a:r>
            <a:r>
              <a:rPr lang="en-US" sz="1800" b="1" dirty="0">
                <a:solidFill>
                  <a:srgbClr val="00703C"/>
                </a:solidFill>
              </a:rPr>
              <a:t>coefficient between Store and Sales is 0.0077</a:t>
            </a:r>
          </a:p>
          <a:p>
            <a:r>
              <a:rPr lang="en-US" sz="1800" b="1" dirty="0">
                <a:solidFill>
                  <a:srgbClr val="00703C"/>
                </a:solidFill>
              </a:rPr>
              <a:t>. </a:t>
            </a:r>
            <a:endParaRPr lang="en-IN" sz="1800" b="1" dirty="0">
              <a:solidFill>
                <a:srgbClr val="00703C"/>
              </a:solidFill>
            </a:endParaRPr>
          </a:p>
          <a:p>
            <a:br>
              <a:rPr lang="en-US" sz="1800" b="1" dirty="0">
                <a:solidFill>
                  <a:srgbClr val="00703C"/>
                </a:solidFill>
              </a:rPr>
            </a:br>
            <a:r>
              <a:rPr lang="en-US" sz="1800" b="1" dirty="0">
                <a:solidFill>
                  <a:srgbClr val="00703C"/>
                </a:solidFill>
              </a:rPr>
              <a:t> </a:t>
            </a:r>
            <a:endParaRPr lang="en-IN" sz="1800" b="1" dirty="0">
              <a:solidFill>
                <a:srgbClr val="00703C"/>
              </a:solidFill>
            </a:endParaRPr>
          </a:p>
        </p:txBody>
      </p:sp>
    </p:spTree>
    <p:extLst>
      <p:ext uri="{BB962C8B-B14F-4D97-AF65-F5344CB8AC3E}">
        <p14:creationId xmlns:p14="http://schemas.microsoft.com/office/powerpoint/2010/main" val="3624425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2F8F-55E9-4919-9368-0864ADFA2131}"/>
              </a:ext>
            </a:extLst>
          </p:cNvPr>
          <p:cNvSpPr>
            <a:spLocks noGrp="1"/>
          </p:cNvSpPr>
          <p:nvPr>
            <p:ph type="title"/>
          </p:nvPr>
        </p:nvSpPr>
        <p:spPr>
          <a:xfrm>
            <a:off x="578498" y="405266"/>
            <a:ext cx="5747657" cy="583778"/>
          </a:xfrm>
        </p:spPr>
        <p:txBody>
          <a:bodyPr/>
          <a:lstStyle/>
          <a:p>
            <a:r>
              <a:rPr lang="en-US" dirty="0">
                <a:solidFill>
                  <a:srgbClr val="0000FF"/>
                </a:solidFill>
              </a:rPr>
              <a:t>Correlation Coefficient</a:t>
            </a:r>
            <a:endParaRPr lang="en-US" dirty="0"/>
          </a:p>
        </p:txBody>
      </p:sp>
      <p:sp>
        <p:nvSpPr>
          <p:cNvPr id="3" name="Rectangle 2">
            <a:extLst>
              <a:ext uri="{FF2B5EF4-FFF2-40B4-BE49-F238E27FC236}">
                <a16:creationId xmlns:a16="http://schemas.microsoft.com/office/drawing/2014/main" id="{71DF0F1B-5A40-4785-8F93-0B563100F978}"/>
              </a:ext>
            </a:extLst>
          </p:cNvPr>
          <p:cNvSpPr/>
          <p:nvPr/>
        </p:nvSpPr>
        <p:spPr>
          <a:xfrm>
            <a:off x="359229" y="1228050"/>
            <a:ext cx="8425542" cy="5355312"/>
          </a:xfrm>
          <a:prstGeom prst="rect">
            <a:avLst/>
          </a:prstGeom>
        </p:spPr>
        <p:txBody>
          <a:bodyPr wrap="square">
            <a:spAutoFit/>
          </a:bodyPr>
          <a:lstStyle/>
          <a:p>
            <a:r>
              <a:rPr lang="en-US" sz="1800" b="1" dirty="0">
                <a:solidFill>
                  <a:srgbClr val="00703C"/>
                </a:solidFill>
              </a:rPr>
              <a:t>Assortment – Every store has different assortment levels and that in turn affects the customer and he judges the store accordingly and indirectly affecting the store sales. The correlation</a:t>
            </a:r>
            <a:endParaRPr lang="en-IN" sz="1800" b="1" dirty="0">
              <a:solidFill>
                <a:srgbClr val="00703C"/>
              </a:solidFill>
            </a:endParaRPr>
          </a:p>
          <a:p>
            <a:r>
              <a:rPr lang="en-US" sz="1800" b="1" dirty="0">
                <a:solidFill>
                  <a:srgbClr val="00703C"/>
                </a:solidFill>
              </a:rPr>
              <a:t>coefficient between Store and Sales is 0.1090163.</a:t>
            </a:r>
          </a:p>
          <a:p>
            <a:endParaRPr lang="en-IN" sz="1800" b="1" dirty="0">
              <a:solidFill>
                <a:srgbClr val="00703C"/>
              </a:solidFill>
            </a:endParaRPr>
          </a:p>
          <a:p>
            <a:r>
              <a:rPr lang="en-US" sz="1800" b="1" dirty="0" err="1">
                <a:solidFill>
                  <a:srgbClr val="00703C"/>
                </a:solidFill>
              </a:rPr>
              <a:t>CompetitionDistance</a:t>
            </a:r>
            <a:r>
              <a:rPr lang="en-US" sz="1800" b="1" dirty="0">
                <a:solidFill>
                  <a:srgbClr val="00703C"/>
                </a:solidFill>
              </a:rPr>
              <a:t>- </a:t>
            </a:r>
            <a:endParaRPr lang="en-IN" sz="1800" b="1" dirty="0">
              <a:solidFill>
                <a:srgbClr val="00703C"/>
              </a:solidFill>
            </a:endParaRPr>
          </a:p>
          <a:p>
            <a:r>
              <a:rPr lang="en-US" sz="1800" b="1" dirty="0">
                <a:solidFill>
                  <a:srgbClr val="00703C"/>
                </a:solidFill>
              </a:rPr>
              <a:t>Competitors always affect business and how far the competitor is located cannot be ignored.</a:t>
            </a:r>
            <a:endParaRPr lang="en-IN" sz="1800" b="1" dirty="0">
              <a:solidFill>
                <a:srgbClr val="00703C"/>
              </a:solidFill>
            </a:endParaRPr>
          </a:p>
          <a:p>
            <a:r>
              <a:rPr lang="en-US" sz="1800" b="1" dirty="0">
                <a:solidFill>
                  <a:srgbClr val="00703C"/>
                </a:solidFill>
              </a:rPr>
              <a:t>The correlation coefficient between </a:t>
            </a:r>
            <a:r>
              <a:rPr lang="en-US" sz="1800" b="1" dirty="0" err="1">
                <a:solidFill>
                  <a:srgbClr val="00703C"/>
                </a:solidFill>
              </a:rPr>
              <a:t>CompetitionOpenSinceMonth</a:t>
            </a:r>
            <a:r>
              <a:rPr lang="en-US" sz="1800" b="1" dirty="0">
                <a:solidFill>
                  <a:srgbClr val="00703C"/>
                </a:solidFill>
              </a:rPr>
              <a:t> and Sales -0.03590433</a:t>
            </a:r>
            <a:r>
              <a:rPr lang="en-IN" sz="1800" b="1" dirty="0">
                <a:solidFill>
                  <a:srgbClr val="00703C"/>
                </a:solidFill>
              </a:rPr>
              <a:t> </a:t>
            </a:r>
            <a:r>
              <a:rPr lang="en-US" sz="1800" b="1" dirty="0">
                <a:solidFill>
                  <a:srgbClr val="00703C"/>
                </a:solidFill>
              </a:rPr>
              <a:t> </a:t>
            </a:r>
            <a:endParaRPr lang="en-IN" sz="1800" b="1" dirty="0">
              <a:solidFill>
                <a:srgbClr val="00703C"/>
              </a:solidFill>
            </a:endParaRPr>
          </a:p>
          <a:p>
            <a:r>
              <a:rPr lang="en-US" sz="1800" b="1" dirty="0">
                <a:solidFill>
                  <a:srgbClr val="00703C"/>
                </a:solidFill>
              </a:rPr>
              <a:t> </a:t>
            </a:r>
            <a:endParaRPr lang="en-IN" sz="1800" b="1" dirty="0">
              <a:solidFill>
                <a:srgbClr val="00703C"/>
              </a:solidFill>
            </a:endParaRPr>
          </a:p>
          <a:p>
            <a:r>
              <a:rPr lang="en-US" sz="1800" b="1" dirty="0" err="1">
                <a:solidFill>
                  <a:srgbClr val="00703C"/>
                </a:solidFill>
              </a:rPr>
              <a:t>CompetitionOpenSinceMonth</a:t>
            </a:r>
            <a:r>
              <a:rPr lang="en-US" sz="1800" b="1" dirty="0">
                <a:solidFill>
                  <a:srgbClr val="00703C"/>
                </a:solidFill>
              </a:rPr>
              <a:t> – </a:t>
            </a:r>
            <a:endParaRPr lang="en-IN" sz="1800" b="1" dirty="0">
              <a:solidFill>
                <a:srgbClr val="00703C"/>
              </a:solidFill>
            </a:endParaRPr>
          </a:p>
          <a:p>
            <a:r>
              <a:rPr lang="en-US" sz="1800" b="1" dirty="0">
                <a:solidFill>
                  <a:srgbClr val="00703C"/>
                </a:solidFill>
              </a:rPr>
              <a:t>Since how many months has the sales been affected negatively after the Competition store was </a:t>
            </a:r>
            <a:r>
              <a:rPr lang="en-US" sz="1800" b="1" dirty="0" err="1">
                <a:solidFill>
                  <a:srgbClr val="00703C"/>
                </a:solidFill>
              </a:rPr>
              <a:t>established.The</a:t>
            </a:r>
            <a:r>
              <a:rPr lang="en-US" sz="1800" b="1" dirty="0">
                <a:solidFill>
                  <a:srgbClr val="00703C"/>
                </a:solidFill>
              </a:rPr>
              <a:t> correlation coefficient between </a:t>
            </a:r>
            <a:r>
              <a:rPr lang="en-US" sz="1800" b="1" dirty="0" err="1">
                <a:solidFill>
                  <a:srgbClr val="00703C"/>
                </a:solidFill>
              </a:rPr>
              <a:t>CompetitionOpenSinceMonth</a:t>
            </a:r>
            <a:r>
              <a:rPr lang="en-US" sz="1800" b="1" dirty="0">
                <a:solidFill>
                  <a:srgbClr val="00703C"/>
                </a:solidFill>
              </a:rPr>
              <a:t> and Sales -0.03616826</a:t>
            </a:r>
            <a:endParaRPr lang="en-IN" sz="1800" b="1" dirty="0">
              <a:solidFill>
                <a:srgbClr val="00703C"/>
              </a:solidFill>
            </a:endParaRPr>
          </a:p>
          <a:p>
            <a:r>
              <a:rPr lang="en-US" sz="1800" b="1" dirty="0">
                <a:solidFill>
                  <a:srgbClr val="00703C"/>
                </a:solidFill>
              </a:rPr>
              <a:t> </a:t>
            </a:r>
            <a:endParaRPr lang="en-IN" sz="1800" b="1" dirty="0">
              <a:solidFill>
                <a:srgbClr val="00703C"/>
              </a:solidFill>
            </a:endParaRPr>
          </a:p>
          <a:p>
            <a:r>
              <a:rPr lang="en-US" sz="1800" b="1" dirty="0">
                <a:solidFill>
                  <a:srgbClr val="00703C"/>
                </a:solidFill>
              </a:rPr>
              <a:t> </a:t>
            </a:r>
            <a:endParaRPr lang="en-IN" sz="1800" b="1" dirty="0">
              <a:solidFill>
                <a:srgbClr val="00703C"/>
              </a:solidFill>
            </a:endParaRPr>
          </a:p>
          <a:p>
            <a:endParaRPr lang="en-IN" sz="1800" b="1" dirty="0">
              <a:solidFill>
                <a:srgbClr val="00703C"/>
              </a:solidFill>
            </a:endParaRPr>
          </a:p>
          <a:p>
            <a:endParaRPr lang="en-IN" sz="1800" dirty="0"/>
          </a:p>
        </p:txBody>
      </p:sp>
    </p:spTree>
    <p:extLst>
      <p:ext uri="{BB962C8B-B14F-4D97-AF65-F5344CB8AC3E}">
        <p14:creationId xmlns:p14="http://schemas.microsoft.com/office/powerpoint/2010/main" val="874859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28C5-F62C-4658-860B-766010A948F9}"/>
              </a:ext>
            </a:extLst>
          </p:cNvPr>
          <p:cNvSpPr>
            <a:spLocks noGrp="1"/>
          </p:cNvSpPr>
          <p:nvPr>
            <p:ph type="title"/>
          </p:nvPr>
        </p:nvSpPr>
        <p:spPr>
          <a:xfrm>
            <a:off x="377889" y="358613"/>
            <a:ext cx="5962261" cy="611770"/>
          </a:xfrm>
        </p:spPr>
        <p:txBody>
          <a:bodyPr/>
          <a:lstStyle/>
          <a:p>
            <a:r>
              <a:rPr lang="en-US" dirty="0">
                <a:solidFill>
                  <a:srgbClr val="0000FF"/>
                </a:solidFill>
              </a:rPr>
              <a:t>Correlation Coefficient</a:t>
            </a:r>
            <a:endParaRPr lang="en-US" dirty="0"/>
          </a:p>
        </p:txBody>
      </p:sp>
      <p:sp>
        <p:nvSpPr>
          <p:cNvPr id="3" name="Rectangle 2">
            <a:extLst>
              <a:ext uri="{FF2B5EF4-FFF2-40B4-BE49-F238E27FC236}">
                <a16:creationId xmlns:a16="http://schemas.microsoft.com/office/drawing/2014/main" id="{BD3BEAB5-9CCA-49CC-834A-B13CA72144BB}"/>
              </a:ext>
            </a:extLst>
          </p:cNvPr>
          <p:cNvSpPr/>
          <p:nvPr/>
        </p:nvSpPr>
        <p:spPr>
          <a:xfrm>
            <a:off x="377889" y="1166842"/>
            <a:ext cx="8388221" cy="4247317"/>
          </a:xfrm>
          <a:prstGeom prst="rect">
            <a:avLst/>
          </a:prstGeom>
        </p:spPr>
        <p:txBody>
          <a:bodyPr wrap="square">
            <a:spAutoFit/>
          </a:bodyPr>
          <a:lstStyle/>
          <a:p>
            <a:r>
              <a:rPr lang="en-US" sz="1800" b="1" dirty="0" err="1">
                <a:solidFill>
                  <a:srgbClr val="00703C"/>
                </a:solidFill>
              </a:rPr>
              <a:t>CompetitionOpenSinceYear</a:t>
            </a:r>
            <a:r>
              <a:rPr lang="en-US" sz="1800" b="1" dirty="0">
                <a:solidFill>
                  <a:srgbClr val="00703C"/>
                </a:solidFill>
              </a:rPr>
              <a:t> – </a:t>
            </a:r>
            <a:endParaRPr lang="en-IN" sz="1800" b="1" dirty="0">
              <a:solidFill>
                <a:srgbClr val="00703C"/>
              </a:solidFill>
            </a:endParaRPr>
          </a:p>
          <a:p>
            <a:r>
              <a:rPr lang="en-US" sz="1800" b="1" dirty="0">
                <a:solidFill>
                  <a:srgbClr val="00703C"/>
                </a:solidFill>
              </a:rPr>
              <a:t>The correlation coefficient between </a:t>
            </a:r>
            <a:r>
              <a:rPr lang="en-US" sz="1800" b="1" dirty="0" err="1">
                <a:solidFill>
                  <a:srgbClr val="00703C"/>
                </a:solidFill>
              </a:rPr>
              <a:t>CompetitionOpenSinceYear</a:t>
            </a:r>
            <a:r>
              <a:rPr lang="en-US" sz="1800" b="1" dirty="0">
                <a:solidFill>
                  <a:srgbClr val="00703C"/>
                </a:solidFill>
              </a:rPr>
              <a:t> and Sales  0.01049342</a:t>
            </a:r>
            <a:r>
              <a:rPr lang="en-IN" sz="1800" b="1" dirty="0">
                <a:solidFill>
                  <a:srgbClr val="00703C"/>
                </a:solidFill>
              </a:rPr>
              <a:t> </a:t>
            </a:r>
            <a:r>
              <a:rPr lang="en-US" sz="1800" b="1" dirty="0">
                <a:solidFill>
                  <a:srgbClr val="00703C"/>
                </a:solidFill>
              </a:rPr>
              <a:t> </a:t>
            </a:r>
            <a:endParaRPr lang="en-IN" sz="1800" b="1" dirty="0">
              <a:solidFill>
                <a:srgbClr val="00703C"/>
              </a:solidFill>
            </a:endParaRPr>
          </a:p>
          <a:p>
            <a:r>
              <a:rPr lang="en-US" sz="1800" b="1" dirty="0">
                <a:solidFill>
                  <a:srgbClr val="00703C"/>
                </a:solidFill>
              </a:rPr>
              <a:t> </a:t>
            </a:r>
            <a:endParaRPr lang="en-IN" sz="1800" b="1" dirty="0">
              <a:solidFill>
                <a:srgbClr val="00703C"/>
              </a:solidFill>
            </a:endParaRPr>
          </a:p>
          <a:p>
            <a:r>
              <a:rPr lang="en-US" sz="1800" b="1" dirty="0">
                <a:solidFill>
                  <a:srgbClr val="00703C"/>
                </a:solidFill>
              </a:rPr>
              <a:t>Promo2- </a:t>
            </a:r>
            <a:endParaRPr lang="en-IN" sz="1800" b="1" dirty="0">
              <a:solidFill>
                <a:srgbClr val="00703C"/>
              </a:solidFill>
            </a:endParaRPr>
          </a:p>
          <a:p>
            <a:r>
              <a:rPr lang="en-US" sz="1800" b="1" dirty="0">
                <a:solidFill>
                  <a:srgbClr val="00703C"/>
                </a:solidFill>
              </a:rPr>
              <a:t>Just like Promo, Promo2 affects the </a:t>
            </a:r>
            <a:r>
              <a:rPr lang="en-US" sz="1800" b="1" dirty="0" err="1">
                <a:solidFill>
                  <a:srgbClr val="00703C"/>
                </a:solidFill>
              </a:rPr>
              <a:t>Sales.The</a:t>
            </a:r>
            <a:r>
              <a:rPr lang="en-US" sz="1800" b="1" dirty="0">
                <a:solidFill>
                  <a:srgbClr val="00703C"/>
                </a:solidFill>
              </a:rPr>
              <a:t> correlation coefficient between Promo2and Sales -0.1275554</a:t>
            </a:r>
            <a:r>
              <a:rPr lang="en-IN" sz="1800" b="1" dirty="0">
                <a:solidFill>
                  <a:srgbClr val="00703C"/>
                </a:solidFill>
              </a:rPr>
              <a:t> </a:t>
            </a:r>
            <a:r>
              <a:rPr lang="en-US" sz="1800" b="1" dirty="0">
                <a:solidFill>
                  <a:srgbClr val="00703C"/>
                </a:solidFill>
              </a:rPr>
              <a:t> </a:t>
            </a:r>
            <a:endParaRPr lang="en-IN" sz="1800" b="1" dirty="0">
              <a:solidFill>
                <a:srgbClr val="00703C"/>
              </a:solidFill>
            </a:endParaRPr>
          </a:p>
          <a:p>
            <a:r>
              <a:rPr lang="en-US" sz="1800" b="1" dirty="0">
                <a:solidFill>
                  <a:srgbClr val="00703C"/>
                </a:solidFill>
              </a:rPr>
              <a:t>Promo2SinceWeek – </a:t>
            </a:r>
            <a:endParaRPr lang="en-IN" sz="1800" b="1" dirty="0">
              <a:solidFill>
                <a:srgbClr val="00703C"/>
              </a:solidFill>
            </a:endParaRPr>
          </a:p>
          <a:p>
            <a:r>
              <a:rPr lang="en-US" sz="1800" b="1" dirty="0">
                <a:solidFill>
                  <a:srgbClr val="00703C"/>
                </a:solidFill>
              </a:rPr>
              <a:t>The correlation coefficient between Promo2SinceWeek and Sales -0.0002274698</a:t>
            </a:r>
            <a:r>
              <a:rPr lang="en-IN" sz="1800" b="1" dirty="0">
                <a:solidFill>
                  <a:srgbClr val="00703C"/>
                </a:solidFill>
              </a:rPr>
              <a:t> </a:t>
            </a:r>
            <a:r>
              <a:rPr lang="en-US" sz="1800" b="1" dirty="0">
                <a:solidFill>
                  <a:srgbClr val="00703C"/>
                </a:solidFill>
              </a:rPr>
              <a:t> </a:t>
            </a:r>
            <a:endParaRPr lang="en-IN" sz="1800" b="1" dirty="0">
              <a:solidFill>
                <a:srgbClr val="00703C"/>
              </a:solidFill>
            </a:endParaRPr>
          </a:p>
          <a:p>
            <a:r>
              <a:rPr lang="en-US" sz="1800" b="1" dirty="0">
                <a:solidFill>
                  <a:srgbClr val="00703C"/>
                </a:solidFill>
              </a:rPr>
              <a:t>Promo2SinceYear – </a:t>
            </a:r>
            <a:endParaRPr lang="en-IN" sz="1800" b="1" dirty="0">
              <a:solidFill>
                <a:srgbClr val="00703C"/>
              </a:solidFill>
            </a:endParaRPr>
          </a:p>
          <a:p>
            <a:r>
              <a:rPr lang="en-US" sz="1800" b="1" dirty="0">
                <a:solidFill>
                  <a:srgbClr val="00703C"/>
                </a:solidFill>
              </a:rPr>
              <a:t>The correlation coefficient between Promo2SinceYear and Sales -0.05944384</a:t>
            </a:r>
            <a:r>
              <a:rPr lang="en-IN" sz="1800" b="1" dirty="0">
                <a:solidFill>
                  <a:srgbClr val="00703C"/>
                </a:solidFill>
              </a:rPr>
              <a:t> </a:t>
            </a:r>
            <a:r>
              <a:rPr lang="en-US" sz="1800" b="1" dirty="0">
                <a:solidFill>
                  <a:srgbClr val="00703C"/>
                </a:solidFill>
              </a:rPr>
              <a:t> </a:t>
            </a:r>
            <a:endParaRPr lang="en-IN" sz="1800" b="1" dirty="0">
              <a:solidFill>
                <a:srgbClr val="00703C"/>
              </a:solidFill>
            </a:endParaRPr>
          </a:p>
          <a:p>
            <a:r>
              <a:rPr lang="en-US" sz="1800" b="1" dirty="0" err="1">
                <a:solidFill>
                  <a:srgbClr val="00703C"/>
                </a:solidFill>
              </a:rPr>
              <a:t>PromoInterval</a:t>
            </a:r>
            <a:r>
              <a:rPr lang="en-US" sz="1800" b="1" dirty="0">
                <a:solidFill>
                  <a:srgbClr val="00703C"/>
                </a:solidFill>
              </a:rPr>
              <a:t>-  The correlation coefficient between </a:t>
            </a:r>
            <a:r>
              <a:rPr lang="en-US" sz="1800" b="1" dirty="0" err="1">
                <a:solidFill>
                  <a:srgbClr val="00703C"/>
                </a:solidFill>
              </a:rPr>
              <a:t>PromoInterval</a:t>
            </a:r>
            <a:r>
              <a:rPr lang="en-US" sz="1800" b="1" dirty="0">
                <a:solidFill>
                  <a:srgbClr val="00703C"/>
                </a:solidFill>
              </a:rPr>
              <a:t> and Sales -0.006549028</a:t>
            </a:r>
            <a:r>
              <a:rPr lang="en-IN" sz="1800" b="1" dirty="0">
                <a:solidFill>
                  <a:srgbClr val="00703C"/>
                </a:solidFill>
              </a:rPr>
              <a:t> </a:t>
            </a:r>
            <a:endParaRPr lang="en-US" sz="1800" dirty="0"/>
          </a:p>
        </p:txBody>
      </p:sp>
    </p:spTree>
    <p:extLst>
      <p:ext uri="{BB962C8B-B14F-4D97-AF65-F5344CB8AC3E}">
        <p14:creationId xmlns:p14="http://schemas.microsoft.com/office/powerpoint/2010/main" val="30203101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480" y="321293"/>
            <a:ext cx="3760237" cy="518464"/>
          </a:xfrm>
        </p:spPr>
        <p:txBody>
          <a:bodyPr/>
          <a:lstStyle/>
          <a:p>
            <a:pPr algn="l"/>
            <a:r>
              <a:rPr lang="en-US" dirty="0">
                <a:solidFill>
                  <a:srgbClr val="0000FF"/>
                </a:solidFill>
              </a:rPr>
              <a:t>Normalization</a:t>
            </a:r>
            <a:endParaRPr lang="en-IN" dirty="0">
              <a:solidFill>
                <a:srgbClr val="0000FF"/>
              </a:solidFill>
            </a:endParaRPr>
          </a:p>
        </p:txBody>
      </p:sp>
      <p:sp>
        <p:nvSpPr>
          <p:cNvPr id="5" name="TextBox 4"/>
          <p:cNvSpPr txBox="1"/>
          <p:nvPr/>
        </p:nvSpPr>
        <p:spPr>
          <a:xfrm>
            <a:off x="405523" y="1324332"/>
            <a:ext cx="8215952" cy="1477328"/>
          </a:xfrm>
          <a:prstGeom prst="rect">
            <a:avLst/>
          </a:prstGeom>
          <a:noFill/>
        </p:spPr>
        <p:txBody>
          <a:bodyPr wrap="square" rtlCol="0">
            <a:spAutoFit/>
          </a:bodyPr>
          <a:lstStyle/>
          <a:p>
            <a:r>
              <a:rPr lang="en-IN" sz="1800" b="1" dirty="0">
                <a:solidFill>
                  <a:srgbClr val="00703C"/>
                </a:solidFill>
              </a:rPr>
              <a:t>In the project , we have made use of Min Max technique that helps to normalize the data. It will scale the data between the 0 and 1.</a:t>
            </a:r>
            <a:endParaRPr lang="en-US" sz="1800" b="1" dirty="0">
              <a:solidFill>
                <a:srgbClr val="00703C"/>
              </a:solidFill>
            </a:endParaRPr>
          </a:p>
          <a:p>
            <a:endParaRPr lang="en-US" sz="1800" b="1" dirty="0">
              <a:solidFill>
                <a:srgbClr val="00703C"/>
              </a:solidFill>
            </a:endParaRPr>
          </a:p>
          <a:p>
            <a:r>
              <a:rPr lang="en-US" sz="1800" b="1" dirty="0">
                <a:solidFill>
                  <a:srgbClr val="00703C"/>
                </a:solidFill>
              </a:rPr>
              <a:t>Normalizing both the target and predictor variables from the train data set. Such that all the values of the variables are in the standard form</a:t>
            </a:r>
            <a:r>
              <a:rPr lang="en-US" sz="1800" dirty="0"/>
              <a:t>.</a:t>
            </a:r>
            <a:endParaRPr lang="en-IN" sz="18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23" y="3429000"/>
            <a:ext cx="78962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080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Text Placeholder 1"/>
          <p:cNvSpPr>
            <a:spLocks noGrp="1"/>
          </p:cNvSpPr>
          <p:nvPr>
            <p:ph type="body" idx="1"/>
          </p:nvPr>
        </p:nvSpPr>
        <p:spPr>
          <a:xfrm>
            <a:off x="313899" y="1716832"/>
            <a:ext cx="4181901" cy="4409467"/>
          </a:xfrm>
        </p:spPr>
        <p:txBody>
          <a:bodyPr/>
          <a:lstStyle/>
          <a:p>
            <a:pPr marL="230188" indent="-230188" algn="just">
              <a:buFont typeface="Arial" panose="020B0604020202020204" pitchFamily="34" charset="0"/>
              <a:buChar char="•"/>
            </a:pPr>
            <a:r>
              <a:rPr lang="en-US" sz="1800" dirty="0">
                <a:ln w="0"/>
                <a:effectLst>
                  <a:outerShdw blurRad="38100" dist="19050" dir="2700000" algn="tl" rotWithShape="0">
                    <a:schemeClr val="dk1">
                      <a:alpha val="40000"/>
                    </a:schemeClr>
                  </a:outerShdw>
                </a:effectLst>
              </a:rPr>
              <a:t>K-means Clustering</a:t>
            </a:r>
          </a:p>
          <a:p>
            <a:pPr marL="0" indent="0" algn="just"/>
            <a:endParaRPr lang="en-US" sz="1800" dirty="0">
              <a:ln w="0"/>
              <a:effectLst>
                <a:outerShdw blurRad="38100" dist="19050" dir="2700000" algn="tl" rotWithShape="0">
                  <a:schemeClr val="dk1">
                    <a:alpha val="40000"/>
                  </a:schemeClr>
                </a:outerShdw>
              </a:effectLst>
            </a:endParaRPr>
          </a:p>
          <a:p>
            <a:pPr marL="342900" indent="-342900" algn="just">
              <a:buFont typeface="Wingdings" pitchFamily="2" charset="2"/>
              <a:buChar char="§"/>
            </a:pPr>
            <a:r>
              <a:rPr lang="en-IN" sz="1800" b="1" dirty="0"/>
              <a:t>The goal of this algorithm is to find groups in the data, with the number of groups represented by the variable K</a:t>
            </a:r>
            <a:endParaRPr lang="en-US" sz="1800" b="1" dirty="0"/>
          </a:p>
          <a:p>
            <a:pPr marL="342900" indent="-342900" algn="just">
              <a:buFont typeface="Wingdings" pitchFamily="2" charset="2"/>
              <a:buChar char="§"/>
            </a:pPr>
            <a:r>
              <a:rPr lang="en-US" sz="1800" b="1" dirty="0"/>
              <a:t>Cluster data based on their similarity.</a:t>
            </a:r>
          </a:p>
          <a:p>
            <a:pPr marL="342900" indent="-342900" algn="just">
              <a:buFont typeface="Wingdings" pitchFamily="2" charset="2"/>
              <a:buChar char="§"/>
            </a:pPr>
            <a:r>
              <a:rPr lang="en-US" sz="1800" b="1" dirty="0"/>
              <a:t>The total number of clusters taken is 3.</a:t>
            </a:r>
          </a:p>
          <a:p>
            <a:pPr marL="342900" indent="-342900" algn="just">
              <a:buFont typeface="Wingdings" pitchFamily="2" charset="2"/>
              <a:buChar char="§"/>
            </a:pPr>
            <a:r>
              <a:rPr lang="en-US" sz="1800" b="1" dirty="0"/>
              <a:t>We are making use of WEKA datamining tool to cluster the sales variable into 3 clusters.</a:t>
            </a:r>
          </a:p>
          <a:p>
            <a:pPr marL="342900" indent="-342900" algn="just">
              <a:buFont typeface="Wingdings" pitchFamily="2" charset="2"/>
              <a:buChar char="§"/>
            </a:pPr>
            <a:endParaRPr lang="en-IN" sz="2000" b="1" dirty="0"/>
          </a:p>
        </p:txBody>
      </p:sp>
      <p:sp>
        <p:nvSpPr>
          <p:cNvPr id="3" name="Text Placeholder 2"/>
          <p:cNvSpPr>
            <a:spLocks noGrp="1"/>
          </p:cNvSpPr>
          <p:nvPr>
            <p:ph type="body" idx="2"/>
          </p:nvPr>
        </p:nvSpPr>
        <p:spPr/>
        <p:txBody>
          <a:bodyPr/>
          <a:lstStyle/>
          <a:p>
            <a:endParaRPr lang="en-IN" dirty="0"/>
          </a:p>
        </p:txBody>
      </p:sp>
      <p:sp>
        <p:nvSpPr>
          <p:cNvPr id="209" name="Shape 209"/>
          <p:cNvSpPr txBox="1">
            <a:spLocks noGrp="1"/>
          </p:cNvSpPr>
          <p:nvPr>
            <p:ph type="title"/>
          </p:nvPr>
        </p:nvSpPr>
        <p:spPr>
          <a:xfrm>
            <a:off x="662474" y="283969"/>
            <a:ext cx="4264090" cy="623858"/>
          </a:xfrm>
          <a:prstGeom prst="rect">
            <a:avLst/>
          </a:prstGeom>
        </p:spPr>
        <p:txBody>
          <a:bodyPr spcFirstLastPara="1" wrap="square" lIns="91425" tIns="91425" rIns="91425" bIns="91425" anchor="ctr" anchorCtr="0">
            <a:noAutofit/>
          </a:bodyPr>
          <a:lstStyle/>
          <a:p>
            <a:pPr algn="l"/>
            <a:r>
              <a:rPr lang="en-US" dirty="0">
                <a:solidFill>
                  <a:srgbClr val="0000FF"/>
                </a:solidFill>
              </a:rPr>
              <a:t>Data Modeling</a:t>
            </a:r>
            <a:endParaRPr dirty="0">
              <a:solidFill>
                <a:srgbClr val="0000FF"/>
              </a:solidFill>
            </a:endParaRPr>
          </a:p>
        </p:txBody>
      </p:sp>
      <p:sp>
        <p:nvSpPr>
          <p:cNvPr id="210" name="Shape 210"/>
          <p:cNvSpPr txBox="1"/>
          <p:nvPr/>
        </p:nvSpPr>
        <p:spPr>
          <a:xfrm>
            <a:off x="315294" y="1153151"/>
            <a:ext cx="4196877" cy="10251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u="sng" dirty="0">
                <a:solidFill>
                  <a:srgbClr val="00703C"/>
                </a:solidFill>
              </a:rPr>
              <a:t>Unsupervised Learning Method</a:t>
            </a:r>
            <a:endParaRPr sz="2000" b="1" u="sng" dirty="0">
              <a:solidFill>
                <a:srgbClr val="00703C"/>
              </a:solidFill>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245636"/>
            <a:ext cx="4264090" cy="4713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Shape 27"/>
          <p:cNvSpPr txBox="1"/>
          <p:nvPr/>
        </p:nvSpPr>
        <p:spPr>
          <a:xfrm>
            <a:off x="643818" y="296624"/>
            <a:ext cx="8864100" cy="542400"/>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rgbClr val="00703C"/>
              </a:buClr>
              <a:buSzPts val="4000"/>
              <a:buFont typeface="Arial"/>
              <a:buNone/>
            </a:pPr>
            <a:r>
              <a:rPr lang="en-US" sz="4000" b="1" i="0" strike="noStrike" cap="none" dirty="0">
                <a:solidFill>
                  <a:srgbClr val="0000FF"/>
                </a:solidFill>
                <a:latin typeface="Arial"/>
                <a:ea typeface="Arial"/>
                <a:cs typeface="Arial"/>
                <a:sym typeface="Arial"/>
              </a:rPr>
              <a:t>Introduction</a:t>
            </a:r>
            <a:endParaRPr sz="4000" b="1" i="0" strike="noStrike" cap="none" dirty="0">
              <a:solidFill>
                <a:srgbClr val="0000FF"/>
              </a:solidFill>
              <a:latin typeface="Arial"/>
              <a:ea typeface="Arial"/>
              <a:cs typeface="Arial"/>
              <a:sym typeface="Arial"/>
            </a:endParaRPr>
          </a:p>
        </p:txBody>
      </p:sp>
      <p:sp>
        <p:nvSpPr>
          <p:cNvPr id="28" name="Shape 28"/>
          <p:cNvSpPr txBox="1"/>
          <p:nvPr/>
        </p:nvSpPr>
        <p:spPr>
          <a:xfrm>
            <a:off x="292350" y="1298111"/>
            <a:ext cx="8559300" cy="4421555"/>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1800" b="1" dirty="0">
                <a:solidFill>
                  <a:srgbClr val="00703C"/>
                </a:solidFill>
              </a:rPr>
              <a:t>Rossmann store is a huge European drug store spanning over 3000 locations. They have given data related to 15 features of 1115 stores.</a:t>
            </a:r>
          </a:p>
          <a:p>
            <a:pPr marL="0" lvl="0" indent="0" algn="just" rtl="0">
              <a:spcBef>
                <a:spcPts val="0"/>
              </a:spcBef>
              <a:spcAft>
                <a:spcPts val="0"/>
              </a:spcAft>
              <a:buNone/>
            </a:pPr>
            <a:r>
              <a:rPr lang="en-US" sz="1800" b="1" dirty="0">
                <a:solidFill>
                  <a:srgbClr val="00703C"/>
                </a:solidFill>
              </a:rPr>
              <a:t>We aim to provide strategic solution to Rossmann managers who are tasked to predict the reliable sales for these stores.</a:t>
            </a:r>
          </a:p>
          <a:p>
            <a:pPr marL="0" lvl="0" indent="0" algn="just" rtl="0">
              <a:spcBef>
                <a:spcPts val="0"/>
              </a:spcBef>
              <a:spcAft>
                <a:spcPts val="0"/>
              </a:spcAft>
              <a:buNone/>
            </a:pPr>
            <a:endParaRPr sz="1800" b="1" dirty="0">
              <a:solidFill>
                <a:srgbClr val="00703C"/>
              </a:solidFill>
            </a:endParaRPr>
          </a:p>
          <a:p>
            <a:pPr marL="0" lvl="0" indent="0" algn="just" rtl="0">
              <a:spcBef>
                <a:spcPts val="0"/>
              </a:spcBef>
              <a:spcAft>
                <a:spcPts val="0"/>
              </a:spcAft>
              <a:buNone/>
            </a:pPr>
            <a:r>
              <a:rPr lang="en-US" sz="1800" b="1" dirty="0">
                <a:solidFill>
                  <a:srgbClr val="00703C"/>
                </a:solidFill>
              </a:rPr>
              <a:t>In this project, we are applying data mining techniques to visualize the data, making use of different predictive models to predict how the sales would vary based on different conditions, for stores in different locations. This will help store managers to create effective staff schedules and stock their inventory to increase profit in parallel to giving good customer service. </a:t>
            </a:r>
            <a:endParaRPr sz="1800" b="1" dirty="0">
              <a:solidFill>
                <a:srgbClr val="00703C"/>
              </a:solidFill>
            </a:endParaRPr>
          </a:p>
          <a:p>
            <a:pPr marL="0" lvl="0" indent="0" algn="just" rtl="0">
              <a:spcBef>
                <a:spcPts val="0"/>
              </a:spcBef>
              <a:spcAft>
                <a:spcPts val="0"/>
              </a:spcAft>
              <a:buNone/>
            </a:pPr>
            <a:endParaRPr lang="en-US" sz="1800" b="1" dirty="0">
              <a:solidFill>
                <a:srgbClr val="00703C"/>
              </a:solidFill>
            </a:endParaRPr>
          </a:p>
          <a:p>
            <a:pPr marL="0" lvl="0" indent="0" algn="just" rtl="0">
              <a:spcBef>
                <a:spcPts val="0"/>
              </a:spcBef>
              <a:spcAft>
                <a:spcPts val="0"/>
              </a:spcAft>
              <a:buNone/>
            </a:pPr>
            <a:r>
              <a:rPr lang="en-US" sz="1800" b="1" dirty="0">
                <a:solidFill>
                  <a:srgbClr val="00703C"/>
                </a:solidFill>
              </a:rPr>
              <a:t>We have also looked into data and their relationships between with respect to different aspects to help understand the final results.</a:t>
            </a:r>
            <a:endParaRPr sz="1800" b="1" dirty="0">
              <a:solidFill>
                <a:srgbClr val="00703C"/>
              </a:solidFill>
            </a:endParaRPr>
          </a:p>
          <a:p>
            <a:pPr marL="0" lvl="0" indent="0" algn="just" rtl="0">
              <a:spcBef>
                <a:spcPts val="0"/>
              </a:spcBef>
              <a:spcAft>
                <a:spcPts val="0"/>
              </a:spcAft>
              <a:buNone/>
            </a:pPr>
            <a:endParaRPr sz="1800" b="1" dirty="0">
              <a:solidFill>
                <a:srgbClr val="00703C"/>
              </a:solidFill>
            </a:endParaRPr>
          </a:p>
          <a:p>
            <a:pPr marL="0" lvl="0" indent="0" algn="just" rtl="0">
              <a:spcBef>
                <a:spcPts val="0"/>
              </a:spcBef>
              <a:spcAft>
                <a:spcPts val="0"/>
              </a:spcAft>
              <a:buClr>
                <a:schemeClr val="dk1"/>
              </a:buClr>
              <a:buSzPts val="1100"/>
              <a:buFont typeface="Arial"/>
              <a:buNone/>
            </a:pPr>
            <a:endParaRPr sz="1800" dirty="0"/>
          </a:p>
          <a:p>
            <a:pPr marL="0" marR="0" lvl="0" indent="0" algn="l" rtl="0">
              <a:spcBef>
                <a:spcPts val="520"/>
              </a:spcBef>
              <a:spcAft>
                <a:spcPts val="0"/>
              </a:spcAft>
              <a:buNone/>
            </a:pPr>
            <a:endParaRPr sz="1800" dirty="0">
              <a:solidFill>
                <a:schemeClr val="dk1"/>
              </a:solidFill>
            </a:endParaRPr>
          </a:p>
        </p:txBody>
      </p:sp>
    </p:spTree>
    <p:extLst>
      <p:ext uri="{BB962C8B-B14F-4D97-AF65-F5344CB8AC3E}">
        <p14:creationId xmlns:p14="http://schemas.microsoft.com/office/powerpoint/2010/main" val="4063730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Text Placeholder 1"/>
          <p:cNvSpPr>
            <a:spLocks noGrp="1"/>
          </p:cNvSpPr>
          <p:nvPr>
            <p:ph type="body" idx="1"/>
          </p:nvPr>
        </p:nvSpPr>
        <p:spPr>
          <a:xfrm>
            <a:off x="275253" y="1810136"/>
            <a:ext cx="8593493" cy="4469366"/>
          </a:xfrm>
        </p:spPr>
        <p:txBody>
          <a:bodyPr/>
          <a:lstStyle/>
          <a:p>
            <a:pPr marL="230188" indent="-230188" algn="just">
              <a:buFont typeface="Arial" panose="020B0604020202020204" pitchFamily="34" charset="0"/>
              <a:buChar char="•"/>
            </a:pPr>
            <a:r>
              <a:rPr lang="en-US" sz="1800" dirty="0">
                <a:ln w="0"/>
                <a:effectLst>
                  <a:outerShdw blurRad="38100" dist="19050" dir="2700000" algn="tl" rotWithShape="0">
                    <a:schemeClr val="dk1">
                      <a:alpha val="40000"/>
                    </a:schemeClr>
                  </a:outerShdw>
                </a:effectLst>
              </a:rPr>
              <a:t> Random Forest</a:t>
            </a:r>
          </a:p>
          <a:p>
            <a:pPr marL="0" indent="0" algn="just"/>
            <a:r>
              <a:rPr lang="en-US" sz="1800" b="1" dirty="0"/>
              <a:t>Random Forest Tree tries is to construct a multitude of decision trees. Then it classifies the data into the decision tree node and for each node it calculate the mean value and use this value for prediction. Random forest tree uses random amount of data for training. With this randomized data, it is hard for random forest tree to overfit. Therefore, it is much more easier to tune the data compared to Gradient </a:t>
            </a:r>
            <a:r>
              <a:rPr lang="en-US" sz="1800" b="1" dirty="0" err="1"/>
              <a:t>Boostingtree</a:t>
            </a:r>
            <a:r>
              <a:rPr lang="en-US" sz="1800" b="1" dirty="0"/>
              <a:t>.</a:t>
            </a:r>
          </a:p>
          <a:p>
            <a:pPr marL="0" indent="0" algn="just"/>
            <a:endParaRPr lang="en-US" sz="1800" b="1" dirty="0"/>
          </a:p>
          <a:p>
            <a:pPr marL="230188" indent="-230188" algn="just">
              <a:buFont typeface="Arial" panose="020B0604020202020204" pitchFamily="34" charset="0"/>
              <a:buChar char="•"/>
            </a:pPr>
            <a:r>
              <a:rPr lang="en-US" sz="1800" dirty="0">
                <a:ln w="0"/>
                <a:effectLst>
                  <a:outerShdw blurRad="38100" dist="19050" dir="2700000" algn="tl" rotWithShape="0">
                    <a:schemeClr val="dk1">
                      <a:alpha val="40000"/>
                    </a:schemeClr>
                  </a:outerShdw>
                </a:effectLst>
              </a:rPr>
              <a:t>Linear Regression</a:t>
            </a:r>
          </a:p>
          <a:p>
            <a:pPr marL="0" indent="0" algn="just"/>
            <a:r>
              <a:rPr lang="en-IN" sz="1800" b="1" dirty="0"/>
              <a:t>Linear regression is a statistical procedure for predicting the value of a dependent variable from an independent variable when the relationship between the variables can be described with a linear model</a:t>
            </a:r>
            <a:r>
              <a:rPr lang="en-IN" sz="1800" dirty="0"/>
              <a:t>.</a:t>
            </a:r>
          </a:p>
          <a:p>
            <a:pPr marL="0" indent="0" algn="just"/>
            <a:endParaRPr lang="en-US" sz="1800" b="1" dirty="0"/>
          </a:p>
        </p:txBody>
      </p:sp>
      <p:sp>
        <p:nvSpPr>
          <p:cNvPr id="209" name="Shape 209"/>
          <p:cNvSpPr txBox="1">
            <a:spLocks noGrp="1"/>
          </p:cNvSpPr>
          <p:nvPr>
            <p:ph type="title"/>
          </p:nvPr>
        </p:nvSpPr>
        <p:spPr>
          <a:xfrm>
            <a:off x="727785" y="339955"/>
            <a:ext cx="3788229" cy="630431"/>
          </a:xfrm>
          <a:prstGeom prst="rect">
            <a:avLst/>
          </a:prstGeom>
        </p:spPr>
        <p:txBody>
          <a:bodyPr spcFirstLastPara="1" wrap="square" lIns="91425" tIns="91425" rIns="91425" bIns="91425" anchor="ctr" anchorCtr="0">
            <a:noAutofit/>
          </a:bodyPr>
          <a:lstStyle/>
          <a:p>
            <a:pPr marL="0" lvl="0" indent="0" algn="l"/>
            <a:r>
              <a:rPr lang="en-US" dirty="0">
                <a:solidFill>
                  <a:srgbClr val="0000FF"/>
                </a:solidFill>
              </a:rPr>
              <a:t>Data Modeling</a:t>
            </a:r>
            <a:endParaRPr dirty="0">
              <a:solidFill>
                <a:srgbClr val="0000FF"/>
              </a:solidFill>
            </a:endParaRPr>
          </a:p>
        </p:txBody>
      </p:sp>
      <p:sp>
        <p:nvSpPr>
          <p:cNvPr id="6" name="Shape 210"/>
          <p:cNvSpPr txBox="1"/>
          <p:nvPr/>
        </p:nvSpPr>
        <p:spPr>
          <a:xfrm>
            <a:off x="441252" y="1342990"/>
            <a:ext cx="4130752" cy="467146"/>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b="1" dirty="0">
                <a:solidFill>
                  <a:srgbClr val="00703C"/>
                </a:solidFill>
              </a:rPr>
              <a:t>Supervised Learning Method</a:t>
            </a:r>
            <a:endParaRPr sz="2000" b="1" dirty="0">
              <a:solidFill>
                <a:srgbClr val="00703C"/>
              </a:solidFill>
            </a:endParaRPr>
          </a:p>
        </p:txBody>
      </p:sp>
    </p:spTree>
    <p:extLst>
      <p:ext uri="{BB962C8B-B14F-4D97-AF65-F5344CB8AC3E}">
        <p14:creationId xmlns:p14="http://schemas.microsoft.com/office/powerpoint/2010/main" val="3837401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5826" y="311962"/>
            <a:ext cx="5411755" cy="593109"/>
          </a:xfrm>
        </p:spPr>
        <p:txBody>
          <a:bodyPr/>
          <a:lstStyle/>
          <a:p>
            <a:pPr algn="l"/>
            <a:r>
              <a:rPr lang="en-US" dirty="0">
                <a:solidFill>
                  <a:srgbClr val="0000FF"/>
                </a:solidFill>
              </a:rPr>
              <a:t>Data Model-Selection</a:t>
            </a:r>
            <a:endParaRPr lang="en-IN" dirty="0">
              <a:solidFill>
                <a:srgbClr val="0000FF"/>
              </a:solidFill>
            </a:endParaRPr>
          </a:p>
        </p:txBody>
      </p:sp>
      <p:sp>
        <p:nvSpPr>
          <p:cNvPr id="2" name="Rectangle 1">
            <a:extLst>
              <a:ext uri="{FF2B5EF4-FFF2-40B4-BE49-F238E27FC236}">
                <a16:creationId xmlns:a16="http://schemas.microsoft.com/office/drawing/2014/main" id="{FFF45BB4-8604-4876-9883-F7E6D62B0C5E}"/>
              </a:ext>
            </a:extLst>
          </p:cNvPr>
          <p:cNvSpPr/>
          <p:nvPr/>
        </p:nvSpPr>
        <p:spPr>
          <a:xfrm>
            <a:off x="373225" y="1417637"/>
            <a:ext cx="7809722" cy="1785104"/>
          </a:xfrm>
          <a:prstGeom prst="rect">
            <a:avLst/>
          </a:prstGeom>
        </p:spPr>
        <p:txBody>
          <a:bodyPr wrap="square">
            <a:spAutoFit/>
          </a:bodyPr>
          <a:lstStyle/>
          <a:p>
            <a:pPr algn="just">
              <a:spcBef>
                <a:spcPts val="560"/>
              </a:spcBef>
              <a:buClr>
                <a:srgbClr val="00703C"/>
              </a:buClr>
              <a:buSzPts val="2800"/>
            </a:pPr>
            <a:r>
              <a:rPr lang="en-US" sz="1800" b="1" dirty="0">
                <a:solidFill>
                  <a:srgbClr val="00703C"/>
                </a:solidFill>
              </a:rPr>
              <a:t>Model Selection:</a:t>
            </a:r>
          </a:p>
          <a:p>
            <a:pPr algn="just">
              <a:spcBef>
                <a:spcPts val="560"/>
              </a:spcBef>
              <a:buClr>
                <a:srgbClr val="00703C"/>
              </a:buClr>
              <a:buSzPts val="2800"/>
            </a:pPr>
            <a:endParaRPr lang="en-US" sz="1800" b="1" dirty="0">
              <a:solidFill>
                <a:srgbClr val="00703C"/>
              </a:solidFill>
            </a:endParaRPr>
          </a:p>
          <a:p>
            <a:pPr algn="just">
              <a:spcBef>
                <a:spcPts val="560"/>
              </a:spcBef>
              <a:buClr>
                <a:srgbClr val="00703C"/>
              </a:buClr>
              <a:buSzPts val="2800"/>
            </a:pPr>
            <a:r>
              <a:rPr lang="en-US" sz="1800" b="1" dirty="0">
                <a:solidFill>
                  <a:srgbClr val="00703C"/>
                </a:solidFill>
              </a:rPr>
              <a:t>We tried several models in our experiment. The first</a:t>
            </a:r>
          </a:p>
          <a:p>
            <a:pPr algn="just">
              <a:spcBef>
                <a:spcPts val="560"/>
              </a:spcBef>
              <a:buClr>
                <a:srgbClr val="00703C"/>
              </a:buClr>
              <a:buSzPts val="2800"/>
            </a:pPr>
            <a:r>
              <a:rPr lang="en-US" sz="1800" b="1" dirty="0">
                <a:solidFill>
                  <a:srgbClr val="00703C"/>
                </a:solidFill>
              </a:rPr>
              <a:t>model we tried is the linear regression. The prediction</a:t>
            </a:r>
          </a:p>
          <a:p>
            <a:pPr algn="just">
              <a:spcBef>
                <a:spcPts val="560"/>
              </a:spcBef>
              <a:buClr>
                <a:srgbClr val="00703C"/>
              </a:buClr>
              <a:buSzPts val="2800"/>
            </a:pPr>
            <a:r>
              <a:rPr lang="en-US" sz="1800" b="1" dirty="0">
                <a:solidFill>
                  <a:srgbClr val="00703C"/>
                </a:solidFill>
              </a:rPr>
              <a:t>score is 0.xxxx and we set it as the prediction baseline.</a:t>
            </a:r>
          </a:p>
        </p:txBody>
      </p:sp>
    </p:spTree>
    <p:extLst>
      <p:ext uri="{BB962C8B-B14F-4D97-AF65-F5344CB8AC3E}">
        <p14:creationId xmlns:p14="http://schemas.microsoft.com/office/powerpoint/2010/main" val="1757921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582C17-B84A-4FD2-B7E9-3D3DA75E73F1}"/>
              </a:ext>
            </a:extLst>
          </p:cNvPr>
          <p:cNvSpPr>
            <a:spLocks noGrp="1"/>
          </p:cNvSpPr>
          <p:nvPr>
            <p:ph type="body" idx="1"/>
          </p:nvPr>
        </p:nvSpPr>
        <p:spPr>
          <a:xfrm>
            <a:off x="457199" y="1506890"/>
            <a:ext cx="8332237" cy="2617237"/>
          </a:xfrm>
        </p:spPr>
        <p:txBody>
          <a:bodyPr/>
          <a:lstStyle/>
          <a:p>
            <a:pPr marL="0" indent="0" algn="just"/>
            <a:r>
              <a:rPr lang="en-IN" sz="1800" b="1" dirty="0"/>
              <a:t>Have divided up the training data by store and constructed the models separately for each store. </a:t>
            </a:r>
          </a:p>
          <a:p>
            <a:pPr marL="0" indent="0" algn="just"/>
            <a:r>
              <a:rPr lang="en-US" sz="1800" b="1" dirty="0"/>
              <a:t>From the initial analysis, it was identified that </a:t>
            </a:r>
            <a:r>
              <a:rPr lang="en-IN" sz="1800" b="1" dirty="0"/>
              <a:t>the store variable is by far the strongest predictor for the sales.</a:t>
            </a:r>
          </a:p>
          <a:p>
            <a:pPr marL="0" indent="0" algn="just"/>
            <a:r>
              <a:rPr lang="en-IN" sz="1800" b="1" dirty="0"/>
              <a:t>Computing for all stores at once requires gigabytes of memory and takes hours. and so we ran only the first 100 stores with a tree size of 1000 where RMSE result was better than linear regression model.</a:t>
            </a:r>
          </a:p>
          <a:p>
            <a:endParaRPr lang="en-US" dirty="0"/>
          </a:p>
        </p:txBody>
      </p:sp>
      <p:sp>
        <p:nvSpPr>
          <p:cNvPr id="4" name="Title 3">
            <a:extLst>
              <a:ext uri="{FF2B5EF4-FFF2-40B4-BE49-F238E27FC236}">
                <a16:creationId xmlns:a16="http://schemas.microsoft.com/office/drawing/2014/main" id="{C7217D73-114A-4D6F-BCA8-9D1FDCB5445C}"/>
              </a:ext>
            </a:extLst>
          </p:cNvPr>
          <p:cNvSpPr>
            <a:spLocks noGrp="1"/>
          </p:cNvSpPr>
          <p:nvPr>
            <p:ph type="title"/>
          </p:nvPr>
        </p:nvSpPr>
        <p:spPr/>
        <p:txBody>
          <a:bodyPr/>
          <a:lstStyle/>
          <a:p>
            <a:r>
              <a:rPr lang="en-US" dirty="0">
                <a:solidFill>
                  <a:srgbClr val="0000FF"/>
                </a:solidFill>
              </a:rPr>
              <a:t>Data Modeling-Linear Regression</a:t>
            </a:r>
            <a:endParaRPr lang="en-US" dirty="0"/>
          </a:p>
        </p:txBody>
      </p:sp>
      <p:sp>
        <p:nvSpPr>
          <p:cNvPr id="5" name="Rectangle 4">
            <a:extLst>
              <a:ext uri="{FF2B5EF4-FFF2-40B4-BE49-F238E27FC236}">
                <a16:creationId xmlns:a16="http://schemas.microsoft.com/office/drawing/2014/main" id="{06B370D2-C974-4034-B7E3-BF0EA5CDF4B6}"/>
              </a:ext>
            </a:extLst>
          </p:cNvPr>
          <p:cNvSpPr/>
          <p:nvPr/>
        </p:nvSpPr>
        <p:spPr>
          <a:xfrm>
            <a:off x="886408" y="4124127"/>
            <a:ext cx="4572000" cy="738664"/>
          </a:xfrm>
          <a:prstGeom prst="rect">
            <a:avLst/>
          </a:prstGeom>
        </p:spPr>
        <p:txBody>
          <a:bodyPr>
            <a:spAutoFit/>
          </a:bodyPr>
          <a:lstStyle/>
          <a:p>
            <a:r>
              <a:rPr lang="en-US" dirty="0"/>
              <a:t>Store 1:</a:t>
            </a:r>
          </a:p>
          <a:p>
            <a:r>
              <a:rPr lang="en-US" dirty="0"/>
              <a:t>[1] "RMSE:  0.1497119081083"   user  system elapsed    0.13    0.00    0.12</a:t>
            </a:r>
          </a:p>
        </p:txBody>
      </p:sp>
      <p:sp>
        <p:nvSpPr>
          <p:cNvPr id="6" name="Rectangle 5">
            <a:extLst>
              <a:ext uri="{FF2B5EF4-FFF2-40B4-BE49-F238E27FC236}">
                <a16:creationId xmlns:a16="http://schemas.microsoft.com/office/drawing/2014/main" id="{CD0D0475-92F9-4AB9-BC54-C5AA6985ABEC}"/>
              </a:ext>
            </a:extLst>
          </p:cNvPr>
          <p:cNvSpPr/>
          <p:nvPr/>
        </p:nvSpPr>
        <p:spPr>
          <a:xfrm>
            <a:off x="886408" y="5351110"/>
            <a:ext cx="4572000" cy="738664"/>
          </a:xfrm>
          <a:prstGeom prst="rect">
            <a:avLst/>
          </a:prstGeom>
        </p:spPr>
        <p:txBody>
          <a:bodyPr>
            <a:spAutoFit/>
          </a:bodyPr>
          <a:lstStyle/>
          <a:p>
            <a:r>
              <a:rPr lang="en-US" dirty="0"/>
              <a:t>Store 262:</a:t>
            </a:r>
          </a:p>
          <a:p>
            <a:r>
              <a:rPr lang="en-US" dirty="0"/>
              <a:t>[1] "RMSE:  0.192849374208426"   user  system elapsed    0.12    0.00    0.13</a:t>
            </a:r>
          </a:p>
        </p:txBody>
      </p:sp>
    </p:spTree>
    <p:extLst>
      <p:ext uri="{BB962C8B-B14F-4D97-AF65-F5344CB8AC3E}">
        <p14:creationId xmlns:p14="http://schemas.microsoft.com/office/powerpoint/2010/main" val="39242527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1394928"/>
            <a:ext cx="8378890" cy="2402632"/>
          </a:xfrm>
        </p:spPr>
        <p:txBody>
          <a:bodyPr/>
          <a:lstStyle/>
          <a:p>
            <a:pPr marL="342900" indent="-342900" algn="just">
              <a:buFont typeface="Arial" pitchFamily="34" charset="0"/>
              <a:buChar char="•"/>
            </a:pPr>
            <a:r>
              <a:rPr lang="en-IN" sz="1800" b="1" dirty="0"/>
              <a:t>Original with the training data is transformed where the input variables are treated as categorical and replaced by separate binary variables in each level.</a:t>
            </a:r>
          </a:p>
          <a:p>
            <a:pPr marL="342900" indent="-342900" algn="just">
              <a:buFont typeface="Arial" pitchFamily="34" charset="0"/>
              <a:buChar char="•"/>
            </a:pPr>
            <a:r>
              <a:rPr lang="en-US" sz="1800" b="1" dirty="0"/>
              <a:t>The date variable is converted  into </a:t>
            </a:r>
            <a:r>
              <a:rPr lang="en-US" sz="1800" b="1" dirty="0" err="1"/>
              <a:t>DateYear</a:t>
            </a:r>
            <a:r>
              <a:rPr lang="en-US" sz="1800" b="1" dirty="0"/>
              <a:t> ,</a:t>
            </a:r>
            <a:r>
              <a:rPr lang="en-US" sz="1800" b="1" dirty="0" err="1"/>
              <a:t>DateMonth</a:t>
            </a:r>
            <a:r>
              <a:rPr lang="en-US" sz="1800" b="1" dirty="0"/>
              <a:t> and </a:t>
            </a:r>
            <a:r>
              <a:rPr lang="en-US" sz="1800" b="1" dirty="0" err="1"/>
              <a:t>DateDay</a:t>
            </a:r>
            <a:r>
              <a:rPr lang="en-US" sz="1800" b="1" dirty="0"/>
              <a:t> separately.</a:t>
            </a:r>
          </a:p>
          <a:p>
            <a:pPr marL="342900" indent="-342900" algn="just">
              <a:buFont typeface="Arial" pitchFamily="34" charset="0"/>
              <a:buChar char="•"/>
            </a:pPr>
            <a:r>
              <a:rPr lang="en-US" sz="1800" b="1" dirty="0"/>
              <a:t>The RMSE  error for  the linear model is comparatively high compared to the random  forest.</a:t>
            </a:r>
            <a:endParaRPr lang="en-IN" sz="1800" b="1" dirty="0"/>
          </a:p>
        </p:txBody>
      </p:sp>
      <p:sp>
        <p:nvSpPr>
          <p:cNvPr id="4" name="Title 3"/>
          <p:cNvSpPr>
            <a:spLocks noGrp="1"/>
          </p:cNvSpPr>
          <p:nvPr>
            <p:ph type="title"/>
          </p:nvPr>
        </p:nvSpPr>
        <p:spPr>
          <a:xfrm>
            <a:off x="662478" y="339955"/>
            <a:ext cx="7716416" cy="621101"/>
          </a:xfrm>
        </p:spPr>
        <p:txBody>
          <a:bodyPr/>
          <a:lstStyle/>
          <a:p>
            <a:pPr algn="l"/>
            <a:r>
              <a:rPr lang="en-US" dirty="0">
                <a:solidFill>
                  <a:srgbClr val="0000FF"/>
                </a:solidFill>
              </a:rPr>
              <a:t>Data Modeling-Random Forest</a:t>
            </a:r>
            <a:endParaRPr lang="en-IN" dirty="0">
              <a:solidFill>
                <a:srgbClr val="0000FF"/>
              </a:solidFill>
            </a:endParaRPr>
          </a:p>
        </p:txBody>
      </p:sp>
      <p:sp>
        <p:nvSpPr>
          <p:cNvPr id="7" name="Rectangle 6">
            <a:extLst>
              <a:ext uri="{FF2B5EF4-FFF2-40B4-BE49-F238E27FC236}">
                <a16:creationId xmlns:a16="http://schemas.microsoft.com/office/drawing/2014/main" id="{8A1DF10C-B423-43D2-B6C6-A6C3B9808972}"/>
              </a:ext>
            </a:extLst>
          </p:cNvPr>
          <p:cNvSpPr/>
          <p:nvPr/>
        </p:nvSpPr>
        <p:spPr>
          <a:xfrm>
            <a:off x="886408" y="4091120"/>
            <a:ext cx="4572000" cy="738664"/>
          </a:xfrm>
          <a:prstGeom prst="rect">
            <a:avLst/>
          </a:prstGeom>
        </p:spPr>
        <p:txBody>
          <a:bodyPr>
            <a:spAutoFit/>
          </a:bodyPr>
          <a:lstStyle/>
          <a:p>
            <a:r>
              <a:rPr lang="en-US" dirty="0"/>
              <a:t>Store 1:         </a:t>
            </a:r>
          </a:p>
          <a:p>
            <a:r>
              <a:rPr lang="en-US" dirty="0"/>
              <a:t>[1] 0.06211109   user  system elapsed   43.50    0.70   45.47</a:t>
            </a:r>
          </a:p>
        </p:txBody>
      </p:sp>
      <p:sp>
        <p:nvSpPr>
          <p:cNvPr id="8" name="Rectangle 7">
            <a:extLst>
              <a:ext uri="{FF2B5EF4-FFF2-40B4-BE49-F238E27FC236}">
                <a16:creationId xmlns:a16="http://schemas.microsoft.com/office/drawing/2014/main" id="{340291B8-234F-4239-83F0-89F9C93612F0}"/>
              </a:ext>
            </a:extLst>
          </p:cNvPr>
          <p:cNvSpPr/>
          <p:nvPr/>
        </p:nvSpPr>
        <p:spPr>
          <a:xfrm>
            <a:off x="886408" y="5024181"/>
            <a:ext cx="4572000" cy="738664"/>
          </a:xfrm>
          <a:prstGeom prst="rect">
            <a:avLst/>
          </a:prstGeom>
        </p:spPr>
        <p:txBody>
          <a:bodyPr>
            <a:spAutoFit/>
          </a:bodyPr>
          <a:lstStyle/>
          <a:p>
            <a:r>
              <a:rPr lang="en-US" dirty="0"/>
              <a:t>Store 262: </a:t>
            </a:r>
          </a:p>
          <a:p>
            <a:r>
              <a:rPr lang="en-US" dirty="0"/>
              <a:t>[1] 0.05019734   user  system elapsed   59.20    0.69   60.88</a:t>
            </a:r>
          </a:p>
        </p:txBody>
      </p:sp>
    </p:spTree>
    <p:extLst>
      <p:ext uri="{BB962C8B-B14F-4D97-AF65-F5344CB8AC3E}">
        <p14:creationId xmlns:p14="http://schemas.microsoft.com/office/powerpoint/2010/main" val="2545607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765116" y="386610"/>
            <a:ext cx="4963886" cy="583778"/>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Model Comparison</a:t>
            </a:r>
            <a:endParaRPr dirty="0">
              <a:solidFill>
                <a:srgbClr val="0000FF"/>
              </a:solidFill>
            </a:endParaRPr>
          </a:p>
        </p:txBody>
      </p:sp>
      <p:graphicFrame>
        <p:nvGraphicFramePr>
          <p:cNvPr id="2" name="Table 1">
            <a:extLst>
              <a:ext uri="{FF2B5EF4-FFF2-40B4-BE49-F238E27FC236}">
                <a16:creationId xmlns:a16="http://schemas.microsoft.com/office/drawing/2014/main" id="{5BACB06E-62F0-4A37-938B-EA4DB0007DAF}"/>
              </a:ext>
            </a:extLst>
          </p:cNvPr>
          <p:cNvGraphicFramePr>
            <a:graphicFrameLocks noGrp="1"/>
          </p:cNvGraphicFramePr>
          <p:nvPr>
            <p:extLst>
              <p:ext uri="{D42A27DB-BD31-4B8C-83A1-F6EECF244321}">
                <p14:modId xmlns:p14="http://schemas.microsoft.com/office/powerpoint/2010/main" val="2923137295"/>
              </p:ext>
            </p:extLst>
          </p:nvPr>
        </p:nvGraphicFramePr>
        <p:xfrm>
          <a:off x="1324947" y="1253909"/>
          <a:ext cx="5993361" cy="2001520"/>
        </p:xfrm>
        <a:graphic>
          <a:graphicData uri="http://schemas.openxmlformats.org/drawingml/2006/table">
            <a:tbl>
              <a:tblPr firstRow="1" bandRow="1">
                <a:tableStyleId>{D2E1E2CA-FC0D-4492-B739-845BA5F88500}</a:tableStyleId>
              </a:tblPr>
              <a:tblGrid>
                <a:gridCol w="2945361">
                  <a:extLst>
                    <a:ext uri="{9D8B030D-6E8A-4147-A177-3AD203B41FA5}">
                      <a16:colId xmlns:a16="http://schemas.microsoft.com/office/drawing/2014/main" val="2623000916"/>
                    </a:ext>
                  </a:extLst>
                </a:gridCol>
                <a:gridCol w="3048000">
                  <a:extLst>
                    <a:ext uri="{9D8B030D-6E8A-4147-A177-3AD203B41FA5}">
                      <a16:colId xmlns:a16="http://schemas.microsoft.com/office/drawing/2014/main" val="2862281621"/>
                    </a:ext>
                  </a:extLst>
                </a:gridCol>
              </a:tblGrid>
              <a:tr h="370840">
                <a:tc>
                  <a:txBody>
                    <a:bodyPr/>
                    <a:lstStyle/>
                    <a:p>
                      <a:r>
                        <a:rPr lang="en-US" dirty="0"/>
                        <a:t>Model Selection</a:t>
                      </a:r>
                    </a:p>
                  </a:txBody>
                  <a:tcPr>
                    <a:solidFill>
                      <a:srgbClr val="FFFF00"/>
                    </a:solidFill>
                  </a:tcPr>
                </a:tc>
                <a:tc>
                  <a:txBody>
                    <a:bodyPr/>
                    <a:lstStyle/>
                    <a:p>
                      <a:r>
                        <a:rPr lang="en-US" dirty="0"/>
                        <a:t>Score</a:t>
                      </a:r>
                    </a:p>
                  </a:txBody>
                  <a:tcPr>
                    <a:solidFill>
                      <a:srgbClr val="FFFF00"/>
                    </a:solidFill>
                  </a:tcPr>
                </a:tc>
                <a:extLst>
                  <a:ext uri="{0D108BD9-81ED-4DB2-BD59-A6C34878D82A}">
                    <a16:rowId xmlns:a16="http://schemas.microsoft.com/office/drawing/2014/main" val="2722753323"/>
                  </a:ext>
                </a:extLst>
              </a:tr>
              <a:tr h="370840">
                <a:tc>
                  <a:txBody>
                    <a:bodyPr/>
                    <a:lstStyle/>
                    <a:p>
                      <a:r>
                        <a:rPr lang="en-US" dirty="0"/>
                        <a:t>Linear Regression Store 1</a:t>
                      </a:r>
                    </a:p>
                  </a:txBody>
                  <a:tcPr>
                    <a:solidFill>
                      <a:srgbClr val="92D050"/>
                    </a:solidFill>
                  </a:tcPr>
                </a:tc>
                <a:tc>
                  <a:txBody>
                    <a:bodyPr/>
                    <a:lstStyle/>
                    <a:p>
                      <a:r>
                        <a:rPr lang="en-US" dirty="0"/>
                        <a:t>0.1497119081083</a:t>
                      </a:r>
                    </a:p>
                  </a:txBody>
                  <a:tcPr>
                    <a:solidFill>
                      <a:srgbClr val="92D050"/>
                    </a:solidFill>
                  </a:tcPr>
                </a:tc>
                <a:extLst>
                  <a:ext uri="{0D108BD9-81ED-4DB2-BD59-A6C34878D82A}">
                    <a16:rowId xmlns:a16="http://schemas.microsoft.com/office/drawing/2014/main" val="3127720650"/>
                  </a:ext>
                </a:extLst>
              </a:tr>
              <a:tr h="370840">
                <a:tc>
                  <a:txBody>
                    <a:bodyPr/>
                    <a:lstStyle/>
                    <a:p>
                      <a:r>
                        <a:rPr lang="en-US" dirty="0"/>
                        <a:t>Linear Regression Store 262</a:t>
                      </a:r>
                    </a:p>
                  </a:txBody>
                  <a:tcPr>
                    <a:solidFill>
                      <a:srgbClr val="92D050"/>
                    </a:solidFill>
                  </a:tcPr>
                </a:tc>
                <a:tc>
                  <a:txBody>
                    <a:bodyPr/>
                    <a:lstStyle/>
                    <a:p>
                      <a:r>
                        <a:rPr lang="en-US" dirty="0"/>
                        <a:t>0.192849374208426</a:t>
                      </a:r>
                    </a:p>
                  </a:txBody>
                  <a:tcPr>
                    <a:solidFill>
                      <a:srgbClr val="92D050"/>
                    </a:solidFill>
                  </a:tcPr>
                </a:tc>
                <a:extLst>
                  <a:ext uri="{0D108BD9-81ED-4DB2-BD59-A6C34878D82A}">
                    <a16:rowId xmlns:a16="http://schemas.microsoft.com/office/drawing/2014/main" val="57645912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Random forest Store 1</a:t>
                      </a:r>
                    </a:p>
                  </a:txBody>
                  <a:tcPr>
                    <a:solidFill>
                      <a:srgbClr val="92D050"/>
                    </a:solidFill>
                  </a:tcPr>
                </a:tc>
                <a:tc>
                  <a:txBody>
                    <a:bodyPr/>
                    <a:lstStyle/>
                    <a:p>
                      <a:r>
                        <a:rPr lang="en-US" dirty="0"/>
                        <a:t>0.06211109</a:t>
                      </a:r>
                    </a:p>
                  </a:txBody>
                  <a:tcPr>
                    <a:solidFill>
                      <a:srgbClr val="92D050"/>
                    </a:solidFill>
                  </a:tcPr>
                </a:tc>
                <a:extLst>
                  <a:ext uri="{0D108BD9-81ED-4DB2-BD59-A6C34878D82A}">
                    <a16:rowId xmlns:a16="http://schemas.microsoft.com/office/drawing/2014/main" val="412509297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Random forest Store 262</a:t>
                      </a:r>
                    </a:p>
                    <a:p>
                      <a:endParaRPr lang="en-US" dirty="0"/>
                    </a:p>
                  </a:txBody>
                  <a:tcPr>
                    <a:solidFill>
                      <a:srgbClr val="92D050"/>
                    </a:solidFill>
                  </a:tcPr>
                </a:tc>
                <a:tc>
                  <a:txBody>
                    <a:bodyPr/>
                    <a:lstStyle/>
                    <a:p>
                      <a:r>
                        <a:rPr lang="en-US" dirty="0"/>
                        <a:t>0.05019734</a:t>
                      </a:r>
                    </a:p>
                  </a:txBody>
                  <a:tcPr>
                    <a:solidFill>
                      <a:srgbClr val="92D050"/>
                    </a:solidFill>
                  </a:tcPr>
                </a:tc>
                <a:extLst>
                  <a:ext uri="{0D108BD9-81ED-4DB2-BD59-A6C34878D82A}">
                    <a16:rowId xmlns:a16="http://schemas.microsoft.com/office/drawing/2014/main" val="1930614962"/>
                  </a:ext>
                </a:extLst>
              </a:tr>
            </a:tbl>
          </a:graphicData>
        </a:graphic>
      </p:graphicFrame>
      <p:sp>
        <p:nvSpPr>
          <p:cNvPr id="3" name="Rectangle 2">
            <a:extLst>
              <a:ext uri="{FF2B5EF4-FFF2-40B4-BE49-F238E27FC236}">
                <a16:creationId xmlns:a16="http://schemas.microsoft.com/office/drawing/2014/main" id="{93AAF373-01CF-4A1C-997C-3ECB83D5214C}"/>
              </a:ext>
            </a:extLst>
          </p:cNvPr>
          <p:cNvSpPr/>
          <p:nvPr/>
        </p:nvSpPr>
        <p:spPr>
          <a:xfrm>
            <a:off x="354561" y="3341314"/>
            <a:ext cx="8434873" cy="2677656"/>
          </a:xfrm>
          <a:prstGeom prst="rect">
            <a:avLst/>
          </a:prstGeom>
        </p:spPr>
        <p:txBody>
          <a:bodyPr wrap="square">
            <a:spAutoFit/>
          </a:bodyPr>
          <a:lstStyle/>
          <a:p>
            <a:r>
              <a:rPr lang="en-US" b="1" dirty="0">
                <a:solidFill>
                  <a:srgbClr val="00602B"/>
                </a:solidFill>
              </a:rPr>
              <a:t>We will first experiment with linear regression model. We train a separate model for each store on the complete set of features and assess the accuracy of the predictions of these models using 10-fold cross-validation on each store. </a:t>
            </a:r>
          </a:p>
          <a:p>
            <a:endParaRPr lang="en-US" b="1" dirty="0">
              <a:solidFill>
                <a:srgbClr val="00602B"/>
              </a:solidFill>
            </a:endParaRPr>
          </a:p>
          <a:p>
            <a:r>
              <a:rPr lang="en-US" b="1" dirty="0">
                <a:solidFill>
                  <a:srgbClr val="00602B"/>
                </a:solidFill>
              </a:rPr>
              <a:t>There are about 800 days of data for every store, so the folds contain about 80 records each. We are establishing the results of Linear Regression as the baseline prediction. The aim is to reduce the MSE attained through modeling as much as possible below this amount.</a:t>
            </a:r>
          </a:p>
          <a:p>
            <a:endParaRPr lang="en-US" b="1" dirty="0">
              <a:solidFill>
                <a:srgbClr val="00602B"/>
              </a:solidFill>
            </a:endParaRPr>
          </a:p>
          <a:p>
            <a:r>
              <a:rPr lang="en-US" b="1" dirty="0">
                <a:solidFill>
                  <a:srgbClr val="00602B"/>
                </a:solidFill>
              </a:rPr>
              <a:t>We tried increasing the  value of trees up to 2000 but only saw significant improvement, while execution time grew significantly, so Random forest model represents a good compromise between quality and practicality. Results for stores 1 and 262 are clearly better than those that were attained using linear models. Execution takes a couple of seconds for each shop.</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746441" y="339955"/>
            <a:ext cx="4180114" cy="583778"/>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Result Analysis</a:t>
            </a:r>
            <a:endParaRPr dirty="0">
              <a:solidFill>
                <a:srgbClr val="0000FF"/>
              </a:solidFill>
            </a:endParaRPr>
          </a:p>
        </p:txBody>
      </p:sp>
      <p:sp>
        <p:nvSpPr>
          <p:cNvPr id="3" name="TextBox 2">
            <a:extLst>
              <a:ext uri="{FF2B5EF4-FFF2-40B4-BE49-F238E27FC236}">
                <a16:creationId xmlns:a16="http://schemas.microsoft.com/office/drawing/2014/main" id="{1CEC631F-0BD5-4391-8565-ECB911342C7F}"/>
              </a:ext>
            </a:extLst>
          </p:cNvPr>
          <p:cNvSpPr txBox="1"/>
          <p:nvPr/>
        </p:nvSpPr>
        <p:spPr>
          <a:xfrm>
            <a:off x="317240" y="1007706"/>
            <a:ext cx="4917233" cy="5755422"/>
          </a:xfrm>
          <a:prstGeom prst="rect">
            <a:avLst/>
          </a:prstGeom>
          <a:noFill/>
        </p:spPr>
        <p:txBody>
          <a:bodyPr wrap="square" rtlCol="0">
            <a:spAutoFit/>
          </a:bodyPr>
          <a:lstStyle/>
          <a:p>
            <a:endParaRPr lang="en-US" sz="1600" b="1" dirty="0">
              <a:solidFill>
                <a:srgbClr val="00703C"/>
              </a:solidFill>
            </a:endParaRPr>
          </a:p>
          <a:p>
            <a:r>
              <a:rPr lang="en-US" sz="1600" b="1" dirty="0">
                <a:solidFill>
                  <a:srgbClr val="00703C"/>
                </a:solidFill>
              </a:rPr>
              <a:t>The top features that can be claimed from the dataset and run of algorithms are as follows:</a:t>
            </a:r>
          </a:p>
          <a:p>
            <a:endParaRPr lang="en-US" sz="1600" b="1" dirty="0">
              <a:solidFill>
                <a:srgbClr val="00703C"/>
              </a:solidFill>
            </a:endParaRPr>
          </a:p>
          <a:p>
            <a:pPr marL="285750" indent="-285750">
              <a:buFont typeface="Arial" panose="020B0604020202020204" pitchFamily="34" charset="0"/>
              <a:buChar char="•"/>
            </a:pPr>
            <a:r>
              <a:rPr lang="en-US" sz="1600" b="1" dirty="0" err="1">
                <a:solidFill>
                  <a:srgbClr val="00703C"/>
                </a:solidFill>
              </a:rPr>
              <a:t>CompetitionOpenDays,day</a:t>
            </a:r>
            <a:r>
              <a:rPr lang="en-US" sz="1600" b="1" dirty="0">
                <a:solidFill>
                  <a:srgbClr val="00703C"/>
                </a:solidFill>
              </a:rPr>
              <a:t>, store, Month, year are the predictors that impact the sales in the dataset.</a:t>
            </a:r>
          </a:p>
          <a:p>
            <a:endParaRPr lang="en-US" sz="1600" b="1" dirty="0">
              <a:solidFill>
                <a:srgbClr val="00703C"/>
              </a:solidFill>
            </a:endParaRPr>
          </a:p>
          <a:p>
            <a:pPr marL="285750" indent="-285750">
              <a:buFont typeface="Arial" panose="020B0604020202020204" pitchFamily="34" charset="0"/>
              <a:buChar char="•"/>
            </a:pPr>
            <a:r>
              <a:rPr lang="en-US" sz="1600" b="1" dirty="0">
                <a:solidFill>
                  <a:srgbClr val="00703C"/>
                </a:solidFill>
              </a:rPr>
              <a:t>Earlier we claimed that days since the competitor opening has a negative influence on the Sales because usually there would be a lot of discounts on the first several days of new competitor opening. </a:t>
            </a:r>
          </a:p>
          <a:p>
            <a:endParaRPr lang="en-US" sz="1600" b="1" dirty="0">
              <a:solidFill>
                <a:srgbClr val="00703C"/>
              </a:solidFill>
            </a:endParaRPr>
          </a:p>
          <a:p>
            <a:pPr marL="285750" indent="-285750">
              <a:buFont typeface="Arial" panose="020B0604020202020204" pitchFamily="34" charset="0"/>
              <a:buChar char="•"/>
            </a:pPr>
            <a:r>
              <a:rPr lang="en-US" sz="1600" b="1" dirty="0">
                <a:solidFill>
                  <a:srgbClr val="00703C"/>
                </a:solidFill>
              </a:rPr>
              <a:t>The Sales of the previous store will have a drastic decrease on Sales. But as the time goes, the influence would decrease. </a:t>
            </a:r>
          </a:p>
          <a:p>
            <a:endParaRPr lang="en-US" sz="1600" b="1" dirty="0">
              <a:solidFill>
                <a:srgbClr val="00703C"/>
              </a:solidFill>
            </a:endParaRPr>
          </a:p>
          <a:p>
            <a:pPr marL="285750" indent="-285750">
              <a:buFont typeface="Arial" panose="020B0604020202020204" pitchFamily="34" charset="0"/>
              <a:buChar char="•"/>
            </a:pPr>
            <a:r>
              <a:rPr lang="en-US" sz="1600" b="1" dirty="0">
                <a:solidFill>
                  <a:srgbClr val="00703C"/>
                </a:solidFill>
              </a:rPr>
              <a:t>The day and store are the original information from the dataset. It is obvious that different stores would have different sales trend. </a:t>
            </a:r>
          </a:p>
          <a:p>
            <a:endParaRPr lang="en-US" sz="1600" b="1" dirty="0">
              <a:solidFill>
                <a:srgbClr val="00703C"/>
              </a:solidFill>
            </a:endParaRPr>
          </a:p>
          <a:p>
            <a:r>
              <a:rPr lang="en-US" sz="1600" b="1" dirty="0">
                <a:solidFill>
                  <a:srgbClr val="00703C"/>
                </a:solidFill>
              </a:rPr>
              <a:t> </a:t>
            </a:r>
          </a:p>
        </p:txBody>
      </p:sp>
      <p:pic>
        <p:nvPicPr>
          <p:cNvPr id="5" name="Picture 4">
            <a:extLst>
              <a:ext uri="{FF2B5EF4-FFF2-40B4-BE49-F238E27FC236}">
                <a16:creationId xmlns:a16="http://schemas.microsoft.com/office/drawing/2014/main" id="{1150B314-0A57-4D24-9D85-7FE0662D9DFC}"/>
              </a:ext>
            </a:extLst>
          </p:cNvPr>
          <p:cNvPicPr>
            <a:picLocks noChangeAspect="1"/>
          </p:cNvPicPr>
          <p:nvPr/>
        </p:nvPicPr>
        <p:blipFill>
          <a:blip r:embed="rId3"/>
          <a:stretch>
            <a:fillRect/>
          </a:stretch>
        </p:blipFill>
        <p:spPr>
          <a:xfrm>
            <a:off x="5234473" y="1866127"/>
            <a:ext cx="3682580" cy="267788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2579-6576-4F5B-A0AC-07CBC47AA83E}"/>
              </a:ext>
            </a:extLst>
          </p:cNvPr>
          <p:cNvSpPr>
            <a:spLocks noGrp="1"/>
          </p:cNvSpPr>
          <p:nvPr>
            <p:ph type="title"/>
          </p:nvPr>
        </p:nvSpPr>
        <p:spPr>
          <a:xfrm>
            <a:off x="774443" y="358617"/>
            <a:ext cx="5868955" cy="714407"/>
          </a:xfrm>
        </p:spPr>
        <p:txBody>
          <a:bodyPr/>
          <a:lstStyle/>
          <a:p>
            <a:r>
              <a:rPr lang="en-US" dirty="0">
                <a:solidFill>
                  <a:srgbClr val="0000FF"/>
                </a:solidFill>
              </a:rPr>
              <a:t>Result Analysis(contd.)</a:t>
            </a:r>
            <a:endParaRPr lang="en-US" dirty="0"/>
          </a:p>
        </p:txBody>
      </p:sp>
      <p:sp>
        <p:nvSpPr>
          <p:cNvPr id="3" name="TextBox 2">
            <a:extLst>
              <a:ext uri="{FF2B5EF4-FFF2-40B4-BE49-F238E27FC236}">
                <a16:creationId xmlns:a16="http://schemas.microsoft.com/office/drawing/2014/main" id="{31AD83AD-4F89-4B9F-A884-9332F5EA69FF}"/>
              </a:ext>
            </a:extLst>
          </p:cNvPr>
          <p:cNvSpPr txBox="1"/>
          <p:nvPr/>
        </p:nvSpPr>
        <p:spPr>
          <a:xfrm>
            <a:off x="289249" y="1464907"/>
            <a:ext cx="4282751" cy="5355312"/>
          </a:xfrm>
          <a:prstGeom prst="rect">
            <a:avLst/>
          </a:prstGeom>
          <a:noFill/>
        </p:spPr>
        <p:txBody>
          <a:bodyPr wrap="square" rtlCol="0">
            <a:spAutoFit/>
          </a:bodyPr>
          <a:lstStyle/>
          <a:p>
            <a:pPr marL="285750" indent="-285750" algn="just">
              <a:buFont typeface="Arial" panose="020B0604020202020204" pitchFamily="34" charset="0"/>
              <a:buChar char="•"/>
            </a:pPr>
            <a:r>
              <a:rPr lang="en-US" sz="1800" b="1" dirty="0">
                <a:solidFill>
                  <a:srgbClr val="00703C"/>
                </a:solidFill>
              </a:rPr>
              <a:t>The day in a month has a big influence on the prediction. We guess that the sales have a seasonal fluctuation.</a:t>
            </a:r>
          </a:p>
          <a:p>
            <a:pPr algn="just"/>
            <a:endParaRPr lang="en-US" sz="1800" b="1" dirty="0">
              <a:solidFill>
                <a:srgbClr val="00703C"/>
              </a:solidFill>
            </a:endParaRPr>
          </a:p>
          <a:p>
            <a:pPr marL="285750" indent="-285750" algn="just">
              <a:buFont typeface="Arial" panose="020B0604020202020204" pitchFamily="34" charset="0"/>
              <a:buChar char="•"/>
            </a:pPr>
            <a:r>
              <a:rPr lang="en-US" sz="1800" b="1" dirty="0" err="1">
                <a:solidFill>
                  <a:srgbClr val="00703C"/>
                </a:solidFill>
              </a:rPr>
              <a:t>StoreMonthCustomers</a:t>
            </a:r>
            <a:r>
              <a:rPr lang="en-US" sz="1800" b="1" dirty="0">
                <a:solidFill>
                  <a:srgbClr val="00703C"/>
                </a:solidFill>
              </a:rPr>
              <a:t> and </a:t>
            </a:r>
            <a:r>
              <a:rPr lang="en-US" sz="1800" b="1" dirty="0" err="1">
                <a:solidFill>
                  <a:srgbClr val="00703C"/>
                </a:solidFill>
              </a:rPr>
              <a:t>StoreDayAverage</a:t>
            </a:r>
            <a:r>
              <a:rPr lang="en-US" sz="1800" b="1" dirty="0">
                <a:solidFill>
                  <a:srgbClr val="00703C"/>
                </a:solidFill>
              </a:rPr>
              <a:t> are the features that we mined in our analysis.</a:t>
            </a:r>
          </a:p>
          <a:p>
            <a:pPr algn="just"/>
            <a:endParaRPr lang="en-US" sz="1800" b="1" dirty="0">
              <a:solidFill>
                <a:srgbClr val="00703C"/>
              </a:solidFill>
            </a:endParaRPr>
          </a:p>
          <a:p>
            <a:pPr marL="285750" indent="-285750" algn="just">
              <a:buFont typeface="Arial" panose="020B0604020202020204" pitchFamily="34" charset="0"/>
              <a:buChar char="•"/>
            </a:pPr>
            <a:r>
              <a:rPr lang="en-US" sz="1800" b="1" dirty="0">
                <a:solidFill>
                  <a:srgbClr val="00703C"/>
                </a:solidFill>
              </a:rPr>
              <a:t>We use the average month sales to represent the store’s monthly fluctuations. But for the same day of week, they might have the same trend. For example, weekends are more likely to have more sales compared to         weekdays. As we discussed from our EDA</a:t>
            </a:r>
          </a:p>
          <a:p>
            <a:pPr marL="285750" indent="-285750" algn="just">
              <a:buFont typeface="Arial" panose="020B0604020202020204" pitchFamily="34" charset="0"/>
              <a:buChar char="•"/>
            </a:pPr>
            <a:endParaRPr lang="en-US" sz="1800" b="1" dirty="0">
              <a:solidFill>
                <a:srgbClr val="00703C"/>
              </a:solidFill>
            </a:endParaRPr>
          </a:p>
          <a:p>
            <a:pPr algn="just"/>
            <a:r>
              <a:rPr lang="en-US" sz="1800" b="1" dirty="0">
                <a:solidFill>
                  <a:srgbClr val="00703C"/>
                </a:solidFill>
              </a:rPr>
              <a:t>    </a:t>
            </a:r>
            <a:endParaRPr lang="en-US" dirty="0"/>
          </a:p>
        </p:txBody>
      </p:sp>
      <p:pic>
        <p:nvPicPr>
          <p:cNvPr id="5" name="Picture 4">
            <a:extLst>
              <a:ext uri="{FF2B5EF4-FFF2-40B4-BE49-F238E27FC236}">
                <a16:creationId xmlns:a16="http://schemas.microsoft.com/office/drawing/2014/main" id="{7D1CEE12-37AA-455B-912D-E104ED547887}"/>
              </a:ext>
            </a:extLst>
          </p:cNvPr>
          <p:cNvPicPr>
            <a:picLocks noChangeAspect="1"/>
          </p:cNvPicPr>
          <p:nvPr/>
        </p:nvPicPr>
        <p:blipFill>
          <a:blip r:embed="rId2"/>
          <a:stretch>
            <a:fillRect/>
          </a:stretch>
        </p:blipFill>
        <p:spPr>
          <a:xfrm>
            <a:off x="4705639" y="1170217"/>
            <a:ext cx="4149111" cy="2528595"/>
          </a:xfrm>
          <a:prstGeom prst="rect">
            <a:avLst/>
          </a:prstGeom>
        </p:spPr>
      </p:pic>
      <p:pic>
        <p:nvPicPr>
          <p:cNvPr id="6" name="Picture 5">
            <a:extLst>
              <a:ext uri="{FF2B5EF4-FFF2-40B4-BE49-F238E27FC236}">
                <a16:creationId xmlns:a16="http://schemas.microsoft.com/office/drawing/2014/main" id="{79E877A8-EC35-4E0B-9500-3FDF2D349FF7}"/>
              </a:ext>
            </a:extLst>
          </p:cNvPr>
          <p:cNvPicPr>
            <a:picLocks noChangeAspect="1"/>
          </p:cNvPicPr>
          <p:nvPr/>
        </p:nvPicPr>
        <p:blipFill>
          <a:blip r:embed="rId3"/>
          <a:stretch>
            <a:fillRect/>
          </a:stretch>
        </p:blipFill>
        <p:spPr>
          <a:xfrm>
            <a:off x="4705639" y="3698812"/>
            <a:ext cx="4149111" cy="2223794"/>
          </a:xfrm>
          <a:prstGeom prst="rect">
            <a:avLst/>
          </a:prstGeom>
        </p:spPr>
      </p:pic>
    </p:spTree>
    <p:extLst>
      <p:ext uri="{BB962C8B-B14F-4D97-AF65-F5344CB8AC3E}">
        <p14:creationId xmlns:p14="http://schemas.microsoft.com/office/powerpoint/2010/main" val="32726470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774449" y="311962"/>
            <a:ext cx="3480318" cy="574448"/>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Forecasting</a:t>
            </a:r>
            <a:endParaRPr dirty="0">
              <a:solidFill>
                <a:srgbClr val="0000FF"/>
              </a:solidFill>
            </a:endParaRPr>
          </a:p>
        </p:txBody>
      </p:sp>
      <p:sp>
        <p:nvSpPr>
          <p:cNvPr id="231" name="Shape 231"/>
          <p:cNvSpPr txBox="1"/>
          <p:nvPr/>
        </p:nvSpPr>
        <p:spPr>
          <a:xfrm>
            <a:off x="400554" y="1165711"/>
            <a:ext cx="8342229" cy="4350900"/>
          </a:xfrm>
          <a:prstGeom prst="rect">
            <a:avLst/>
          </a:prstGeom>
          <a:noFill/>
          <a:ln>
            <a:noFill/>
          </a:ln>
        </p:spPr>
        <p:txBody>
          <a:bodyPr spcFirstLastPara="1" wrap="square" lIns="91425" tIns="91425" rIns="91425" bIns="91425" anchor="t" anchorCtr="0">
            <a:noAutofit/>
          </a:bodyPr>
          <a:lstStyle/>
          <a:p>
            <a:pPr marL="457200" lvl="0" indent="-355600" rtl="0">
              <a:lnSpc>
                <a:spcPct val="100000"/>
              </a:lnSpc>
              <a:spcBef>
                <a:spcPts val="0"/>
              </a:spcBef>
              <a:spcAft>
                <a:spcPts val="0"/>
              </a:spcAft>
              <a:buClr>
                <a:srgbClr val="38761D"/>
              </a:buClr>
              <a:buSzPts val="2000"/>
              <a:buChar char="●"/>
            </a:pPr>
            <a:r>
              <a:rPr lang="en-US" sz="1800" b="1" dirty="0">
                <a:solidFill>
                  <a:srgbClr val="00703C"/>
                </a:solidFill>
              </a:rPr>
              <a:t>The whole objective is to use the training data and with the use of those functions in the forecast package to forecast sales for all stores over the entire time series.</a:t>
            </a:r>
          </a:p>
          <a:p>
            <a:pPr marL="101600" lvl="0" rtl="0">
              <a:lnSpc>
                <a:spcPct val="100000"/>
              </a:lnSpc>
              <a:spcBef>
                <a:spcPts val="0"/>
              </a:spcBef>
              <a:spcAft>
                <a:spcPts val="0"/>
              </a:spcAft>
              <a:buClr>
                <a:srgbClr val="38761D"/>
              </a:buClr>
              <a:buSzPts val="2000"/>
            </a:pPr>
            <a:endParaRPr sz="1800" b="1" dirty="0">
              <a:solidFill>
                <a:srgbClr val="00703C"/>
              </a:solidFill>
            </a:endParaRPr>
          </a:p>
          <a:p>
            <a:pPr marL="457200" lvl="0" indent="-355600" rtl="0">
              <a:lnSpc>
                <a:spcPct val="100000"/>
              </a:lnSpc>
              <a:spcBef>
                <a:spcPts val="0"/>
              </a:spcBef>
              <a:spcAft>
                <a:spcPts val="0"/>
              </a:spcAft>
              <a:buClr>
                <a:srgbClr val="38761D"/>
              </a:buClr>
              <a:buSzPts val="2000"/>
              <a:buChar char="●"/>
            </a:pPr>
            <a:r>
              <a:rPr lang="en-US" sz="1800" b="1" dirty="0">
                <a:solidFill>
                  <a:srgbClr val="00703C"/>
                </a:solidFill>
              </a:rPr>
              <a:t>We have forecasted the sales values for the store 13.</a:t>
            </a:r>
          </a:p>
          <a:p>
            <a:pPr marL="101600" lvl="0" rtl="0">
              <a:lnSpc>
                <a:spcPct val="100000"/>
              </a:lnSpc>
              <a:spcBef>
                <a:spcPts val="0"/>
              </a:spcBef>
              <a:spcAft>
                <a:spcPts val="0"/>
              </a:spcAft>
              <a:buClr>
                <a:srgbClr val="38761D"/>
              </a:buClr>
              <a:buSzPts val="2000"/>
            </a:pPr>
            <a:endParaRPr sz="1800" b="1" dirty="0">
              <a:solidFill>
                <a:srgbClr val="00703C"/>
              </a:solidFill>
            </a:endParaRPr>
          </a:p>
          <a:p>
            <a:pPr marL="457200" lvl="0" indent="-355600" rtl="0">
              <a:lnSpc>
                <a:spcPct val="100000"/>
              </a:lnSpc>
              <a:spcBef>
                <a:spcPts val="0"/>
              </a:spcBef>
              <a:spcAft>
                <a:spcPts val="0"/>
              </a:spcAft>
              <a:buClr>
                <a:srgbClr val="38761D"/>
              </a:buClr>
              <a:buSzPts val="2000"/>
              <a:buChar char="●"/>
            </a:pPr>
            <a:r>
              <a:rPr lang="en-US" sz="1800" b="1" dirty="0">
                <a:solidFill>
                  <a:srgbClr val="00703C"/>
                </a:solidFill>
              </a:rPr>
              <a:t>First, we will need to load the dataset to get information we need on store openings and promos during the period we are trying to forecast.</a:t>
            </a:r>
          </a:p>
          <a:p>
            <a:pPr marL="101600" lvl="0" rtl="0">
              <a:lnSpc>
                <a:spcPct val="100000"/>
              </a:lnSpc>
              <a:spcBef>
                <a:spcPts val="0"/>
              </a:spcBef>
              <a:spcAft>
                <a:spcPts val="0"/>
              </a:spcAft>
              <a:buClr>
                <a:srgbClr val="38761D"/>
              </a:buClr>
              <a:buSzPts val="2000"/>
            </a:pPr>
            <a:endParaRPr sz="1800" b="1" dirty="0">
              <a:solidFill>
                <a:srgbClr val="00703C"/>
              </a:solidFill>
            </a:endParaRPr>
          </a:p>
          <a:p>
            <a:pPr marL="457200" lvl="0" indent="-355600" rtl="0">
              <a:lnSpc>
                <a:spcPct val="100000"/>
              </a:lnSpc>
              <a:spcBef>
                <a:spcPts val="0"/>
              </a:spcBef>
              <a:spcAft>
                <a:spcPts val="0"/>
              </a:spcAft>
              <a:buClr>
                <a:srgbClr val="38761D"/>
              </a:buClr>
              <a:buSzPts val="2000"/>
              <a:buChar char="●"/>
            </a:pPr>
            <a:r>
              <a:rPr lang="en-US" sz="1800" b="1" dirty="0">
                <a:solidFill>
                  <a:srgbClr val="00703C"/>
                </a:solidFill>
              </a:rPr>
              <a:t>We have used ARIMA model to forecast the daily data.</a:t>
            </a:r>
          </a:p>
          <a:p>
            <a:pPr marL="101600" lvl="0" rtl="0">
              <a:lnSpc>
                <a:spcPct val="100000"/>
              </a:lnSpc>
              <a:spcBef>
                <a:spcPts val="0"/>
              </a:spcBef>
              <a:spcAft>
                <a:spcPts val="0"/>
              </a:spcAft>
              <a:buClr>
                <a:srgbClr val="38761D"/>
              </a:buClr>
              <a:buSzPts val="2000"/>
            </a:pPr>
            <a:endParaRPr sz="1800" b="1" dirty="0">
              <a:solidFill>
                <a:srgbClr val="00703C"/>
              </a:solidFill>
            </a:endParaRPr>
          </a:p>
          <a:p>
            <a:pPr marL="457200" lvl="0" indent="-355600" rtl="0">
              <a:lnSpc>
                <a:spcPct val="100000"/>
              </a:lnSpc>
              <a:spcBef>
                <a:spcPts val="0"/>
              </a:spcBef>
              <a:spcAft>
                <a:spcPts val="0"/>
              </a:spcAft>
              <a:buClr>
                <a:srgbClr val="38761D"/>
              </a:buClr>
              <a:buSzPts val="2000"/>
              <a:buChar char="●"/>
            </a:pPr>
            <a:r>
              <a:rPr lang="en-US" sz="1800" b="1" dirty="0">
                <a:solidFill>
                  <a:srgbClr val="00703C"/>
                </a:solidFill>
              </a:rPr>
              <a:t>Certain imputations are made on the </a:t>
            </a:r>
            <a:r>
              <a:rPr lang="en-US" sz="1800" b="1" dirty="0" err="1">
                <a:solidFill>
                  <a:srgbClr val="00703C"/>
                </a:solidFill>
              </a:rPr>
              <a:t>dataframe</a:t>
            </a:r>
            <a:r>
              <a:rPr lang="en-US" sz="1800" b="1" dirty="0">
                <a:solidFill>
                  <a:srgbClr val="00703C"/>
                </a:solidFill>
              </a:rPr>
              <a:t> in order to get the best fit for the ARIMA model.</a:t>
            </a:r>
          </a:p>
          <a:p>
            <a:pPr marL="457200" lvl="0" indent="-355600" rtl="0">
              <a:lnSpc>
                <a:spcPct val="100000"/>
              </a:lnSpc>
              <a:spcBef>
                <a:spcPts val="0"/>
              </a:spcBef>
              <a:spcAft>
                <a:spcPts val="0"/>
              </a:spcAft>
              <a:buClr>
                <a:srgbClr val="38761D"/>
              </a:buClr>
              <a:buSzPts val="2000"/>
              <a:buChar char="●"/>
            </a:pPr>
            <a:endParaRPr sz="1800" b="1" dirty="0">
              <a:solidFill>
                <a:srgbClr val="00703C"/>
              </a:solidFill>
            </a:endParaRPr>
          </a:p>
          <a:p>
            <a:pPr marL="457200" lvl="0" indent="-355600" rtl="0">
              <a:lnSpc>
                <a:spcPct val="100000"/>
              </a:lnSpc>
              <a:spcBef>
                <a:spcPts val="0"/>
              </a:spcBef>
              <a:spcAft>
                <a:spcPts val="0"/>
              </a:spcAft>
              <a:buClr>
                <a:srgbClr val="38761D"/>
              </a:buClr>
              <a:buSzPts val="2000"/>
              <a:buChar char="●"/>
            </a:pPr>
            <a:r>
              <a:rPr lang="en-US" sz="1800" b="1" dirty="0">
                <a:solidFill>
                  <a:srgbClr val="00703C"/>
                </a:solidFill>
              </a:rPr>
              <a:t>The major variables used in the model are Date, Promo and holiday to forecast the sales data for the store 13.</a:t>
            </a:r>
            <a:endParaRPr sz="1800" b="1" dirty="0">
              <a:solidFill>
                <a:srgbClr val="00703C"/>
              </a:solidFill>
            </a:endParaRPr>
          </a:p>
          <a:p>
            <a:pPr marL="0" lvl="0" indent="0">
              <a:lnSpc>
                <a:spcPct val="100000"/>
              </a:lnSpc>
              <a:spcBef>
                <a:spcPts val="900"/>
              </a:spcBef>
              <a:spcAft>
                <a:spcPts val="0"/>
              </a:spcAft>
              <a:buNone/>
            </a:pPr>
            <a:endParaRPr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718457" y="339955"/>
            <a:ext cx="6727372" cy="621101"/>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Forecasting with raw data</a:t>
            </a:r>
            <a:endParaRPr dirty="0">
              <a:solidFill>
                <a:srgbClr val="0000FF"/>
              </a:solidFill>
            </a:endParaRPr>
          </a:p>
        </p:txBody>
      </p:sp>
      <p:pic>
        <p:nvPicPr>
          <p:cNvPr id="237" name="Shape 237"/>
          <p:cNvPicPr preferRelativeResize="0"/>
          <p:nvPr/>
        </p:nvPicPr>
        <p:blipFill>
          <a:blip r:embed="rId3">
            <a:alphaModFix/>
          </a:blip>
          <a:stretch>
            <a:fillRect/>
          </a:stretch>
        </p:blipFill>
        <p:spPr>
          <a:xfrm>
            <a:off x="625175" y="1417650"/>
            <a:ext cx="7748399" cy="445522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774441" y="274638"/>
            <a:ext cx="7542309" cy="695746"/>
          </a:xfrm>
          <a:prstGeom prst="rect">
            <a:avLst/>
          </a:prstGeom>
        </p:spPr>
        <p:txBody>
          <a:bodyPr spcFirstLastPara="1" wrap="square" lIns="91425" tIns="91425" rIns="91425" bIns="91425" anchor="ctr" anchorCtr="0">
            <a:noAutofit/>
          </a:bodyPr>
          <a:lstStyle/>
          <a:p>
            <a:pPr algn="l"/>
            <a:r>
              <a:rPr lang="en-US" dirty="0">
                <a:solidFill>
                  <a:srgbClr val="0000FF"/>
                </a:solidFill>
              </a:rPr>
              <a:t>Forecasting with log data</a:t>
            </a:r>
            <a:endParaRPr dirty="0">
              <a:solidFill>
                <a:srgbClr val="0000FF"/>
              </a:solidFill>
            </a:endParaRPr>
          </a:p>
        </p:txBody>
      </p:sp>
      <p:pic>
        <p:nvPicPr>
          <p:cNvPr id="243" name="Shape 243"/>
          <p:cNvPicPr preferRelativeResize="0"/>
          <p:nvPr/>
        </p:nvPicPr>
        <p:blipFill>
          <a:blip r:embed="rId3">
            <a:alphaModFix/>
          </a:blip>
          <a:stretch>
            <a:fillRect/>
          </a:stretch>
        </p:blipFill>
        <p:spPr>
          <a:xfrm>
            <a:off x="928300" y="1417650"/>
            <a:ext cx="7388450" cy="4397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3976" y="330621"/>
            <a:ext cx="8462865" cy="677084"/>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     Project Definition</a:t>
            </a:r>
            <a:endParaRPr dirty="0">
              <a:solidFill>
                <a:srgbClr val="0000FF"/>
              </a:solidFill>
            </a:endParaRPr>
          </a:p>
        </p:txBody>
      </p:sp>
      <p:sp>
        <p:nvSpPr>
          <p:cNvPr id="34" name="Shape 34"/>
          <p:cNvSpPr txBox="1"/>
          <p:nvPr/>
        </p:nvSpPr>
        <p:spPr>
          <a:xfrm>
            <a:off x="279919" y="1007705"/>
            <a:ext cx="8742783" cy="5141168"/>
          </a:xfrm>
          <a:prstGeom prst="rect">
            <a:avLst/>
          </a:prstGeom>
          <a:noFill/>
          <a:ln>
            <a:noFill/>
          </a:ln>
        </p:spPr>
        <p:txBody>
          <a:bodyPr spcFirstLastPara="1" wrap="square" lIns="91425" tIns="91425" rIns="91425" bIns="91425" anchor="ctr" anchorCtr="0">
            <a:noAutofit/>
          </a:bodyPr>
          <a:lstStyle/>
          <a:p>
            <a:pPr lvl="0" algn="just"/>
            <a:r>
              <a:rPr lang="en-US" sz="1800" b="1" dirty="0">
                <a:solidFill>
                  <a:srgbClr val="00703C"/>
                </a:solidFill>
              </a:rPr>
              <a:t>As the given feature is only store related and there is no</a:t>
            </a:r>
          </a:p>
          <a:p>
            <a:pPr lvl="0" algn="just"/>
            <a:r>
              <a:rPr lang="en-US" sz="1800" b="1" dirty="0">
                <a:solidFill>
                  <a:srgbClr val="00703C"/>
                </a:solidFill>
              </a:rPr>
              <a:t>customer related data or item related data, data mining techniques are hard be applied in the problem. </a:t>
            </a:r>
          </a:p>
          <a:p>
            <a:pPr lvl="0" algn="just"/>
            <a:endParaRPr lang="en-US" sz="1800" b="1" dirty="0">
              <a:solidFill>
                <a:srgbClr val="00703C"/>
              </a:solidFill>
            </a:endParaRPr>
          </a:p>
          <a:p>
            <a:pPr lvl="0" algn="just"/>
            <a:r>
              <a:rPr lang="en-US" sz="1800" b="1" dirty="0">
                <a:solidFill>
                  <a:srgbClr val="00703C"/>
                </a:solidFill>
              </a:rPr>
              <a:t>The target(sales) is continuous, the problem could be a regression problem based on both categorical feature(</a:t>
            </a:r>
            <a:r>
              <a:rPr lang="en-US" sz="1800" b="1" dirty="0" err="1">
                <a:solidFill>
                  <a:srgbClr val="00703C"/>
                </a:solidFill>
              </a:rPr>
              <a:t>e.g</a:t>
            </a:r>
            <a:r>
              <a:rPr lang="en-US" sz="1800" b="1" dirty="0">
                <a:solidFill>
                  <a:srgbClr val="00703C"/>
                </a:solidFill>
              </a:rPr>
              <a:t>, Store Type) and</a:t>
            </a:r>
          </a:p>
          <a:p>
            <a:pPr lvl="0" algn="just"/>
            <a:r>
              <a:rPr lang="en-US" sz="1800" b="1" dirty="0">
                <a:solidFill>
                  <a:srgbClr val="00703C"/>
                </a:solidFill>
              </a:rPr>
              <a:t>continuous feature(</a:t>
            </a:r>
            <a:r>
              <a:rPr lang="en-US" sz="1800" b="1" dirty="0" err="1">
                <a:solidFill>
                  <a:srgbClr val="00703C"/>
                </a:solidFill>
              </a:rPr>
              <a:t>e.g</a:t>
            </a:r>
            <a:r>
              <a:rPr lang="en-US" sz="1800" b="1" dirty="0">
                <a:solidFill>
                  <a:srgbClr val="00703C"/>
                </a:solidFill>
              </a:rPr>
              <a:t>, Days). </a:t>
            </a:r>
          </a:p>
          <a:p>
            <a:pPr lvl="0" algn="just"/>
            <a:endParaRPr lang="en-US" sz="1800" b="1" dirty="0">
              <a:solidFill>
                <a:srgbClr val="00703C"/>
              </a:solidFill>
            </a:endParaRPr>
          </a:p>
          <a:p>
            <a:pPr lvl="0" algn="just"/>
            <a:r>
              <a:rPr lang="en-US" sz="1800" b="1" dirty="0">
                <a:solidFill>
                  <a:srgbClr val="00703C"/>
                </a:solidFill>
              </a:rPr>
              <a:t>Some feature could be considered as categorical as well as continuous, for example, Day in week could be considered as continuous by</a:t>
            </a:r>
          </a:p>
          <a:p>
            <a:pPr lvl="0" algn="just"/>
            <a:r>
              <a:rPr lang="en-US" sz="1800" b="1" dirty="0">
                <a:solidFill>
                  <a:srgbClr val="00703C"/>
                </a:solidFill>
              </a:rPr>
              <a:t>[1,2,3,4,5,6,7], assuming there is a relationship for adjacent</a:t>
            </a:r>
          </a:p>
          <a:p>
            <a:pPr lvl="0" algn="just"/>
            <a:r>
              <a:rPr lang="en-US" sz="1800" b="1" dirty="0">
                <a:solidFill>
                  <a:srgbClr val="00703C"/>
                </a:solidFill>
              </a:rPr>
              <a:t>days or as categorical [Mon, Tue, Wed, Thu, Fri, Sat, Sun],</a:t>
            </a:r>
          </a:p>
          <a:p>
            <a:pPr lvl="0" algn="just"/>
            <a:r>
              <a:rPr lang="en-US" sz="1800" b="1" dirty="0">
                <a:solidFill>
                  <a:srgbClr val="00703C"/>
                </a:solidFill>
              </a:rPr>
              <a:t>assuming there is not relationship between them.</a:t>
            </a:r>
          </a:p>
          <a:p>
            <a:pPr lvl="0" algn="just"/>
            <a:endParaRPr lang="en-US" sz="1800" b="1" dirty="0">
              <a:solidFill>
                <a:srgbClr val="00703C"/>
              </a:solidFill>
            </a:endParaRPr>
          </a:p>
          <a:p>
            <a:pPr lvl="0" algn="just"/>
            <a:r>
              <a:rPr lang="en-US" sz="1800" b="1" dirty="0">
                <a:solidFill>
                  <a:srgbClr val="00703C"/>
                </a:solidFill>
              </a:rPr>
              <a:t>Sales prediction could be done by customer related features,</a:t>
            </a:r>
          </a:p>
          <a:p>
            <a:pPr lvl="0" algn="just"/>
            <a:r>
              <a:rPr lang="en-US" sz="1800" b="1" dirty="0">
                <a:solidFill>
                  <a:srgbClr val="00703C"/>
                </a:solidFill>
              </a:rPr>
              <a:t>store related features, and item related feature</a:t>
            </a:r>
            <a:endParaRPr sz="1800" b="1" dirty="0">
              <a:solidFill>
                <a:srgbClr val="00703C"/>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755780" y="803988"/>
            <a:ext cx="3312367" cy="884853"/>
          </a:xfrm>
          <a:prstGeom prst="rect">
            <a:avLst/>
          </a:prstGeom>
        </p:spPr>
        <p:txBody>
          <a:bodyPr spcFirstLastPara="1" wrap="square" lIns="91425" tIns="91425" rIns="91425" bIns="91425" anchor="ctr" anchorCtr="0">
            <a:noAutofit/>
          </a:bodyPr>
          <a:lstStyle/>
          <a:p>
            <a:pPr lvl="0" algn="l"/>
            <a:r>
              <a:rPr lang="en-US" dirty="0">
                <a:solidFill>
                  <a:srgbClr val="0000FF"/>
                </a:solidFill>
              </a:rPr>
              <a:t>References</a:t>
            </a:r>
            <a:endParaRPr dirty="0">
              <a:solidFill>
                <a:srgbClr val="0000FF"/>
              </a:solidFill>
            </a:endParaRPr>
          </a:p>
          <a:p>
            <a:pPr marL="0" lvl="0" indent="0" algn="l" rtl="0">
              <a:spcBef>
                <a:spcPts val="0"/>
              </a:spcBef>
              <a:spcAft>
                <a:spcPts val="0"/>
              </a:spcAft>
              <a:buNone/>
            </a:pPr>
            <a:endParaRPr u="sng" dirty="0">
              <a:solidFill>
                <a:srgbClr val="0000FF"/>
              </a:solidFill>
            </a:endParaRPr>
          </a:p>
          <a:p>
            <a:pPr marL="0" lvl="0" indent="0" algn="l" rtl="0">
              <a:spcBef>
                <a:spcPts val="0"/>
              </a:spcBef>
              <a:spcAft>
                <a:spcPts val="0"/>
              </a:spcAft>
              <a:buNone/>
            </a:pPr>
            <a:endParaRPr sz="1800" dirty="0"/>
          </a:p>
        </p:txBody>
      </p:sp>
      <p:sp>
        <p:nvSpPr>
          <p:cNvPr id="2" name="Rectangle 1">
            <a:extLst>
              <a:ext uri="{FF2B5EF4-FFF2-40B4-BE49-F238E27FC236}">
                <a16:creationId xmlns:a16="http://schemas.microsoft.com/office/drawing/2014/main" id="{12B57C83-6366-4544-8FEB-DF9E55E7B3D6}"/>
              </a:ext>
            </a:extLst>
          </p:cNvPr>
          <p:cNvSpPr/>
          <p:nvPr/>
        </p:nvSpPr>
        <p:spPr>
          <a:xfrm>
            <a:off x="0" y="1850095"/>
            <a:ext cx="8741229" cy="1785104"/>
          </a:xfrm>
          <a:prstGeom prst="rect">
            <a:avLst/>
          </a:prstGeom>
        </p:spPr>
        <p:txBody>
          <a:bodyPr wrap="square">
            <a:spAutoFit/>
          </a:bodyPr>
          <a:lstStyle/>
          <a:p>
            <a:pPr lvl="0" indent="457200"/>
            <a:r>
              <a:rPr lang="en-US" sz="1800" b="1" dirty="0">
                <a:solidFill>
                  <a:srgbClr val="00703C"/>
                </a:solidFill>
              </a:rPr>
              <a:t>https://www.r-bloggers.com/how-to-learn-r-2/#h.bosdu7kkoym</a:t>
            </a:r>
          </a:p>
          <a:p>
            <a:pPr lvl="0" indent="457200"/>
            <a:endParaRPr lang="en-US" sz="1800" b="1" dirty="0">
              <a:solidFill>
                <a:srgbClr val="00703C"/>
              </a:solidFill>
            </a:endParaRPr>
          </a:p>
          <a:p>
            <a:pPr lvl="0" indent="457200"/>
            <a:r>
              <a:rPr lang="en-US" sz="1800" b="1" dirty="0">
                <a:solidFill>
                  <a:srgbClr val="00703C"/>
                </a:solidFill>
              </a:rPr>
              <a:t>https://www.kaggle.com/</a:t>
            </a:r>
          </a:p>
          <a:p>
            <a:pPr lvl="0" indent="457200"/>
            <a:endParaRPr lang="en-US" sz="1800" b="1" dirty="0">
              <a:solidFill>
                <a:srgbClr val="00703C"/>
              </a:solidFill>
            </a:endParaRPr>
          </a:p>
          <a:p>
            <a:pPr lvl="0" indent="457200"/>
            <a:r>
              <a:rPr lang="en-US" sz="1800" b="1" dirty="0">
                <a:solidFill>
                  <a:srgbClr val="00703C"/>
                </a:solidFill>
              </a:rPr>
              <a:t>https://www.statmethods.net/stats/index.html</a:t>
            </a:r>
          </a:p>
          <a:p>
            <a:pPr lvl="0" indent="457200"/>
            <a:endParaRPr lang="en-US" sz="2000" b="1" dirty="0">
              <a:solidFill>
                <a:srgbClr val="00B0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0" y="274638"/>
            <a:ext cx="9144000" cy="11430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dirty="0">
                <a:solidFill>
                  <a:srgbClr val="0000FF"/>
                </a:solidFill>
              </a:rPr>
              <a:t>     </a:t>
            </a:r>
            <a:endParaRPr u="sng" dirty="0">
              <a:solidFill>
                <a:srgbClr val="0000FF"/>
              </a:solidFill>
            </a:endParaRPr>
          </a:p>
        </p:txBody>
      </p:sp>
      <p:sp>
        <p:nvSpPr>
          <p:cNvPr id="34" name="Shape 34"/>
          <p:cNvSpPr txBox="1"/>
          <p:nvPr/>
        </p:nvSpPr>
        <p:spPr>
          <a:xfrm>
            <a:off x="1525551" y="557666"/>
            <a:ext cx="4004392" cy="576943"/>
          </a:xfrm>
          <a:prstGeom prst="rect">
            <a:avLst/>
          </a:prstGeom>
          <a:noFill/>
          <a:ln>
            <a:noFill/>
          </a:ln>
        </p:spPr>
        <p:txBody>
          <a:bodyPr spcFirstLastPara="1" wrap="square" lIns="91425" tIns="91425" rIns="91425" bIns="91425" anchor="ctr" anchorCtr="0">
            <a:noAutofit/>
          </a:bodyPr>
          <a:lstStyle/>
          <a:p>
            <a:pPr lvl="0"/>
            <a:r>
              <a:rPr lang="en-US" sz="2400" b="1" dirty="0">
                <a:solidFill>
                  <a:srgbClr val="00703C"/>
                </a:solidFill>
              </a:rPr>
              <a:t>     </a:t>
            </a:r>
            <a:endParaRPr sz="2400" b="1" dirty="0">
              <a:solidFill>
                <a:srgbClr val="00703C"/>
              </a:solidFill>
            </a:endParaRPr>
          </a:p>
        </p:txBody>
      </p:sp>
      <p:pic>
        <p:nvPicPr>
          <p:cNvPr id="2" name="Picture 1">
            <a:extLst>
              <a:ext uri="{FF2B5EF4-FFF2-40B4-BE49-F238E27FC236}">
                <a16:creationId xmlns:a16="http://schemas.microsoft.com/office/drawing/2014/main" id="{3B424D59-5D0F-4DBF-8AE3-6D94C6FFFA96}"/>
              </a:ext>
            </a:extLst>
          </p:cNvPr>
          <p:cNvPicPr>
            <a:picLocks noChangeAspect="1"/>
          </p:cNvPicPr>
          <p:nvPr/>
        </p:nvPicPr>
        <p:blipFill>
          <a:blip r:embed="rId3"/>
          <a:stretch>
            <a:fillRect/>
          </a:stretch>
        </p:blipFill>
        <p:spPr>
          <a:xfrm>
            <a:off x="673778" y="1922396"/>
            <a:ext cx="3730271" cy="2649643"/>
          </a:xfrm>
          <a:prstGeom prst="rect">
            <a:avLst/>
          </a:prstGeom>
        </p:spPr>
      </p:pic>
      <p:sp>
        <p:nvSpPr>
          <p:cNvPr id="3" name="Rectangle 2">
            <a:extLst>
              <a:ext uri="{FF2B5EF4-FFF2-40B4-BE49-F238E27FC236}">
                <a16:creationId xmlns:a16="http://schemas.microsoft.com/office/drawing/2014/main" id="{0EEFB0D9-0EA5-4821-86D4-5EA25287D3B5}"/>
              </a:ext>
            </a:extLst>
          </p:cNvPr>
          <p:cNvSpPr/>
          <p:nvPr/>
        </p:nvSpPr>
        <p:spPr>
          <a:xfrm>
            <a:off x="601270" y="274637"/>
            <a:ext cx="6498770" cy="707886"/>
          </a:xfrm>
          <a:prstGeom prst="rect">
            <a:avLst/>
          </a:prstGeom>
        </p:spPr>
        <p:txBody>
          <a:bodyPr wrap="square">
            <a:spAutoFit/>
          </a:bodyPr>
          <a:lstStyle/>
          <a:p>
            <a:r>
              <a:rPr lang="en-US" sz="4000" b="1" dirty="0">
                <a:solidFill>
                  <a:srgbClr val="0000FF"/>
                </a:solidFill>
              </a:rPr>
              <a:t>Data Understanding</a:t>
            </a:r>
            <a:endParaRPr lang="en-US" sz="4000" b="1" dirty="0"/>
          </a:p>
        </p:txBody>
      </p:sp>
      <p:sp>
        <p:nvSpPr>
          <p:cNvPr id="4" name="TextBox 3"/>
          <p:cNvSpPr txBox="1"/>
          <p:nvPr/>
        </p:nvSpPr>
        <p:spPr>
          <a:xfrm>
            <a:off x="4798414" y="1191430"/>
            <a:ext cx="4004392" cy="6001643"/>
          </a:xfrm>
          <a:prstGeom prst="rect">
            <a:avLst/>
          </a:prstGeom>
          <a:noFill/>
        </p:spPr>
        <p:txBody>
          <a:bodyPr wrap="square" rtlCol="0">
            <a:spAutoFit/>
          </a:bodyPr>
          <a:lstStyle/>
          <a:p>
            <a:r>
              <a:rPr lang="en-US" sz="1600" b="1" dirty="0">
                <a:solidFill>
                  <a:srgbClr val="00703C"/>
                </a:solidFill>
              </a:rPr>
              <a:t>Most retailers wish they knew more about their sales and customers’ buying habits. </a:t>
            </a:r>
          </a:p>
          <a:p>
            <a:endParaRPr lang="en-US" sz="1600" b="1" dirty="0">
              <a:solidFill>
                <a:srgbClr val="00703C"/>
              </a:solidFill>
            </a:endParaRPr>
          </a:p>
          <a:p>
            <a:r>
              <a:rPr lang="en-US" sz="1600" b="1" dirty="0">
                <a:solidFill>
                  <a:srgbClr val="00703C"/>
                </a:solidFill>
              </a:rPr>
              <a:t>They want to know the right levers to push and pull to increase sales and customer satisfaction. </a:t>
            </a:r>
          </a:p>
          <a:p>
            <a:endParaRPr lang="en-US" sz="1600" b="1" dirty="0">
              <a:solidFill>
                <a:srgbClr val="00703C"/>
              </a:solidFill>
            </a:endParaRPr>
          </a:p>
          <a:p>
            <a:r>
              <a:rPr lang="en-US" sz="1600" b="1" dirty="0">
                <a:solidFill>
                  <a:srgbClr val="00703C"/>
                </a:solidFill>
              </a:rPr>
              <a:t>However, there are many obstacles in their way that keep them knowing this insightful information.</a:t>
            </a:r>
            <a:endParaRPr lang="en-IN" sz="1600" b="1" dirty="0">
              <a:solidFill>
                <a:srgbClr val="00703C"/>
              </a:solidFill>
            </a:endParaRPr>
          </a:p>
          <a:p>
            <a:pPr lvl="0"/>
            <a:endParaRPr lang="en-US" sz="1600" b="1" dirty="0">
              <a:solidFill>
                <a:srgbClr val="00703C"/>
              </a:solidFill>
            </a:endParaRPr>
          </a:p>
          <a:p>
            <a:pPr lvl="0"/>
            <a:r>
              <a:rPr lang="en-US" sz="1600" b="1" dirty="0">
                <a:solidFill>
                  <a:srgbClr val="00703C"/>
                </a:solidFill>
              </a:rPr>
              <a:t>We are acting as analysts for Rossmann Drug store.</a:t>
            </a:r>
          </a:p>
          <a:p>
            <a:pPr lvl="0"/>
            <a:endParaRPr lang="en-IN" sz="1600" b="1" dirty="0">
              <a:solidFill>
                <a:srgbClr val="00703C"/>
              </a:solidFill>
            </a:endParaRPr>
          </a:p>
          <a:p>
            <a:pPr lvl="0"/>
            <a:r>
              <a:rPr lang="en-US" sz="1600" b="1" dirty="0">
                <a:solidFill>
                  <a:srgbClr val="00703C"/>
                </a:solidFill>
              </a:rPr>
              <a:t>Train.csv, test.csv, Store.csv is provided and we have been merging, analyzing to get a clear picture of the sales data and predict a way out that could help improve their sales.</a:t>
            </a:r>
            <a:endParaRPr lang="en-IN" sz="1600" b="1" dirty="0">
              <a:solidFill>
                <a:srgbClr val="00703C"/>
              </a:solidFill>
            </a:endParaRPr>
          </a:p>
          <a:p>
            <a:r>
              <a:rPr lang="en-US" sz="1600" dirty="0"/>
              <a:t> </a:t>
            </a:r>
            <a:endParaRPr lang="en-IN" sz="1600" dirty="0"/>
          </a:p>
          <a:p>
            <a:r>
              <a:rPr lang="en-US" sz="1600" dirty="0"/>
              <a:t> </a:t>
            </a:r>
            <a:endParaRPr lang="en-IN" sz="1600" dirty="0"/>
          </a:p>
          <a:p>
            <a:pPr lvl="0"/>
            <a:r>
              <a:rPr lang="en-US" sz="1600" dirty="0"/>
              <a:t>.</a:t>
            </a:r>
            <a:endParaRPr lang="en-IN" sz="1600" dirty="0"/>
          </a:p>
          <a:p>
            <a:endParaRPr lang="en-IN" sz="1600" dirty="0"/>
          </a:p>
        </p:txBody>
      </p:sp>
    </p:spTree>
    <p:extLst>
      <p:ext uri="{BB962C8B-B14F-4D97-AF65-F5344CB8AC3E}">
        <p14:creationId xmlns:p14="http://schemas.microsoft.com/office/powerpoint/2010/main" val="46897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578495" y="339964"/>
            <a:ext cx="8724000" cy="40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FF"/>
                </a:solidFill>
              </a:rPr>
              <a:t>Dataset</a:t>
            </a:r>
            <a:endParaRPr dirty="0">
              <a:solidFill>
                <a:srgbClr val="0000FF"/>
              </a:solidFill>
            </a:endParaRPr>
          </a:p>
        </p:txBody>
      </p:sp>
      <p:pic>
        <p:nvPicPr>
          <p:cNvPr id="40" name="Shape 40"/>
          <p:cNvPicPr preferRelativeResize="0"/>
          <p:nvPr/>
        </p:nvPicPr>
        <p:blipFill>
          <a:blip r:embed="rId3">
            <a:alphaModFix/>
          </a:blip>
          <a:stretch>
            <a:fillRect/>
          </a:stretch>
        </p:blipFill>
        <p:spPr>
          <a:xfrm>
            <a:off x="345232" y="1203650"/>
            <a:ext cx="8453535" cy="463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569165" y="358626"/>
            <a:ext cx="8724000" cy="40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0000FF"/>
                </a:solidFill>
              </a:rPr>
              <a:t>Metadata</a:t>
            </a:r>
            <a:endParaRPr dirty="0">
              <a:solidFill>
                <a:srgbClr val="0000FF"/>
              </a:solidFill>
            </a:endParaRPr>
          </a:p>
        </p:txBody>
      </p:sp>
      <p:pic>
        <p:nvPicPr>
          <p:cNvPr id="52" name="Shape 52"/>
          <p:cNvPicPr preferRelativeResize="0"/>
          <p:nvPr/>
        </p:nvPicPr>
        <p:blipFill>
          <a:blip r:embed="rId3">
            <a:alphaModFix/>
          </a:blip>
          <a:stretch>
            <a:fillRect/>
          </a:stretch>
        </p:blipFill>
        <p:spPr>
          <a:xfrm>
            <a:off x="345233" y="1075675"/>
            <a:ext cx="8490857" cy="4738625"/>
          </a:xfrm>
          <a:prstGeom prst="rect">
            <a:avLst/>
          </a:prstGeom>
          <a:noFill/>
          <a:ln>
            <a:noFill/>
          </a:ln>
        </p:spPr>
      </p:pic>
    </p:spTree>
  </p:cSld>
  <p:clrMapOvr>
    <a:masterClrMapping/>
  </p:clrMapOvr>
</p:sld>
</file>

<file path=ppt/theme/theme1.xml><?xml version="1.0" encoding="utf-8"?>
<a:theme xmlns:a="http://schemas.openxmlformats.org/drawingml/2006/main" name="UNCCharlotte_template02 (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1446</TotalTime>
  <Words>3707</Words>
  <Application>Microsoft Office PowerPoint</Application>
  <PresentationFormat>On-screen Show (4:3)</PresentationFormat>
  <Paragraphs>519</Paragraphs>
  <Slides>60</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Times New Roman</vt:lpstr>
      <vt:lpstr>Wingdings</vt:lpstr>
      <vt:lpstr>UNCCharlotte_template02 (1)</vt:lpstr>
      <vt:lpstr>Rossmann Store Sales Data Analysis </vt:lpstr>
      <vt:lpstr>Content</vt:lpstr>
      <vt:lpstr>   Project Cycle</vt:lpstr>
      <vt:lpstr>Business Understanding</vt:lpstr>
      <vt:lpstr>PowerPoint Presentation</vt:lpstr>
      <vt:lpstr>     Project Definition</vt:lpstr>
      <vt:lpstr>     </vt:lpstr>
      <vt:lpstr>Dataset</vt:lpstr>
      <vt:lpstr>Metadata</vt:lpstr>
      <vt:lpstr>Data Preparation</vt:lpstr>
      <vt:lpstr>   Missing Values</vt:lpstr>
      <vt:lpstr>Missing Values</vt:lpstr>
      <vt:lpstr>Missing Values(contd.)</vt:lpstr>
      <vt:lpstr>Data Preprocessing</vt:lpstr>
      <vt:lpstr>Target Variable</vt:lpstr>
      <vt:lpstr>Exploratory Data Analysis</vt:lpstr>
      <vt:lpstr>Exploratory Data Analysis(contd.)</vt:lpstr>
      <vt:lpstr>Exploratory Data Analysis(contd.)</vt:lpstr>
      <vt:lpstr>Exploratory Data Analysis(contd.)</vt:lpstr>
      <vt:lpstr>Exploratory Data Analysis(contd.)</vt:lpstr>
      <vt:lpstr>Exploratory Data Analysis(contd.)</vt:lpstr>
      <vt:lpstr>Exploratory Data Analysis(contd.)</vt:lpstr>
      <vt:lpstr>Exploratory Data Analysis(contd.)</vt:lpstr>
      <vt:lpstr>Exploratory Data Analysis(contd.)</vt:lpstr>
      <vt:lpstr>Inferences post EDA</vt:lpstr>
      <vt:lpstr>Inferences post EDA(contd.)</vt:lpstr>
      <vt:lpstr>Inferences post EDA(contd.)</vt:lpstr>
      <vt:lpstr>Predictors Variables</vt:lpstr>
      <vt:lpstr>Predictor Variable – Customer</vt:lpstr>
      <vt:lpstr>Predictor Variable-OpenSinceYear</vt:lpstr>
      <vt:lpstr>Hypothesis Testing results</vt:lpstr>
      <vt:lpstr>Hypothesis Testing results</vt:lpstr>
      <vt:lpstr>Hypothesis Testing inference</vt:lpstr>
      <vt:lpstr>Analysis of relationship between  variables</vt:lpstr>
      <vt:lpstr>Analysis of relationship between  variables</vt:lpstr>
      <vt:lpstr>Analysis of relationship between  variables</vt:lpstr>
      <vt:lpstr>Skewness</vt:lpstr>
      <vt:lpstr>PowerPoint Presentation</vt:lpstr>
      <vt:lpstr>Skewness Graphs</vt:lpstr>
      <vt:lpstr>Skewness Graphs</vt:lpstr>
      <vt:lpstr>Correlation Matrix</vt:lpstr>
      <vt:lpstr>Correlation Coefficient </vt:lpstr>
      <vt:lpstr>Correlation Coefficient </vt:lpstr>
      <vt:lpstr>PowerPoint Presentation</vt:lpstr>
      <vt:lpstr>Correlation Coefficient</vt:lpstr>
      <vt:lpstr>Correlation Coefficient</vt:lpstr>
      <vt:lpstr>Correlation Coefficient</vt:lpstr>
      <vt:lpstr>Normalization</vt:lpstr>
      <vt:lpstr>Data Modeling</vt:lpstr>
      <vt:lpstr>Data Modeling</vt:lpstr>
      <vt:lpstr>Data Model-Selection</vt:lpstr>
      <vt:lpstr>Data Modeling-Linear Regression</vt:lpstr>
      <vt:lpstr>Data Modeling-Random Forest</vt:lpstr>
      <vt:lpstr>Model Comparison</vt:lpstr>
      <vt:lpstr>Result Analysis</vt:lpstr>
      <vt:lpstr>Result Analysis(contd.)</vt:lpstr>
      <vt:lpstr>Forecasting</vt:lpstr>
      <vt:lpstr>Forecasting with raw data</vt:lpstr>
      <vt:lpstr>Forecasting with log data</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Gopinath</dc:creator>
  <cp:lastModifiedBy>Mohamed Rizwan</cp:lastModifiedBy>
  <cp:revision>100</cp:revision>
  <dcterms:modified xsi:type="dcterms:W3CDTF">2018-05-03T03:51:48Z</dcterms:modified>
</cp:coreProperties>
</file>