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BC80D1-7236-4F59-A33A-87477772EF2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3D722B1-C523-4ECF-B6EE-BDB5CAFB4661}">
      <dgm:prSet custT="1"/>
      <dgm:spPr/>
      <dgm:t>
        <a:bodyPr/>
        <a:lstStyle/>
        <a:p>
          <a:pPr algn="just">
            <a:lnSpc>
              <a:spcPct val="100000"/>
            </a:lnSpc>
          </a:pPr>
          <a:r>
            <a:rPr lang="en-US" sz="2000" dirty="0">
              <a:latin typeface="Times New Roman" panose="02020603050405020304" pitchFamily="18" charset="0"/>
              <a:cs typeface="Times New Roman" panose="02020603050405020304" pitchFamily="18" charset="0"/>
            </a:rPr>
            <a:t>We look at the state of the art in deep learning model and methods for weed detection and weed classifications to enhance the sustainability of crop production. We compare performance metrics like recall rate, accuracy rate (F1-Score), and precision. </a:t>
          </a:r>
        </a:p>
      </dgm:t>
    </dgm:pt>
    <dgm:pt modelId="{CCF7FA64-9421-473F-8BB4-92BE6085BF59}" type="parTrans" cxnId="{4C9894A8-2A95-4CF2-A4A8-330E0B84E6ED}">
      <dgm:prSet/>
      <dgm:spPr/>
      <dgm:t>
        <a:bodyPr/>
        <a:lstStyle/>
        <a:p>
          <a:endParaRPr lang="en-US"/>
        </a:p>
      </dgm:t>
    </dgm:pt>
    <dgm:pt modelId="{6729620B-372A-4532-A2E0-57D6412320D3}" type="sibTrans" cxnId="{4C9894A8-2A95-4CF2-A4A8-330E0B84E6ED}">
      <dgm:prSet/>
      <dgm:spPr/>
      <dgm:t>
        <a:bodyPr/>
        <a:lstStyle/>
        <a:p>
          <a:pPr>
            <a:lnSpc>
              <a:spcPct val="100000"/>
            </a:lnSpc>
          </a:pPr>
          <a:endParaRPr lang="en-US"/>
        </a:p>
      </dgm:t>
    </dgm:pt>
    <dgm:pt modelId="{DB2BADFC-36B0-4792-94EE-E8CB8D43DCE7}">
      <dgm:prSet custT="1"/>
      <dgm:spPr/>
      <dgm:t>
        <a:bodyPr/>
        <a:lstStyle/>
        <a:p>
          <a:pPr algn="just">
            <a:lnSpc>
              <a:spcPct val="100000"/>
            </a:lnSpc>
          </a:pPr>
          <a:r>
            <a:rPr lang="en-US" sz="1800" dirty="0">
              <a:latin typeface="Times New Roman" panose="02020603050405020304" pitchFamily="18" charset="0"/>
              <a:cs typeface="Times New Roman" panose="02020603050405020304" pitchFamily="18" charset="0"/>
            </a:rPr>
            <a:t>Deep learning for weed      detection and weed classification has the potential to increase crop yields and reduce the negative effects of agriculture on the environment</a:t>
          </a:r>
        </a:p>
      </dgm:t>
    </dgm:pt>
    <dgm:pt modelId="{AC2B65C0-909C-48A4-89B4-D26A8FA6D490}" type="parTrans" cxnId="{425F9F3C-532F-45CA-822A-D4F1048F51AB}">
      <dgm:prSet/>
      <dgm:spPr/>
      <dgm:t>
        <a:bodyPr/>
        <a:lstStyle/>
        <a:p>
          <a:endParaRPr lang="en-US"/>
        </a:p>
      </dgm:t>
    </dgm:pt>
    <dgm:pt modelId="{EB3E92E2-5E4D-48E8-BC14-F816C215AA53}" type="sibTrans" cxnId="{425F9F3C-532F-45CA-822A-D4F1048F51AB}">
      <dgm:prSet/>
      <dgm:spPr/>
      <dgm:t>
        <a:bodyPr/>
        <a:lstStyle/>
        <a:p>
          <a:endParaRPr lang="en-US"/>
        </a:p>
      </dgm:t>
    </dgm:pt>
    <dgm:pt modelId="{18B237EE-00BC-4169-A3A8-2F7B3A1D911A}" type="pres">
      <dgm:prSet presAssocID="{62BC80D1-7236-4F59-A33A-87477772EF25}" presName="root" presStyleCnt="0">
        <dgm:presLayoutVars>
          <dgm:dir/>
          <dgm:resizeHandles val="exact"/>
        </dgm:presLayoutVars>
      </dgm:prSet>
      <dgm:spPr/>
    </dgm:pt>
    <dgm:pt modelId="{730A6DE3-DA5F-4246-AD7A-930D75758D2B}" type="pres">
      <dgm:prSet presAssocID="{62BC80D1-7236-4F59-A33A-87477772EF25}" presName="container" presStyleCnt="0">
        <dgm:presLayoutVars>
          <dgm:dir/>
          <dgm:resizeHandles val="exact"/>
        </dgm:presLayoutVars>
      </dgm:prSet>
      <dgm:spPr/>
    </dgm:pt>
    <dgm:pt modelId="{61BFC192-2924-4A4D-99A3-369572258C6D}" type="pres">
      <dgm:prSet presAssocID="{73D722B1-C523-4ECF-B6EE-BDB5CAFB4661}" presName="compNode" presStyleCnt="0"/>
      <dgm:spPr/>
    </dgm:pt>
    <dgm:pt modelId="{75963F22-8187-44F4-8E0B-020821E96E10}" type="pres">
      <dgm:prSet presAssocID="{73D722B1-C523-4ECF-B6EE-BDB5CAFB4661}" presName="iconBgRect" presStyleLbl="bgShp" presStyleIdx="0" presStyleCnt="2"/>
      <dgm:spPr/>
    </dgm:pt>
    <dgm:pt modelId="{366DBB92-EA95-4746-9F7B-482E05CE9352}" type="pres">
      <dgm:prSet presAssocID="{73D722B1-C523-4ECF-B6EE-BDB5CAFB4661}"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lant"/>
        </a:ext>
      </dgm:extLst>
    </dgm:pt>
    <dgm:pt modelId="{D349FB78-06F4-4F2F-8E4B-38336E1FCF4D}" type="pres">
      <dgm:prSet presAssocID="{73D722B1-C523-4ECF-B6EE-BDB5CAFB4661}" presName="spaceRect" presStyleCnt="0"/>
      <dgm:spPr/>
    </dgm:pt>
    <dgm:pt modelId="{C12CBE3E-A2E9-420C-B76E-656E677E6F66}" type="pres">
      <dgm:prSet presAssocID="{73D722B1-C523-4ECF-B6EE-BDB5CAFB4661}" presName="textRect" presStyleLbl="revTx" presStyleIdx="0" presStyleCnt="2">
        <dgm:presLayoutVars>
          <dgm:chMax val="1"/>
          <dgm:chPref val="1"/>
        </dgm:presLayoutVars>
      </dgm:prSet>
      <dgm:spPr/>
    </dgm:pt>
    <dgm:pt modelId="{709AFB6D-201F-4193-8DCE-18867297AB87}" type="pres">
      <dgm:prSet presAssocID="{6729620B-372A-4532-A2E0-57D6412320D3}" presName="sibTrans" presStyleLbl="sibTrans2D1" presStyleIdx="0" presStyleCnt="0"/>
      <dgm:spPr/>
    </dgm:pt>
    <dgm:pt modelId="{A517D29F-3562-4756-8713-D028C8059EE6}" type="pres">
      <dgm:prSet presAssocID="{DB2BADFC-36B0-4792-94EE-E8CB8D43DCE7}" presName="compNode" presStyleCnt="0"/>
      <dgm:spPr/>
    </dgm:pt>
    <dgm:pt modelId="{C052C1DC-81F3-4F5F-B5D4-8F1F4C02301A}" type="pres">
      <dgm:prSet presAssocID="{DB2BADFC-36B0-4792-94EE-E8CB8D43DCE7}" presName="iconBgRect" presStyleLbl="bgShp" presStyleIdx="1" presStyleCnt="2"/>
      <dgm:spPr/>
    </dgm:pt>
    <dgm:pt modelId="{BCCB3132-FEF0-4D1A-A05D-608E58DAA93B}" type="pres">
      <dgm:prSet presAssocID="{DB2BADFC-36B0-4792-94EE-E8CB8D43DCE7}" presName="iconRect" presStyleLbl="node1" presStyleIdx="1" presStyleCnt="2"/>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arm scene"/>
        </a:ext>
      </dgm:extLst>
    </dgm:pt>
    <dgm:pt modelId="{DDFB330D-B564-4859-A7EF-73F90E11E3F9}" type="pres">
      <dgm:prSet presAssocID="{DB2BADFC-36B0-4792-94EE-E8CB8D43DCE7}" presName="spaceRect" presStyleCnt="0"/>
      <dgm:spPr/>
    </dgm:pt>
    <dgm:pt modelId="{592DF23C-2614-4134-BA72-6B477C8FE319}" type="pres">
      <dgm:prSet presAssocID="{DB2BADFC-36B0-4792-94EE-E8CB8D43DCE7}" presName="textRect" presStyleLbl="revTx" presStyleIdx="1" presStyleCnt="2" custScaleX="111475" custScaleY="120273">
        <dgm:presLayoutVars>
          <dgm:chMax val="1"/>
          <dgm:chPref val="1"/>
        </dgm:presLayoutVars>
      </dgm:prSet>
      <dgm:spPr/>
    </dgm:pt>
  </dgm:ptLst>
  <dgm:cxnLst>
    <dgm:cxn modelId="{4EF89320-3153-44C5-99E2-EFE140C82D74}" type="presOf" srcId="{6729620B-372A-4532-A2E0-57D6412320D3}" destId="{709AFB6D-201F-4193-8DCE-18867297AB87}" srcOrd="0" destOrd="0" presId="urn:microsoft.com/office/officeart/2018/2/layout/IconCircleList"/>
    <dgm:cxn modelId="{425F9F3C-532F-45CA-822A-D4F1048F51AB}" srcId="{62BC80D1-7236-4F59-A33A-87477772EF25}" destId="{DB2BADFC-36B0-4792-94EE-E8CB8D43DCE7}" srcOrd="1" destOrd="0" parTransId="{AC2B65C0-909C-48A4-89B4-D26A8FA6D490}" sibTransId="{EB3E92E2-5E4D-48E8-BC14-F816C215AA53}"/>
    <dgm:cxn modelId="{92997B5B-3371-4295-B790-C40F1D3EA582}" type="presOf" srcId="{DB2BADFC-36B0-4792-94EE-E8CB8D43DCE7}" destId="{592DF23C-2614-4134-BA72-6B477C8FE319}" srcOrd="0" destOrd="0" presId="urn:microsoft.com/office/officeart/2018/2/layout/IconCircleList"/>
    <dgm:cxn modelId="{4C9894A8-2A95-4CF2-A4A8-330E0B84E6ED}" srcId="{62BC80D1-7236-4F59-A33A-87477772EF25}" destId="{73D722B1-C523-4ECF-B6EE-BDB5CAFB4661}" srcOrd="0" destOrd="0" parTransId="{CCF7FA64-9421-473F-8BB4-92BE6085BF59}" sibTransId="{6729620B-372A-4532-A2E0-57D6412320D3}"/>
    <dgm:cxn modelId="{CACF55B0-9E0A-4B18-98C5-D911374F22A2}" type="presOf" srcId="{73D722B1-C523-4ECF-B6EE-BDB5CAFB4661}" destId="{C12CBE3E-A2E9-420C-B76E-656E677E6F66}" srcOrd="0" destOrd="0" presId="urn:microsoft.com/office/officeart/2018/2/layout/IconCircleList"/>
    <dgm:cxn modelId="{8C0B9CF7-42B7-4A10-99EF-5035C828581A}" type="presOf" srcId="{62BC80D1-7236-4F59-A33A-87477772EF25}" destId="{18B237EE-00BC-4169-A3A8-2F7B3A1D911A}" srcOrd="0" destOrd="0" presId="urn:microsoft.com/office/officeart/2018/2/layout/IconCircleList"/>
    <dgm:cxn modelId="{3E4DF6ED-DF7B-4CBC-B3CB-B78510F505C2}" type="presParOf" srcId="{18B237EE-00BC-4169-A3A8-2F7B3A1D911A}" destId="{730A6DE3-DA5F-4246-AD7A-930D75758D2B}" srcOrd="0" destOrd="0" presId="urn:microsoft.com/office/officeart/2018/2/layout/IconCircleList"/>
    <dgm:cxn modelId="{D0633A37-D82F-4B52-A8A2-EEE031659061}" type="presParOf" srcId="{730A6DE3-DA5F-4246-AD7A-930D75758D2B}" destId="{61BFC192-2924-4A4D-99A3-369572258C6D}" srcOrd="0" destOrd="0" presId="urn:microsoft.com/office/officeart/2018/2/layout/IconCircleList"/>
    <dgm:cxn modelId="{30FD65A4-6624-4310-8F05-4A5C82D00F0E}" type="presParOf" srcId="{61BFC192-2924-4A4D-99A3-369572258C6D}" destId="{75963F22-8187-44F4-8E0B-020821E96E10}" srcOrd="0" destOrd="0" presId="urn:microsoft.com/office/officeart/2018/2/layout/IconCircleList"/>
    <dgm:cxn modelId="{244C97F1-877E-4D1E-9EA4-2A003B96CED2}" type="presParOf" srcId="{61BFC192-2924-4A4D-99A3-369572258C6D}" destId="{366DBB92-EA95-4746-9F7B-482E05CE9352}" srcOrd="1" destOrd="0" presId="urn:microsoft.com/office/officeart/2018/2/layout/IconCircleList"/>
    <dgm:cxn modelId="{3FD88B5D-BCB9-4913-820D-CD12A13555F7}" type="presParOf" srcId="{61BFC192-2924-4A4D-99A3-369572258C6D}" destId="{D349FB78-06F4-4F2F-8E4B-38336E1FCF4D}" srcOrd="2" destOrd="0" presId="urn:microsoft.com/office/officeart/2018/2/layout/IconCircleList"/>
    <dgm:cxn modelId="{B876B45A-3E64-4238-8D44-652420E31638}" type="presParOf" srcId="{61BFC192-2924-4A4D-99A3-369572258C6D}" destId="{C12CBE3E-A2E9-420C-B76E-656E677E6F66}" srcOrd="3" destOrd="0" presId="urn:microsoft.com/office/officeart/2018/2/layout/IconCircleList"/>
    <dgm:cxn modelId="{A6550E0E-9A26-4710-82AE-4CCBF6DFD285}" type="presParOf" srcId="{730A6DE3-DA5F-4246-AD7A-930D75758D2B}" destId="{709AFB6D-201F-4193-8DCE-18867297AB87}" srcOrd="1" destOrd="0" presId="urn:microsoft.com/office/officeart/2018/2/layout/IconCircleList"/>
    <dgm:cxn modelId="{A86D966E-A577-42B5-B13B-F7F43EA254C3}" type="presParOf" srcId="{730A6DE3-DA5F-4246-AD7A-930D75758D2B}" destId="{A517D29F-3562-4756-8713-D028C8059EE6}" srcOrd="2" destOrd="0" presId="urn:microsoft.com/office/officeart/2018/2/layout/IconCircleList"/>
    <dgm:cxn modelId="{F8FEE8F0-B2EC-4CE9-A6FC-DB10AF869C84}" type="presParOf" srcId="{A517D29F-3562-4756-8713-D028C8059EE6}" destId="{C052C1DC-81F3-4F5F-B5D4-8F1F4C02301A}" srcOrd="0" destOrd="0" presId="urn:microsoft.com/office/officeart/2018/2/layout/IconCircleList"/>
    <dgm:cxn modelId="{0536F4CD-A075-420F-BCC0-56EC324C188E}" type="presParOf" srcId="{A517D29F-3562-4756-8713-D028C8059EE6}" destId="{BCCB3132-FEF0-4D1A-A05D-608E58DAA93B}" srcOrd="1" destOrd="0" presId="urn:microsoft.com/office/officeart/2018/2/layout/IconCircleList"/>
    <dgm:cxn modelId="{2B5AA5EC-9B0B-4D1B-BD3C-71432484A5F9}" type="presParOf" srcId="{A517D29F-3562-4756-8713-D028C8059EE6}" destId="{DDFB330D-B564-4859-A7EF-73F90E11E3F9}" srcOrd="2" destOrd="0" presId="urn:microsoft.com/office/officeart/2018/2/layout/IconCircleList"/>
    <dgm:cxn modelId="{CDD4C461-3947-4D0E-9952-F413A6AB28B0}" type="presParOf" srcId="{A517D29F-3562-4756-8713-D028C8059EE6}" destId="{592DF23C-2614-4134-BA72-6B477C8FE31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963F22-8187-44F4-8E0B-020821E96E10}">
      <dsp:nvSpPr>
        <dsp:cNvPr id="0" name=""/>
        <dsp:cNvSpPr/>
      </dsp:nvSpPr>
      <dsp:spPr>
        <a:xfrm>
          <a:off x="87426" y="1320731"/>
          <a:ext cx="1136787" cy="11367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6DBB92-EA95-4746-9F7B-482E05CE9352}">
      <dsp:nvSpPr>
        <dsp:cNvPr id="0" name=""/>
        <dsp:cNvSpPr/>
      </dsp:nvSpPr>
      <dsp:spPr>
        <a:xfrm>
          <a:off x="326151" y="1559456"/>
          <a:ext cx="659336" cy="659336"/>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2CBE3E-A2E9-420C-B76E-656E677E6F66}">
      <dsp:nvSpPr>
        <dsp:cNvPr id="0" name=""/>
        <dsp:cNvSpPr/>
      </dsp:nvSpPr>
      <dsp:spPr>
        <a:xfrm>
          <a:off x="1467811" y="1320731"/>
          <a:ext cx="2679571" cy="113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889000">
            <a:lnSpc>
              <a:spcPct val="10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We look at the state of the art in deep learning model and methods for weed detection and weed classifications to enhance the sustainability of crop production. We compare performance metrics like recall rate, accuracy rate (F1-Score), and precision. </a:t>
          </a:r>
        </a:p>
      </dsp:txBody>
      <dsp:txXfrm>
        <a:off x="1467811" y="1320731"/>
        <a:ext cx="2679571" cy="1136787"/>
      </dsp:txXfrm>
    </dsp:sp>
    <dsp:sp modelId="{C052C1DC-81F3-4F5F-B5D4-8F1F4C02301A}">
      <dsp:nvSpPr>
        <dsp:cNvPr id="0" name=""/>
        <dsp:cNvSpPr/>
      </dsp:nvSpPr>
      <dsp:spPr>
        <a:xfrm>
          <a:off x="4614277" y="1320731"/>
          <a:ext cx="1136787" cy="11367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CB3132-FEF0-4D1A-A05D-608E58DAA93B}">
      <dsp:nvSpPr>
        <dsp:cNvPr id="0" name=""/>
        <dsp:cNvSpPr/>
      </dsp:nvSpPr>
      <dsp:spPr>
        <a:xfrm>
          <a:off x="4853002" y="1559456"/>
          <a:ext cx="659336" cy="659336"/>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2DF23C-2614-4134-BA72-6B477C8FE319}">
      <dsp:nvSpPr>
        <dsp:cNvPr id="0" name=""/>
        <dsp:cNvSpPr/>
      </dsp:nvSpPr>
      <dsp:spPr>
        <a:xfrm>
          <a:off x="5840922" y="1205500"/>
          <a:ext cx="2987051" cy="1367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Deep learning for weed      detection and weed classification has the potential to increase crop yields and reduce the negative effects of agriculture on the environment</a:t>
          </a:r>
        </a:p>
      </dsp:txBody>
      <dsp:txXfrm>
        <a:off x="5840922" y="1205500"/>
        <a:ext cx="2987051" cy="136724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0F6252-764F-42B6-AE97-787F9E19CC56}"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022B74B-0C49-4309-A8A2-6F524CDBE894}" type="slidenum">
              <a:rPr lang="en-IN" smtClean="0"/>
              <a:t>‹#›</a:t>
            </a:fld>
            <a:endParaRPr lang="en-IN"/>
          </a:p>
        </p:txBody>
      </p:sp>
    </p:spTree>
    <p:extLst>
      <p:ext uri="{BB962C8B-B14F-4D97-AF65-F5344CB8AC3E}">
        <p14:creationId xmlns:p14="http://schemas.microsoft.com/office/powerpoint/2010/main" val="3768084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0F6252-764F-42B6-AE97-787F9E19CC56}"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022B74B-0C49-4309-A8A2-6F524CDBE894}" type="slidenum">
              <a:rPr lang="en-IN" smtClean="0"/>
              <a:t>‹#›</a:t>
            </a:fld>
            <a:endParaRPr lang="en-IN"/>
          </a:p>
        </p:txBody>
      </p:sp>
    </p:spTree>
    <p:extLst>
      <p:ext uri="{BB962C8B-B14F-4D97-AF65-F5344CB8AC3E}">
        <p14:creationId xmlns:p14="http://schemas.microsoft.com/office/powerpoint/2010/main" val="345209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0F6252-764F-42B6-AE97-787F9E19CC56}"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022B74B-0C49-4309-A8A2-6F524CDBE89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32972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C0F6252-764F-42B6-AE97-787F9E19CC56}" type="datetimeFigureOut">
              <a:rPr lang="en-IN" smtClean="0"/>
              <a:t>29-06-2024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22B74B-0C49-4309-A8A2-6F524CDBE894}" type="slidenum">
              <a:rPr lang="en-IN" smtClean="0"/>
              <a:t>‹#›</a:t>
            </a:fld>
            <a:endParaRPr lang="en-IN"/>
          </a:p>
        </p:txBody>
      </p:sp>
    </p:spTree>
    <p:extLst>
      <p:ext uri="{BB962C8B-B14F-4D97-AF65-F5344CB8AC3E}">
        <p14:creationId xmlns:p14="http://schemas.microsoft.com/office/powerpoint/2010/main" val="2725239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C0F6252-764F-42B6-AE97-787F9E19CC56}" type="datetimeFigureOut">
              <a:rPr lang="en-IN" smtClean="0"/>
              <a:t>29-06-2024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22B74B-0C49-4309-A8A2-6F524CDBE89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5416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C0F6252-764F-42B6-AE97-787F9E19CC56}" type="datetimeFigureOut">
              <a:rPr lang="en-IN" smtClean="0"/>
              <a:t>29-06-2024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22B74B-0C49-4309-A8A2-6F524CDBE894}" type="slidenum">
              <a:rPr lang="en-IN" smtClean="0"/>
              <a:t>‹#›</a:t>
            </a:fld>
            <a:endParaRPr lang="en-IN"/>
          </a:p>
        </p:txBody>
      </p:sp>
    </p:spTree>
    <p:extLst>
      <p:ext uri="{BB962C8B-B14F-4D97-AF65-F5344CB8AC3E}">
        <p14:creationId xmlns:p14="http://schemas.microsoft.com/office/powerpoint/2010/main" val="1761117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0F6252-764F-42B6-AE97-787F9E19CC56}"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022B74B-0C49-4309-A8A2-6F524CDBE894}" type="slidenum">
              <a:rPr lang="en-IN" smtClean="0"/>
              <a:t>‹#›</a:t>
            </a:fld>
            <a:endParaRPr lang="en-IN"/>
          </a:p>
        </p:txBody>
      </p:sp>
    </p:spTree>
    <p:extLst>
      <p:ext uri="{BB962C8B-B14F-4D97-AF65-F5344CB8AC3E}">
        <p14:creationId xmlns:p14="http://schemas.microsoft.com/office/powerpoint/2010/main" val="2386112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0F6252-764F-42B6-AE97-787F9E19CC56}"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022B74B-0C49-4309-A8A2-6F524CDBE894}" type="slidenum">
              <a:rPr lang="en-IN" smtClean="0"/>
              <a:t>‹#›</a:t>
            </a:fld>
            <a:endParaRPr lang="en-IN"/>
          </a:p>
        </p:txBody>
      </p:sp>
    </p:spTree>
    <p:extLst>
      <p:ext uri="{BB962C8B-B14F-4D97-AF65-F5344CB8AC3E}">
        <p14:creationId xmlns:p14="http://schemas.microsoft.com/office/powerpoint/2010/main" val="2742830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0F6252-764F-42B6-AE97-787F9E19CC56}"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022B74B-0C49-4309-A8A2-6F524CDBE894}" type="slidenum">
              <a:rPr lang="en-IN" smtClean="0"/>
              <a:t>‹#›</a:t>
            </a:fld>
            <a:endParaRPr lang="en-IN"/>
          </a:p>
        </p:txBody>
      </p:sp>
    </p:spTree>
    <p:extLst>
      <p:ext uri="{BB962C8B-B14F-4D97-AF65-F5344CB8AC3E}">
        <p14:creationId xmlns:p14="http://schemas.microsoft.com/office/powerpoint/2010/main" val="208238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0F6252-764F-42B6-AE97-787F9E19CC56}"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022B74B-0C49-4309-A8A2-6F524CDBE894}" type="slidenum">
              <a:rPr lang="en-IN" smtClean="0"/>
              <a:t>‹#›</a:t>
            </a:fld>
            <a:endParaRPr lang="en-IN"/>
          </a:p>
        </p:txBody>
      </p:sp>
    </p:spTree>
    <p:extLst>
      <p:ext uri="{BB962C8B-B14F-4D97-AF65-F5344CB8AC3E}">
        <p14:creationId xmlns:p14="http://schemas.microsoft.com/office/powerpoint/2010/main" val="2116053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0F6252-764F-42B6-AE97-787F9E19CC56}" type="datetimeFigureOut">
              <a:rPr lang="en-IN" smtClean="0"/>
              <a:t>29-06-2024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022B74B-0C49-4309-A8A2-6F524CDBE894}" type="slidenum">
              <a:rPr lang="en-IN" smtClean="0"/>
              <a:t>‹#›</a:t>
            </a:fld>
            <a:endParaRPr lang="en-IN"/>
          </a:p>
        </p:txBody>
      </p:sp>
    </p:spTree>
    <p:extLst>
      <p:ext uri="{BB962C8B-B14F-4D97-AF65-F5344CB8AC3E}">
        <p14:creationId xmlns:p14="http://schemas.microsoft.com/office/powerpoint/2010/main" val="2914675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0F6252-764F-42B6-AE97-787F9E19CC56}" type="datetimeFigureOut">
              <a:rPr lang="en-IN" smtClean="0"/>
              <a:t>29-06-2024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022B74B-0C49-4309-A8A2-6F524CDBE894}" type="slidenum">
              <a:rPr lang="en-IN" smtClean="0"/>
              <a:t>‹#›</a:t>
            </a:fld>
            <a:endParaRPr lang="en-IN"/>
          </a:p>
        </p:txBody>
      </p:sp>
    </p:spTree>
    <p:extLst>
      <p:ext uri="{BB962C8B-B14F-4D97-AF65-F5344CB8AC3E}">
        <p14:creationId xmlns:p14="http://schemas.microsoft.com/office/powerpoint/2010/main" val="3932635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0F6252-764F-42B6-AE97-787F9E19CC56}" type="datetimeFigureOut">
              <a:rPr lang="en-IN" smtClean="0"/>
              <a:t>29-06-2024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022B74B-0C49-4309-A8A2-6F524CDBE894}" type="slidenum">
              <a:rPr lang="en-IN" smtClean="0"/>
              <a:t>‹#›</a:t>
            </a:fld>
            <a:endParaRPr lang="en-IN"/>
          </a:p>
        </p:txBody>
      </p:sp>
    </p:spTree>
    <p:extLst>
      <p:ext uri="{BB962C8B-B14F-4D97-AF65-F5344CB8AC3E}">
        <p14:creationId xmlns:p14="http://schemas.microsoft.com/office/powerpoint/2010/main" val="4247234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0F6252-764F-42B6-AE97-787F9E19CC56}" type="datetimeFigureOut">
              <a:rPr lang="en-IN" smtClean="0"/>
              <a:t>29-06-2024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022B74B-0C49-4309-A8A2-6F524CDBE894}" type="slidenum">
              <a:rPr lang="en-IN" smtClean="0"/>
              <a:t>‹#›</a:t>
            </a:fld>
            <a:endParaRPr lang="en-IN"/>
          </a:p>
        </p:txBody>
      </p:sp>
    </p:spTree>
    <p:extLst>
      <p:ext uri="{BB962C8B-B14F-4D97-AF65-F5344CB8AC3E}">
        <p14:creationId xmlns:p14="http://schemas.microsoft.com/office/powerpoint/2010/main" val="1569460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0F6252-764F-42B6-AE97-787F9E19CC56}" type="datetimeFigureOut">
              <a:rPr lang="en-IN" smtClean="0"/>
              <a:t>29-06-2024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022B74B-0C49-4309-A8A2-6F524CDBE894}" type="slidenum">
              <a:rPr lang="en-IN" smtClean="0"/>
              <a:t>‹#›</a:t>
            </a:fld>
            <a:endParaRPr lang="en-IN"/>
          </a:p>
        </p:txBody>
      </p:sp>
    </p:spTree>
    <p:extLst>
      <p:ext uri="{BB962C8B-B14F-4D97-AF65-F5344CB8AC3E}">
        <p14:creationId xmlns:p14="http://schemas.microsoft.com/office/powerpoint/2010/main" val="2114537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0F6252-764F-42B6-AE97-787F9E19CC56}" type="datetimeFigureOut">
              <a:rPr lang="en-IN" smtClean="0"/>
              <a:t>29-06-2024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22B74B-0C49-4309-A8A2-6F524CDBE894}" type="slidenum">
              <a:rPr lang="en-IN" smtClean="0"/>
              <a:t>‹#›</a:t>
            </a:fld>
            <a:endParaRPr lang="en-IN"/>
          </a:p>
        </p:txBody>
      </p:sp>
    </p:spTree>
    <p:extLst>
      <p:ext uri="{BB962C8B-B14F-4D97-AF65-F5344CB8AC3E}">
        <p14:creationId xmlns:p14="http://schemas.microsoft.com/office/powerpoint/2010/main" val="728251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C0F6252-764F-42B6-AE97-787F9E19CC56}" type="datetimeFigureOut">
              <a:rPr lang="en-IN" smtClean="0"/>
              <a:t>29-06-2024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022B74B-0C49-4309-A8A2-6F524CDBE894}" type="slidenum">
              <a:rPr lang="en-IN" smtClean="0"/>
              <a:t>‹#›</a:t>
            </a:fld>
            <a:endParaRPr lang="en-IN"/>
          </a:p>
        </p:txBody>
      </p:sp>
    </p:spTree>
    <p:extLst>
      <p:ext uri="{BB962C8B-B14F-4D97-AF65-F5344CB8AC3E}">
        <p14:creationId xmlns:p14="http://schemas.microsoft.com/office/powerpoint/2010/main" val="31438711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117/12.2530092" TargetMode="External"/><Relationship Id="rId2" Type="http://schemas.openxmlformats.org/officeDocument/2006/relationships/hyperlink" Target="https://doi.org/10.1007/s11119-014-9372-7"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5.png"/><Relationship Id="rId4" Type="http://schemas.openxmlformats.org/officeDocument/2006/relationships/hyperlink" Target="https://doi.org/10.1016/J.COMPAG.2021.10606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A0461-174A-BEBF-7EA5-5F38B49D6571}"/>
              </a:ext>
            </a:extLst>
          </p:cNvPr>
          <p:cNvSpPr>
            <a:spLocks noGrp="1"/>
          </p:cNvSpPr>
          <p:nvPr>
            <p:ph type="ctrTitle"/>
          </p:nvPr>
        </p:nvSpPr>
        <p:spPr>
          <a:xfrm>
            <a:off x="1524000" y="876300"/>
            <a:ext cx="9469348" cy="4045021"/>
          </a:xfrm>
        </p:spPr>
        <p:txBody>
          <a:bodyPr>
            <a:normAutofit fontScale="90000"/>
          </a:bodyPr>
          <a:lstStyle/>
          <a:p>
            <a:pPr algn="ctr"/>
            <a:br>
              <a:rPr lang="en-AU" sz="3200" b="1" dirty="0">
                <a:effectLst/>
                <a:latin typeface="Times New Roman" panose="02020603050405020304" pitchFamily="18" charset="0"/>
                <a:ea typeface="SimSun" panose="02010600030101010101" pitchFamily="2" charset="-122"/>
              </a:rPr>
            </a:br>
            <a:br>
              <a:rPr lang="en-AU" sz="3200" b="1" dirty="0">
                <a:effectLst/>
                <a:latin typeface="Times New Roman" panose="02020603050405020304" pitchFamily="18" charset="0"/>
                <a:ea typeface="SimSun" panose="02010600030101010101" pitchFamily="2" charset="-122"/>
              </a:rPr>
            </a:br>
            <a:br>
              <a:rPr lang="en-AU" sz="3200" b="1" dirty="0">
                <a:effectLst/>
                <a:latin typeface="Times New Roman" panose="02020603050405020304" pitchFamily="18" charset="0"/>
                <a:ea typeface="SimSun" panose="02010600030101010101" pitchFamily="2" charset="-122"/>
              </a:rPr>
            </a:br>
            <a:br>
              <a:rPr lang="en-AU" sz="3200" b="1" dirty="0">
                <a:effectLst/>
                <a:latin typeface="Times New Roman" panose="02020603050405020304" pitchFamily="18" charset="0"/>
                <a:ea typeface="SimSun" panose="02010600030101010101" pitchFamily="2" charset="-122"/>
              </a:rPr>
            </a:br>
            <a:br>
              <a:rPr lang="en-AU" sz="3200" b="1" dirty="0">
                <a:effectLst/>
                <a:latin typeface="Times New Roman" panose="02020603050405020304" pitchFamily="18" charset="0"/>
                <a:ea typeface="SimSun" panose="02010600030101010101" pitchFamily="2" charset="-122"/>
              </a:rPr>
            </a:br>
            <a:br>
              <a:rPr lang="en-AU" sz="3200" b="1" dirty="0">
                <a:effectLst/>
                <a:latin typeface="Times New Roman" panose="02020603050405020304" pitchFamily="18" charset="0"/>
                <a:ea typeface="SimSun" panose="02010600030101010101" pitchFamily="2" charset="-122"/>
              </a:rPr>
            </a:br>
            <a:br>
              <a:rPr lang="en-AU" sz="3200" b="1" dirty="0">
                <a:effectLst/>
                <a:latin typeface="Times New Roman" panose="02020603050405020304" pitchFamily="18" charset="0"/>
                <a:ea typeface="SimSun" panose="02010600030101010101" pitchFamily="2" charset="-122"/>
              </a:rPr>
            </a:br>
            <a:r>
              <a:rPr lang="en-AU" sz="3200" b="1" dirty="0">
                <a:effectLst/>
                <a:latin typeface="Times New Roman" panose="02020603050405020304" pitchFamily="18" charset="0"/>
                <a:ea typeface="SimSun" panose="02010600030101010101" pitchFamily="2" charset="-122"/>
              </a:rPr>
              <a:t>Weed Classification in Agriculture by employing Deep Learning Algorithms</a:t>
            </a:r>
            <a:br>
              <a:rPr lang="en-AU" sz="3200" b="1" dirty="0">
                <a:effectLst/>
                <a:latin typeface="Times New Roman" panose="02020603050405020304" pitchFamily="18" charset="0"/>
                <a:ea typeface="SimSun" panose="02010600030101010101" pitchFamily="2" charset="-122"/>
              </a:rPr>
            </a:br>
            <a:r>
              <a:rPr lang="en-AU" sz="3200" b="1" dirty="0">
                <a:effectLst/>
                <a:latin typeface="Times New Roman" panose="02020603050405020304" pitchFamily="18" charset="0"/>
                <a:ea typeface="SimSun" panose="02010600030101010101" pitchFamily="2" charset="-122"/>
              </a:rPr>
              <a:t>Paper id- 398 </a:t>
            </a:r>
            <a:br>
              <a:rPr lang="en-AU" sz="3200" b="1" dirty="0">
                <a:effectLst/>
                <a:latin typeface="Times New Roman" panose="02020603050405020304" pitchFamily="18" charset="0"/>
                <a:ea typeface="SimSun" panose="02010600030101010101" pitchFamily="2" charset="-122"/>
              </a:rPr>
            </a:br>
            <a:br>
              <a:rPr lang="en-AU" sz="3200" b="1" dirty="0">
                <a:effectLst/>
                <a:latin typeface="Times New Roman" panose="02020603050405020304" pitchFamily="18" charset="0"/>
                <a:ea typeface="SimSun" panose="02010600030101010101" pitchFamily="2" charset="-122"/>
              </a:rPr>
            </a:br>
            <a:r>
              <a:rPr lang="en-AU" sz="3200" dirty="0">
                <a:effectLst/>
                <a:latin typeface="Times New Roman" panose="02020603050405020304" pitchFamily="18" charset="0"/>
                <a:ea typeface="SimSun" panose="02010600030101010101" pitchFamily="2" charset="-122"/>
              </a:rPr>
              <a:t>at</a:t>
            </a:r>
            <a:br>
              <a:rPr lang="en-AU" sz="3200" dirty="0">
                <a:effectLst/>
                <a:latin typeface="Times New Roman" panose="02020603050405020304" pitchFamily="18" charset="0"/>
                <a:ea typeface="SimSun" panose="02010600030101010101" pitchFamily="2" charset="-122"/>
              </a:rPr>
            </a:br>
            <a:r>
              <a:rPr lang="en-IN" sz="3100" i="0" dirty="0">
                <a:effectLst/>
                <a:highlight>
                  <a:srgbClr val="FFFFFF"/>
                </a:highlight>
                <a:latin typeface="Times New Roman" panose="02020603050405020304" pitchFamily="18" charset="0"/>
                <a:cs typeface="Times New Roman" panose="02020603050405020304" pitchFamily="18" charset="0"/>
              </a:rPr>
              <a:t>5th International Conference on Data, Engineering and Applications 2024 (IDEA-2k24) Bhopal</a:t>
            </a:r>
            <a:br>
              <a:rPr lang="en-AU" sz="3100" dirty="0">
                <a:effectLst/>
                <a:latin typeface="Times New Roman" panose="02020603050405020304" pitchFamily="18" charset="0"/>
                <a:ea typeface="SimSun" panose="02010600030101010101" pitchFamily="2" charset="-122"/>
                <a:cs typeface="Times New Roman" panose="02020603050405020304" pitchFamily="18" charset="0"/>
              </a:rPr>
            </a:br>
            <a:br>
              <a:rPr lang="en-AU" sz="3200" b="1" dirty="0">
                <a:effectLst/>
                <a:latin typeface="Times New Roman" panose="02020603050405020304" pitchFamily="18" charset="0"/>
                <a:ea typeface="SimSun" panose="02010600030101010101" pitchFamily="2" charset="-122"/>
              </a:rPr>
            </a:br>
            <a:br>
              <a:rPr lang="en-IN" sz="2400" b="1" dirty="0">
                <a:effectLst/>
                <a:latin typeface="Times New Roman" panose="02020603050405020304" pitchFamily="18" charset="0"/>
                <a:ea typeface="Times New Roman" panose="02020603050405020304" pitchFamily="18" charset="0"/>
              </a:rPr>
            </a:br>
            <a:endParaRPr lang="en-IN" sz="2400" dirty="0"/>
          </a:p>
        </p:txBody>
      </p:sp>
      <p:sp>
        <p:nvSpPr>
          <p:cNvPr id="3" name="Subtitle 2">
            <a:extLst>
              <a:ext uri="{FF2B5EF4-FFF2-40B4-BE49-F238E27FC236}">
                <a16:creationId xmlns:a16="http://schemas.microsoft.com/office/drawing/2014/main" id="{05FBBF4F-E97E-39C5-CFC6-CD4BCDF7D7A0}"/>
              </a:ext>
            </a:extLst>
          </p:cNvPr>
          <p:cNvSpPr>
            <a:spLocks noGrp="1"/>
          </p:cNvSpPr>
          <p:nvPr>
            <p:ph type="subTitle" idx="1"/>
          </p:nvPr>
        </p:nvSpPr>
        <p:spPr>
          <a:xfrm>
            <a:off x="1524000" y="4530903"/>
            <a:ext cx="9144000" cy="2327097"/>
          </a:xfrm>
        </p:spPr>
        <p:txBody>
          <a:bodyPr>
            <a:normAutofit fontScale="92500" lnSpcReduction="10000"/>
          </a:bodyPr>
          <a:lstStyle/>
          <a:p>
            <a:pPr algn="ctr" hangingPunct="0">
              <a:lnSpc>
                <a:spcPct val="100000"/>
              </a:lnSpc>
              <a:spcBef>
                <a:spcPts val="0"/>
              </a:spcBef>
            </a:pPr>
            <a:r>
              <a:rPr lang="en-US" sz="1800" dirty="0">
                <a:latin typeface="Times New Roman" panose="02020603050405020304" pitchFamily="18" charset="0"/>
                <a:ea typeface="Times New Roman" panose="02020603050405020304" pitchFamily="18" charset="0"/>
              </a:rPr>
              <a:t>Author - </a:t>
            </a:r>
            <a:r>
              <a:rPr lang="en-US" sz="1800" dirty="0">
                <a:effectLst/>
                <a:latin typeface="Times New Roman" panose="02020603050405020304" pitchFamily="18" charset="0"/>
                <a:ea typeface="Times New Roman" panose="02020603050405020304" pitchFamily="18" charset="0"/>
              </a:rPr>
              <a:t>Devesh Kumar Srivastava</a:t>
            </a:r>
            <a:r>
              <a:rPr lang="en-US" sz="1800" baseline="30000" dirty="0">
                <a:effectLst/>
                <a:latin typeface="Times New Roman" panose="02020603050405020304" pitchFamily="18" charset="0"/>
                <a:ea typeface="Times New Roman" panose="02020603050405020304" pitchFamily="18" charset="0"/>
              </a:rPr>
              <a:t>1[0000-0002-7400-8641]</a:t>
            </a:r>
            <a:r>
              <a:rPr lang="en-US" sz="1800" dirty="0">
                <a:effectLst/>
                <a:latin typeface="Times New Roman" panose="02020603050405020304" pitchFamily="18" charset="0"/>
                <a:ea typeface="Times New Roman" panose="02020603050405020304" pitchFamily="18" charset="0"/>
              </a:rPr>
              <a:t>, </a:t>
            </a:r>
          </a:p>
          <a:p>
            <a:pPr algn="ctr" hangingPunct="0">
              <a:lnSpc>
                <a:spcPct val="100000"/>
              </a:lnSpc>
              <a:spcBef>
                <a:spcPts val="0"/>
              </a:spcBef>
            </a:pPr>
            <a:r>
              <a:rPr lang="en-US" sz="1800" dirty="0">
                <a:effectLst/>
                <a:latin typeface="Times New Roman" panose="02020603050405020304" pitchFamily="18" charset="0"/>
                <a:ea typeface="Times New Roman" panose="02020603050405020304" pitchFamily="18" charset="0"/>
              </a:rPr>
              <a:t>Ishita Singh</a:t>
            </a:r>
            <a:r>
              <a:rPr lang="en-US" sz="1800"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Rakshanda Bhure</a:t>
            </a:r>
            <a:r>
              <a:rPr lang="en-US" sz="1800" baseline="30000" dirty="0">
                <a:effectLst/>
                <a:latin typeface="Times New Roman" panose="02020603050405020304" pitchFamily="18" charset="0"/>
                <a:ea typeface="Times New Roman" panose="02020603050405020304" pitchFamily="18" charset="0"/>
              </a:rPr>
              <a:t>3</a:t>
            </a:r>
            <a:r>
              <a:rPr lang="en-US" sz="1800" dirty="0">
                <a:effectLst/>
                <a:latin typeface="Times New Roman" panose="02020603050405020304" pitchFamily="18" charset="0"/>
                <a:ea typeface="Times New Roman" panose="02020603050405020304" pitchFamily="18" charset="0"/>
              </a:rPr>
              <a:t>, and Amit Kumar Sharma</a:t>
            </a:r>
            <a:r>
              <a:rPr lang="en-US" sz="1800" baseline="30000" dirty="0">
                <a:effectLst/>
                <a:latin typeface="Times New Roman" panose="02020603050405020304" pitchFamily="18" charset="0"/>
                <a:ea typeface="Times New Roman" panose="02020603050405020304" pitchFamily="18" charset="0"/>
              </a:rPr>
              <a:t>4[0000-0001-6922-8757]</a:t>
            </a:r>
            <a:endParaRPr lang="en-IN" sz="1800" dirty="0">
              <a:effectLst/>
              <a:latin typeface="Times New Roman" panose="02020603050405020304" pitchFamily="18" charset="0"/>
              <a:ea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algn="r"/>
            <a:r>
              <a:rPr lang="en-IN" sz="1800" dirty="0">
                <a:latin typeface="Times New Roman" panose="02020603050405020304" pitchFamily="18" charset="0"/>
                <a:cs typeface="Times New Roman" panose="02020603050405020304" pitchFamily="18" charset="0"/>
              </a:rPr>
              <a:t>Presented by </a:t>
            </a:r>
          </a:p>
          <a:p>
            <a:pPr algn="r">
              <a:lnSpc>
                <a:spcPct val="110000"/>
              </a:lnSpc>
              <a:spcBef>
                <a:spcPts val="0"/>
              </a:spcBef>
            </a:pPr>
            <a:r>
              <a:rPr lang="en-IN" sz="1800" dirty="0">
                <a:latin typeface="Times New Roman" panose="02020603050405020304" pitchFamily="18" charset="0"/>
                <a:cs typeface="Times New Roman" panose="02020603050405020304" pitchFamily="18" charset="0"/>
              </a:rPr>
              <a:t> Devesh Kumar Srivastava</a:t>
            </a:r>
          </a:p>
          <a:p>
            <a:pPr algn="r">
              <a:lnSpc>
                <a:spcPct val="110000"/>
              </a:lnSpc>
              <a:spcBef>
                <a:spcPts val="0"/>
              </a:spcBef>
            </a:pPr>
            <a:r>
              <a:rPr lang="en-IN" sz="1800" dirty="0">
                <a:latin typeface="Times New Roman" panose="02020603050405020304" pitchFamily="18" charset="0"/>
                <a:cs typeface="Times New Roman" panose="02020603050405020304" pitchFamily="18" charset="0"/>
              </a:rPr>
              <a:t>Manipal University Jaipur </a:t>
            </a:r>
          </a:p>
          <a:p>
            <a:pPr algn="r">
              <a:lnSpc>
                <a:spcPct val="110000"/>
              </a:lnSpc>
              <a:spcBef>
                <a:spcPts val="0"/>
              </a:spcBef>
            </a:pPr>
            <a:endParaRPr lang="en-IN" dirty="0">
              <a:latin typeface="Times New Roman" panose="02020603050405020304" pitchFamily="18" charset="0"/>
              <a:cs typeface="Times New Roman" panose="02020603050405020304" pitchFamily="18" charset="0"/>
            </a:endParaRPr>
          </a:p>
          <a:p>
            <a:pPr algn="r">
              <a:lnSpc>
                <a:spcPct val="110000"/>
              </a:lnSpc>
              <a:spcBef>
                <a:spcPts val="0"/>
              </a:spcBef>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AA5A8F0-D596-153A-02C1-D75FE3A35AC6}"/>
              </a:ext>
            </a:extLst>
          </p:cNvPr>
          <p:cNvPicPr>
            <a:picLocks noChangeAspect="1"/>
          </p:cNvPicPr>
          <p:nvPr/>
        </p:nvPicPr>
        <p:blipFill>
          <a:blip r:embed="rId2"/>
          <a:stretch>
            <a:fillRect/>
          </a:stretch>
        </p:blipFill>
        <p:spPr>
          <a:xfrm>
            <a:off x="1" y="0"/>
            <a:ext cx="2029968" cy="542899"/>
          </a:xfrm>
          <a:prstGeom prst="rect">
            <a:avLst/>
          </a:prstGeom>
        </p:spPr>
      </p:pic>
    </p:spTree>
    <p:extLst>
      <p:ext uri="{BB962C8B-B14F-4D97-AF65-F5344CB8AC3E}">
        <p14:creationId xmlns:p14="http://schemas.microsoft.com/office/powerpoint/2010/main" val="3887296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9967B-4075-8AA8-EA66-42235B240A56}"/>
              </a:ext>
            </a:extLst>
          </p:cNvPr>
          <p:cNvSpPr>
            <a:spLocks noGrp="1"/>
          </p:cNvSpPr>
          <p:nvPr>
            <p:ph type="title"/>
          </p:nvPr>
        </p:nvSpPr>
        <p:spPr>
          <a:xfrm>
            <a:off x="838200" y="365125"/>
            <a:ext cx="4329701" cy="816403"/>
          </a:xfrm>
        </p:spPr>
        <p:txBody>
          <a:bodyPr/>
          <a:lstStyle/>
          <a:p>
            <a:pPr marL="342900" lvl="0" indent="-342900" hangingPunct="0">
              <a:lnSpc>
                <a:spcPts val="1500"/>
              </a:lnSpc>
              <a:spcBef>
                <a:spcPts val="1800"/>
              </a:spcBef>
              <a:spcAft>
                <a:spcPts val="1200"/>
              </a:spcAft>
            </a:pPr>
            <a:r>
              <a:rPr lang="en-US" sz="3200" b="1" dirty="0">
                <a:effectLst/>
                <a:latin typeface="Times New Roman" panose="02020603050405020304" pitchFamily="18" charset="0"/>
                <a:ea typeface="Times New Roman" panose="02020603050405020304" pitchFamily="18" charset="0"/>
              </a:rPr>
              <a:t>Result and Discussion </a:t>
            </a:r>
            <a:br>
              <a:rPr lang="en-IN" sz="44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ADD502F-DE4E-E60D-E0CB-55C51F56AB3D}"/>
              </a:ext>
            </a:extLst>
          </p:cNvPr>
          <p:cNvSpPr>
            <a:spLocks noGrp="1"/>
          </p:cNvSpPr>
          <p:nvPr>
            <p:ph idx="1"/>
          </p:nvPr>
        </p:nvSpPr>
        <p:spPr>
          <a:xfrm>
            <a:off x="345040" y="1181528"/>
            <a:ext cx="4822861" cy="5067354"/>
          </a:xfrm>
        </p:spPr>
        <p:txBody>
          <a:bodyPr/>
          <a:lstStyle/>
          <a:p>
            <a:pPr algn="just"/>
            <a:r>
              <a:rPr lang="en-US" sz="1800" dirty="0">
                <a:effectLst/>
                <a:latin typeface="Times New Roman" panose="02020603050405020304" pitchFamily="18" charset="0"/>
                <a:ea typeface="Times New Roman" panose="02020603050405020304" pitchFamily="18" charset="0"/>
              </a:rPr>
              <a:t>This study used seven distinct types of CNN and classifiers to show how model performance could differ for the same weed species under eight different agricultural production strategies To avoid model-overfitting problems and lower memory usage during CNN model classifier computation, the feature selection strategy is used.</a:t>
            </a:r>
          </a:p>
          <a:p>
            <a:pPr algn="just"/>
            <a:r>
              <a:rPr lang="en-US" sz="1800" dirty="0">
                <a:effectLst/>
                <a:latin typeface="Times New Roman" panose="02020603050405020304" pitchFamily="18" charset="0"/>
                <a:ea typeface="Times New Roman" panose="02020603050405020304" pitchFamily="18" charset="0"/>
              </a:rPr>
              <a:t>For experimentation, the dataset is divided into training and testing sets. Metrics like accuracy, recall, precision, and F1-score are used to assess the performance of seven distinct machine learning (ML) and deep learning (DL) algorithms, including SVM, Random Forest, KNN, Decision Tree, ANN, and CNN, on both training and testing samples from the weeds and crops dataset.</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8F60A0FC-4106-884B-3FD0-8F0100CB85EF}"/>
              </a:ext>
            </a:extLst>
          </p:cNvPr>
          <p:cNvPicPr>
            <a:picLocks noChangeAspect="1"/>
          </p:cNvPicPr>
          <p:nvPr/>
        </p:nvPicPr>
        <p:blipFill>
          <a:blip r:embed="rId2"/>
          <a:stretch>
            <a:fillRect/>
          </a:stretch>
        </p:blipFill>
        <p:spPr>
          <a:xfrm>
            <a:off x="5698735" y="699766"/>
            <a:ext cx="5809435" cy="5067354"/>
          </a:xfrm>
          <a:prstGeom prst="rect">
            <a:avLst/>
          </a:prstGeom>
        </p:spPr>
      </p:pic>
      <p:pic>
        <p:nvPicPr>
          <p:cNvPr id="5" name="Picture 4">
            <a:extLst>
              <a:ext uri="{FF2B5EF4-FFF2-40B4-BE49-F238E27FC236}">
                <a16:creationId xmlns:a16="http://schemas.microsoft.com/office/drawing/2014/main" id="{FAA5A8F0-D596-153A-02C1-D75FE3A35AC6}"/>
              </a:ext>
            </a:extLst>
          </p:cNvPr>
          <p:cNvPicPr>
            <a:picLocks noChangeAspect="1"/>
          </p:cNvPicPr>
          <p:nvPr/>
        </p:nvPicPr>
        <p:blipFill>
          <a:blip r:embed="rId3"/>
          <a:stretch>
            <a:fillRect/>
          </a:stretch>
        </p:blipFill>
        <p:spPr>
          <a:xfrm>
            <a:off x="10187610" y="0"/>
            <a:ext cx="1983054" cy="530352"/>
          </a:xfrm>
          <a:prstGeom prst="rect">
            <a:avLst/>
          </a:prstGeom>
        </p:spPr>
      </p:pic>
    </p:spTree>
    <p:extLst>
      <p:ext uri="{BB962C8B-B14F-4D97-AF65-F5344CB8AC3E}">
        <p14:creationId xmlns:p14="http://schemas.microsoft.com/office/powerpoint/2010/main" val="221437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944B-EAC7-5141-584F-B42ED2CD8877}"/>
              </a:ext>
            </a:extLst>
          </p:cNvPr>
          <p:cNvSpPr>
            <a:spLocks noGrp="1"/>
          </p:cNvSpPr>
          <p:nvPr>
            <p:ph type="title"/>
          </p:nvPr>
        </p:nvSpPr>
        <p:spPr>
          <a:xfrm>
            <a:off x="2479910" y="21267"/>
            <a:ext cx="8911687" cy="758744"/>
          </a:xfrm>
        </p:spPr>
        <p:txBody>
          <a:bodyPr>
            <a:normAutofit fontScale="90000"/>
          </a:bodyPr>
          <a:lstStyle/>
          <a:p>
            <a:r>
              <a:rPr lang="en-US" sz="3600" b="1" dirty="0">
                <a:effectLst/>
                <a:latin typeface="Times New Roman" panose="02020603050405020304" pitchFamily="18" charset="0"/>
                <a:ea typeface="Times New Roman" panose="02020603050405020304" pitchFamily="18" charset="0"/>
              </a:rPr>
              <a:t>Result and Discussion – contd.</a:t>
            </a:r>
            <a:br>
              <a:rPr lang="en-IN" sz="48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52EA45E-7A19-FF14-03E2-728379C85E72}"/>
              </a:ext>
            </a:extLst>
          </p:cNvPr>
          <p:cNvSpPr>
            <a:spLocks noGrp="1"/>
          </p:cNvSpPr>
          <p:nvPr>
            <p:ph idx="1"/>
          </p:nvPr>
        </p:nvSpPr>
        <p:spPr>
          <a:xfrm>
            <a:off x="838200" y="1825625"/>
            <a:ext cx="3785171" cy="4351338"/>
          </a:xfrm>
        </p:spPr>
        <p:txBody>
          <a:bodyPr>
            <a:normAutofit fontScale="92500" lnSpcReduction="10000"/>
          </a:bodyPr>
          <a:lstStyle/>
          <a:p>
            <a:pPr algn="just"/>
            <a:r>
              <a:rPr lang="en-US" sz="1800" dirty="0">
                <a:effectLst/>
                <a:latin typeface="Times New Roman" panose="02020603050405020304" pitchFamily="18" charset="0"/>
                <a:ea typeface="Times New Roman" panose="02020603050405020304" pitchFamily="18" charset="0"/>
              </a:rPr>
              <a:t>The results indicate that the CNN algorithm consistently outperforms other         algorithms in terms of accuracy, recall, precision, and F1-score for both training and testing samples [Table 3, 4]. SVM and Random Forest also demonstrate robust      performance across the metrics evaluated. However, the CNN model exhibits superior    discriminative power, particularly in distinguishing between different weed and crop species [Figure 1]. This underscores the effectiveness of deep learning approaches, such as CNN, in handling complex image datasets like the one used in this study.</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7336ECD4-DF5F-CC6C-0731-8D228986FF4B}"/>
              </a:ext>
            </a:extLst>
          </p:cNvPr>
          <p:cNvPicPr>
            <a:picLocks noChangeAspect="1"/>
          </p:cNvPicPr>
          <p:nvPr/>
        </p:nvPicPr>
        <p:blipFill>
          <a:blip r:embed="rId2"/>
          <a:stretch>
            <a:fillRect/>
          </a:stretch>
        </p:blipFill>
        <p:spPr>
          <a:xfrm>
            <a:off x="4920333" y="2085654"/>
            <a:ext cx="6673613" cy="3389492"/>
          </a:xfrm>
          <a:prstGeom prst="rect">
            <a:avLst/>
          </a:prstGeom>
        </p:spPr>
      </p:pic>
      <p:sp>
        <p:nvSpPr>
          <p:cNvPr id="6" name="TextBox 5">
            <a:extLst>
              <a:ext uri="{FF2B5EF4-FFF2-40B4-BE49-F238E27FC236}">
                <a16:creationId xmlns:a16="http://schemas.microsoft.com/office/drawing/2014/main" id="{A4F8C1C9-887B-9775-5399-9694454852E5}"/>
              </a:ext>
            </a:extLst>
          </p:cNvPr>
          <p:cNvSpPr txBox="1"/>
          <p:nvPr/>
        </p:nvSpPr>
        <p:spPr>
          <a:xfrm>
            <a:off x="5072865" y="5662234"/>
            <a:ext cx="6097712" cy="415755"/>
          </a:xfrm>
          <a:prstGeom prst="rect">
            <a:avLst/>
          </a:prstGeom>
          <a:noFill/>
        </p:spPr>
        <p:txBody>
          <a:bodyPr wrap="square">
            <a:spAutoFit/>
          </a:bodyPr>
          <a:lstStyle/>
          <a:p>
            <a:pPr indent="144145" algn="ctr" hangingPunct="0">
              <a:lnSpc>
                <a:spcPts val="1200"/>
              </a:lnSpc>
            </a:pPr>
            <a:r>
              <a:rPr lang="en-US" sz="1600" b="1" dirty="0">
                <a:effectLst/>
                <a:latin typeface="Times New Roman" panose="02020603050405020304" pitchFamily="18" charset="0"/>
                <a:ea typeface="Times New Roman" panose="02020603050405020304" pitchFamily="18" charset="0"/>
              </a:rPr>
              <a:t>Fig. 3.</a:t>
            </a:r>
            <a:r>
              <a:rPr lang="en-US" sz="1600" dirty="0">
                <a:effectLst/>
                <a:latin typeface="Times New Roman" panose="02020603050405020304" pitchFamily="18" charset="0"/>
                <a:ea typeface="Times New Roman" panose="02020603050405020304" pitchFamily="18" charset="0"/>
              </a:rPr>
              <a:t> Training and Testing accuracy of different algorithms for weeds species</a:t>
            </a:r>
            <a:endParaRPr lang="en-IN" sz="1600"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FAA5A8F0-D596-153A-02C1-D75FE3A35AC6}"/>
              </a:ext>
            </a:extLst>
          </p:cNvPr>
          <p:cNvPicPr>
            <a:picLocks noChangeAspect="1"/>
          </p:cNvPicPr>
          <p:nvPr/>
        </p:nvPicPr>
        <p:blipFill>
          <a:blip r:embed="rId3"/>
          <a:stretch>
            <a:fillRect/>
          </a:stretch>
        </p:blipFill>
        <p:spPr>
          <a:xfrm>
            <a:off x="0" y="0"/>
            <a:ext cx="1983051" cy="530351"/>
          </a:xfrm>
          <a:prstGeom prst="rect">
            <a:avLst/>
          </a:prstGeom>
        </p:spPr>
      </p:pic>
    </p:spTree>
    <p:extLst>
      <p:ext uri="{BB962C8B-B14F-4D97-AF65-F5344CB8AC3E}">
        <p14:creationId xmlns:p14="http://schemas.microsoft.com/office/powerpoint/2010/main" val="3357982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89EB2-B7CD-FBE3-B41F-B201A4602D08}"/>
              </a:ext>
            </a:extLst>
          </p:cNvPr>
          <p:cNvSpPr>
            <a:spLocks noGrp="1"/>
          </p:cNvSpPr>
          <p:nvPr>
            <p:ph type="title"/>
          </p:nvPr>
        </p:nvSpPr>
        <p:spPr>
          <a:xfrm>
            <a:off x="4737671" y="154113"/>
            <a:ext cx="2716658" cy="657546"/>
          </a:xfrm>
        </p:spPr>
        <p:txBody>
          <a:bodyPr>
            <a:normAutofit fontScale="90000"/>
          </a:bodyPr>
          <a:lstStyle/>
          <a:p>
            <a:r>
              <a:rPr lang="en-US" sz="3600" b="1" dirty="0">
                <a:effectLst/>
                <a:latin typeface="Times New Roman" panose="02020603050405020304" pitchFamily="18" charset="0"/>
                <a:ea typeface="Times New Roman" panose="02020603050405020304" pitchFamily="18" charset="0"/>
              </a:rPr>
              <a:t>Conclusion</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B2FBDD7-C154-F1BF-265A-2521C08EB1D3}"/>
              </a:ext>
            </a:extLst>
          </p:cNvPr>
          <p:cNvSpPr>
            <a:spLocks noGrp="1"/>
          </p:cNvSpPr>
          <p:nvPr>
            <p:ph idx="1"/>
          </p:nvPr>
        </p:nvSpPr>
        <p:spPr>
          <a:xfrm>
            <a:off x="1397284" y="1130157"/>
            <a:ext cx="7613151" cy="5917914"/>
          </a:xfrm>
        </p:spPr>
        <p:txBody>
          <a:bodyPr>
            <a:normAutofit/>
          </a:bodyPr>
          <a:lstStyle/>
          <a:p>
            <a:pPr algn="just"/>
            <a:r>
              <a:rPr lang="en-US" dirty="0">
                <a:latin typeface="Times New Roman" panose="02020603050405020304" pitchFamily="18" charset="0"/>
                <a:cs typeface="Times New Roman" panose="02020603050405020304" pitchFamily="18" charset="0"/>
              </a:rPr>
              <a:t>This study has demonstrated the efficacy of employing convolutional neural networks (CNN) and classifiers in addressing the challenges associated with weed categorization across various agricultural production systems</a:t>
            </a:r>
          </a:p>
          <a:p>
            <a:pPr algn="just"/>
            <a:r>
              <a:rPr lang="en-US" dirty="0">
                <a:latin typeface="Times New Roman" panose="02020603050405020304" pitchFamily="18" charset="0"/>
                <a:cs typeface="Times New Roman" panose="02020603050405020304" pitchFamily="18" charset="0"/>
              </a:rPr>
              <a:t>The utilization of seven distinct CNN models, coupled with feature selection techniques, not only highlighted fluctuations in model performance but also mitigated over fitting   concerns and memory requirements</a:t>
            </a:r>
          </a:p>
          <a:p>
            <a:pPr algn="just"/>
            <a:r>
              <a:rPr lang="en-US" dirty="0">
                <a:latin typeface="Times New Roman" panose="02020603050405020304" pitchFamily="18" charset="0"/>
                <a:cs typeface="Times New Roman" panose="02020603050405020304" pitchFamily="18" charset="0"/>
              </a:rPr>
              <a:t>Deep learning presents a promising avenue for overcoming complexities in weed and crop classification, particularly in scenarios where multiple weed species intermingle</a:t>
            </a:r>
          </a:p>
          <a:p>
            <a:pPr algn="just"/>
            <a:r>
              <a:rPr lang="en-US" dirty="0">
                <a:latin typeface="Times New Roman" panose="02020603050405020304" pitchFamily="18" charset="0"/>
                <a:cs typeface="Times New Roman" panose="02020603050405020304" pitchFamily="18" charset="0"/>
              </a:rPr>
              <a:t>The development of the Weeds-Corn classifier, with its superior performance metrics, underscores the potential of CNN models in discerning between various weed and crop species</a:t>
            </a:r>
          </a:p>
          <a:p>
            <a:pPr algn="just"/>
            <a:r>
              <a:rPr lang="en-US" dirty="0">
                <a:latin typeface="Times New Roman" panose="02020603050405020304" pitchFamily="18" charset="0"/>
                <a:cs typeface="Times New Roman" panose="02020603050405020304" pitchFamily="18" charset="0"/>
              </a:rPr>
              <a:t>While support vector machines (SVM) and random forest algorithms exhibit commendable performance, CNN            consistently outperforms them, highlighting its superiority in handling intricate image datasets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C0D8E34-67FE-F6A6-0E90-9733942ABF95}"/>
              </a:ext>
            </a:extLst>
          </p:cNvPr>
          <p:cNvPicPr>
            <a:picLocks noChangeAspect="1"/>
          </p:cNvPicPr>
          <p:nvPr/>
        </p:nvPicPr>
        <p:blipFill>
          <a:blip r:embed="rId2"/>
          <a:stretch>
            <a:fillRect/>
          </a:stretch>
        </p:blipFill>
        <p:spPr>
          <a:xfrm>
            <a:off x="9564396" y="4980269"/>
            <a:ext cx="2627604" cy="1877731"/>
          </a:xfrm>
          <a:prstGeom prst="rect">
            <a:avLst/>
          </a:prstGeom>
        </p:spPr>
      </p:pic>
      <p:pic>
        <p:nvPicPr>
          <p:cNvPr id="5" name="Picture 4">
            <a:extLst>
              <a:ext uri="{FF2B5EF4-FFF2-40B4-BE49-F238E27FC236}">
                <a16:creationId xmlns:a16="http://schemas.microsoft.com/office/drawing/2014/main" id="{FAA5A8F0-D596-153A-02C1-D75FE3A35AC6}"/>
              </a:ext>
            </a:extLst>
          </p:cNvPr>
          <p:cNvPicPr>
            <a:picLocks noChangeAspect="1"/>
          </p:cNvPicPr>
          <p:nvPr/>
        </p:nvPicPr>
        <p:blipFill>
          <a:blip r:embed="rId3"/>
          <a:stretch>
            <a:fillRect/>
          </a:stretch>
        </p:blipFill>
        <p:spPr>
          <a:xfrm>
            <a:off x="1" y="1"/>
            <a:ext cx="1719072" cy="459752"/>
          </a:xfrm>
          <a:prstGeom prst="rect">
            <a:avLst/>
          </a:prstGeom>
        </p:spPr>
      </p:pic>
    </p:spTree>
    <p:extLst>
      <p:ext uri="{BB962C8B-B14F-4D97-AF65-F5344CB8AC3E}">
        <p14:creationId xmlns:p14="http://schemas.microsoft.com/office/powerpoint/2010/main" val="2915316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06A1F-63A0-6D2E-DD55-0794B93A7AB2}"/>
              </a:ext>
            </a:extLst>
          </p:cNvPr>
          <p:cNvSpPr>
            <a:spLocks noGrp="1"/>
          </p:cNvSpPr>
          <p:nvPr>
            <p:ph type="title"/>
          </p:nvPr>
        </p:nvSpPr>
        <p:spPr>
          <a:xfrm>
            <a:off x="4103227" y="243966"/>
            <a:ext cx="2944846" cy="423854"/>
          </a:xfrm>
        </p:spPr>
        <p:txBody>
          <a:bodyPr>
            <a:normAutofit fontScale="90000"/>
          </a:bodyPr>
          <a:lstStyle/>
          <a:p>
            <a:r>
              <a:rPr lang="en-US" sz="3200" b="1" dirty="0">
                <a:effectLst/>
                <a:latin typeface="Times New Roman" panose="02020603050405020304" pitchFamily="18" charset="0"/>
                <a:ea typeface="Times New Roman" panose="02020603050405020304" pitchFamily="18" charset="0"/>
              </a:rPr>
              <a:t>References</a:t>
            </a:r>
            <a:br>
              <a:rPr lang="en-IN" sz="3200" b="1" dirty="0">
                <a:effectLst/>
                <a:latin typeface="Times New Roman" panose="02020603050405020304" pitchFamily="18" charset="0"/>
                <a:ea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9F916115-A53F-57DF-860A-E084D55F0235}"/>
              </a:ext>
            </a:extLst>
          </p:cNvPr>
          <p:cNvSpPr>
            <a:spLocks noGrp="1"/>
          </p:cNvSpPr>
          <p:nvPr>
            <p:ph idx="1"/>
          </p:nvPr>
        </p:nvSpPr>
        <p:spPr>
          <a:xfrm>
            <a:off x="1660133" y="976044"/>
            <a:ext cx="7463319" cy="5712432"/>
          </a:xfrm>
        </p:spPr>
        <p:txBody>
          <a:bodyPr>
            <a:normAutofit fontScale="62500" lnSpcReduction="20000"/>
          </a:bodyPr>
          <a:lstStyle/>
          <a:p>
            <a:pPr marL="342900" lvl="0" indent="-342900" algn="just" hangingPunct="0">
              <a:lnSpc>
                <a:spcPts val="1100"/>
              </a:lnSpc>
              <a:buFont typeface="+mj-lt"/>
              <a:buAutoNum type="arabicPeriod"/>
              <a:tabLst>
                <a:tab pos="216535" algn="l"/>
              </a:tabLst>
            </a:pPr>
            <a:r>
              <a:rPr lang="en-US" sz="1800" dirty="0">
                <a:effectLst/>
                <a:latin typeface="Times New Roman" panose="02020603050405020304" pitchFamily="18" charset="0"/>
                <a:ea typeface="Times New Roman" panose="02020603050405020304" pitchFamily="18" charset="0"/>
              </a:rPr>
              <a:t>Li, Y., Mao, S., Li, Y., &amp; Wang, L. (2020). A deep learning-based weed classification system for precision agriculture. Computers and Electronics in Agriculture, 177, 105679.</a:t>
            </a:r>
            <a:endParaRPr lang="en-IN" sz="1800" dirty="0">
              <a:effectLst/>
              <a:latin typeface="Times New Roman" panose="02020603050405020304" pitchFamily="18" charset="0"/>
              <a:ea typeface="Times New Roman" panose="02020603050405020304" pitchFamily="18" charset="0"/>
            </a:endParaRPr>
          </a:p>
          <a:p>
            <a:pPr marL="342900" lvl="0" indent="-342900" algn="just" hangingPunct="0">
              <a:lnSpc>
                <a:spcPts val="1100"/>
              </a:lnSpc>
              <a:buFont typeface="+mj-lt"/>
              <a:buAutoNum type="arabicPeriod"/>
              <a:tabLst>
                <a:tab pos="216535" algn="l"/>
              </a:tabLst>
            </a:pPr>
            <a:r>
              <a:rPr lang="en-US" sz="1800" dirty="0">
                <a:effectLst/>
                <a:latin typeface="Times New Roman" panose="02020603050405020304" pitchFamily="18" charset="0"/>
                <a:ea typeface="Times New Roman" panose="02020603050405020304" pitchFamily="18" charset="0"/>
              </a:rPr>
              <a:t>Fuentes, A., Yoon, S., Kim, S., Park, D. S., &amp; Lee, W. S. (2018). A robust deep-learning-based detector for real-time tomato plant diseases and pests recognition. Sensors, 18(11), 3766.</a:t>
            </a:r>
            <a:endParaRPr lang="en-IN" sz="1800" dirty="0">
              <a:effectLst/>
              <a:latin typeface="Times New Roman" panose="02020603050405020304" pitchFamily="18" charset="0"/>
              <a:ea typeface="Times New Roman" panose="02020603050405020304" pitchFamily="18" charset="0"/>
            </a:endParaRPr>
          </a:p>
          <a:p>
            <a:pPr marL="342900" lvl="0" indent="-342900" algn="just" hangingPunct="0">
              <a:lnSpc>
                <a:spcPts val="1100"/>
              </a:lnSpc>
              <a:buFont typeface="+mj-lt"/>
              <a:buAutoNum type="arabicPeriod"/>
              <a:tabLst>
                <a:tab pos="216535" algn="l"/>
              </a:tabLst>
            </a:pPr>
            <a:r>
              <a:rPr lang="en-US" sz="1800" dirty="0">
                <a:effectLst/>
                <a:latin typeface="Times New Roman" panose="02020603050405020304" pitchFamily="18" charset="0"/>
                <a:ea typeface="Times New Roman" panose="02020603050405020304" pitchFamily="18" charset="0"/>
              </a:rPr>
              <a:t>Li, X., Li, Y., Li, Y., Li, W., &amp; Li, S. (2018). Deep convolutional neural networks for accurate weed recognition. Applied Sciences, 8(6), 933.</a:t>
            </a:r>
            <a:endParaRPr lang="en-IN" sz="1800" dirty="0">
              <a:effectLst/>
              <a:latin typeface="Times New Roman" panose="02020603050405020304" pitchFamily="18" charset="0"/>
              <a:ea typeface="Times New Roman" panose="02020603050405020304" pitchFamily="18" charset="0"/>
            </a:endParaRPr>
          </a:p>
          <a:p>
            <a:pPr marL="342900" lvl="0" indent="-342900" algn="just" hangingPunct="0">
              <a:lnSpc>
                <a:spcPts val="1100"/>
              </a:lnSpc>
              <a:buFont typeface="+mj-lt"/>
              <a:buAutoNum type="arabicPeriod"/>
              <a:tabLst>
                <a:tab pos="216535" algn="l"/>
              </a:tabLst>
            </a:pPr>
            <a:r>
              <a:rPr lang="en-US" sz="1800" dirty="0">
                <a:effectLst/>
                <a:latin typeface="Times New Roman" panose="02020603050405020304" pitchFamily="18" charset="0"/>
                <a:ea typeface="Times New Roman" panose="02020603050405020304" pitchFamily="18" charset="0"/>
              </a:rPr>
              <a:t>Zhang, J., Yang, B., &amp; Zou, J. (2019). Deep learning-based weed classification using a small training set. Frontiers in Plant Science, 10, 1368.</a:t>
            </a:r>
            <a:endParaRPr lang="en-IN" sz="1800" dirty="0">
              <a:effectLst/>
              <a:latin typeface="Times New Roman" panose="02020603050405020304" pitchFamily="18" charset="0"/>
              <a:ea typeface="Times New Roman" panose="02020603050405020304" pitchFamily="18" charset="0"/>
            </a:endParaRPr>
          </a:p>
          <a:p>
            <a:pPr marL="342900" lvl="0" indent="-342900" algn="just" hangingPunct="0">
              <a:lnSpc>
                <a:spcPts val="1100"/>
              </a:lnSpc>
              <a:buFont typeface="+mj-lt"/>
              <a:buAutoNum type="arabicPeriod"/>
              <a:tabLst>
                <a:tab pos="216535" algn="l"/>
              </a:tabLst>
            </a:pPr>
            <a:r>
              <a:rPr lang="en-US" sz="1800" dirty="0" err="1">
                <a:effectLst/>
                <a:latin typeface="Times New Roman" panose="02020603050405020304" pitchFamily="18" charset="0"/>
                <a:ea typeface="Times New Roman" panose="02020603050405020304" pitchFamily="18" charset="0"/>
              </a:rPr>
              <a:t>Rahnemoonfar</a:t>
            </a:r>
            <a:r>
              <a:rPr lang="en-US" sz="1800" dirty="0">
                <a:effectLst/>
                <a:latin typeface="Times New Roman" panose="02020603050405020304" pitchFamily="18" charset="0"/>
                <a:ea typeface="Times New Roman" panose="02020603050405020304" pitchFamily="18" charset="0"/>
              </a:rPr>
              <a:t>, M., &amp; Sheppard, C. (2017). Deep count: Fruit counting based on deep simulated learning. Sensors, 17(4), 905.</a:t>
            </a:r>
            <a:endParaRPr lang="en-IN" sz="1800" dirty="0">
              <a:effectLst/>
              <a:latin typeface="Times New Roman" panose="02020603050405020304" pitchFamily="18" charset="0"/>
              <a:ea typeface="Times New Roman" panose="02020603050405020304" pitchFamily="18" charset="0"/>
            </a:endParaRPr>
          </a:p>
          <a:p>
            <a:pPr marL="342900" lvl="0" indent="-342900" algn="just" hangingPunct="0">
              <a:lnSpc>
                <a:spcPts val="1100"/>
              </a:lnSpc>
              <a:buFont typeface="+mj-lt"/>
              <a:buAutoNum type="arabicPeriod"/>
              <a:tabLst>
                <a:tab pos="216535" algn="l"/>
              </a:tabLst>
            </a:pPr>
            <a:r>
              <a:rPr lang="en-US" sz="1800" dirty="0">
                <a:effectLst/>
                <a:latin typeface="Times New Roman" panose="02020603050405020304" pitchFamily="18" charset="0"/>
                <a:ea typeface="Times New Roman" panose="02020603050405020304" pitchFamily="18" charset="0"/>
              </a:rPr>
              <a:t>Jia, S., Liu, X., Wang, Y., Zhang, H., &amp; Zhang, J. (2019). Accurate weed recognition based on deep convolutional neural network. Journal of the Science of Food and Agriculture, 99(2), 731-736.</a:t>
            </a:r>
            <a:endParaRPr lang="en-IN" sz="1800" dirty="0">
              <a:effectLst/>
              <a:latin typeface="Times New Roman" panose="02020603050405020304" pitchFamily="18" charset="0"/>
              <a:ea typeface="Times New Roman" panose="02020603050405020304" pitchFamily="18" charset="0"/>
            </a:endParaRPr>
          </a:p>
          <a:p>
            <a:pPr marL="342900" lvl="0" indent="-342900" algn="just" hangingPunct="0">
              <a:lnSpc>
                <a:spcPts val="1100"/>
              </a:lnSpc>
              <a:buFont typeface="+mj-lt"/>
              <a:buAutoNum type="arabicPeriod"/>
              <a:tabLst>
                <a:tab pos="216535" algn="l"/>
              </a:tabLst>
            </a:pPr>
            <a:r>
              <a:rPr lang="en-US" sz="1800" dirty="0">
                <a:effectLst/>
                <a:latin typeface="Times New Roman" panose="02020603050405020304" pitchFamily="18" charset="0"/>
                <a:ea typeface="Times New Roman" panose="02020603050405020304" pitchFamily="18" charset="0"/>
              </a:rPr>
              <a:t>Gomez-</a:t>
            </a:r>
            <a:r>
              <a:rPr lang="en-US" sz="1800" dirty="0" err="1">
                <a:effectLst/>
                <a:latin typeface="Times New Roman" panose="02020603050405020304" pitchFamily="18" charset="0"/>
                <a:ea typeface="Times New Roman" panose="02020603050405020304" pitchFamily="18" charset="0"/>
              </a:rPr>
              <a:t>Candón</a:t>
            </a:r>
            <a:r>
              <a:rPr lang="en-US" sz="1800" dirty="0">
                <a:effectLst/>
                <a:latin typeface="Times New Roman" panose="02020603050405020304" pitchFamily="18" charset="0"/>
                <a:ea typeface="Times New Roman" panose="02020603050405020304" pitchFamily="18" charset="0"/>
              </a:rPr>
              <a:t>, D., Martín-Vallejo, J., López-Granados, F., &amp; García-Ferrer, A. (2016). Automatic weed detection in image processing: A systematic review. Agricultural Water Management, 176, 77-89.</a:t>
            </a:r>
            <a:endParaRPr lang="en-IN" sz="1800" dirty="0">
              <a:effectLst/>
              <a:latin typeface="Times New Roman" panose="02020603050405020304" pitchFamily="18" charset="0"/>
              <a:ea typeface="Times New Roman" panose="02020603050405020304" pitchFamily="18" charset="0"/>
            </a:endParaRPr>
          </a:p>
          <a:p>
            <a:pPr marL="342900" lvl="0" indent="-342900" algn="just" hangingPunct="0">
              <a:lnSpc>
                <a:spcPts val="1100"/>
              </a:lnSpc>
              <a:buFont typeface="+mj-lt"/>
              <a:buAutoNum type="arabicPeriod"/>
              <a:tabLst>
                <a:tab pos="216535" algn="l"/>
              </a:tabLst>
            </a:pPr>
            <a:r>
              <a:rPr lang="en-US" sz="1800" dirty="0">
                <a:effectLst/>
                <a:latin typeface="Times New Roman" panose="02020603050405020304" pitchFamily="18" charset="0"/>
                <a:ea typeface="Times New Roman" panose="02020603050405020304" pitchFamily="18" charset="0"/>
              </a:rPr>
              <a:t>He, K., Zhang, X., Ren, S., &amp; Sun, J. (2016). Deep residual learning for image recognition. In Proceedings of the IEEE conference on computer vision and pattern recognition (pp. 770-778).</a:t>
            </a:r>
            <a:endParaRPr lang="en-IN" sz="1800" dirty="0">
              <a:effectLst/>
              <a:latin typeface="Times New Roman" panose="02020603050405020304" pitchFamily="18" charset="0"/>
              <a:ea typeface="Times New Roman" panose="02020603050405020304" pitchFamily="18" charset="0"/>
            </a:endParaRPr>
          </a:p>
          <a:p>
            <a:pPr marL="342900" lvl="0" indent="-342900" algn="just" hangingPunct="0">
              <a:lnSpc>
                <a:spcPts val="1100"/>
              </a:lnSpc>
              <a:buFont typeface="+mj-lt"/>
              <a:buAutoNum type="arabicPeriod"/>
              <a:tabLst>
                <a:tab pos="216535" algn="l"/>
              </a:tabLst>
            </a:pPr>
            <a:r>
              <a:rPr lang="en-US" sz="1800" dirty="0">
                <a:effectLst/>
                <a:latin typeface="Times New Roman" panose="02020603050405020304" pitchFamily="18" charset="0"/>
                <a:ea typeface="Times New Roman" panose="02020603050405020304" pitchFamily="18" charset="0"/>
              </a:rPr>
              <a:t>J. </a:t>
            </a:r>
            <a:r>
              <a:rPr lang="en-US" sz="1800" dirty="0" err="1">
                <a:effectLst/>
                <a:latin typeface="Times New Roman" panose="02020603050405020304" pitchFamily="18" charset="0"/>
                <a:ea typeface="Times New Roman" panose="02020603050405020304" pitchFamily="18" charset="0"/>
              </a:rPr>
              <a:t>Behmann</a:t>
            </a:r>
            <a:r>
              <a:rPr lang="en-US" sz="1800" dirty="0">
                <a:effectLst/>
                <a:latin typeface="Times New Roman" panose="02020603050405020304" pitchFamily="18" charset="0"/>
                <a:ea typeface="Times New Roman" panose="02020603050405020304" pitchFamily="18" charset="0"/>
              </a:rPr>
              <a:t>, A.-K. </a:t>
            </a:r>
            <a:r>
              <a:rPr lang="en-US" sz="1800" dirty="0" err="1">
                <a:effectLst/>
                <a:latin typeface="Times New Roman" panose="02020603050405020304" pitchFamily="18" charset="0"/>
                <a:ea typeface="Times New Roman" panose="02020603050405020304" pitchFamily="18" charset="0"/>
              </a:rPr>
              <a:t>Mahlein</a:t>
            </a:r>
            <a:r>
              <a:rPr lang="en-US" sz="1800" dirty="0">
                <a:effectLst/>
                <a:latin typeface="Times New Roman" panose="02020603050405020304" pitchFamily="18" charset="0"/>
                <a:ea typeface="Times New Roman" panose="02020603050405020304" pitchFamily="18" charset="0"/>
              </a:rPr>
              <a:t>, T. </a:t>
            </a:r>
            <a:r>
              <a:rPr lang="en-US" sz="1800" dirty="0" err="1">
                <a:effectLst/>
                <a:latin typeface="Times New Roman" panose="02020603050405020304" pitchFamily="18" charset="0"/>
                <a:ea typeface="Times New Roman" panose="02020603050405020304" pitchFamily="18" charset="0"/>
              </a:rPr>
              <a:t>Rumpf</a:t>
            </a:r>
            <a:r>
              <a:rPr lang="en-US" sz="1800" dirty="0">
                <a:effectLst/>
                <a:latin typeface="Times New Roman" panose="02020603050405020304" pitchFamily="18" charset="0"/>
                <a:ea typeface="Times New Roman" panose="02020603050405020304" pitchFamily="18" charset="0"/>
              </a:rPr>
              <a:t>, C. Romer, ¨ L. </a:t>
            </a:r>
            <a:r>
              <a:rPr lang="en-US" sz="1800" dirty="0" err="1">
                <a:effectLst/>
                <a:latin typeface="Times New Roman" panose="02020603050405020304" pitchFamily="18" charset="0"/>
                <a:ea typeface="Times New Roman" panose="02020603050405020304" pitchFamily="18" charset="0"/>
              </a:rPr>
              <a:t>Plümer</a:t>
            </a:r>
            <a:r>
              <a:rPr lang="en-US" sz="1800" dirty="0">
                <a:effectLst/>
                <a:latin typeface="Times New Roman" panose="02020603050405020304" pitchFamily="18" charset="0"/>
                <a:ea typeface="Times New Roman" panose="02020603050405020304" pitchFamily="18" charset="0"/>
              </a:rPr>
              <a:t>, A review of advanced machine learning methods for the detection of biotic stress in precision crop protection, Precis. Agric. 16 (3) (2015) 239–260, </a:t>
            </a:r>
            <a:r>
              <a:rPr lang="en-US" sz="1800" u="none" strike="noStrike" dirty="0">
                <a:solidFill>
                  <a:srgbClr val="467886"/>
                </a:solidFill>
                <a:effectLst/>
                <a:latin typeface="Times New Roman" panose="02020603050405020304" pitchFamily="18" charset="0"/>
                <a:ea typeface="Times New Roman" panose="02020603050405020304" pitchFamily="18" charset="0"/>
                <a:hlinkClick r:id="rId2"/>
              </a:rPr>
              <a:t>https://doi.org/10.1007/s11119-014-9372-7</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342900" lvl="0" indent="-342900" algn="just" hangingPunct="0">
              <a:lnSpc>
                <a:spcPts val="1100"/>
              </a:lnSpc>
              <a:buFont typeface="+mj-lt"/>
              <a:buAutoNum type="arabicPeriod"/>
              <a:tabLst>
                <a:tab pos="216535" algn="l"/>
              </a:tabLst>
            </a:pPr>
            <a:r>
              <a:rPr lang="en-US" sz="1800" dirty="0">
                <a:effectLst/>
                <a:latin typeface="Times New Roman" panose="02020603050405020304" pitchFamily="18" charset="0"/>
                <a:ea typeface="Times New Roman" panose="02020603050405020304" pitchFamily="18" charset="0"/>
              </a:rPr>
              <a:t>L.N. Smith, A. Byrne, M.F. Hansen, W. Zhang, M.L. Smith, Weed classification in grasslands using convolutional neural networks, in: Proceedings of SPIE - the International Society for Optical Engineering, vol. 11139, 2019, </a:t>
            </a:r>
            <a:r>
              <a:rPr lang="en-US" sz="1800" u="none" strike="noStrike" dirty="0">
                <a:solidFill>
                  <a:srgbClr val="467886"/>
                </a:solidFill>
                <a:effectLst/>
                <a:latin typeface="Times New Roman" panose="02020603050405020304" pitchFamily="18" charset="0"/>
                <a:ea typeface="Times New Roman" panose="02020603050405020304" pitchFamily="18" charset="0"/>
                <a:hlinkClick r:id="rId3"/>
              </a:rPr>
              <a:t>https://doi.org/10.1117/12.2530092</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342900" lvl="0" indent="-342900" algn="just" hangingPunct="0">
              <a:lnSpc>
                <a:spcPts val="1100"/>
              </a:lnSpc>
              <a:buFont typeface="+mj-lt"/>
              <a:buAutoNum type="arabicPeriod"/>
              <a:tabLst>
                <a:tab pos="216535" algn="l"/>
              </a:tabLst>
            </a:pPr>
            <a:r>
              <a:rPr lang="en-US" sz="1800" dirty="0">
                <a:effectLst/>
                <a:latin typeface="Times New Roman" panose="02020603050405020304" pitchFamily="18" charset="0"/>
                <a:ea typeface="Times New Roman" panose="02020603050405020304" pitchFamily="18" charset="0"/>
              </a:rPr>
              <a:t>A.S.M.M. Hasan, F. </a:t>
            </a:r>
            <a:r>
              <a:rPr lang="en-US" sz="1800" dirty="0" err="1">
                <a:effectLst/>
                <a:latin typeface="Times New Roman" panose="02020603050405020304" pitchFamily="18" charset="0"/>
                <a:ea typeface="Times New Roman" panose="02020603050405020304" pitchFamily="18" charset="0"/>
              </a:rPr>
              <a:t>Sohel</a:t>
            </a:r>
            <a:r>
              <a:rPr lang="en-US" sz="1800" dirty="0">
                <a:effectLst/>
                <a:latin typeface="Times New Roman" panose="02020603050405020304" pitchFamily="18" charset="0"/>
                <a:ea typeface="Times New Roman" panose="02020603050405020304" pitchFamily="18" charset="0"/>
              </a:rPr>
              <a:t>, D. </a:t>
            </a:r>
            <a:r>
              <a:rPr lang="en-US" sz="1800" dirty="0" err="1">
                <a:effectLst/>
                <a:latin typeface="Times New Roman" panose="02020603050405020304" pitchFamily="18" charset="0"/>
                <a:ea typeface="Times New Roman" panose="02020603050405020304" pitchFamily="18" charset="0"/>
              </a:rPr>
              <a:t>Diepeveen</a:t>
            </a:r>
            <a:r>
              <a:rPr lang="en-US" sz="1800" dirty="0">
                <a:effectLst/>
                <a:latin typeface="Times New Roman" panose="02020603050405020304" pitchFamily="18" charset="0"/>
                <a:ea typeface="Times New Roman" panose="02020603050405020304" pitchFamily="18" charset="0"/>
              </a:rPr>
              <a:t>, H. </a:t>
            </a:r>
            <a:r>
              <a:rPr lang="en-US" sz="1800" dirty="0" err="1">
                <a:effectLst/>
                <a:latin typeface="Times New Roman" panose="02020603050405020304" pitchFamily="18" charset="0"/>
                <a:ea typeface="Times New Roman" panose="02020603050405020304" pitchFamily="18" charset="0"/>
              </a:rPr>
              <a:t>Laga</a:t>
            </a:r>
            <a:r>
              <a:rPr lang="en-US" sz="1800" dirty="0">
                <a:effectLst/>
                <a:latin typeface="Times New Roman" panose="02020603050405020304" pitchFamily="18" charset="0"/>
                <a:ea typeface="Times New Roman" panose="02020603050405020304" pitchFamily="18" charset="0"/>
              </a:rPr>
              <a:t>, M.G.K. Jones, A survey of deep learning techniques for weed detection from images, </a:t>
            </a:r>
            <a:r>
              <a:rPr lang="en-US" sz="1800" dirty="0" err="1">
                <a:effectLst/>
                <a:latin typeface="Times New Roman" panose="02020603050405020304" pitchFamily="18" charset="0"/>
                <a:ea typeface="Times New Roman" panose="02020603050405020304" pitchFamily="18" charset="0"/>
              </a:rPr>
              <a:t>Comput</a:t>
            </a:r>
            <a:r>
              <a:rPr lang="en-US" sz="1800" dirty="0">
                <a:effectLst/>
                <a:latin typeface="Times New Roman" panose="02020603050405020304" pitchFamily="18" charset="0"/>
                <a:ea typeface="Times New Roman" panose="02020603050405020304" pitchFamily="18" charset="0"/>
              </a:rPr>
              <a:t>. Electron. Agric. 184 (May 2021), 106067, </a:t>
            </a:r>
            <a:r>
              <a:rPr lang="en-US" sz="1800" u="none" strike="noStrike" dirty="0">
                <a:solidFill>
                  <a:srgbClr val="467886"/>
                </a:solidFill>
                <a:effectLst/>
                <a:latin typeface="Times New Roman" panose="02020603050405020304" pitchFamily="18" charset="0"/>
                <a:ea typeface="Times New Roman" panose="02020603050405020304" pitchFamily="18" charset="0"/>
                <a:hlinkClick r:id="rId4"/>
              </a:rPr>
              <a:t>https://doi.org/10.1016/J.COMPAG.2021.106067</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342900" lvl="0" indent="-342900" algn="just" hangingPunct="0">
              <a:lnSpc>
                <a:spcPts val="1100"/>
              </a:lnSpc>
              <a:buFont typeface="+mj-lt"/>
              <a:buAutoNum type="arabicPeriod"/>
              <a:tabLst>
                <a:tab pos="216535" algn="l"/>
              </a:tabLst>
            </a:pPr>
            <a:r>
              <a:rPr lang="en-US" sz="1800" dirty="0">
                <a:effectLst/>
                <a:latin typeface="Times New Roman" panose="02020603050405020304" pitchFamily="18" charset="0"/>
                <a:ea typeface="Times New Roman" panose="02020603050405020304" pitchFamily="18" charset="0"/>
              </a:rPr>
              <a:t>Sunil, G. C., Zhang, Y., </a:t>
            </a:r>
            <a:r>
              <a:rPr lang="en-US" sz="1800" dirty="0" err="1">
                <a:effectLst/>
                <a:latin typeface="Times New Roman" panose="02020603050405020304" pitchFamily="18" charset="0"/>
                <a:ea typeface="Times New Roman" panose="02020603050405020304" pitchFamily="18" charset="0"/>
              </a:rPr>
              <a:t>Koparan</a:t>
            </a:r>
            <a:r>
              <a:rPr lang="en-US" sz="1800" dirty="0">
                <a:effectLst/>
                <a:latin typeface="Times New Roman" panose="02020603050405020304" pitchFamily="18" charset="0"/>
                <a:ea typeface="Times New Roman" panose="02020603050405020304" pitchFamily="18" charset="0"/>
              </a:rPr>
              <a:t>, C., Ahmed, M. R., </a:t>
            </a:r>
            <a:r>
              <a:rPr lang="en-US" sz="1800" dirty="0" err="1">
                <a:effectLst/>
                <a:latin typeface="Times New Roman" panose="02020603050405020304" pitchFamily="18" charset="0"/>
                <a:ea typeface="Times New Roman" panose="02020603050405020304" pitchFamily="18" charset="0"/>
              </a:rPr>
              <a:t>Howatt</a:t>
            </a:r>
            <a:r>
              <a:rPr lang="en-US" sz="1800" dirty="0">
                <a:effectLst/>
                <a:latin typeface="Times New Roman" panose="02020603050405020304" pitchFamily="18" charset="0"/>
                <a:ea typeface="Times New Roman" panose="02020603050405020304" pitchFamily="18" charset="0"/>
              </a:rPr>
              <a:t>, K., &amp; Sun, X. (2022). Weed and crop species classification using computer vision and deep learning technologies in greenhouse conditions. Journal of Agriculture and Food Research, 9, 100325.</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Qu, H. R., &amp; Su, W. H. (2024). Deep Learning-Based Weed–Crop Recognition for Smart Agricultural Equipment: A Review. Agronomy, 14(2), 363</a:t>
            </a:r>
            <a:endParaRPr lang="en-IN" dirty="0"/>
          </a:p>
        </p:txBody>
      </p:sp>
      <p:pic>
        <p:nvPicPr>
          <p:cNvPr id="5" name="Picture 2" descr="Queries – WEALTH FIRST FINSERV LLP">
            <a:extLst>
              <a:ext uri="{FF2B5EF4-FFF2-40B4-BE49-F238E27FC236}">
                <a16:creationId xmlns:a16="http://schemas.microsoft.com/office/drawing/2014/main" id="{78FFF87C-9908-7AD6-50D9-61B520E98674}"/>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388489" y="3832260"/>
            <a:ext cx="2545952" cy="25459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AA5A8F0-D596-153A-02C1-D75FE3A35AC6}"/>
              </a:ext>
            </a:extLst>
          </p:cNvPr>
          <p:cNvPicPr>
            <a:picLocks noChangeAspect="1"/>
          </p:cNvPicPr>
          <p:nvPr/>
        </p:nvPicPr>
        <p:blipFill>
          <a:blip r:embed="rId6"/>
          <a:stretch>
            <a:fillRect/>
          </a:stretch>
        </p:blipFill>
        <p:spPr>
          <a:xfrm>
            <a:off x="0" y="0"/>
            <a:ext cx="1660133" cy="443989"/>
          </a:xfrm>
          <a:prstGeom prst="rect">
            <a:avLst/>
          </a:prstGeom>
        </p:spPr>
      </p:pic>
    </p:spTree>
    <p:extLst>
      <p:ext uri="{BB962C8B-B14F-4D97-AF65-F5344CB8AC3E}">
        <p14:creationId xmlns:p14="http://schemas.microsoft.com/office/powerpoint/2010/main" val="1606399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6E5B1-834B-364F-4802-8CE43A1B95CD}"/>
              </a:ext>
            </a:extLst>
          </p:cNvPr>
          <p:cNvSpPr>
            <a:spLocks noGrp="1"/>
          </p:cNvSpPr>
          <p:nvPr>
            <p:ph type="title"/>
          </p:nvPr>
        </p:nvSpPr>
        <p:spPr/>
        <p:txBody>
          <a:bodyPr/>
          <a:lstStyle/>
          <a:p>
            <a:r>
              <a:rPr lang="en-IN" dirty="0"/>
              <a:t>Index </a:t>
            </a:r>
          </a:p>
        </p:txBody>
      </p:sp>
      <p:sp>
        <p:nvSpPr>
          <p:cNvPr id="3" name="Content Placeholder 2">
            <a:extLst>
              <a:ext uri="{FF2B5EF4-FFF2-40B4-BE49-F238E27FC236}">
                <a16:creationId xmlns:a16="http://schemas.microsoft.com/office/drawing/2014/main" id="{D75C5021-B8BE-5526-1736-4E1FAC068AAA}"/>
              </a:ext>
            </a:extLst>
          </p:cNvPr>
          <p:cNvSpPr>
            <a:spLocks noGrp="1"/>
          </p:cNvSpPr>
          <p:nvPr>
            <p:ph idx="1"/>
          </p:nvPr>
        </p:nvSpPr>
        <p:spPr/>
        <p:txBody>
          <a:bodyPr/>
          <a:lstStyle/>
          <a:p>
            <a:r>
              <a:rPr lang="en-IN" dirty="0"/>
              <a:t>- Abstract </a:t>
            </a:r>
          </a:p>
          <a:p>
            <a:r>
              <a:rPr lang="en-IN" dirty="0"/>
              <a:t>Literature Review </a:t>
            </a:r>
          </a:p>
          <a:p>
            <a:r>
              <a:rPr lang="en-IN" dirty="0"/>
              <a:t>Research Methodology </a:t>
            </a:r>
          </a:p>
          <a:p>
            <a:r>
              <a:rPr lang="en-IN" dirty="0"/>
              <a:t>Result and Discussion </a:t>
            </a:r>
          </a:p>
          <a:p>
            <a:r>
              <a:rPr lang="en-IN" dirty="0"/>
              <a:t>Conclusion </a:t>
            </a:r>
          </a:p>
          <a:p>
            <a:r>
              <a:rPr lang="en-IN" dirty="0"/>
              <a:t>References</a:t>
            </a:r>
          </a:p>
        </p:txBody>
      </p:sp>
    </p:spTree>
    <p:extLst>
      <p:ext uri="{BB962C8B-B14F-4D97-AF65-F5344CB8AC3E}">
        <p14:creationId xmlns:p14="http://schemas.microsoft.com/office/powerpoint/2010/main" val="35944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CD76-C133-E11F-B451-456758EDC731}"/>
              </a:ext>
            </a:extLst>
          </p:cNvPr>
          <p:cNvSpPr>
            <a:spLocks noGrp="1"/>
          </p:cNvSpPr>
          <p:nvPr>
            <p:ph type="title"/>
          </p:nvPr>
        </p:nvSpPr>
        <p:spPr>
          <a:xfrm>
            <a:off x="5808959" y="891345"/>
            <a:ext cx="2367337" cy="878048"/>
          </a:xfrm>
        </p:spPr>
        <p:txBody>
          <a:bodyPr>
            <a:normAutofit/>
          </a:bodyPr>
          <a:lstStyle/>
          <a:p>
            <a:r>
              <a:rPr lang="en-IN" dirty="0">
                <a:latin typeface="Times New Roman" panose="02020603050405020304" pitchFamily="18" charset="0"/>
                <a:cs typeface="Times New Roman" panose="02020603050405020304" pitchFamily="18" charset="0"/>
              </a:rPr>
              <a:t>Abstract</a:t>
            </a:r>
            <a:r>
              <a:rPr lang="en-IN" sz="4800" dirty="0">
                <a:latin typeface="Times New Roman" panose="02020603050405020304" pitchFamily="18" charset="0"/>
                <a:cs typeface="Times New Roman" panose="02020603050405020304" pitchFamily="18" charset="0"/>
              </a:rPr>
              <a:t> </a:t>
            </a:r>
          </a:p>
        </p:txBody>
      </p:sp>
      <p:graphicFrame>
        <p:nvGraphicFramePr>
          <p:cNvPr id="11" name="Content Placeholder 2">
            <a:extLst>
              <a:ext uri="{FF2B5EF4-FFF2-40B4-BE49-F238E27FC236}">
                <a16:creationId xmlns:a16="http://schemas.microsoft.com/office/drawing/2014/main" id="{89BC8FD8-C997-7BE7-3D9B-3A61F61EF065}"/>
              </a:ext>
            </a:extLst>
          </p:cNvPr>
          <p:cNvGraphicFramePr>
            <a:graphicFrameLocks noGrp="1"/>
          </p:cNvGraphicFramePr>
          <p:nvPr>
            <p:ph idx="1"/>
            <p:extLst>
              <p:ext uri="{D42A27DB-BD31-4B8C-83A1-F6EECF244321}">
                <p14:modId xmlns:p14="http://schemas.microsoft.com/office/powerpoint/2010/main" val="3929073611"/>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FAA5A8F0-D596-153A-02C1-D75FE3A35AC6}"/>
              </a:ext>
            </a:extLst>
          </p:cNvPr>
          <p:cNvPicPr>
            <a:picLocks noChangeAspect="1"/>
          </p:cNvPicPr>
          <p:nvPr/>
        </p:nvPicPr>
        <p:blipFill>
          <a:blip r:embed="rId7"/>
          <a:stretch>
            <a:fillRect/>
          </a:stretch>
        </p:blipFill>
        <p:spPr>
          <a:xfrm>
            <a:off x="1" y="1"/>
            <a:ext cx="1983054" cy="530352"/>
          </a:xfrm>
          <a:prstGeom prst="rect">
            <a:avLst/>
          </a:prstGeom>
        </p:spPr>
      </p:pic>
    </p:spTree>
    <p:extLst>
      <p:ext uri="{BB962C8B-B14F-4D97-AF65-F5344CB8AC3E}">
        <p14:creationId xmlns:p14="http://schemas.microsoft.com/office/powerpoint/2010/main" val="3628279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2"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IN"/>
            </a:p>
          </p:txBody>
        </p:sp>
        <p:sp>
          <p:nvSpPr>
            <p:cNvPr id="13"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IN"/>
            </a:p>
          </p:txBody>
        </p:sp>
        <p:sp>
          <p:nvSpPr>
            <p:cNvPr id="14"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IN"/>
            </a:p>
          </p:txBody>
        </p:sp>
        <p:sp>
          <p:nvSpPr>
            <p:cNvPr id="15"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IN"/>
            </a:p>
          </p:txBody>
        </p:sp>
        <p:sp>
          <p:nvSpPr>
            <p:cNvPr id="16"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IN"/>
            </a:p>
          </p:txBody>
        </p:sp>
        <p:sp>
          <p:nvSpPr>
            <p:cNvPr id="17"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IN"/>
            </a:p>
          </p:txBody>
        </p:sp>
        <p:sp>
          <p:nvSpPr>
            <p:cNvPr id="18"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IN"/>
            </a:p>
          </p:txBody>
        </p:sp>
        <p:sp>
          <p:nvSpPr>
            <p:cNvPr id="19"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IN"/>
            </a:p>
          </p:txBody>
        </p:sp>
        <p:sp>
          <p:nvSpPr>
            <p:cNvPr id="20"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IN"/>
            </a:p>
          </p:txBody>
        </p:sp>
        <p:sp>
          <p:nvSpPr>
            <p:cNvPr id="21"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IN"/>
            </a:p>
          </p:txBody>
        </p:sp>
        <p:sp>
          <p:nvSpPr>
            <p:cNvPr id="22"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IN"/>
            </a:p>
          </p:txBody>
        </p:sp>
        <p:sp>
          <p:nvSpPr>
            <p:cNvPr id="23"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IN"/>
            </a:p>
          </p:txBody>
        </p:sp>
      </p:grpSp>
      <p:grpSp>
        <p:nvGrpSpPr>
          <p:cNvPr id="25" name="Group 24">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26"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IN"/>
            </a:p>
          </p:txBody>
        </p:sp>
        <p:sp>
          <p:nvSpPr>
            <p:cNvPr id="27"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IN"/>
            </a:p>
          </p:txBody>
        </p:sp>
        <p:sp>
          <p:nvSpPr>
            <p:cNvPr id="28"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IN"/>
            </a:p>
          </p:txBody>
        </p:sp>
        <p:sp>
          <p:nvSpPr>
            <p:cNvPr id="29"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IN"/>
            </a:p>
          </p:txBody>
        </p:sp>
        <p:sp>
          <p:nvSpPr>
            <p:cNvPr id="30"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IN"/>
            </a:p>
          </p:txBody>
        </p:sp>
        <p:sp>
          <p:nvSpPr>
            <p:cNvPr id="31"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IN"/>
            </a:p>
          </p:txBody>
        </p:sp>
        <p:sp>
          <p:nvSpPr>
            <p:cNvPr id="32"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IN"/>
            </a:p>
          </p:txBody>
        </p:sp>
        <p:sp>
          <p:nvSpPr>
            <p:cNvPr id="33"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IN"/>
            </a:p>
          </p:txBody>
        </p:sp>
        <p:sp>
          <p:nvSpPr>
            <p:cNvPr id="34"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IN"/>
            </a:p>
          </p:txBody>
        </p:sp>
        <p:sp>
          <p:nvSpPr>
            <p:cNvPr id="35"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IN"/>
            </a:p>
          </p:txBody>
        </p:sp>
        <p:sp>
          <p:nvSpPr>
            <p:cNvPr id="36"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IN"/>
            </a:p>
          </p:txBody>
        </p:sp>
        <p:sp>
          <p:nvSpPr>
            <p:cNvPr id="37"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IN"/>
            </a:p>
          </p:txBody>
        </p:sp>
      </p:grpSp>
      <p:sp>
        <p:nvSpPr>
          <p:cNvPr id="2" name="Title 1">
            <a:extLst>
              <a:ext uri="{FF2B5EF4-FFF2-40B4-BE49-F238E27FC236}">
                <a16:creationId xmlns:a16="http://schemas.microsoft.com/office/drawing/2014/main" id="{44A3109F-D6DE-8F80-7760-17A2EA3F0BC0}"/>
              </a:ext>
            </a:extLst>
          </p:cNvPr>
          <p:cNvSpPr>
            <a:spLocks noGrp="1"/>
          </p:cNvSpPr>
          <p:nvPr>
            <p:ph type="title"/>
          </p:nvPr>
        </p:nvSpPr>
        <p:spPr>
          <a:xfrm>
            <a:off x="4659520" y="624110"/>
            <a:ext cx="6845092" cy="1280890"/>
          </a:xfrm>
        </p:spPr>
        <p:txBody>
          <a:bodyPr>
            <a:normAutofit/>
          </a:bodyPr>
          <a:lstStyle/>
          <a:p>
            <a:r>
              <a:rPr lang="en-IN" dirty="0">
                <a:latin typeface="Times New Roman" panose="02020603050405020304" pitchFamily="18" charset="0"/>
                <a:cs typeface="Times New Roman" panose="02020603050405020304" pitchFamily="18" charset="0"/>
              </a:rPr>
              <a:t>Introduction</a:t>
            </a:r>
          </a:p>
        </p:txBody>
      </p:sp>
      <p:sp>
        <p:nvSpPr>
          <p:cNvPr id="39" name="Rectangle 38">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IN"/>
          </a:p>
        </p:txBody>
      </p:sp>
      <p:pic>
        <p:nvPicPr>
          <p:cNvPr id="5" name="Picture 4" descr="A hand touching a small plant">
            <a:extLst>
              <a:ext uri="{FF2B5EF4-FFF2-40B4-BE49-F238E27FC236}">
                <a16:creationId xmlns:a16="http://schemas.microsoft.com/office/drawing/2014/main" id="{FAA1F931-FA47-93FD-FB9C-171226B970DD}"/>
              </a:ext>
            </a:extLst>
          </p:cNvPr>
          <p:cNvPicPr>
            <a:picLocks noChangeAspect="1"/>
          </p:cNvPicPr>
          <p:nvPr/>
        </p:nvPicPr>
        <p:blipFill rotWithShape="1">
          <a:blip r:embed="rId2"/>
          <a:srcRect l="64376" r="9145" b="-2"/>
          <a:stretch/>
        </p:blipFill>
        <p:spPr>
          <a:xfrm>
            <a:off x="20" y="1730"/>
            <a:ext cx="2720524" cy="6858000"/>
          </a:xfrm>
          <a:prstGeom prst="rect">
            <a:avLst/>
          </a:prstGeom>
        </p:spPr>
      </p:pic>
      <p:sp>
        <p:nvSpPr>
          <p:cNvPr id="3" name="Content Placeholder 2">
            <a:extLst>
              <a:ext uri="{FF2B5EF4-FFF2-40B4-BE49-F238E27FC236}">
                <a16:creationId xmlns:a16="http://schemas.microsoft.com/office/drawing/2014/main" id="{783570EC-DA47-70BE-0E56-34C360F39BB3}"/>
              </a:ext>
            </a:extLst>
          </p:cNvPr>
          <p:cNvSpPr>
            <a:spLocks noGrp="1"/>
          </p:cNvSpPr>
          <p:nvPr>
            <p:ph idx="1"/>
          </p:nvPr>
        </p:nvSpPr>
        <p:spPr>
          <a:xfrm>
            <a:off x="4656667" y="2133600"/>
            <a:ext cx="6847944" cy="3777622"/>
          </a:xfrm>
        </p:spPr>
        <p:txBody>
          <a:bodyPr>
            <a:noAutofit/>
          </a:bodyPr>
          <a:lstStyle/>
          <a:p>
            <a:pPr algn="just"/>
            <a:r>
              <a:rPr lang="en-US" sz="2000" dirty="0">
                <a:effectLst/>
                <a:latin typeface="Times New Roman" panose="02020603050405020304" pitchFamily="18" charset="0"/>
                <a:ea typeface="Times New Roman" panose="02020603050405020304" pitchFamily="18" charset="0"/>
              </a:rPr>
              <a:t>Weed classification is a critical task in precision agriculture, wherein farmers must detect and remove undesired plants (weeds) from their crops to maximize production and decrease pesticide use</a:t>
            </a:r>
          </a:p>
          <a:p>
            <a:pPr algn="just"/>
            <a:r>
              <a:rPr lang="en-US" sz="2000" dirty="0">
                <a:effectLst/>
                <a:latin typeface="Times New Roman" panose="02020603050405020304" pitchFamily="18" charset="0"/>
                <a:ea typeface="Times New Roman" panose="02020603050405020304" pitchFamily="18" charset="0"/>
              </a:rPr>
              <a:t>Traditional weed categorization methods rely on physical labor, which is both time-consuming and costly</a:t>
            </a:r>
            <a:endParaRPr lang="en-US" sz="2000" dirty="0">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Consequently, there is a growing interest in employing machine-learning / Deep Learning techniques to develop automated methods for weed classification and it was filled by CNN method.</a:t>
            </a:r>
          </a:p>
          <a:p>
            <a:pPr algn="just"/>
            <a:r>
              <a:rPr lang="en-US" sz="2000" dirty="0">
                <a:effectLst/>
                <a:latin typeface="Times New Roman" panose="02020603050405020304" pitchFamily="18" charset="0"/>
                <a:ea typeface="Times New Roman" panose="02020603050405020304" pitchFamily="18" charset="0"/>
              </a:rPr>
              <a:t>These studies have shown that CNNs can accurately classify different weed species and growth stages, enabling farmers to optimize their crop yields while reducing their use of herbicides</a:t>
            </a:r>
            <a:endParaRPr lang="en-IN" sz="2000" dirty="0"/>
          </a:p>
        </p:txBody>
      </p:sp>
      <p:pic>
        <p:nvPicPr>
          <p:cNvPr id="38" name="Picture 37">
            <a:extLst>
              <a:ext uri="{FF2B5EF4-FFF2-40B4-BE49-F238E27FC236}">
                <a16:creationId xmlns:a16="http://schemas.microsoft.com/office/drawing/2014/main" id="{FAA5A8F0-D596-153A-02C1-D75FE3A35AC6}"/>
              </a:ext>
            </a:extLst>
          </p:cNvPr>
          <p:cNvPicPr>
            <a:picLocks noChangeAspect="1"/>
          </p:cNvPicPr>
          <p:nvPr/>
        </p:nvPicPr>
        <p:blipFill>
          <a:blip r:embed="rId3"/>
          <a:stretch>
            <a:fillRect/>
          </a:stretch>
        </p:blipFill>
        <p:spPr>
          <a:xfrm>
            <a:off x="10538467" y="0"/>
            <a:ext cx="1653533" cy="442224"/>
          </a:xfrm>
          <a:prstGeom prst="rect">
            <a:avLst/>
          </a:prstGeom>
        </p:spPr>
      </p:pic>
    </p:spTree>
    <p:extLst>
      <p:ext uri="{BB962C8B-B14F-4D97-AF65-F5344CB8AC3E}">
        <p14:creationId xmlns:p14="http://schemas.microsoft.com/office/powerpoint/2010/main" val="1806851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2E94-B408-3812-6852-0671A856E625}"/>
              </a:ext>
            </a:extLst>
          </p:cNvPr>
          <p:cNvSpPr>
            <a:spLocks noGrp="1"/>
          </p:cNvSpPr>
          <p:nvPr>
            <p:ph type="title"/>
          </p:nvPr>
        </p:nvSpPr>
        <p:spPr>
          <a:xfrm>
            <a:off x="2592925" y="624110"/>
            <a:ext cx="8911687" cy="1112223"/>
          </a:xfrm>
        </p:spPr>
        <p:txBody>
          <a:bodyPr>
            <a:normAutofit fontScale="90000"/>
          </a:bodyPr>
          <a:lstStyle/>
          <a:p>
            <a:r>
              <a:rPr lang="en-US" b="1" dirty="0">
                <a:effectLst/>
                <a:latin typeface="Times New Roman" panose="02020603050405020304" pitchFamily="18" charset="0"/>
                <a:ea typeface="Times New Roman" panose="02020603050405020304" pitchFamily="18" charset="0"/>
              </a:rPr>
              <a:t>Literature Survey </a:t>
            </a:r>
            <a:br>
              <a:rPr lang="en-IN" sz="2800" b="1" dirty="0">
                <a:effectLst/>
                <a:latin typeface="Times New Roman" panose="02020603050405020304" pitchFamily="18" charset="0"/>
                <a:ea typeface="Times New Roman" panose="02020603050405020304" pitchFamily="18" charset="0"/>
              </a:rPr>
            </a:br>
            <a:br>
              <a:rPr lang="en-IN" sz="2000" b="1" dirty="0">
                <a:effectLst/>
                <a:latin typeface="Times New Roman" panose="02020603050405020304" pitchFamily="18" charset="0"/>
                <a:ea typeface="Times New Roman" panose="02020603050405020304" pitchFamily="18" charset="0"/>
              </a:rPr>
            </a:br>
            <a:br>
              <a:rPr lang="en-IN" sz="2000" b="1" dirty="0">
                <a:effectLst/>
                <a:latin typeface="Times New Roman" panose="02020603050405020304" pitchFamily="18" charset="0"/>
                <a:ea typeface="Times New Roman" panose="02020603050405020304" pitchFamily="18" charset="0"/>
              </a:rPr>
            </a:br>
            <a:br>
              <a:rPr lang="en-IN" sz="2000" b="1" dirty="0">
                <a:effectLst/>
                <a:latin typeface="Times New Roman" panose="02020603050405020304" pitchFamily="18" charset="0"/>
                <a:ea typeface="Times New Roman" panose="02020603050405020304" pitchFamily="18" charset="0"/>
              </a:rPr>
            </a:br>
            <a:endParaRPr lang="en-IN" sz="2000" dirty="0"/>
          </a:p>
        </p:txBody>
      </p:sp>
      <p:sp>
        <p:nvSpPr>
          <p:cNvPr id="3" name="Content Placeholder 2">
            <a:extLst>
              <a:ext uri="{FF2B5EF4-FFF2-40B4-BE49-F238E27FC236}">
                <a16:creationId xmlns:a16="http://schemas.microsoft.com/office/drawing/2014/main" id="{A74BD8A2-A027-42C4-AB8F-61C2C01C2F55}"/>
              </a:ext>
            </a:extLst>
          </p:cNvPr>
          <p:cNvSpPr>
            <a:spLocks noGrp="1"/>
          </p:cNvSpPr>
          <p:nvPr>
            <p:ph idx="1"/>
          </p:nvPr>
        </p:nvSpPr>
        <p:spPr>
          <a:xfrm>
            <a:off x="2506895" y="1180221"/>
            <a:ext cx="8823057" cy="4438436"/>
          </a:xfrm>
        </p:spPr>
        <p:txBody>
          <a:bodyPr>
            <a:noAutofit/>
          </a:bodyPr>
          <a:lstStyle/>
          <a:p>
            <a:pPr algn="just"/>
            <a:r>
              <a:rPr lang="en-US" sz="2000" dirty="0">
                <a:effectLst/>
                <a:latin typeface="Times New Roman" panose="02020603050405020304" pitchFamily="18" charset="0"/>
                <a:ea typeface="Times New Roman" panose="02020603050405020304" pitchFamily="18" charset="0"/>
              </a:rPr>
              <a:t>The study conducted by Li et al. (2019) demonstrates the efficacy of deep neural networks (DNNs) in weed species classification. </a:t>
            </a:r>
            <a:endParaRPr lang="en-US" sz="2000" dirty="0">
              <a:latin typeface="Times New Roman" panose="02020603050405020304" pitchFamily="18" charset="0"/>
              <a:ea typeface="Times New Roman" panose="02020603050405020304" pitchFamily="18" charset="0"/>
            </a:endParaRPr>
          </a:p>
          <a:p>
            <a:pPr algn="just"/>
            <a:r>
              <a:rPr lang="en-US" sz="2000" dirty="0" err="1">
                <a:effectLst/>
                <a:latin typeface="Times New Roman" panose="02020603050405020304" pitchFamily="18" charset="0"/>
                <a:ea typeface="Times New Roman" panose="02020603050405020304" pitchFamily="18" charset="0"/>
              </a:rPr>
              <a:t>Milioto</a:t>
            </a:r>
            <a:r>
              <a:rPr lang="en-US" sz="2000" dirty="0">
                <a:effectLst/>
                <a:latin typeface="Times New Roman" panose="02020603050405020304" pitchFamily="18" charset="0"/>
                <a:ea typeface="Times New Roman" panose="02020603050405020304" pitchFamily="18" charset="0"/>
              </a:rPr>
              <a:t> et al. (2019) focus on real-time semantic segmentation of crops and weeds using CNN-based approaches.</a:t>
            </a:r>
          </a:p>
          <a:p>
            <a:pPr algn="just"/>
            <a:r>
              <a:rPr lang="en-US" sz="2000" dirty="0" err="1">
                <a:effectLst/>
                <a:latin typeface="Times New Roman" panose="02020603050405020304" pitchFamily="18" charset="0"/>
                <a:ea typeface="Times New Roman" panose="02020603050405020304" pitchFamily="18" charset="0"/>
              </a:rPr>
              <a:t>Kavak</a:t>
            </a:r>
            <a:r>
              <a:rPr lang="en-US" sz="2000" dirty="0">
                <a:effectLst/>
                <a:latin typeface="Times New Roman" panose="02020603050405020304" pitchFamily="18" charset="0"/>
                <a:ea typeface="Times New Roman" panose="02020603050405020304" pitchFamily="18" charset="0"/>
              </a:rPr>
              <a:t> et al. (2019) proposed a stacked auto encoder-based feature learning technique for weed classification, achieving a classification accuracy of 91.6% across eight weed species. </a:t>
            </a:r>
            <a:endParaRPr lang="en-US" sz="2000" dirty="0">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Mohanty et al. (2016) investigated CNN-based techniques for weed species classification and attained an accuracy of 96.49% across six weed species</a:t>
            </a:r>
          </a:p>
          <a:p>
            <a:pPr algn="just"/>
            <a:r>
              <a:rPr lang="en-US" sz="2000" dirty="0">
                <a:effectLst/>
                <a:latin typeface="Times New Roman" panose="02020603050405020304" pitchFamily="18" charset="0"/>
                <a:ea typeface="Times New Roman" panose="02020603050405020304" pitchFamily="18" charset="0"/>
              </a:rPr>
              <a:t>Sunil G. C. et al. (2022) compared deep learning-based visual group geometry (VGG) classification with support vector machine (SVM)-based classification for weed classification.</a:t>
            </a:r>
          </a:p>
          <a:p>
            <a:pPr algn="just"/>
            <a:endParaRPr lang="en-IN" sz="2000" dirty="0"/>
          </a:p>
          <a:p>
            <a:pPr algn="just"/>
            <a:r>
              <a:rPr lang="en-IN" sz="2000" dirty="0"/>
              <a:t>Problem Statement – Based on the literature survey , weed classification accuracy  will be increased for farmers so that they can detect the undesired plants and grow their  crops.</a:t>
            </a:r>
          </a:p>
        </p:txBody>
      </p:sp>
      <p:pic>
        <p:nvPicPr>
          <p:cNvPr id="4" name="Picture 3"/>
          <p:cNvPicPr>
            <a:picLocks noChangeAspect="1"/>
          </p:cNvPicPr>
          <p:nvPr/>
        </p:nvPicPr>
        <p:blipFill>
          <a:blip r:embed="rId2"/>
          <a:stretch>
            <a:fillRect/>
          </a:stretch>
        </p:blipFill>
        <p:spPr>
          <a:xfrm>
            <a:off x="182765" y="0"/>
            <a:ext cx="1582028" cy="423564"/>
          </a:xfrm>
          <a:prstGeom prst="rect">
            <a:avLst/>
          </a:prstGeom>
        </p:spPr>
      </p:pic>
    </p:spTree>
    <p:extLst>
      <p:ext uri="{BB962C8B-B14F-4D97-AF65-F5344CB8AC3E}">
        <p14:creationId xmlns:p14="http://schemas.microsoft.com/office/powerpoint/2010/main" val="314246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F8764-5C2C-879A-8BF7-38892422AC06}"/>
              </a:ext>
            </a:extLst>
          </p:cNvPr>
          <p:cNvSpPr>
            <a:spLocks noGrp="1"/>
          </p:cNvSpPr>
          <p:nvPr>
            <p:ph type="title"/>
          </p:nvPr>
        </p:nvSpPr>
        <p:spPr>
          <a:xfrm>
            <a:off x="4824573" y="76735"/>
            <a:ext cx="5757809" cy="672565"/>
          </a:xfrm>
        </p:spPr>
        <p:txBody>
          <a:bodyPr>
            <a:normAutofit fontScale="90000"/>
          </a:bodyPr>
          <a:lstStyle/>
          <a:p>
            <a:r>
              <a:rPr lang="en-US" b="1" dirty="0">
                <a:effectLst/>
                <a:latin typeface="Times New Roman" panose="02020603050405020304" pitchFamily="18" charset="0"/>
                <a:ea typeface="Times New Roman" panose="02020603050405020304" pitchFamily="18" charset="0"/>
              </a:rPr>
              <a:t>Research Methodology</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5554B59-1182-DB4A-2D97-AD039E2DF112}"/>
              </a:ext>
            </a:extLst>
          </p:cNvPr>
          <p:cNvSpPr>
            <a:spLocks noGrp="1"/>
          </p:cNvSpPr>
          <p:nvPr>
            <p:ph idx="1"/>
          </p:nvPr>
        </p:nvSpPr>
        <p:spPr>
          <a:xfrm>
            <a:off x="1290263" y="770561"/>
            <a:ext cx="10515600" cy="5406401"/>
          </a:xfrm>
        </p:spPr>
        <p:txBody>
          <a:bodyPr/>
          <a:lstStyle/>
          <a:p>
            <a:r>
              <a:rPr lang="en-US" sz="1800" b="1" dirty="0">
                <a:effectLst/>
                <a:latin typeface="Times New Roman" panose="02020603050405020304" pitchFamily="18" charset="0"/>
                <a:ea typeface="Times New Roman" panose="02020603050405020304" pitchFamily="18" charset="0"/>
              </a:rPr>
              <a:t>Data Collection and Preprocessing</a:t>
            </a:r>
            <a:endParaRPr lang="en-IN" sz="1800" b="1"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Gathering diverse images encompassing various parts of the weed, such as leaves, blooms, seeds, and stems, is crucial, capturing them from different angles and lighting conditions. The dataset's size plays a pivotal role; a larger dataset enhances the CNN model's ability to learn and generalize features, thereby improving classification accuracy.</a:t>
            </a:r>
          </a:p>
          <a:p>
            <a:pPr algn="just"/>
            <a:r>
              <a:rPr lang="en-US" sz="1800" b="1" dirty="0">
                <a:effectLst/>
                <a:latin typeface="Times New Roman" panose="02020603050405020304" pitchFamily="18" charset="0"/>
                <a:ea typeface="Times New Roman" panose="02020603050405020304" pitchFamily="18" charset="0"/>
              </a:rPr>
              <a:t>Dataset Analysis</a:t>
            </a:r>
            <a:endParaRPr lang="en-IN" sz="1800" b="1" dirty="0">
              <a:effectLst/>
              <a:latin typeface="Times New Roman" panose="02020603050405020304" pitchFamily="18" charset="0"/>
              <a:ea typeface="Times New Roman" panose="02020603050405020304" pitchFamily="18" charset="0"/>
            </a:endParaRPr>
          </a:p>
          <a:p>
            <a:pPr algn="just"/>
            <a:r>
              <a:rPr lang="en-AU" dirty="0">
                <a:latin typeface="Times New Roman" panose="02020603050405020304" pitchFamily="18" charset="0"/>
                <a:ea typeface="SimSun" panose="02010600030101010101" pitchFamily="2" charset="-122"/>
              </a:rPr>
              <a:t>Total 3029</a:t>
            </a:r>
            <a:r>
              <a:rPr lang="en-AU" sz="1800" i="0" dirty="0">
                <a:effectLst/>
                <a:latin typeface="Times New Roman" panose="02020603050405020304" pitchFamily="18" charset="0"/>
                <a:ea typeface="SimSun" panose="02010600030101010101" pitchFamily="2" charset="-122"/>
              </a:rPr>
              <a:t> images of various weed species taken at various development stages, from various perspectives, and in various lighting situations are included in the dataset. It will help the model learn robust features that can distinguish between different weed    species [Table 1]</a:t>
            </a:r>
            <a:r>
              <a:rPr lang="en-AU" sz="1800" i="0" dirty="0">
                <a:solidFill>
                  <a:srgbClr val="3C4043"/>
                </a:solidFill>
                <a:effectLst/>
                <a:highlight>
                  <a:srgbClr val="FFFFFF"/>
                </a:highlight>
                <a:latin typeface="Times New Roman" panose="02020603050405020304" pitchFamily="18" charset="0"/>
                <a:ea typeface="SimSun" panose="02010600030101010101" pitchFamily="2" charset="-122"/>
              </a:rPr>
              <a:t>.</a:t>
            </a:r>
          </a:p>
          <a:p>
            <a:endParaRPr lang="en-IN" sz="1800" i="1" dirty="0">
              <a:effectLst/>
              <a:latin typeface="Times New Roman" panose="02020603050405020304" pitchFamily="18" charset="0"/>
              <a:ea typeface="SimSun" panose="02010600030101010101" pitchFamily="2" charset="-122"/>
            </a:endParaRPr>
          </a:p>
          <a:p>
            <a:endParaRPr lang="en-IN" dirty="0"/>
          </a:p>
        </p:txBody>
      </p:sp>
      <p:pic>
        <p:nvPicPr>
          <p:cNvPr id="27" name="Picture 26">
            <a:extLst>
              <a:ext uri="{FF2B5EF4-FFF2-40B4-BE49-F238E27FC236}">
                <a16:creationId xmlns:a16="http://schemas.microsoft.com/office/drawing/2014/main" id="{FF911AA4-D800-B3C8-0447-90F8278B94B7}"/>
              </a:ext>
            </a:extLst>
          </p:cNvPr>
          <p:cNvPicPr>
            <a:picLocks noChangeAspect="1"/>
          </p:cNvPicPr>
          <p:nvPr/>
        </p:nvPicPr>
        <p:blipFill>
          <a:blip r:embed="rId2"/>
          <a:stretch>
            <a:fillRect/>
          </a:stretch>
        </p:blipFill>
        <p:spPr>
          <a:xfrm>
            <a:off x="3677506" y="3684075"/>
            <a:ext cx="5393567" cy="2817310"/>
          </a:xfrm>
          <a:prstGeom prst="rect">
            <a:avLst/>
          </a:prstGeom>
        </p:spPr>
      </p:pic>
      <p:pic>
        <p:nvPicPr>
          <p:cNvPr id="1044" name="Picture 20">
            <a:extLst>
              <a:ext uri="{FF2B5EF4-FFF2-40B4-BE49-F238E27FC236}">
                <a16:creationId xmlns:a16="http://schemas.microsoft.com/office/drawing/2014/main" id="{56BA2C21-9851-380F-B2A2-744120E845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49300" cy="736600"/>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a:extLst>
              <a:ext uri="{FF2B5EF4-FFF2-40B4-BE49-F238E27FC236}">
                <a16:creationId xmlns:a16="http://schemas.microsoft.com/office/drawing/2014/main" id="{C64F6C56-8734-3ACE-A5FC-12166B13B2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819150" cy="73025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A05706DA-EEC0-2D45-3FF8-D371A75D95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831850" cy="730250"/>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a:extLst>
              <a:ext uri="{FF2B5EF4-FFF2-40B4-BE49-F238E27FC236}">
                <a16:creationId xmlns:a16="http://schemas.microsoft.com/office/drawing/2014/main" id="{0A752DA6-D077-DBAA-BCA3-D568AB4D0C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863600" cy="71755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05DF7EC1-793A-8488-A84D-9C7B1BBF71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8636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a:extLst>
              <a:ext uri="{FF2B5EF4-FFF2-40B4-BE49-F238E27FC236}">
                <a16:creationId xmlns:a16="http://schemas.microsoft.com/office/drawing/2014/main" id="{36A7B7DC-FF49-A00C-8548-A2C99D0146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774700" cy="70485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687AF2F2-29CF-671B-AEA1-C2CD9120389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781050" cy="73660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a:extLst>
              <a:ext uri="{FF2B5EF4-FFF2-40B4-BE49-F238E27FC236}">
                <a16:creationId xmlns:a16="http://schemas.microsoft.com/office/drawing/2014/main" id="{05AB9DB4-E016-B7F0-884D-D87791C6DB8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781050" cy="7366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4FAE8026-34E3-23E6-29B9-F02F43B3077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742950" cy="74930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a:extLst>
              <a:ext uri="{FF2B5EF4-FFF2-40B4-BE49-F238E27FC236}">
                <a16:creationId xmlns:a16="http://schemas.microsoft.com/office/drawing/2014/main" id="{1DED745B-C039-848E-A51C-7CF807DFB6FD}"/>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882650" cy="7302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FAA5A8F0-D596-153A-02C1-D75FE3A35AC6}"/>
              </a:ext>
            </a:extLst>
          </p:cNvPr>
          <p:cNvPicPr>
            <a:picLocks noChangeAspect="1"/>
          </p:cNvPicPr>
          <p:nvPr/>
        </p:nvPicPr>
        <p:blipFill>
          <a:blip r:embed="rId13"/>
          <a:stretch>
            <a:fillRect/>
          </a:stretch>
        </p:blipFill>
        <p:spPr>
          <a:xfrm>
            <a:off x="10523833" y="0"/>
            <a:ext cx="1668167" cy="446138"/>
          </a:xfrm>
          <a:prstGeom prst="rect">
            <a:avLst/>
          </a:prstGeom>
        </p:spPr>
      </p:pic>
    </p:spTree>
    <p:extLst>
      <p:ext uri="{BB962C8B-B14F-4D97-AF65-F5344CB8AC3E}">
        <p14:creationId xmlns:p14="http://schemas.microsoft.com/office/powerpoint/2010/main" val="2010663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F771C-4E65-DAFE-7338-4DDC13278B47}"/>
              </a:ext>
            </a:extLst>
          </p:cNvPr>
          <p:cNvSpPr>
            <a:spLocks noGrp="1"/>
          </p:cNvSpPr>
          <p:nvPr>
            <p:ph type="title"/>
          </p:nvPr>
        </p:nvSpPr>
        <p:spPr>
          <a:xfrm>
            <a:off x="966216" y="128015"/>
            <a:ext cx="5542052" cy="529427"/>
          </a:xfrm>
        </p:spPr>
        <p:txBody>
          <a:bodyPr>
            <a:normAutofit fontScale="90000"/>
          </a:bodyPr>
          <a:lstStyle/>
          <a:p>
            <a:r>
              <a:rPr lang="en-US" sz="2700" b="1" dirty="0">
                <a:effectLst/>
                <a:latin typeface="Times New Roman" panose="02020603050405020304" pitchFamily="18" charset="0"/>
                <a:ea typeface="Times New Roman" panose="02020603050405020304" pitchFamily="18" charset="0"/>
              </a:rPr>
              <a:t>Data Augmentation and Model Selection</a:t>
            </a:r>
            <a:br>
              <a:rPr lang="en-IN" sz="44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B3540A2-FB6B-6880-B985-76665969B6F8}"/>
              </a:ext>
            </a:extLst>
          </p:cNvPr>
          <p:cNvSpPr>
            <a:spLocks noGrp="1"/>
          </p:cNvSpPr>
          <p:nvPr>
            <p:ph idx="1"/>
          </p:nvPr>
        </p:nvSpPr>
        <p:spPr>
          <a:xfrm>
            <a:off x="838201" y="739739"/>
            <a:ext cx="4339974" cy="5437224"/>
          </a:xfrm>
        </p:spPr>
        <p:txBody>
          <a:bodyPr>
            <a:normAutofit fontScale="92500" lnSpcReduction="10000"/>
          </a:bodyPr>
          <a:lstStyle/>
          <a:p>
            <a:pPr algn="just"/>
            <a:r>
              <a:rPr lang="en-US" sz="1800" dirty="0">
                <a:effectLst/>
                <a:latin typeface="Times New Roman" panose="02020603050405020304" pitchFamily="18" charset="0"/>
                <a:ea typeface="Times New Roman" panose="02020603050405020304" pitchFamily="18" charset="0"/>
              </a:rPr>
              <a:t>	Data augmentation is a technique used to artificially expand the dataset size by applying random changes to images, aiming to enhance the CNN model's generalization ability through increased dataset variety. Various transformations such as horizontal and vertical flipping, rotation by specific angles, scaling, adjusting brightness and contrast, introducing random noise, random cropping, and perspective modifications are employed to create diverse versions of the same image, simulating real-world scenarios. </a:t>
            </a:r>
          </a:p>
          <a:p>
            <a:pPr algn="just"/>
            <a:r>
              <a:rPr lang="en-AU" sz="1800" dirty="0">
                <a:effectLst/>
                <a:latin typeface="Times New Roman" panose="02020603050405020304" pitchFamily="18" charset="0"/>
                <a:ea typeface="SimSun" panose="02010600030101010101" pitchFamily="2" charset="-122"/>
              </a:rPr>
              <a:t>The input layer of the CNN model must be configured to accommodate pre-processed images, with an input shape matching the dataset image size. The dataset utilized in constructing the deep learning model consists of 3029 samples representing 10 distinct weed species, each subjected to data augmentation techniques to enrich the dataset [Table 2].</a:t>
            </a:r>
            <a:endParaRPr lang="en-IN" sz="1800" dirty="0">
              <a:effectLst/>
              <a:latin typeface="Times New Roman" panose="02020603050405020304" pitchFamily="18" charset="0"/>
              <a:ea typeface="SimSun" panose="02010600030101010101" pitchFamily="2" charset="-122"/>
            </a:endParaRPr>
          </a:p>
          <a:p>
            <a:endParaRPr lang="en-US" sz="1800" dirty="0">
              <a:effectLst/>
              <a:latin typeface="Times New Roman" panose="02020603050405020304" pitchFamily="18" charset="0"/>
              <a:ea typeface="Times New Roman" panose="02020603050405020304" pitchFamily="18" charset="0"/>
            </a:endParaRPr>
          </a:p>
          <a:p>
            <a:endParaRPr lang="en-IN" dirty="0"/>
          </a:p>
        </p:txBody>
      </p:sp>
      <p:pic>
        <p:nvPicPr>
          <p:cNvPr id="10" name="Picture 9">
            <a:extLst>
              <a:ext uri="{FF2B5EF4-FFF2-40B4-BE49-F238E27FC236}">
                <a16:creationId xmlns:a16="http://schemas.microsoft.com/office/drawing/2014/main" id="{655BA6A6-79A3-B62C-D34B-925B4C9911BF}"/>
              </a:ext>
            </a:extLst>
          </p:cNvPr>
          <p:cNvPicPr>
            <a:picLocks noChangeAspect="1"/>
          </p:cNvPicPr>
          <p:nvPr/>
        </p:nvPicPr>
        <p:blipFill>
          <a:blip r:embed="rId2"/>
          <a:stretch>
            <a:fillRect/>
          </a:stretch>
        </p:blipFill>
        <p:spPr>
          <a:xfrm>
            <a:off x="5395298" y="548640"/>
            <a:ext cx="6498162" cy="5857698"/>
          </a:xfrm>
          <a:prstGeom prst="rect">
            <a:avLst/>
          </a:prstGeom>
        </p:spPr>
      </p:pic>
      <p:pic>
        <p:nvPicPr>
          <p:cNvPr id="5" name="Picture 4">
            <a:extLst>
              <a:ext uri="{FF2B5EF4-FFF2-40B4-BE49-F238E27FC236}">
                <a16:creationId xmlns:a16="http://schemas.microsoft.com/office/drawing/2014/main" id="{FAA5A8F0-D596-153A-02C1-D75FE3A35AC6}"/>
              </a:ext>
            </a:extLst>
          </p:cNvPr>
          <p:cNvPicPr>
            <a:picLocks noChangeAspect="1"/>
          </p:cNvPicPr>
          <p:nvPr/>
        </p:nvPicPr>
        <p:blipFill>
          <a:blip r:embed="rId3"/>
          <a:stretch>
            <a:fillRect/>
          </a:stretch>
        </p:blipFill>
        <p:spPr>
          <a:xfrm>
            <a:off x="10555224" y="0"/>
            <a:ext cx="1636776" cy="437743"/>
          </a:xfrm>
          <a:prstGeom prst="rect">
            <a:avLst/>
          </a:prstGeom>
        </p:spPr>
      </p:pic>
    </p:spTree>
    <p:extLst>
      <p:ext uri="{BB962C8B-B14F-4D97-AF65-F5344CB8AC3E}">
        <p14:creationId xmlns:p14="http://schemas.microsoft.com/office/powerpoint/2010/main" val="1229649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DEDF6-1E11-E17C-C9B1-616C310E7DBC}"/>
              </a:ext>
            </a:extLst>
          </p:cNvPr>
          <p:cNvSpPr>
            <a:spLocks noGrp="1"/>
          </p:cNvSpPr>
          <p:nvPr>
            <p:ph type="title"/>
          </p:nvPr>
        </p:nvSpPr>
        <p:spPr>
          <a:xfrm>
            <a:off x="2636177" y="130317"/>
            <a:ext cx="2932416" cy="754758"/>
          </a:xfrm>
        </p:spPr>
        <p:txBody>
          <a:bodyPr>
            <a:normAutofit/>
          </a:bodyPr>
          <a:lstStyle/>
          <a:p>
            <a:r>
              <a:rPr lang="en-IN" sz="3200" dirty="0">
                <a:latin typeface="Times New Roman" panose="02020603050405020304" pitchFamily="18" charset="0"/>
                <a:cs typeface="Times New Roman" panose="02020603050405020304" pitchFamily="18" charset="0"/>
              </a:rPr>
              <a:t>Proposed Work </a:t>
            </a:r>
          </a:p>
        </p:txBody>
      </p:sp>
      <p:sp>
        <p:nvSpPr>
          <p:cNvPr id="3" name="Content Placeholder 2">
            <a:extLst>
              <a:ext uri="{FF2B5EF4-FFF2-40B4-BE49-F238E27FC236}">
                <a16:creationId xmlns:a16="http://schemas.microsoft.com/office/drawing/2014/main" id="{88D15CF8-B7FF-29CD-A06C-A0BEBEC38630}"/>
              </a:ext>
            </a:extLst>
          </p:cNvPr>
          <p:cNvSpPr>
            <a:spLocks noGrp="1"/>
          </p:cNvSpPr>
          <p:nvPr>
            <p:ph idx="1"/>
          </p:nvPr>
        </p:nvSpPr>
        <p:spPr>
          <a:xfrm>
            <a:off x="334767" y="1293225"/>
            <a:ext cx="5377665" cy="5057079"/>
          </a:xfrm>
        </p:spPr>
        <p:txBody>
          <a:bodyPr>
            <a:normAutofit lnSpcReduction="10000"/>
          </a:bodyPr>
          <a:lstStyle/>
          <a:p>
            <a:r>
              <a:rPr lang="en-US" sz="1800" dirty="0">
                <a:effectLst/>
                <a:latin typeface="Times New Roman" panose="02020603050405020304" pitchFamily="18" charset="0"/>
                <a:ea typeface="Times New Roman" panose="02020603050405020304" pitchFamily="18" charset="0"/>
              </a:rPr>
              <a:t>The modified photos are utilized to train the CNN model, resulting in a more diversified dataset that aids in model performance improvement.</a:t>
            </a:r>
          </a:p>
          <a:p>
            <a:pPr algn="just"/>
            <a:r>
              <a:rPr lang="en-US" sz="1800" dirty="0">
                <a:effectLst/>
                <a:latin typeface="Times New Roman" panose="02020603050405020304" pitchFamily="18" charset="0"/>
                <a:ea typeface="Times New Roman" panose="02020603050405020304" pitchFamily="18" charset="0"/>
              </a:rPr>
              <a:t>Validating a weed classification using CNN, the process begins with gathering and pre-processing data, which involves tasks like data       cleaning, image resizing, and creating training and validation sets. CNNs, comprising convolutional layers, pooling layers, and fully connected layers, require defining the number and type of network layers, along with setting the optimizer, loss function, and metrics for training.</a:t>
            </a:r>
          </a:p>
          <a:p>
            <a:pPr algn="just"/>
            <a:r>
              <a:rPr lang="en-US" sz="1800" dirty="0">
                <a:effectLst/>
                <a:latin typeface="Times New Roman" panose="02020603050405020304" pitchFamily="18" charset="0"/>
                <a:ea typeface="Times New Roman" panose="02020603050405020304" pitchFamily="18" charset="0"/>
              </a:rPr>
              <a:t>Based on validation set performance, adjustments to the model's hyper parameters, such as learning rate or number of epochs, may be necessary. This rigorous process of data preparation, model architecture selection, and hyper parameter optimization may require multiple iterations to achieve satisfactory results. </a:t>
            </a:r>
            <a:endParaRPr lang="en-IN" dirty="0"/>
          </a:p>
        </p:txBody>
      </p:sp>
      <p:pic>
        <p:nvPicPr>
          <p:cNvPr id="7" name="Picture 6">
            <a:extLst>
              <a:ext uri="{FF2B5EF4-FFF2-40B4-BE49-F238E27FC236}">
                <a16:creationId xmlns:a16="http://schemas.microsoft.com/office/drawing/2014/main" id="{B09D1AA9-4921-C6CE-824F-2E8D683E635A}"/>
              </a:ext>
            </a:extLst>
          </p:cNvPr>
          <p:cNvPicPr>
            <a:picLocks noChangeAspect="1"/>
          </p:cNvPicPr>
          <p:nvPr/>
        </p:nvPicPr>
        <p:blipFill>
          <a:blip r:embed="rId2"/>
          <a:stretch>
            <a:fillRect/>
          </a:stretch>
        </p:blipFill>
        <p:spPr>
          <a:xfrm>
            <a:off x="7291280" y="191785"/>
            <a:ext cx="4314825" cy="4419600"/>
          </a:xfrm>
          <a:prstGeom prst="rect">
            <a:avLst/>
          </a:prstGeom>
        </p:spPr>
      </p:pic>
      <p:sp>
        <p:nvSpPr>
          <p:cNvPr id="9" name="TextBox 8">
            <a:extLst>
              <a:ext uri="{FF2B5EF4-FFF2-40B4-BE49-F238E27FC236}">
                <a16:creationId xmlns:a16="http://schemas.microsoft.com/office/drawing/2014/main" id="{3467C350-548B-0107-DBDE-E62F39CF9760}"/>
              </a:ext>
            </a:extLst>
          </p:cNvPr>
          <p:cNvSpPr txBox="1"/>
          <p:nvPr/>
        </p:nvSpPr>
        <p:spPr>
          <a:xfrm>
            <a:off x="5941888" y="4784726"/>
            <a:ext cx="6097712" cy="1754326"/>
          </a:xfrm>
          <a:prstGeom prst="rect">
            <a:avLst/>
          </a:prstGeom>
          <a:noFill/>
        </p:spPr>
        <p:txBody>
          <a:bodyPr wrap="square">
            <a:spAutoFit/>
          </a:bodyPr>
          <a:lstStyle/>
          <a:p>
            <a:pPr indent="137160" algn="just"/>
            <a:r>
              <a:rPr lang="en-AU" sz="1800" dirty="0">
                <a:effectLst/>
                <a:latin typeface="Times New Roman" panose="02020603050405020304" pitchFamily="18" charset="0"/>
                <a:ea typeface="SimSun" panose="02010600030101010101" pitchFamily="2" charset="-122"/>
              </a:rPr>
              <a:t>Figure 1 illustrates the sequential process of image preprocessing and feature extraction. Initially, the Excess Green (</a:t>
            </a:r>
            <a:r>
              <a:rPr lang="en-AU" sz="1800" dirty="0" err="1">
                <a:effectLst/>
                <a:latin typeface="Times New Roman" panose="02020603050405020304" pitchFamily="18" charset="0"/>
                <a:ea typeface="SimSun" panose="02010600030101010101" pitchFamily="2" charset="-122"/>
              </a:rPr>
              <a:t>ExG</a:t>
            </a:r>
            <a:r>
              <a:rPr lang="en-AU" sz="1800" dirty="0">
                <a:effectLst/>
                <a:latin typeface="Times New Roman" panose="02020603050405020304" pitchFamily="18" charset="0"/>
                <a:ea typeface="SimSun" panose="02010600030101010101" pitchFamily="2" charset="-122"/>
              </a:rPr>
              <a:t>) algorithm is employed to eliminate background noise from the RGB input images. Subsequently, the images undergo resizing and grayscale conversion. Following this, features are extracted, selected, and classified in a step-by-step manner.</a:t>
            </a:r>
            <a:endParaRPr lang="en-IN" sz="1800" dirty="0">
              <a:effectLst/>
              <a:latin typeface="Times New Roman" panose="02020603050405020304" pitchFamily="18" charset="0"/>
              <a:ea typeface="SimSun" panose="02010600030101010101" pitchFamily="2" charset="-122"/>
            </a:endParaRPr>
          </a:p>
        </p:txBody>
      </p:sp>
      <p:pic>
        <p:nvPicPr>
          <p:cNvPr id="6" name="Picture 5">
            <a:extLst>
              <a:ext uri="{FF2B5EF4-FFF2-40B4-BE49-F238E27FC236}">
                <a16:creationId xmlns:a16="http://schemas.microsoft.com/office/drawing/2014/main" id="{FAA5A8F0-D596-153A-02C1-D75FE3A35AC6}"/>
              </a:ext>
            </a:extLst>
          </p:cNvPr>
          <p:cNvPicPr>
            <a:picLocks noChangeAspect="1"/>
          </p:cNvPicPr>
          <p:nvPr/>
        </p:nvPicPr>
        <p:blipFill>
          <a:blip r:embed="rId3"/>
          <a:stretch>
            <a:fillRect/>
          </a:stretch>
        </p:blipFill>
        <p:spPr>
          <a:xfrm>
            <a:off x="1" y="1"/>
            <a:ext cx="1499616" cy="401060"/>
          </a:xfrm>
          <a:prstGeom prst="rect">
            <a:avLst/>
          </a:prstGeom>
        </p:spPr>
      </p:pic>
    </p:spTree>
    <p:extLst>
      <p:ext uri="{BB962C8B-B14F-4D97-AF65-F5344CB8AC3E}">
        <p14:creationId xmlns:p14="http://schemas.microsoft.com/office/powerpoint/2010/main" val="397853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8F07A7-54B3-9C2A-41CB-F50467FB35A1}"/>
              </a:ext>
            </a:extLst>
          </p:cNvPr>
          <p:cNvSpPr>
            <a:spLocks noGrp="1"/>
          </p:cNvSpPr>
          <p:nvPr>
            <p:ph idx="1"/>
          </p:nvPr>
        </p:nvSpPr>
        <p:spPr>
          <a:xfrm>
            <a:off x="334765" y="1290388"/>
            <a:ext cx="6097713" cy="4277224"/>
          </a:xfrm>
        </p:spPr>
        <p:txBody>
          <a:bodyPr/>
          <a:lstStyle/>
          <a:p>
            <a:pPr algn="just"/>
            <a:r>
              <a:rPr lang="en-US" sz="1800" dirty="0">
                <a:effectLst/>
                <a:latin typeface="Times New Roman" panose="02020603050405020304" pitchFamily="18" charset="0"/>
                <a:ea typeface="Times New Roman" panose="02020603050405020304" pitchFamily="18" charset="0"/>
              </a:rPr>
              <a:t>Fig. 2 illustrates the steps of CNN model training and testing, including feature selection, division of input data into train and test sets, and utilization of train data for model training</a:t>
            </a:r>
            <a:endParaRPr lang="en-IN" dirty="0"/>
          </a:p>
        </p:txBody>
      </p:sp>
      <p:pic>
        <p:nvPicPr>
          <p:cNvPr id="6" name="Picture 5">
            <a:extLst>
              <a:ext uri="{FF2B5EF4-FFF2-40B4-BE49-F238E27FC236}">
                <a16:creationId xmlns:a16="http://schemas.microsoft.com/office/drawing/2014/main" id="{54C608B2-FB7B-269F-49D6-A5DDE765D189}"/>
              </a:ext>
            </a:extLst>
          </p:cNvPr>
          <p:cNvPicPr>
            <a:picLocks noChangeAspect="1"/>
          </p:cNvPicPr>
          <p:nvPr/>
        </p:nvPicPr>
        <p:blipFill>
          <a:blip r:embed="rId2"/>
          <a:stretch>
            <a:fillRect/>
          </a:stretch>
        </p:blipFill>
        <p:spPr>
          <a:xfrm>
            <a:off x="819353" y="2627499"/>
            <a:ext cx="5756589" cy="2776708"/>
          </a:xfrm>
          <a:prstGeom prst="rect">
            <a:avLst/>
          </a:prstGeom>
        </p:spPr>
      </p:pic>
      <p:sp>
        <p:nvSpPr>
          <p:cNvPr id="8" name="TextBox 7">
            <a:extLst>
              <a:ext uri="{FF2B5EF4-FFF2-40B4-BE49-F238E27FC236}">
                <a16:creationId xmlns:a16="http://schemas.microsoft.com/office/drawing/2014/main" id="{F1B79037-C007-CEB0-5C9E-6F8D9BB84A7F}"/>
              </a:ext>
            </a:extLst>
          </p:cNvPr>
          <p:cNvSpPr txBox="1"/>
          <p:nvPr/>
        </p:nvSpPr>
        <p:spPr>
          <a:xfrm>
            <a:off x="1569378" y="5856539"/>
            <a:ext cx="6097712"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Fig. 2.</a:t>
            </a:r>
            <a:r>
              <a:rPr lang="en-US" sz="1800" dirty="0">
                <a:effectLst/>
                <a:latin typeface="Times New Roman" panose="02020603050405020304" pitchFamily="18" charset="0"/>
                <a:ea typeface="Times New Roman" panose="02020603050405020304" pitchFamily="18" charset="0"/>
              </a:rPr>
              <a:t> CNN Architecture and Pooling Layers</a:t>
            </a:r>
            <a:endParaRPr lang="en-IN" dirty="0"/>
          </a:p>
        </p:txBody>
      </p:sp>
      <p:sp>
        <p:nvSpPr>
          <p:cNvPr id="10" name="TextBox 9">
            <a:extLst>
              <a:ext uri="{FF2B5EF4-FFF2-40B4-BE49-F238E27FC236}">
                <a16:creationId xmlns:a16="http://schemas.microsoft.com/office/drawing/2014/main" id="{D7D4A131-4753-606C-9EB2-5A2D32B93A2D}"/>
              </a:ext>
            </a:extLst>
          </p:cNvPr>
          <p:cNvSpPr txBox="1"/>
          <p:nvPr/>
        </p:nvSpPr>
        <p:spPr>
          <a:xfrm>
            <a:off x="6893959" y="292151"/>
            <a:ext cx="4315147" cy="267446"/>
          </a:xfrm>
          <a:prstGeom prst="rect">
            <a:avLst/>
          </a:prstGeom>
          <a:noFill/>
        </p:spPr>
        <p:txBody>
          <a:bodyPr wrap="square">
            <a:spAutoFit/>
          </a:bodyPr>
          <a:lstStyle/>
          <a:p>
            <a:pPr lvl="1" hangingPunct="0">
              <a:lnSpc>
                <a:spcPts val="1200"/>
              </a:lnSpc>
              <a:spcBef>
                <a:spcPts val="1800"/>
              </a:spcBef>
              <a:spcAft>
                <a:spcPts val="800"/>
              </a:spcAft>
            </a:pPr>
            <a:r>
              <a:rPr lang="en-US" sz="1800" b="1" dirty="0">
                <a:solidFill>
                  <a:schemeClr val="accent1"/>
                </a:solidFill>
                <a:effectLst/>
                <a:latin typeface="Times New Roman" panose="02020603050405020304" pitchFamily="18" charset="0"/>
                <a:ea typeface="Times New Roman" panose="02020603050405020304" pitchFamily="18" charset="0"/>
              </a:rPr>
              <a:t>Model Testing</a:t>
            </a:r>
            <a:endParaRPr lang="en-IN" sz="1800" b="1" dirty="0">
              <a:solidFill>
                <a:schemeClr val="accent1"/>
              </a:solidFill>
              <a:effectLst/>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4778394F-A011-4205-915E-9CF824CBA658}"/>
              </a:ext>
            </a:extLst>
          </p:cNvPr>
          <p:cNvSpPr txBox="1"/>
          <p:nvPr/>
        </p:nvSpPr>
        <p:spPr>
          <a:xfrm>
            <a:off x="7060530" y="850527"/>
            <a:ext cx="4541177" cy="2862322"/>
          </a:xfrm>
          <a:prstGeom prst="rect">
            <a:avLst/>
          </a:prstGeom>
          <a:noFill/>
        </p:spPr>
        <p:txBody>
          <a:bodyPr wrap="square">
            <a:spAutoFit/>
          </a:bodyPr>
          <a:lstStyle/>
          <a:p>
            <a:pPr algn="just"/>
            <a:r>
              <a:rPr lang="en-US" sz="1800" dirty="0">
                <a:solidFill>
                  <a:srgbClr val="0070C0"/>
                </a:solidFill>
                <a:effectLst/>
                <a:latin typeface="Times New Roman" panose="02020603050405020304" pitchFamily="18" charset="0"/>
                <a:ea typeface="Times New Roman" panose="02020603050405020304" pitchFamily="18" charset="0"/>
              </a:rPr>
              <a:t>The algorithm's performance </a:t>
            </a:r>
            <a:r>
              <a:rPr lang="en-US" dirty="0">
                <a:solidFill>
                  <a:srgbClr val="0070C0"/>
                </a:solidFill>
                <a:latin typeface="Times New Roman" panose="02020603050405020304" pitchFamily="18" charset="0"/>
                <a:ea typeface="Times New Roman" panose="02020603050405020304" pitchFamily="18" charset="0"/>
              </a:rPr>
              <a:t>is</a:t>
            </a:r>
            <a:r>
              <a:rPr lang="en-US" sz="1800" dirty="0">
                <a:solidFill>
                  <a:srgbClr val="0070C0"/>
                </a:solidFill>
                <a:effectLst/>
                <a:latin typeface="Times New Roman" panose="02020603050405020304" pitchFamily="18" charset="0"/>
                <a:ea typeface="Times New Roman" panose="02020603050405020304" pitchFamily="18" charset="0"/>
              </a:rPr>
              <a:t> assessed using the f1-score, kappa score, accuracy, precision, and recall metrics. The ratio of accurately predicted observations to total observations is known as accuracy . Predicted observation, correctly expressed, is the total of true positives (TP) and true negatives (TN). True positives (TP), true negatives (TN), false positives (FP), and false negatives (FN) add up to total observation.</a:t>
            </a:r>
            <a:endParaRPr lang="en-IN" dirty="0">
              <a:solidFill>
                <a:srgbClr val="0070C0"/>
              </a:solidFill>
            </a:endParaRPr>
          </a:p>
        </p:txBody>
      </p:sp>
      <p:sp>
        <p:nvSpPr>
          <p:cNvPr id="14" name="TextBox 13">
            <a:extLst>
              <a:ext uri="{FF2B5EF4-FFF2-40B4-BE49-F238E27FC236}">
                <a16:creationId xmlns:a16="http://schemas.microsoft.com/office/drawing/2014/main" id="{BD63504D-C88A-9880-10BB-02DC8FCB1FC4}"/>
              </a:ext>
            </a:extLst>
          </p:cNvPr>
          <p:cNvSpPr txBox="1"/>
          <p:nvPr/>
        </p:nvSpPr>
        <p:spPr>
          <a:xfrm>
            <a:off x="6917066" y="4128869"/>
            <a:ext cx="5835721" cy="1338508"/>
          </a:xfrm>
          <a:prstGeom prst="rect">
            <a:avLst/>
          </a:prstGeom>
          <a:noFill/>
        </p:spPr>
        <p:txBody>
          <a:bodyPr wrap="square">
            <a:spAutoFit/>
          </a:bodyPr>
          <a:lstStyle/>
          <a:p>
            <a:pPr indent="147320" algn="just" hangingPunct="0">
              <a:lnSpc>
                <a:spcPts val="1200"/>
              </a:lnSpc>
            </a:pPr>
            <a:r>
              <a:rPr lang="en-US" sz="1800" dirty="0">
                <a:solidFill>
                  <a:srgbClr val="0070C0"/>
                </a:solidFill>
                <a:effectLst/>
                <a:latin typeface="Times New Roman" panose="02020603050405020304" pitchFamily="18" charset="0"/>
                <a:ea typeface="Times New Roman" panose="02020603050405020304" pitchFamily="18" charset="0"/>
              </a:rPr>
              <a:t>Accuracy = TP + TN / TP + TN + FP + FN 									  </a:t>
            </a:r>
            <a:endParaRPr lang="en-IN" sz="1800" dirty="0">
              <a:solidFill>
                <a:srgbClr val="0070C0"/>
              </a:solidFill>
              <a:effectLst/>
              <a:latin typeface="Times New Roman" panose="02020603050405020304" pitchFamily="18" charset="0"/>
              <a:ea typeface="Times New Roman" panose="02020603050405020304" pitchFamily="18" charset="0"/>
            </a:endParaRPr>
          </a:p>
          <a:p>
            <a:pPr indent="147320" algn="l" hangingPunct="0">
              <a:lnSpc>
                <a:spcPts val="1200"/>
              </a:lnSpc>
            </a:pPr>
            <a:r>
              <a:rPr lang="en-US" sz="1800" dirty="0">
                <a:solidFill>
                  <a:srgbClr val="0070C0"/>
                </a:solidFill>
                <a:effectLst/>
                <a:latin typeface="Times New Roman" panose="02020603050405020304" pitchFamily="18" charset="0"/>
                <a:ea typeface="Times New Roman" panose="02020603050405020304" pitchFamily="18" charset="0"/>
              </a:rPr>
              <a:t>Precision = TP / TP + FP 				                           										 </a:t>
            </a:r>
            <a:endParaRPr lang="en-IN" sz="1800" dirty="0">
              <a:solidFill>
                <a:srgbClr val="0070C0"/>
              </a:solidFill>
              <a:effectLst/>
              <a:latin typeface="Times New Roman" panose="02020603050405020304" pitchFamily="18" charset="0"/>
              <a:ea typeface="Times New Roman" panose="02020603050405020304" pitchFamily="18" charset="0"/>
            </a:endParaRPr>
          </a:p>
          <a:p>
            <a:pPr indent="147320" algn="l" hangingPunct="0">
              <a:lnSpc>
                <a:spcPts val="1200"/>
              </a:lnSpc>
            </a:pPr>
            <a:r>
              <a:rPr lang="en-US" sz="1800" dirty="0">
                <a:solidFill>
                  <a:srgbClr val="0070C0"/>
                </a:solidFill>
                <a:effectLst/>
                <a:latin typeface="Times New Roman" panose="02020603050405020304" pitchFamily="18" charset="0"/>
                <a:ea typeface="Times New Roman" panose="02020603050405020304" pitchFamily="18" charset="0"/>
              </a:rPr>
              <a:t>Recall = TP / TP + FN 			                                </a:t>
            </a:r>
          </a:p>
          <a:p>
            <a:pPr indent="147320" algn="l" hangingPunct="0">
              <a:lnSpc>
                <a:spcPts val="1200"/>
              </a:lnSpc>
            </a:pPr>
            <a:endParaRPr lang="en-US" dirty="0">
              <a:solidFill>
                <a:srgbClr val="0070C0"/>
              </a:solidFill>
              <a:latin typeface="Times New Roman" panose="02020603050405020304" pitchFamily="18" charset="0"/>
              <a:ea typeface="Times New Roman" panose="02020603050405020304" pitchFamily="18" charset="0"/>
            </a:endParaRPr>
          </a:p>
          <a:p>
            <a:pPr indent="147320" algn="l" hangingPunct="0">
              <a:lnSpc>
                <a:spcPts val="1200"/>
              </a:lnSpc>
            </a:pPr>
            <a:r>
              <a:rPr lang="en-US" sz="1800" dirty="0">
                <a:solidFill>
                  <a:srgbClr val="0070C0"/>
                </a:solidFill>
                <a:effectLst/>
                <a:latin typeface="Times New Roman" panose="02020603050405020304" pitchFamily="18" charset="0"/>
                <a:ea typeface="Times New Roman" panose="02020603050405020304" pitchFamily="18" charset="0"/>
              </a:rPr>
              <a:t>F1 − Score = 2</a:t>
            </a:r>
            <a:r>
              <a:rPr lang="en-US" sz="1800" dirty="0">
                <a:solidFill>
                  <a:srgbClr val="0070C0"/>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US" sz="1800" dirty="0">
                <a:solidFill>
                  <a:srgbClr val="0070C0"/>
                </a:solidFill>
                <a:effectLst/>
                <a:latin typeface="Times New Roman" panose="02020603050405020304" pitchFamily="18" charset="0"/>
                <a:ea typeface="Times New Roman" panose="02020603050405020304" pitchFamily="18" charset="0"/>
              </a:rPr>
              <a:t>precision</a:t>
            </a:r>
            <a:r>
              <a:rPr lang="en-US" sz="1800" dirty="0">
                <a:solidFill>
                  <a:srgbClr val="0070C0"/>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US" sz="1800" dirty="0">
                <a:solidFill>
                  <a:srgbClr val="0070C0"/>
                </a:solidFill>
                <a:effectLst/>
                <a:latin typeface="Times New Roman" panose="02020603050405020304" pitchFamily="18" charset="0"/>
                <a:ea typeface="Times New Roman" panose="02020603050405020304" pitchFamily="18" charset="0"/>
              </a:rPr>
              <a:t>recall / precision + recall 	 									 </a:t>
            </a:r>
            <a:endParaRPr lang="en-IN" dirty="0">
              <a:solidFill>
                <a:srgbClr val="0070C0"/>
              </a:solidFill>
            </a:endParaRPr>
          </a:p>
        </p:txBody>
      </p:sp>
      <p:pic>
        <p:nvPicPr>
          <p:cNvPr id="9" name="Picture 8">
            <a:extLst>
              <a:ext uri="{FF2B5EF4-FFF2-40B4-BE49-F238E27FC236}">
                <a16:creationId xmlns:a16="http://schemas.microsoft.com/office/drawing/2014/main" id="{FAA5A8F0-D596-153A-02C1-D75FE3A35AC6}"/>
              </a:ext>
            </a:extLst>
          </p:cNvPr>
          <p:cNvPicPr>
            <a:picLocks noChangeAspect="1"/>
          </p:cNvPicPr>
          <p:nvPr/>
        </p:nvPicPr>
        <p:blipFill>
          <a:blip r:embed="rId3"/>
          <a:stretch>
            <a:fillRect/>
          </a:stretch>
        </p:blipFill>
        <p:spPr>
          <a:xfrm>
            <a:off x="0" y="0"/>
            <a:ext cx="1716833" cy="459153"/>
          </a:xfrm>
          <a:prstGeom prst="rect">
            <a:avLst/>
          </a:prstGeom>
        </p:spPr>
      </p:pic>
    </p:spTree>
    <p:extLst>
      <p:ext uri="{BB962C8B-B14F-4D97-AF65-F5344CB8AC3E}">
        <p14:creationId xmlns:p14="http://schemas.microsoft.com/office/powerpoint/2010/main" val="128701585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263</TotalTime>
  <Words>2097</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Cambria Math</vt:lpstr>
      <vt:lpstr>Century Gothic</vt:lpstr>
      <vt:lpstr>Times New Roman</vt:lpstr>
      <vt:lpstr>Wingdings 3</vt:lpstr>
      <vt:lpstr>Wisp</vt:lpstr>
      <vt:lpstr>       Weed Classification in Agriculture by employing Deep Learning Algorithms Paper id- 398   at 5th International Conference on Data, Engineering and Applications 2024 (IDEA-2k24) Bhopal   </vt:lpstr>
      <vt:lpstr>Index </vt:lpstr>
      <vt:lpstr>Abstract </vt:lpstr>
      <vt:lpstr>Introduction</vt:lpstr>
      <vt:lpstr>Literature Survey     </vt:lpstr>
      <vt:lpstr>Research Methodology </vt:lpstr>
      <vt:lpstr>Data Augmentation and Model Selection </vt:lpstr>
      <vt:lpstr>Proposed Work </vt:lpstr>
      <vt:lpstr>PowerPoint Presentation</vt:lpstr>
      <vt:lpstr>Result and Discussion  </vt:lpstr>
      <vt:lpstr>Result and Discussion – contd. </vt:lpstr>
      <vt:lpstr>Conclusion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Devesh Kumar Srivastava [MU - Jaipur]</dc:creator>
  <cp:lastModifiedBy>Dr. Devesh Kumar Srivastava [MU - Jaipur]</cp:lastModifiedBy>
  <cp:revision>24</cp:revision>
  <dcterms:created xsi:type="dcterms:W3CDTF">2024-04-16T08:48:20Z</dcterms:created>
  <dcterms:modified xsi:type="dcterms:W3CDTF">2024-06-29T06:14:31Z</dcterms:modified>
</cp:coreProperties>
</file>