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Proxima Nova"/>
      <p:regular r:id="rId25"/>
      <p:bold r:id="rId26"/>
      <p:italic r:id="rId27"/>
      <p:boldItalic r:id="rId28"/>
    </p:embeddedFont>
    <p:embeddedFont>
      <p:font typeface="Antic Didone"/>
      <p:regular r:id="rId29"/>
    </p:embeddedFont>
    <p:embeddedFont>
      <p:font typeface="Assistant"/>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ticDid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ssistant-bold.fntdata"/><Relationship Id="rId30" Type="http://schemas.openxmlformats.org/officeDocument/2006/relationships/font" Target="fonts/Assistant-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7088bec27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7088bec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7088bec27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7088bec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7088bec27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7088bec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7088bec27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7088bec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7088bec27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7088bec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7088bec2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7088bec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7088bec27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7088bec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7088bec27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7088bec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7088bec27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7088bec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7088bec27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7088bec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7088bec27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7088bec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509150" y="1114350"/>
            <a:ext cx="68691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5200"/>
              <a:buFont typeface="Arial"/>
              <a:buNone/>
            </a:pPr>
            <a:r>
              <a:rPr lang="en" sz="4800">
                <a:latin typeface="Proxima Nova"/>
                <a:ea typeface="Proxima Nova"/>
                <a:cs typeface="Proxima Nova"/>
                <a:sym typeface="Proxima Nova"/>
              </a:rPr>
              <a:t>Agile Software Project</a:t>
            </a:r>
            <a:endParaRPr/>
          </a:p>
        </p:txBody>
      </p:sp>
      <p:sp>
        <p:nvSpPr>
          <p:cNvPr id="64" name="Google Shape;64;p13"/>
          <p:cNvSpPr txBox="1"/>
          <p:nvPr>
            <p:ph idx="1" type="subTitle"/>
          </p:nvPr>
        </p:nvSpPr>
        <p:spPr>
          <a:xfrm>
            <a:off x="3400802" y="2914325"/>
            <a:ext cx="57834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900"/>
              <a:buFont typeface="Arial"/>
              <a:buNone/>
            </a:pPr>
            <a:r>
              <a:rPr lang="en" sz="1900">
                <a:solidFill>
                  <a:schemeClr val="dk1"/>
                </a:solidFill>
                <a:latin typeface="Assistant"/>
                <a:ea typeface="Assistant"/>
                <a:cs typeface="Assistant"/>
                <a:sym typeface="Assistant"/>
              </a:rPr>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226225" y="245225"/>
            <a:ext cx="8521500" cy="46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Naive-Bayes:</a:t>
            </a:r>
            <a:r>
              <a:rPr lang="en" sz="1200">
                <a:solidFill>
                  <a:schemeClr val="dk1"/>
                </a:solidFill>
                <a:latin typeface="Calibri"/>
                <a:ea typeface="Calibri"/>
                <a:cs typeface="Calibri"/>
                <a:sym typeface="Calibri"/>
              </a:rPr>
              <a:t> It is a technique for constructing classifiers which is based on Bayes theorem used even for highly sophisticated classification methods. It learns the probability of an object with certain features belonging to a particular group or class. In short, it is a probabilistic classifier. In this method occurrence of each feature is independent of occurrence another feature. It only needs small amount of training data for classification, and all terms can be precomputed thus classifying becomes easy, quick and efficient.</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sz="1200">
                <a:solidFill>
                  <a:schemeClr val="dk1"/>
                </a:solidFill>
                <a:latin typeface="Calibri"/>
                <a:ea typeface="Calibri"/>
                <a:cs typeface="Calibri"/>
                <a:sym typeface="Calibri"/>
              </a:rPr>
              <a:t>KNN:</a:t>
            </a:r>
            <a:r>
              <a:rPr lang="en" sz="1200">
                <a:solidFill>
                  <a:schemeClr val="dk1"/>
                </a:solidFill>
                <a:latin typeface="Calibri"/>
                <a:ea typeface="Calibri"/>
                <a:cs typeface="Calibri"/>
                <a:sym typeface="Calibri"/>
              </a:rPr>
              <a:t> This method is used for both classification and regression. It is among the simplest method of machine learning algorithms. It stores the cases and for new data it checks the majority of the k neighbours with which it resembles the most. KNN makes predictions using the training dataset directly.</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sz="1200">
                <a:solidFill>
                  <a:schemeClr val="dk1"/>
                </a:solidFill>
                <a:latin typeface="Calibri"/>
                <a:ea typeface="Calibri"/>
                <a:cs typeface="Calibri"/>
                <a:sym typeface="Calibri"/>
              </a:rPr>
              <a:t>K-means Clustering</a:t>
            </a:r>
            <a:r>
              <a:rPr lang="en" sz="1200">
                <a:solidFill>
                  <a:schemeClr val="dk1"/>
                </a:solidFill>
                <a:latin typeface="Calibri"/>
                <a:ea typeface="Calibri"/>
                <a:cs typeface="Calibri"/>
                <a:sym typeface="Calibri"/>
              </a:rPr>
              <a:t>: It is an unsupervised learning algorithm used to overcome the limitation of clustering. To group the datasets into clusters initial partition is done using Euclidean distance. Assume if we have k clusters, for each cluster a centre is defined. These centres should be far from each other, and then each point is examined thus added to the belonging nearest cluster in terms of Euclidean distance to nearest mean, until no point remains pending. A mean vector is re-calculated for each new entry. The iterative relocation is done until proper clustering is done. Thus for minimizing the objective squared error function process is repeated by generating a loop..</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sz="1200">
                <a:solidFill>
                  <a:schemeClr val="dk1"/>
                </a:solidFill>
                <a:latin typeface="Calibri"/>
                <a:ea typeface="Calibri"/>
                <a:cs typeface="Calibri"/>
                <a:sym typeface="Calibri"/>
              </a:rPr>
              <a:t>Random Forest</a:t>
            </a:r>
            <a:r>
              <a:rPr lang="en" sz="1200">
                <a:solidFill>
                  <a:schemeClr val="dk1"/>
                </a:solidFill>
                <a:latin typeface="Calibri"/>
                <a:ea typeface="Calibri"/>
                <a:cs typeface="Calibri"/>
                <a:sym typeface="Calibri"/>
              </a:rPr>
              <a:t>: It is a supervised classification algorithm. Multiple number of decision trees taken together forms a random forest algorithm i.e the collection of many classification tree. It can be used for classification as well as regression. Each decision tree includes some rule based system. For the given training dataset with targets and features, the decision tree algorithm will have set of rules. In random forest unlike decision trees there is no need to calculate information gain to find root node. It use the rules of each randomly created decision tree to predict the outcome and stores the predicted outcome. Further it calculates the vote for each predicted target. Thus high voted prediction is considered as the final prediction from the random forest algorithm.</a:t>
            </a:r>
            <a:endParaRPr b="1" sz="1200">
              <a:solidFill>
                <a:srgbClr val="F8FAFB"/>
              </a:solidFill>
              <a:latin typeface="Assistant"/>
              <a:ea typeface="Assistant"/>
              <a:cs typeface="Assistant"/>
              <a:sym typeface="Assistan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622500" y="1803475"/>
            <a:ext cx="85215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Calibri"/>
              <a:buAutoNum type="arabicPeriod"/>
            </a:pPr>
            <a:r>
              <a:rPr lang="en" sz="1700">
                <a:solidFill>
                  <a:schemeClr val="dk1"/>
                </a:solidFill>
                <a:latin typeface="Calibri"/>
                <a:ea typeface="Calibri"/>
                <a:cs typeface="Calibri"/>
                <a:sym typeface="Calibri"/>
              </a:rPr>
              <a:t>Numpy</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 sz="1700">
                <a:solidFill>
                  <a:schemeClr val="dk1"/>
                </a:solidFill>
                <a:latin typeface="Calibri"/>
                <a:ea typeface="Calibri"/>
                <a:cs typeface="Calibri"/>
                <a:sym typeface="Calibri"/>
              </a:rPr>
              <a:t>Scipy</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 sz="1700">
                <a:solidFill>
                  <a:schemeClr val="dk1"/>
                </a:solidFill>
                <a:latin typeface="Calibri"/>
                <a:ea typeface="Calibri"/>
                <a:cs typeface="Calibri"/>
                <a:sym typeface="Calibri"/>
              </a:rPr>
              <a:t>Matplotlib (For creating Graphs)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 sz="1700">
                <a:solidFill>
                  <a:schemeClr val="dk1"/>
                </a:solidFill>
                <a:latin typeface="Calibri"/>
                <a:ea typeface="Calibri"/>
                <a:cs typeface="Calibri"/>
                <a:sym typeface="Calibri"/>
              </a:rPr>
              <a:t>Pandas (For Data Analysis)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AutoNum type="arabicPeriod"/>
            </a:pPr>
            <a:r>
              <a:rPr lang="en" sz="1700">
                <a:solidFill>
                  <a:schemeClr val="dk1"/>
                </a:solidFill>
                <a:latin typeface="Calibri"/>
                <a:ea typeface="Calibri"/>
                <a:cs typeface="Calibri"/>
                <a:sym typeface="Calibri"/>
              </a:rPr>
              <a:t>Scikit Learn(From python to write machine learning program or Contains All ML Algorithms)</a:t>
            </a:r>
            <a:endParaRPr b="1" sz="1200">
              <a:solidFill>
                <a:schemeClr val="dk1"/>
              </a:solidFill>
              <a:latin typeface="Calibri"/>
              <a:ea typeface="Calibri"/>
              <a:cs typeface="Calibri"/>
              <a:sym typeface="Calibri"/>
            </a:endParaRPr>
          </a:p>
        </p:txBody>
      </p:sp>
      <p:sp>
        <p:nvSpPr>
          <p:cNvPr id="122" name="Google Shape;122;p23"/>
          <p:cNvSpPr txBox="1"/>
          <p:nvPr/>
        </p:nvSpPr>
        <p:spPr>
          <a:xfrm>
            <a:off x="1167000" y="434375"/>
            <a:ext cx="681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ic Didone"/>
                <a:ea typeface="Antic Didone"/>
                <a:cs typeface="Antic Didone"/>
                <a:sym typeface="Antic Didone"/>
              </a:rPr>
              <a:t>Libraries used for Machine Learning.</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311250" y="1281025"/>
            <a:ext cx="85215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There are 5 basic steps used to perform a machine learning task:</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Collecting data:</a:t>
            </a:r>
            <a:r>
              <a:rPr lang="en">
                <a:solidFill>
                  <a:schemeClr val="dk1"/>
                </a:solidFill>
                <a:latin typeface="Calibri"/>
                <a:ea typeface="Calibri"/>
                <a:cs typeface="Calibri"/>
                <a:sym typeface="Calibri"/>
              </a:rPr>
              <a:t> Be it the raw data from excel, access, text files etc., this step (gathering past data) forms the foundation of the future learning. The better the variety, density and volume of relevant data, better the learning prospects for the machine becomes.</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Preparing the data:</a:t>
            </a:r>
            <a:r>
              <a:rPr lang="en">
                <a:solidFill>
                  <a:schemeClr val="dk1"/>
                </a:solidFill>
                <a:latin typeface="Calibri"/>
                <a:ea typeface="Calibri"/>
                <a:cs typeface="Calibri"/>
                <a:sym typeface="Calibri"/>
              </a:rPr>
              <a:t> Any analytical process thrives on the quality of the data used. One needs to spend time determining the quality of data and then taking steps for fixing issues such as missing data and treatment of outliers. Exploratory analysis is perhaps one method to study the nuances of the data in details thereby burgeoning the nutritional content of the data.</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Training a model:</a:t>
            </a:r>
            <a:r>
              <a:rPr lang="en">
                <a:solidFill>
                  <a:schemeClr val="dk1"/>
                </a:solidFill>
                <a:latin typeface="Calibri"/>
                <a:ea typeface="Calibri"/>
                <a:cs typeface="Calibri"/>
                <a:sym typeface="Calibri"/>
              </a:rPr>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a:t>
            </a:r>
            <a:endParaRPr sz="1700">
              <a:solidFill>
                <a:schemeClr val="dk1"/>
              </a:solidFill>
              <a:latin typeface="Calibri"/>
              <a:ea typeface="Calibri"/>
              <a:cs typeface="Calibri"/>
              <a:sym typeface="Calibri"/>
            </a:endParaRPr>
          </a:p>
        </p:txBody>
      </p:sp>
      <p:sp>
        <p:nvSpPr>
          <p:cNvPr id="128" name="Google Shape;128;p24"/>
          <p:cNvSpPr txBox="1"/>
          <p:nvPr/>
        </p:nvSpPr>
        <p:spPr>
          <a:xfrm>
            <a:off x="1167000" y="434375"/>
            <a:ext cx="681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3000"/>
              <a:buFont typeface="Arial"/>
              <a:buNone/>
            </a:pPr>
            <a:r>
              <a:rPr lang="en" sz="3000">
                <a:solidFill>
                  <a:schemeClr val="dk1"/>
                </a:solidFill>
                <a:latin typeface="Antic Didone"/>
                <a:ea typeface="Antic Didone"/>
                <a:cs typeface="Antic Didone"/>
                <a:sym typeface="Antic Didone"/>
              </a:rPr>
              <a:t>What are the steps in Machine learning</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311250" y="1281025"/>
            <a:ext cx="8521500" cy="31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latin typeface="Calibri"/>
                <a:ea typeface="Calibri"/>
                <a:cs typeface="Calibri"/>
                <a:sym typeface="Calibri"/>
              </a:rPr>
              <a:t>5.</a:t>
            </a:r>
            <a:r>
              <a:rPr b="1" lang="en" sz="1700">
                <a:solidFill>
                  <a:schemeClr val="dk1"/>
                </a:solidFill>
                <a:latin typeface="Calibri"/>
                <a:ea typeface="Calibri"/>
                <a:cs typeface="Calibri"/>
                <a:sym typeface="Calibri"/>
              </a:rPr>
              <a:t>	Evaluating the model:</a:t>
            </a:r>
            <a:r>
              <a:rPr lang="en" sz="1700">
                <a:solidFill>
                  <a:schemeClr val="dk1"/>
                </a:solidFill>
                <a:latin typeface="Calibri"/>
                <a:ea typeface="Calibri"/>
                <a:cs typeface="Calibri"/>
                <a:sym typeface="Calibri"/>
              </a:rPr>
              <a:t> 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a:t>
            </a:r>
            <a:endParaRPr sz="17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latin typeface="Calibri"/>
                <a:ea typeface="Calibri"/>
                <a:cs typeface="Calibri"/>
                <a:sym typeface="Calibri"/>
              </a:rPr>
              <a:t>6.	</a:t>
            </a:r>
            <a:r>
              <a:rPr b="1" lang="en" sz="1700">
                <a:solidFill>
                  <a:schemeClr val="dk1"/>
                </a:solidFill>
                <a:latin typeface="Calibri"/>
                <a:ea typeface="Calibri"/>
                <a:cs typeface="Calibri"/>
                <a:sym typeface="Calibri"/>
              </a:rPr>
              <a:t>Improving the performance</a:t>
            </a:r>
            <a:r>
              <a:rPr lang="en" sz="1700">
                <a:solidFill>
                  <a:schemeClr val="dk1"/>
                </a:solidFill>
                <a:latin typeface="Calibri"/>
                <a:ea typeface="Calibri"/>
                <a:cs typeface="Calibri"/>
                <a:sym typeface="Calibri"/>
              </a:rPr>
              <a:t>: This step might involve choosing a different model altogether or introducing more variables   to augment the efficiency. That’s why significant amount of time needs to be spent in data collection and preparation.</a:t>
            </a:r>
            <a:endParaRPr sz="17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latin typeface="Calibri"/>
                <a:ea typeface="Calibri"/>
                <a:cs typeface="Calibri"/>
                <a:sym typeface="Calibri"/>
              </a:rPr>
              <a:t>Be it any model, these 5 steps can be used to structure the technique and when we discuss the algorithms, you shall then find how these five steps appear in every model!</a:t>
            </a:r>
            <a:endParaRPr>
              <a:solidFill>
                <a:schemeClr val="dk1"/>
              </a:solidFill>
              <a:latin typeface="Calibri"/>
              <a:ea typeface="Calibri"/>
              <a:cs typeface="Calibri"/>
              <a:sym typeface="Calibri"/>
            </a:endParaRPr>
          </a:p>
        </p:txBody>
      </p:sp>
      <p:sp>
        <p:nvSpPr>
          <p:cNvPr id="134" name="Google Shape;134;p25"/>
          <p:cNvSpPr txBox="1"/>
          <p:nvPr/>
        </p:nvSpPr>
        <p:spPr>
          <a:xfrm>
            <a:off x="1167000" y="434375"/>
            <a:ext cx="681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ic Didone"/>
                <a:ea typeface="Antic Didone"/>
                <a:cs typeface="Antic Didone"/>
                <a:sym typeface="Antic Didone"/>
              </a:rPr>
              <a:t>What are the steps in Machine learning</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838750" y="1848625"/>
            <a:ext cx="7836900" cy="187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The Human intelligence inside the Computer is called Artificial intelligence.</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600">
                <a:solidFill>
                  <a:schemeClr val="dk1"/>
                </a:solidFill>
                <a:latin typeface="Calibri"/>
                <a:ea typeface="Calibri"/>
                <a:cs typeface="Calibri"/>
                <a:sym typeface="Calibri"/>
              </a:rPr>
              <a:t>                                                                                     Or </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1600">
                <a:solidFill>
                  <a:schemeClr val="dk1"/>
                </a:solidFill>
                <a:latin typeface="Calibri"/>
                <a:ea typeface="Calibri"/>
                <a:cs typeface="Calibri"/>
                <a:sym typeface="Calibri"/>
              </a:rPr>
              <a:t>Artificial intelligence (AI), sometimes called machine intelligence, is intelligence demonstrated by machines, in contrast to the natural intelligence displayed by humans and other animals</a:t>
            </a:r>
            <a:endParaRPr>
              <a:latin typeface="Roboto"/>
              <a:ea typeface="Roboto"/>
              <a:cs typeface="Roboto"/>
              <a:sym typeface="Roboto"/>
            </a:endParaRPr>
          </a:p>
        </p:txBody>
      </p:sp>
      <p:sp>
        <p:nvSpPr>
          <p:cNvPr id="70" name="Google Shape;70;p14"/>
          <p:cNvSpPr txBox="1"/>
          <p:nvPr/>
        </p:nvSpPr>
        <p:spPr>
          <a:xfrm>
            <a:off x="1734525" y="423400"/>
            <a:ext cx="518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3000"/>
              <a:buFont typeface="Arial"/>
              <a:buNone/>
            </a:pPr>
            <a:r>
              <a:rPr lang="en" sz="3000">
                <a:solidFill>
                  <a:schemeClr val="dk1"/>
                </a:solidFill>
                <a:latin typeface="Antic Didone"/>
                <a:ea typeface="Antic Didone"/>
                <a:cs typeface="Antic Didone"/>
                <a:sym typeface="Antic Didone"/>
              </a:rPr>
              <a:t>What is Artificial Intelligence</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838750" y="1848625"/>
            <a:ext cx="7836900" cy="240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solidFill>
                  <a:schemeClr val="dk1"/>
                </a:solidFill>
                <a:latin typeface="Assistant"/>
                <a:ea typeface="Assistant"/>
                <a:cs typeface="Assistant"/>
                <a:sym typeface="Assistant"/>
              </a:rPr>
              <a:t>Making machines to learn like human beings.</a:t>
            </a:r>
            <a:endParaRPr sz="1700">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A branch of artificial intelligence, concerned with the design and development of algorithms that allow computers to evolve behaviors based on empirical data.</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As intelligence requires knowledge, it is necessary for the computers to acquire knowledge.</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Machine Learning is the field of computer science that uses statistical techniques to give computer systems the ability to learn with Data, without being explicitly programmed</a:t>
            </a:r>
            <a:endParaRPr sz="1600">
              <a:solidFill>
                <a:schemeClr val="dk1"/>
              </a:solidFill>
              <a:latin typeface="Calibri"/>
              <a:ea typeface="Calibri"/>
              <a:cs typeface="Calibri"/>
              <a:sym typeface="Calibri"/>
            </a:endParaRPr>
          </a:p>
        </p:txBody>
      </p:sp>
      <p:sp>
        <p:nvSpPr>
          <p:cNvPr id="76" name="Google Shape;76;p15"/>
          <p:cNvSpPr txBox="1"/>
          <p:nvPr/>
        </p:nvSpPr>
        <p:spPr>
          <a:xfrm>
            <a:off x="1734525" y="423400"/>
            <a:ext cx="518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ic Didone"/>
                <a:ea typeface="Antic Didone"/>
                <a:cs typeface="Antic Didone"/>
                <a:sym typeface="Antic Didone"/>
              </a:rPr>
              <a:t>Machine Learning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838750" y="1848625"/>
            <a:ext cx="7836900" cy="214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latin typeface="Assistant"/>
                <a:ea typeface="Assistant"/>
                <a:cs typeface="Assistant"/>
                <a:sym typeface="Assistant"/>
              </a:rPr>
              <a:t>Learning when someone teaches you supervisor learning.</a:t>
            </a:r>
            <a:endParaRPr sz="1500">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sz="1500">
                <a:solidFill>
                  <a:schemeClr val="dk1"/>
                </a:solidFill>
                <a:latin typeface="Assistant"/>
                <a:ea typeface="Assistant"/>
                <a:cs typeface="Assistant"/>
                <a:sym typeface="Assistant"/>
              </a:rPr>
              <a:t>or in simple words, Learning from from Someone and implementing it.</a:t>
            </a:r>
            <a:endParaRPr sz="1500">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sz="1500">
                <a:solidFill>
                  <a:schemeClr val="dk1"/>
                </a:solidFill>
                <a:latin typeface="Assistant"/>
                <a:ea typeface="Assistant"/>
                <a:cs typeface="Assistant"/>
                <a:sym typeface="Assistant"/>
              </a:rPr>
              <a:t>Features:</a:t>
            </a:r>
            <a:endParaRPr sz="1500">
              <a:solidFill>
                <a:schemeClr val="dk1"/>
              </a:solidFill>
              <a:latin typeface="Assistant"/>
              <a:ea typeface="Assistant"/>
              <a:cs typeface="Assistant"/>
              <a:sym typeface="Assistant"/>
            </a:endParaRPr>
          </a:p>
          <a:p>
            <a:pPr indent="-323850" lvl="0" marL="457200" rtl="0" algn="l">
              <a:lnSpc>
                <a:spcPct val="150000"/>
              </a:lnSpc>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Learn from someone</a:t>
            </a:r>
            <a:endParaRPr sz="1500">
              <a:solidFill>
                <a:schemeClr val="dk1"/>
              </a:solidFill>
              <a:latin typeface="Assistant"/>
              <a:ea typeface="Assistant"/>
              <a:cs typeface="Assistant"/>
              <a:sym typeface="Assistant"/>
            </a:endParaRPr>
          </a:p>
          <a:p>
            <a:pPr indent="-323850" lvl="0" marL="457200" rtl="0" algn="l">
              <a:lnSpc>
                <a:spcPct val="150000"/>
              </a:lnSpc>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Features and Labels</a:t>
            </a:r>
            <a:endParaRPr sz="1500">
              <a:solidFill>
                <a:schemeClr val="dk1"/>
              </a:solidFill>
              <a:latin typeface="Assistant"/>
              <a:ea typeface="Assistant"/>
              <a:cs typeface="Assistant"/>
              <a:sym typeface="Assistant"/>
            </a:endParaRPr>
          </a:p>
          <a:p>
            <a:pPr indent="-323850" lvl="0" marL="457200" rtl="0" algn="l">
              <a:lnSpc>
                <a:spcPct val="150000"/>
              </a:lnSpc>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Regression and classifications</a:t>
            </a:r>
            <a:endParaRPr sz="1600">
              <a:solidFill>
                <a:schemeClr val="dk1"/>
              </a:solidFill>
              <a:latin typeface="Calibri"/>
              <a:ea typeface="Calibri"/>
              <a:cs typeface="Calibri"/>
              <a:sym typeface="Calibri"/>
            </a:endParaRPr>
          </a:p>
        </p:txBody>
      </p:sp>
      <p:sp>
        <p:nvSpPr>
          <p:cNvPr id="82" name="Google Shape;82;p16"/>
          <p:cNvSpPr txBox="1"/>
          <p:nvPr/>
        </p:nvSpPr>
        <p:spPr>
          <a:xfrm>
            <a:off x="1734525" y="423400"/>
            <a:ext cx="518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ic Didone"/>
                <a:ea typeface="Antic Didone"/>
                <a:cs typeface="Antic Didone"/>
                <a:sym typeface="Antic Didone"/>
              </a:rPr>
              <a:t>Supervisor Learning</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451425" y="1263125"/>
            <a:ext cx="78369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Learning on our own and working on our is known  Un-supervisor Learning.</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Suppose we are presented images of apples, bananas and mangoes to the model, so what it does, based on some patterns and relationships it creates clusters and divides the dataset into those clusters. Now if a new data is fed to the model, it adds it to one of the created clusters.</a:t>
            </a:r>
            <a:endParaRPr sz="1500">
              <a:solidFill>
                <a:schemeClr val="dk1"/>
              </a:solidFill>
              <a:latin typeface="Assistant"/>
              <a:ea typeface="Assistant"/>
              <a:cs typeface="Assistant"/>
              <a:sym typeface="Assistant"/>
            </a:endParaRPr>
          </a:p>
        </p:txBody>
      </p:sp>
      <p:sp>
        <p:nvSpPr>
          <p:cNvPr id="88" name="Google Shape;88;p17"/>
          <p:cNvSpPr txBox="1"/>
          <p:nvPr/>
        </p:nvSpPr>
        <p:spPr>
          <a:xfrm>
            <a:off x="1725525" y="189200"/>
            <a:ext cx="518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ic Didone"/>
                <a:ea typeface="Antic Didone"/>
                <a:cs typeface="Antic Didone"/>
                <a:sym typeface="Antic Didone"/>
              </a:rPr>
              <a:t>Un-supervisor Learning</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451425" y="1263125"/>
            <a:ext cx="78369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400"/>
              <a:buFont typeface="Arial"/>
              <a:buNone/>
            </a:pPr>
            <a:r>
              <a:rPr lang="en">
                <a:solidFill>
                  <a:schemeClr val="dk1"/>
                </a:solidFill>
                <a:latin typeface="Assistant"/>
                <a:ea typeface="Assistant"/>
                <a:cs typeface="Assistant"/>
                <a:sym typeface="Assistant"/>
              </a:rPr>
              <a:t>Involves  Rewards and penalties</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Clr>
                <a:srgbClr val="000000"/>
              </a:buClr>
              <a:buSzPts val="1400"/>
              <a:buFont typeface="Arial"/>
              <a:buNone/>
            </a:pPr>
            <a:r>
              <a:rPr lang="en">
                <a:solidFill>
                  <a:schemeClr val="dk1"/>
                </a:solidFill>
                <a:latin typeface="Assistant"/>
                <a:ea typeface="Assistant"/>
                <a:cs typeface="Assistant"/>
                <a:sym typeface="Assistant"/>
              </a:rPr>
              <a:t>It is the ability of an agent to interact with the environment and find out what is the best outcome. It follows the concept of hit and trial method.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The agent is rewarded or penalized with a point for a correct or a wrong answer, and on the basis of the positive reward points gained the model trains itself. And again once trained it gets ready to predict the new data presented to it.</a:t>
            </a:r>
            <a:endParaRPr>
              <a:solidFill>
                <a:schemeClr val="dk1"/>
              </a:solidFill>
              <a:latin typeface="Assistant"/>
              <a:ea typeface="Assistant"/>
              <a:cs typeface="Assistant"/>
              <a:sym typeface="Assistant"/>
            </a:endParaRPr>
          </a:p>
        </p:txBody>
      </p:sp>
      <p:sp>
        <p:nvSpPr>
          <p:cNvPr id="94" name="Google Shape;94;p18"/>
          <p:cNvSpPr txBox="1"/>
          <p:nvPr/>
        </p:nvSpPr>
        <p:spPr>
          <a:xfrm>
            <a:off x="1725525" y="189200"/>
            <a:ext cx="518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3000"/>
              <a:buFont typeface="Arial"/>
              <a:buNone/>
            </a:pPr>
            <a:r>
              <a:rPr lang="en" sz="3000">
                <a:solidFill>
                  <a:schemeClr val="dk1"/>
                </a:solidFill>
                <a:latin typeface="Antic Didone"/>
                <a:ea typeface="Antic Didone"/>
                <a:cs typeface="Antic Didone"/>
                <a:sym typeface="Antic Didone"/>
              </a:rPr>
              <a:t>Reinforcement Learning</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451425" y="1263125"/>
            <a:ext cx="7836900" cy="2559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Prescriptive Analytics.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Predictive Analytics.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Descriptive Analytics.</a:t>
            </a:r>
            <a:endParaRPr sz="1700">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Diagnostic Analytics.</a:t>
            </a:r>
            <a:endParaRPr sz="17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7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latin typeface="Calibri"/>
                <a:ea typeface="Calibri"/>
                <a:cs typeface="Calibri"/>
                <a:sym typeface="Calibri"/>
              </a:rPr>
              <a:t>ML(Machine Learning) is used for predictive Analysis(Using Past data, Predict the future).</a:t>
            </a:r>
            <a:endParaRPr>
              <a:solidFill>
                <a:schemeClr val="dk1"/>
              </a:solidFill>
              <a:latin typeface="Assistant"/>
              <a:ea typeface="Assistant"/>
              <a:cs typeface="Assistant"/>
              <a:sym typeface="Assistant"/>
            </a:endParaRPr>
          </a:p>
        </p:txBody>
      </p:sp>
      <p:sp>
        <p:nvSpPr>
          <p:cNvPr id="100" name="Google Shape;100;p19"/>
          <p:cNvSpPr txBox="1"/>
          <p:nvPr/>
        </p:nvSpPr>
        <p:spPr>
          <a:xfrm>
            <a:off x="1725525" y="189200"/>
            <a:ext cx="518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Antic Didone"/>
                <a:ea typeface="Antic Didone"/>
                <a:cs typeface="Antic Didone"/>
                <a:sym typeface="Antic Didone"/>
              </a:rPr>
              <a:t>PPDD</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451425" y="470450"/>
            <a:ext cx="7836900" cy="300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Regression Algorithm  : Continuous or used for continuous data prediction.</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600">
                <a:solidFill>
                  <a:schemeClr val="dk1"/>
                </a:solidFill>
                <a:latin typeface="Calibri"/>
                <a:ea typeface="Calibri"/>
                <a:cs typeface="Calibri"/>
                <a:sym typeface="Calibri"/>
              </a:rPr>
              <a:t>classifications Algorithm : to classify or use to take decisions  </a:t>
            </a:r>
            <a:endParaRPr sz="1600">
              <a:solidFill>
                <a:schemeClr val="dk1"/>
              </a:solidFill>
              <a:latin typeface="Calibri"/>
              <a:ea typeface="Calibri"/>
              <a:cs typeface="Calibri"/>
              <a:sym typeface="Calibri"/>
            </a:endParaRPr>
          </a:p>
          <a:p>
            <a:pPr indent="-330200" lvl="0" marL="457200" rtl="0" algn="l">
              <a:lnSpc>
                <a:spcPct val="115000"/>
              </a:lnSpc>
              <a:spcBef>
                <a:spcPts val="12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Linear Regression - Regression Algorithm </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Logistic</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Decision </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Random</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SVM(support vector system)                        Classification Algorithm</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K Nearest Neighbour</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Naive Bayes</a:t>
            </a:r>
            <a:endParaRPr sz="1700">
              <a:solidFill>
                <a:schemeClr val="dk1"/>
              </a:solidFill>
              <a:latin typeface="Calibri"/>
              <a:ea typeface="Calibri"/>
              <a:cs typeface="Calibri"/>
              <a:sym typeface="Calibri"/>
            </a:endParaRPr>
          </a:p>
        </p:txBody>
      </p:sp>
      <p:sp>
        <p:nvSpPr>
          <p:cNvPr id="106" name="Google Shape;106;p20"/>
          <p:cNvSpPr/>
          <p:nvPr/>
        </p:nvSpPr>
        <p:spPr>
          <a:xfrm>
            <a:off x="3387750" y="1815650"/>
            <a:ext cx="896100" cy="1659300"/>
          </a:xfrm>
          <a:prstGeom prst="rightBrace">
            <a:avLst>
              <a:gd fmla="val 50000" name="adj1"/>
              <a:gd fmla="val 49495" name="adj2"/>
            </a:avLst>
          </a:prstGeom>
          <a:noFill/>
          <a:ln cap="flat" cmpd="sng" w="9525">
            <a:solidFill>
              <a:srgbClr val="181716"/>
            </a:solidFill>
            <a:prstDash val="solid"/>
            <a:round/>
            <a:headEnd len="sm" w="sm" type="none"/>
            <a:tailEnd len="sm" w="sm" type="none"/>
          </a:ln>
          <a:effectLst>
            <a:outerShdw blurRad="57150" rotWithShape="0" algn="bl" dir="5400000" dist="19050">
              <a:srgbClr val="FFFFFF"/>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496450" y="434400"/>
            <a:ext cx="7836900" cy="440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200"/>
              <a:buFont typeface="Arial"/>
              <a:buNone/>
            </a:pPr>
            <a:r>
              <a:rPr b="1" lang="en" sz="1200">
                <a:solidFill>
                  <a:srgbClr val="F8FAFB"/>
                </a:solidFill>
                <a:latin typeface="Assistant"/>
                <a:ea typeface="Assistant"/>
                <a:cs typeface="Assistant"/>
                <a:sym typeface="Assistant"/>
              </a:rPr>
              <a:t>Linear Regression:</a:t>
            </a:r>
            <a:r>
              <a:rPr lang="en" sz="1200">
                <a:solidFill>
                  <a:srgbClr val="F8FAFB"/>
                </a:solidFill>
                <a:latin typeface="Assistant"/>
                <a:ea typeface="Assistant"/>
                <a:cs typeface="Assistant"/>
                <a:sym typeface="Assistant"/>
              </a:rPr>
              <a:t> Linear regression is used in which value of dependent variable is predicted through independent variables. A relationship is formed by mapping the dependent and independent variable on a line and that line is called regression line which is represented by Y= a*X + b.</a:t>
            </a:r>
            <a:endParaRPr sz="1200">
              <a:solidFill>
                <a:srgbClr val="F8FAFB"/>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200">
              <a:solidFill>
                <a:srgbClr val="F8FAFB"/>
              </a:solidFill>
              <a:latin typeface="Assistant"/>
              <a:ea typeface="Assistant"/>
              <a:cs typeface="Assistant"/>
              <a:sym typeface="Assistant"/>
            </a:endParaRPr>
          </a:p>
          <a:p>
            <a:pPr indent="0" lvl="0" marL="0" rtl="0" algn="l">
              <a:lnSpc>
                <a:spcPct val="115000"/>
              </a:lnSpc>
              <a:spcBef>
                <a:spcPts val="0"/>
              </a:spcBef>
              <a:spcAft>
                <a:spcPts val="0"/>
              </a:spcAft>
              <a:buClr>
                <a:srgbClr val="000000"/>
              </a:buClr>
              <a:buSzPts val="1200"/>
              <a:buFont typeface="Arial"/>
              <a:buNone/>
            </a:pPr>
            <a:r>
              <a:rPr b="1" lang="en" sz="1200">
                <a:solidFill>
                  <a:srgbClr val="F8FAFB"/>
                </a:solidFill>
                <a:latin typeface="Assistant"/>
                <a:ea typeface="Assistant"/>
                <a:cs typeface="Assistant"/>
                <a:sym typeface="Assistant"/>
              </a:rPr>
              <a:t>Logistic Regression:</a:t>
            </a:r>
            <a:r>
              <a:rPr lang="en" sz="1200">
                <a:solidFill>
                  <a:srgbClr val="F8FAFB"/>
                </a:solidFill>
                <a:latin typeface="Assistant"/>
                <a:ea typeface="Assistant"/>
                <a:cs typeface="Assistant"/>
                <a:sym typeface="Assistant"/>
              </a:rPr>
              <a:t> In logistic regression we have lot of data whose classification is done by building an equation. This method is used to find the discrete dependent variable from the set of independent variables. Its goal is to find the best fit set of parameters. In this classifier, each feature is multiplied by a weight and then all are added. Then the result is passed to sigmoid function which produces the binary output. </a:t>
            </a:r>
            <a:endParaRPr sz="1200">
              <a:solidFill>
                <a:srgbClr val="F8FAFB"/>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200">
              <a:solidFill>
                <a:srgbClr val="F8FAFB"/>
              </a:solidFill>
              <a:latin typeface="Assistant"/>
              <a:ea typeface="Assistant"/>
              <a:cs typeface="Assistant"/>
              <a:sym typeface="Assistant"/>
            </a:endParaRPr>
          </a:p>
          <a:p>
            <a:pPr indent="0" lvl="0" marL="0" rtl="0" algn="l">
              <a:lnSpc>
                <a:spcPct val="115000"/>
              </a:lnSpc>
              <a:spcBef>
                <a:spcPts val="0"/>
              </a:spcBef>
              <a:spcAft>
                <a:spcPts val="0"/>
              </a:spcAft>
              <a:buClr>
                <a:srgbClr val="000000"/>
              </a:buClr>
              <a:buSzPts val="1200"/>
              <a:buFont typeface="Arial"/>
              <a:buNone/>
            </a:pPr>
            <a:r>
              <a:rPr b="1" lang="en" sz="1200">
                <a:solidFill>
                  <a:srgbClr val="F8FAFB"/>
                </a:solidFill>
                <a:latin typeface="Assistant"/>
                <a:ea typeface="Assistant"/>
                <a:cs typeface="Assistant"/>
                <a:sym typeface="Assistant"/>
              </a:rPr>
              <a:t>Decision Tree:</a:t>
            </a:r>
            <a:r>
              <a:rPr lang="en" sz="1200">
                <a:solidFill>
                  <a:srgbClr val="F8FAFB"/>
                </a:solidFill>
                <a:latin typeface="Assistant"/>
                <a:ea typeface="Assistant"/>
                <a:cs typeface="Assistant"/>
                <a:sym typeface="Assistant"/>
              </a:rPr>
              <a:t> It belongs to supervised learning algorithm. Decision tree can be used to classification and regression both having a tree like structure. In a decision tree building algorithm first the best attribute of dataset is placed at the root, then training dataset is split into subsets. Splitting of data depends on the features of datasets. This process is done until the whole data is classified and we find leaf node at each branch. Information gain can be calculated to find which feature is giving us the highest information gain. Decision trees are built for making a training model which can be used to predict class or the value of target variable.</a:t>
            </a:r>
            <a:endParaRPr sz="1200">
              <a:solidFill>
                <a:srgbClr val="F8FAFB"/>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200">
              <a:solidFill>
                <a:srgbClr val="F8FAFB"/>
              </a:solidFill>
              <a:latin typeface="Assistant"/>
              <a:ea typeface="Assistant"/>
              <a:cs typeface="Assistant"/>
              <a:sym typeface="Assistant"/>
            </a:endParaRPr>
          </a:p>
          <a:p>
            <a:pPr indent="0" lvl="0" marL="0" rtl="0" algn="l">
              <a:lnSpc>
                <a:spcPct val="115000"/>
              </a:lnSpc>
              <a:spcBef>
                <a:spcPts val="0"/>
              </a:spcBef>
              <a:spcAft>
                <a:spcPts val="0"/>
              </a:spcAft>
              <a:buClr>
                <a:srgbClr val="000000"/>
              </a:buClr>
              <a:buSzPts val="1100"/>
              <a:buFont typeface="Arial"/>
              <a:buNone/>
            </a:pPr>
            <a:r>
              <a:rPr b="1" lang="en" sz="1200">
                <a:solidFill>
                  <a:srgbClr val="F8FAFB"/>
                </a:solidFill>
                <a:latin typeface="Assistant"/>
                <a:ea typeface="Assistant"/>
                <a:cs typeface="Assistant"/>
                <a:sym typeface="Assistant"/>
              </a:rPr>
              <a:t>Support vector machine:</a:t>
            </a:r>
            <a:r>
              <a:rPr lang="en" sz="1200">
                <a:solidFill>
                  <a:srgbClr val="F8FAFB"/>
                </a:solidFill>
                <a:latin typeface="Assistant"/>
                <a:ea typeface="Assistant"/>
                <a:cs typeface="Assistant"/>
                <a:sym typeface="Assistant"/>
              </a:rPr>
              <a:t> Support vector machine is a binary classifier. Raw data is drawn on the n- dimensional plane. In this a separating hyperplane is drawn to differentiate the datasets. The line drawn from centre of the line separating the two closest data-points of different categories is taken as an optimal hyperplane. This optimised separating hyperplane maximizes the margin of training data. Through this hyperplane, new data can be categorised.</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