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9" r:id="rId5"/>
    <p:sldId id="264"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0680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94316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663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150411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7638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725790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111240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36361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40852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424420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97706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E02DEA-DAE7-412D-98C1-743910D649DD}" type="datetimeFigureOut">
              <a:rPr lang="en-GB" smtClean="0"/>
              <a:t>24/03/2022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131084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02DEA-DAE7-412D-98C1-743910D649DD}" type="datetimeFigureOut">
              <a:rPr lang="en-GB" smtClean="0"/>
              <a:t>24/03/2022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68846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02DEA-DAE7-412D-98C1-743910D649DD}" type="datetimeFigureOut">
              <a:rPr lang="en-GB" smtClean="0"/>
              <a:t>24/03/2022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125001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27690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62316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E02DEA-DAE7-412D-98C1-743910D649DD}" type="datetimeFigureOut">
              <a:rPr lang="en-GB" smtClean="0"/>
              <a:t>24/03/2022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BCB99F-473C-4401-8F91-6629E74B487C}" type="slidenum">
              <a:rPr lang="en-GB" smtClean="0"/>
              <a:t>‹#›</a:t>
            </a:fld>
            <a:endParaRPr lang="en-GB"/>
          </a:p>
        </p:txBody>
      </p:sp>
    </p:spTree>
    <p:extLst>
      <p:ext uri="{BB962C8B-B14F-4D97-AF65-F5344CB8AC3E}">
        <p14:creationId xmlns:p14="http://schemas.microsoft.com/office/powerpoint/2010/main" val="187115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Ishitanarsiker/WAD2_Group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15C6-B377-4DC6-8703-AA7DF8355BD3}"/>
              </a:ext>
            </a:extLst>
          </p:cNvPr>
          <p:cNvSpPr>
            <a:spLocks noGrp="1"/>
          </p:cNvSpPr>
          <p:nvPr>
            <p:ph type="ctrTitle"/>
          </p:nvPr>
        </p:nvSpPr>
        <p:spPr>
          <a:xfrm>
            <a:off x="449790" y="2880550"/>
            <a:ext cx="10058400" cy="1096899"/>
          </a:xfrm>
          <a:noFill/>
        </p:spPr>
        <p:txBody>
          <a:bodyPr/>
          <a:lstStyle/>
          <a:p>
            <a:pPr algn="ctr"/>
            <a:r>
              <a:rPr lang="en-GB" sz="6000" b="1" dirty="0">
                <a:solidFill>
                  <a:schemeClr val="bg1"/>
                </a:solidFill>
              </a:rPr>
              <a:t>Find my Lecture: </a:t>
            </a:r>
            <a:r>
              <a:rPr lang="en-GB" sz="6000" b="1" dirty="0" err="1">
                <a:solidFill>
                  <a:schemeClr val="bg1"/>
                </a:solidFill>
              </a:rPr>
              <a:t>LectureFinder</a:t>
            </a:r>
            <a:endParaRPr lang="en-GB" sz="6000" b="1" dirty="0">
              <a:solidFill>
                <a:schemeClr val="bg1"/>
              </a:solidFill>
            </a:endParaRPr>
          </a:p>
        </p:txBody>
      </p:sp>
      <p:sp>
        <p:nvSpPr>
          <p:cNvPr id="3" name="Subtitle 2">
            <a:extLst>
              <a:ext uri="{FF2B5EF4-FFF2-40B4-BE49-F238E27FC236}">
                <a16:creationId xmlns:a16="http://schemas.microsoft.com/office/drawing/2014/main" id="{6E77BF92-4E4D-49EC-A0BA-EEABCF653388}"/>
              </a:ext>
            </a:extLst>
          </p:cNvPr>
          <p:cNvSpPr>
            <a:spLocks noGrp="1"/>
          </p:cNvSpPr>
          <p:nvPr>
            <p:ph type="subTitle" idx="1"/>
          </p:nvPr>
        </p:nvSpPr>
        <p:spPr>
          <a:xfrm>
            <a:off x="1170180" y="1009134"/>
            <a:ext cx="8617621" cy="1096899"/>
          </a:xfrm>
        </p:spPr>
        <p:txBody>
          <a:bodyPr>
            <a:normAutofit/>
          </a:bodyPr>
          <a:lstStyle/>
          <a:p>
            <a:pPr algn="ctr"/>
            <a:r>
              <a:rPr lang="en-GB" sz="2000" b="1" dirty="0">
                <a:solidFill>
                  <a:schemeClr val="bg1"/>
                </a:solidFill>
              </a:rPr>
              <a:t>COMPSCI 2021: Web App Development 2- Team Project</a:t>
            </a:r>
          </a:p>
          <a:p>
            <a:pPr algn="ctr"/>
            <a:endParaRPr lang="en-GB" sz="2000" b="1" dirty="0">
              <a:solidFill>
                <a:schemeClr val="bg1"/>
              </a:solidFill>
            </a:endParaRPr>
          </a:p>
        </p:txBody>
      </p:sp>
      <p:sp>
        <p:nvSpPr>
          <p:cNvPr id="8" name="Subtitle 2">
            <a:extLst>
              <a:ext uri="{FF2B5EF4-FFF2-40B4-BE49-F238E27FC236}">
                <a16:creationId xmlns:a16="http://schemas.microsoft.com/office/drawing/2014/main" id="{A895B5A1-E660-AA40-830D-C8B302F1DBD9}"/>
              </a:ext>
            </a:extLst>
          </p:cNvPr>
          <p:cNvSpPr txBox="1">
            <a:spLocks/>
          </p:cNvSpPr>
          <p:nvPr/>
        </p:nvSpPr>
        <p:spPr>
          <a:xfrm>
            <a:off x="1170180" y="4509645"/>
            <a:ext cx="861762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GB" sz="2000" b="1" dirty="0">
                <a:solidFill>
                  <a:schemeClr val="bg1"/>
                </a:solidFill>
              </a:rPr>
              <a:t>By Group 7A</a:t>
            </a:r>
          </a:p>
          <a:p>
            <a:pPr algn="ctr"/>
            <a:endParaRPr lang="en-GB" sz="2000" b="1" dirty="0">
              <a:solidFill>
                <a:schemeClr val="bg1"/>
              </a:solidFill>
            </a:endParaRPr>
          </a:p>
        </p:txBody>
      </p:sp>
    </p:spTree>
    <p:extLst>
      <p:ext uri="{BB962C8B-B14F-4D97-AF65-F5344CB8AC3E}">
        <p14:creationId xmlns:p14="http://schemas.microsoft.com/office/powerpoint/2010/main" val="1576973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32BF-3F8C-AF4F-AA8A-6F5A821895D2}"/>
              </a:ext>
            </a:extLst>
          </p:cNvPr>
          <p:cNvSpPr>
            <a:spLocks noGrp="1"/>
          </p:cNvSpPr>
          <p:nvPr>
            <p:ph type="title"/>
          </p:nvPr>
        </p:nvSpPr>
        <p:spPr/>
        <p:txBody>
          <a:bodyPr/>
          <a:lstStyle/>
          <a:p>
            <a:r>
              <a:rPr lang="en-US" dirty="0"/>
              <a:t>Find My Lecture </a:t>
            </a:r>
          </a:p>
        </p:txBody>
      </p:sp>
      <p:sp>
        <p:nvSpPr>
          <p:cNvPr id="3" name="Content Placeholder 2">
            <a:extLst>
              <a:ext uri="{FF2B5EF4-FFF2-40B4-BE49-F238E27FC236}">
                <a16:creationId xmlns:a16="http://schemas.microsoft.com/office/drawing/2014/main" id="{A02A0C28-D512-D849-AFBD-9BE84D1F149C}"/>
              </a:ext>
            </a:extLst>
          </p:cNvPr>
          <p:cNvSpPr>
            <a:spLocks noGrp="1"/>
          </p:cNvSpPr>
          <p:nvPr>
            <p:ph idx="1"/>
          </p:nvPr>
        </p:nvSpPr>
        <p:spPr/>
        <p:txBody>
          <a:bodyPr/>
          <a:lstStyle/>
          <a:p>
            <a:r>
              <a:rPr lang="en-US" dirty="0">
                <a:hlinkClick r:id="rId2"/>
              </a:rPr>
              <a:t>https://github.com/Ishitanarsiker/WAD2_GroupProject</a:t>
            </a:r>
            <a:endParaRPr lang="en-US" dirty="0"/>
          </a:p>
          <a:p>
            <a:r>
              <a:rPr lang="en-US" dirty="0"/>
              <a:t>Participants</a:t>
            </a:r>
          </a:p>
          <a:p>
            <a:pPr>
              <a:buFont typeface="+mj-lt"/>
              <a:buAutoNum type="arabicPeriod"/>
            </a:pPr>
            <a:r>
              <a:rPr lang="en-US" dirty="0"/>
              <a:t>Ishita Narsiker 2579990N</a:t>
            </a:r>
          </a:p>
          <a:p>
            <a:pPr>
              <a:buFont typeface="+mj-lt"/>
              <a:buAutoNum type="arabicPeriod"/>
            </a:pPr>
            <a:r>
              <a:rPr lang="en-US" dirty="0"/>
              <a:t>Amy Eden 2514468E</a:t>
            </a:r>
          </a:p>
          <a:p>
            <a:pPr>
              <a:buFont typeface="+mj-lt"/>
              <a:buAutoNum type="arabicPeriod"/>
            </a:pPr>
            <a:r>
              <a:rPr lang="en-US" dirty="0"/>
              <a:t>Luke Mullen 2542408M</a:t>
            </a:r>
          </a:p>
          <a:p>
            <a:pPr>
              <a:buFont typeface="+mj-lt"/>
              <a:buAutoNum type="arabicPeriod"/>
            </a:pPr>
            <a:r>
              <a:rPr lang="en-US" dirty="0"/>
              <a:t>Petros </a:t>
            </a:r>
            <a:r>
              <a:rPr lang="en-US" dirty="0" err="1"/>
              <a:t>Kitazos</a:t>
            </a:r>
            <a:r>
              <a:rPr lang="en-US" dirty="0"/>
              <a:t> 2526547K</a:t>
            </a:r>
          </a:p>
          <a:p>
            <a:pPr>
              <a:buFont typeface="+mj-lt"/>
              <a:buAutoNum type="arabicPeriod"/>
            </a:pPr>
            <a:r>
              <a:rPr lang="en-US" dirty="0" err="1"/>
              <a:t>SoonKwang</a:t>
            </a:r>
            <a:r>
              <a:rPr lang="en-US" dirty="0"/>
              <a:t> Hwang 2572157H</a:t>
            </a:r>
          </a:p>
        </p:txBody>
      </p:sp>
    </p:spTree>
    <p:extLst>
      <p:ext uri="{BB962C8B-B14F-4D97-AF65-F5344CB8AC3E}">
        <p14:creationId xmlns:p14="http://schemas.microsoft.com/office/powerpoint/2010/main" val="1043717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3DFF-04DA-4AD0-BB85-1C2C14D7E666}"/>
              </a:ext>
            </a:extLst>
          </p:cNvPr>
          <p:cNvSpPr>
            <a:spLocks noGrp="1"/>
          </p:cNvSpPr>
          <p:nvPr>
            <p:ph type="title"/>
          </p:nvPr>
        </p:nvSpPr>
        <p:spPr>
          <a:xfrm>
            <a:off x="677334" y="609600"/>
            <a:ext cx="8596668" cy="879012"/>
          </a:xfrm>
        </p:spPr>
        <p:txBody>
          <a:bodyPr/>
          <a:lstStyle/>
          <a:p>
            <a:r>
              <a:rPr lang="en-GB" dirty="0"/>
              <a:t>Find My Lecture: Overview</a:t>
            </a:r>
          </a:p>
        </p:txBody>
      </p:sp>
      <p:sp>
        <p:nvSpPr>
          <p:cNvPr id="3" name="Content Placeholder 2">
            <a:extLst>
              <a:ext uri="{FF2B5EF4-FFF2-40B4-BE49-F238E27FC236}">
                <a16:creationId xmlns:a16="http://schemas.microsoft.com/office/drawing/2014/main" id="{2642CF70-E4DD-4C96-B937-609CE4D3CF49}"/>
              </a:ext>
            </a:extLst>
          </p:cNvPr>
          <p:cNvSpPr>
            <a:spLocks noGrp="1"/>
          </p:cNvSpPr>
          <p:nvPr>
            <p:ph idx="1"/>
          </p:nvPr>
        </p:nvSpPr>
        <p:spPr>
          <a:xfrm>
            <a:off x="677334" y="1488612"/>
            <a:ext cx="8596668" cy="5010661"/>
          </a:xfrm>
        </p:spPr>
        <p:txBody>
          <a:bodyPr>
            <a:normAutofit lnSpcReduction="10000"/>
          </a:bodyPr>
          <a:lstStyle/>
          <a:p>
            <a:r>
              <a:rPr lang="en-US" sz="1800" dirty="0"/>
              <a:t>Find my Lecture is a platform for professors to upload Study materials in the form of recorded lectures, reading materials, slides and transcripts to help students find exact instances of specific concepts being referred among one or more modules of study</a:t>
            </a:r>
          </a:p>
          <a:p>
            <a:r>
              <a:rPr lang="en-US" dirty="0"/>
              <a:t>Students can perform keyword searches and get filtered results based on Professor Name / Module Name</a:t>
            </a:r>
          </a:p>
          <a:p>
            <a:r>
              <a:rPr lang="en-US" sz="1800" dirty="0"/>
              <a:t>Student </a:t>
            </a:r>
            <a:r>
              <a:rPr lang="en-US" dirty="0"/>
              <a:t>also have the flexibility to create an account where they can save searched content to their profile for future reference</a:t>
            </a:r>
            <a:endParaRPr lang="en-US" sz="1800" dirty="0"/>
          </a:p>
          <a:p>
            <a:r>
              <a:rPr lang="en-US" sz="1800" dirty="0"/>
              <a:t>Professors will be able to upload study materials for the students to save/highlight</a:t>
            </a:r>
          </a:p>
          <a:p>
            <a:r>
              <a:rPr lang="en-US" dirty="0"/>
              <a:t>Target audience: </a:t>
            </a:r>
          </a:p>
          <a:p>
            <a:pPr>
              <a:buFontTx/>
              <a:buChar char="-"/>
            </a:pPr>
            <a:r>
              <a:rPr lang="en-US" sz="1600" dirty="0"/>
              <a:t>Students wanting to revise specific concepts from previous semester/year</a:t>
            </a:r>
          </a:p>
          <a:p>
            <a:pPr>
              <a:buFontTx/>
              <a:buChar char="-"/>
            </a:pPr>
            <a:r>
              <a:rPr lang="en-US" sz="1600" dirty="0"/>
              <a:t>Mature students with limited time to go over each and every single concept- helps them cater their study by concept </a:t>
            </a:r>
          </a:p>
          <a:p>
            <a:pPr>
              <a:buFontTx/>
              <a:buChar char="-"/>
            </a:pPr>
            <a:r>
              <a:rPr lang="en-US" sz="1600" dirty="0"/>
              <a:t>Teaching Staff who’d like to provide ease of access to study materials in one place with student flexibility to access it</a:t>
            </a:r>
          </a:p>
        </p:txBody>
      </p:sp>
    </p:spTree>
    <p:extLst>
      <p:ext uri="{BB962C8B-B14F-4D97-AF65-F5344CB8AC3E}">
        <p14:creationId xmlns:p14="http://schemas.microsoft.com/office/powerpoint/2010/main" val="38014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31D9-D6D2-478E-826B-29C3A32C086F}"/>
              </a:ext>
            </a:extLst>
          </p:cNvPr>
          <p:cNvSpPr>
            <a:spLocks noGrp="1"/>
          </p:cNvSpPr>
          <p:nvPr>
            <p:ph type="title"/>
          </p:nvPr>
        </p:nvSpPr>
        <p:spPr/>
        <p:txBody>
          <a:bodyPr/>
          <a:lstStyle/>
          <a:p>
            <a:r>
              <a:rPr lang="en-GB" dirty="0"/>
              <a:t>Target Audience </a:t>
            </a:r>
          </a:p>
        </p:txBody>
      </p:sp>
      <p:sp>
        <p:nvSpPr>
          <p:cNvPr id="3" name="Content Placeholder 2">
            <a:extLst>
              <a:ext uri="{FF2B5EF4-FFF2-40B4-BE49-F238E27FC236}">
                <a16:creationId xmlns:a16="http://schemas.microsoft.com/office/drawing/2014/main" id="{2B98C396-AEC4-42E8-BF14-62D36C603BF0}"/>
              </a:ext>
            </a:extLst>
          </p:cNvPr>
          <p:cNvSpPr>
            <a:spLocks noGrp="1"/>
          </p:cNvSpPr>
          <p:nvPr>
            <p:ph idx="1"/>
          </p:nvPr>
        </p:nvSpPr>
        <p:spPr/>
        <p:txBody>
          <a:bodyPr/>
          <a:lstStyle/>
          <a:p>
            <a:r>
              <a:rPr lang="en-GB" dirty="0"/>
              <a:t>Stu</a:t>
            </a:r>
            <a:r>
              <a:rPr lang="en-US" sz="1800" dirty="0"/>
              <a:t>dents wanting to revise specific concepts from previous semester/year</a:t>
            </a:r>
          </a:p>
          <a:p>
            <a:r>
              <a:rPr lang="en-US" sz="1800" dirty="0"/>
              <a:t>Mature students with limited time to go over each and every single concept- helps them cater their study by concept </a:t>
            </a:r>
          </a:p>
          <a:p>
            <a:r>
              <a:rPr lang="en-GB" sz="1800" dirty="0"/>
              <a:t>Tea</a:t>
            </a:r>
            <a:r>
              <a:rPr lang="en-US" sz="1800" dirty="0" err="1"/>
              <a:t>ching</a:t>
            </a:r>
            <a:r>
              <a:rPr lang="en-US" sz="1800" dirty="0"/>
              <a:t> Staff who’d like to provide ease of access to study materials in one place with student flexibility to access it</a:t>
            </a:r>
          </a:p>
          <a:p>
            <a:endParaRPr lang="en-GB" dirty="0"/>
          </a:p>
        </p:txBody>
      </p:sp>
    </p:spTree>
    <p:extLst>
      <p:ext uri="{BB962C8B-B14F-4D97-AF65-F5344CB8AC3E}">
        <p14:creationId xmlns:p14="http://schemas.microsoft.com/office/powerpoint/2010/main" val="157651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00962-CA98-4B4A-B722-6392B89614FC}"/>
              </a:ext>
            </a:extLst>
          </p:cNvPr>
          <p:cNvSpPr>
            <a:spLocks noGrp="1"/>
          </p:cNvSpPr>
          <p:nvPr>
            <p:ph idx="1"/>
          </p:nvPr>
        </p:nvSpPr>
        <p:spPr>
          <a:xfrm>
            <a:off x="677334" y="1752626"/>
            <a:ext cx="8596668" cy="3880773"/>
          </a:xfrm>
        </p:spPr>
        <p:txBody>
          <a:bodyPr>
            <a:normAutofit lnSpcReduction="10000"/>
          </a:bodyPr>
          <a:lstStyle/>
          <a:p>
            <a:r>
              <a:rPr lang="en-GB" dirty="0"/>
              <a:t>Cascading Style Sheets &amp; HTML5</a:t>
            </a:r>
          </a:p>
          <a:p>
            <a:pPr lvl="1"/>
            <a:r>
              <a:rPr lang="en-GB" dirty="0"/>
              <a:t>To format the web pages and make it look polished and refined</a:t>
            </a:r>
          </a:p>
          <a:p>
            <a:r>
              <a:rPr lang="en-GB" dirty="0"/>
              <a:t>JavaScript</a:t>
            </a:r>
          </a:p>
          <a:p>
            <a:pPr lvl="1"/>
            <a:r>
              <a:rPr lang="en-GB" dirty="0"/>
              <a:t>To keep certain functions working (e.g. animations, popups, etc.)</a:t>
            </a:r>
          </a:p>
          <a:p>
            <a:r>
              <a:rPr lang="en-GB" dirty="0"/>
              <a:t>Python </a:t>
            </a:r>
          </a:p>
          <a:p>
            <a:pPr lvl="1"/>
            <a:r>
              <a:rPr lang="en-GB" dirty="0"/>
              <a:t>To make and store our database</a:t>
            </a:r>
          </a:p>
          <a:p>
            <a:r>
              <a:rPr lang="en-GB" dirty="0"/>
              <a:t>PythonAnywhere</a:t>
            </a:r>
          </a:p>
          <a:p>
            <a:pPr lvl="1"/>
            <a:r>
              <a:rPr lang="en-GB" dirty="0"/>
              <a:t>To host our web application</a:t>
            </a:r>
          </a:p>
          <a:p>
            <a:r>
              <a:rPr lang="en-GB" dirty="0"/>
              <a:t>JSON</a:t>
            </a:r>
          </a:p>
          <a:p>
            <a:pPr lvl="1"/>
            <a:r>
              <a:rPr lang="en-GB" b="0" i="0" dirty="0">
                <a:effectLst/>
                <a:latin typeface="Segoe UI" panose="020B0502040204020203" pitchFamily="34" charset="0"/>
              </a:rPr>
              <a:t>saved the </a:t>
            </a:r>
            <a:r>
              <a:rPr lang="en-GB" b="0" i="0" dirty="0" err="1">
                <a:effectLst/>
                <a:latin typeface="Segoe UI" panose="020B0502040204020203" pitchFamily="34" charset="0"/>
              </a:rPr>
              <a:t>secret_key</a:t>
            </a:r>
            <a:r>
              <a:rPr lang="en-GB" b="0" i="0" dirty="0">
                <a:effectLst/>
                <a:latin typeface="Segoe UI" panose="020B0502040204020203" pitchFamily="34" charset="0"/>
              </a:rPr>
              <a:t> which is originally in the settings.py and </a:t>
            </a:r>
            <a:r>
              <a:rPr lang="en-GB" b="0" i="0" dirty="0" err="1">
                <a:effectLst/>
                <a:latin typeface="Segoe UI" panose="020B0502040204020203" pitchFamily="34" charset="0"/>
              </a:rPr>
              <a:t>gmail</a:t>
            </a:r>
            <a:r>
              <a:rPr lang="en-GB" b="0" i="0" dirty="0">
                <a:effectLst/>
                <a:latin typeface="Segoe UI" panose="020B0502040204020203" pitchFamily="34" charset="0"/>
              </a:rPr>
              <a:t> password for lectureFinder91</a:t>
            </a:r>
            <a:endParaRPr lang="en-GB" dirty="0"/>
          </a:p>
        </p:txBody>
      </p:sp>
      <p:sp>
        <p:nvSpPr>
          <p:cNvPr id="7" name="Title 1">
            <a:extLst>
              <a:ext uri="{FF2B5EF4-FFF2-40B4-BE49-F238E27FC236}">
                <a16:creationId xmlns:a16="http://schemas.microsoft.com/office/drawing/2014/main" id="{83A091DA-F57C-2E49-98BC-7D2B00CC4958}"/>
              </a:ext>
            </a:extLst>
          </p:cNvPr>
          <p:cNvSpPr>
            <a:spLocks noGrp="1"/>
          </p:cNvSpPr>
          <p:nvPr>
            <p:ph type="title"/>
          </p:nvPr>
        </p:nvSpPr>
        <p:spPr>
          <a:xfrm>
            <a:off x="677334" y="609600"/>
            <a:ext cx="8596668" cy="879012"/>
          </a:xfrm>
        </p:spPr>
        <p:txBody>
          <a:bodyPr/>
          <a:lstStyle/>
          <a:p>
            <a:r>
              <a:rPr lang="en-GB" dirty="0"/>
              <a:t>Find My Lecture: Technologies Used</a:t>
            </a:r>
          </a:p>
        </p:txBody>
      </p:sp>
    </p:spTree>
    <p:extLst>
      <p:ext uri="{BB962C8B-B14F-4D97-AF65-F5344CB8AC3E}">
        <p14:creationId xmlns:p14="http://schemas.microsoft.com/office/powerpoint/2010/main" val="98180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23F7-0494-584B-B963-B6A4E5CE00F9}"/>
              </a:ext>
            </a:extLst>
          </p:cNvPr>
          <p:cNvSpPr>
            <a:spLocks noGrp="1"/>
          </p:cNvSpPr>
          <p:nvPr>
            <p:ph type="title"/>
          </p:nvPr>
        </p:nvSpPr>
        <p:spPr/>
        <p:txBody>
          <a:bodyPr/>
          <a:lstStyle/>
          <a:p>
            <a:r>
              <a:rPr lang="en-US" dirty="0"/>
              <a:t>Features of the Web Application</a:t>
            </a:r>
          </a:p>
        </p:txBody>
      </p:sp>
      <p:sp>
        <p:nvSpPr>
          <p:cNvPr id="3" name="Content Placeholder 2">
            <a:extLst>
              <a:ext uri="{FF2B5EF4-FFF2-40B4-BE49-F238E27FC236}">
                <a16:creationId xmlns:a16="http://schemas.microsoft.com/office/drawing/2014/main" id="{D2837114-24A8-E64E-9299-1B463D7B5B7E}"/>
              </a:ext>
            </a:extLst>
          </p:cNvPr>
          <p:cNvSpPr>
            <a:spLocks noGrp="1"/>
          </p:cNvSpPr>
          <p:nvPr>
            <p:ph idx="1"/>
          </p:nvPr>
        </p:nvSpPr>
        <p:spPr>
          <a:xfrm>
            <a:off x="677334" y="1724491"/>
            <a:ext cx="8596668" cy="3880773"/>
          </a:xfrm>
        </p:spPr>
        <p:txBody>
          <a:bodyPr/>
          <a:lstStyle/>
          <a:p>
            <a:r>
              <a:rPr lang="en-US" dirty="0"/>
              <a:t>Signup – Choose the roll between Professor/Lecturer or Student</a:t>
            </a:r>
          </a:p>
          <a:p>
            <a:r>
              <a:rPr lang="en-US" dirty="0"/>
              <a:t>Login, Logout, Reset Password</a:t>
            </a:r>
          </a:p>
          <a:p>
            <a:r>
              <a:rPr lang="en-US" dirty="0"/>
              <a:t>Most viewed lectures and recently uploaded lectures</a:t>
            </a:r>
          </a:p>
          <a:p>
            <a:r>
              <a:rPr lang="en-US" dirty="0"/>
              <a:t>Search Lecture documents and videos with transcripts for key words</a:t>
            </a:r>
          </a:p>
          <a:p>
            <a:r>
              <a:rPr lang="en-US" dirty="0"/>
              <a:t>For Students – Saved lectures</a:t>
            </a:r>
          </a:p>
          <a:p>
            <a:r>
              <a:rPr lang="en-US" dirty="0"/>
              <a:t>For Professors – Uploaded lectures and Saved Lectures</a:t>
            </a:r>
          </a:p>
          <a:p>
            <a:r>
              <a:rPr lang="en-US" dirty="0"/>
              <a:t>Lecture documents links (PDF or PPTX)</a:t>
            </a:r>
          </a:p>
          <a:p>
            <a:r>
              <a:rPr lang="en-US" dirty="0"/>
              <a:t>Lecture video links with transcripts</a:t>
            </a:r>
          </a:p>
        </p:txBody>
      </p:sp>
    </p:spTree>
    <p:extLst>
      <p:ext uri="{BB962C8B-B14F-4D97-AF65-F5344CB8AC3E}">
        <p14:creationId xmlns:p14="http://schemas.microsoft.com/office/powerpoint/2010/main" val="186122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78B7-FCDE-46E1-9A72-BFA68DB4C49D}"/>
              </a:ext>
            </a:extLst>
          </p:cNvPr>
          <p:cNvSpPr>
            <a:spLocks noGrp="1"/>
          </p:cNvSpPr>
          <p:nvPr>
            <p:ph type="title"/>
          </p:nvPr>
        </p:nvSpPr>
        <p:spPr/>
        <p:txBody>
          <a:bodyPr/>
          <a:lstStyle/>
          <a:p>
            <a:r>
              <a:rPr lang="en-GB" dirty="0"/>
              <a:t>Approach: Front End</a:t>
            </a:r>
          </a:p>
        </p:txBody>
      </p:sp>
      <p:sp>
        <p:nvSpPr>
          <p:cNvPr id="3" name="Content Placeholder 2">
            <a:extLst>
              <a:ext uri="{FF2B5EF4-FFF2-40B4-BE49-F238E27FC236}">
                <a16:creationId xmlns:a16="http://schemas.microsoft.com/office/drawing/2014/main" id="{013E28E4-9249-4C5A-8C5D-F452377792AC}"/>
              </a:ext>
            </a:extLst>
          </p:cNvPr>
          <p:cNvSpPr>
            <a:spLocks noGrp="1"/>
          </p:cNvSpPr>
          <p:nvPr>
            <p:ph idx="1"/>
          </p:nvPr>
        </p:nvSpPr>
        <p:spPr>
          <a:xfrm>
            <a:off x="677334" y="1698134"/>
            <a:ext cx="8596668" cy="3880773"/>
          </a:xfrm>
        </p:spPr>
        <p:txBody>
          <a:bodyPr>
            <a:normAutofit lnSpcReduction="10000"/>
          </a:bodyPr>
          <a:lstStyle/>
          <a:p>
            <a:r>
              <a:rPr lang="en-GB" dirty="0"/>
              <a:t>Styling</a:t>
            </a:r>
          </a:p>
          <a:p>
            <a:pPr lvl="1"/>
            <a:r>
              <a:rPr lang="en-GB" dirty="0"/>
              <a:t>Goal was to make the application look polished and refined</a:t>
            </a:r>
          </a:p>
          <a:p>
            <a:pPr lvl="1"/>
            <a:r>
              <a:rPr lang="en-GB" dirty="0"/>
              <a:t>So we made a separate </a:t>
            </a:r>
            <a:r>
              <a:rPr lang="en-GB" dirty="0" err="1"/>
              <a:t>css</a:t>
            </a:r>
            <a:r>
              <a:rPr lang="en-GB" dirty="0"/>
              <a:t> file to implement different styles and formatting into our application</a:t>
            </a:r>
          </a:p>
          <a:p>
            <a:r>
              <a:rPr lang="en-GB" dirty="0"/>
              <a:t>Templates</a:t>
            </a:r>
          </a:p>
          <a:p>
            <a:pPr lvl="1"/>
            <a:r>
              <a:rPr lang="en-GB" dirty="0"/>
              <a:t>Used the inheritance nature of templates so reduce duplicity </a:t>
            </a:r>
          </a:p>
          <a:p>
            <a:pPr lvl="1"/>
            <a:r>
              <a:rPr lang="en-GB" dirty="0"/>
              <a:t>Each web page inherits the base.html as to keep formatting </a:t>
            </a:r>
            <a:r>
              <a:rPr lang="en-GB" dirty="0" err="1"/>
              <a:t>consistant</a:t>
            </a:r>
            <a:endParaRPr lang="en-GB" dirty="0"/>
          </a:p>
          <a:p>
            <a:r>
              <a:rPr lang="en-GB" dirty="0"/>
              <a:t>User authentication</a:t>
            </a:r>
          </a:p>
          <a:p>
            <a:pPr lvl="1"/>
            <a:r>
              <a:rPr lang="en-GB" dirty="0"/>
              <a:t>We used JS to help us make our sign in and log in forms functional and forms.py to actually store the user information</a:t>
            </a:r>
          </a:p>
          <a:p>
            <a:pPr lvl="1"/>
            <a:r>
              <a:rPr lang="en-GB" dirty="0"/>
              <a:t>We created custom </a:t>
            </a:r>
            <a:r>
              <a:rPr lang="en-GB" dirty="0" err="1"/>
              <a:t>css</a:t>
            </a:r>
            <a:r>
              <a:rPr lang="en-GB" dirty="0"/>
              <a:t> error messages that clearly state what went wrong to the user, whilst looking polished</a:t>
            </a:r>
          </a:p>
        </p:txBody>
      </p:sp>
    </p:spTree>
    <p:extLst>
      <p:ext uri="{BB962C8B-B14F-4D97-AF65-F5344CB8AC3E}">
        <p14:creationId xmlns:p14="http://schemas.microsoft.com/office/powerpoint/2010/main" val="356577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A5BC-2C57-4273-BD32-A3A616D49070}"/>
              </a:ext>
            </a:extLst>
          </p:cNvPr>
          <p:cNvSpPr>
            <a:spLocks noGrp="1"/>
          </p:cNvSpPr>
          <p:nvPr>
            <p:ph type="title"/>
          </p:nvPr>
        </p:nvSpPr>
        <p:spPr/>
        <p:txBody>
          <a:bodyPr/>
          <a:lstStyle/>
          <a:p>
            <a:r>
              <a:rPr lang="en-GB" dirty="0"/>
              <a:t>Approach: Back End</a:t>
            </a:r>
          </a:p>
        </p:txBody>
      </p:sp>
      <p:sp>
        <p:nvSpPr>
          <p:cNvPr id="3" name="Content Placeholder 2">
            <a:extLst>
              <a:ext uri="{FF2B5EF4-FFF2-40B4-BE49-F238E27FC236}">
                <a16:creationId xmlns:a16="http://schemas.microsoft.com/office/drawing/2014/main" id="{F5BB5B4E-238E-4C71-A078-E69FDEC58AB8}"/>
              </a:ext>
            </a:extLst>
          </p:cNvPr>
          <p:cNvSpPr>
            <a:spLocks noGrp="1"/>
          </p:cNvSpPr>
          <p:nvPr>
            <p:ph idx="1"/>
          </p:nvPr>
        </p:nvSpPr>
        <p:spPr>
          <a:xfrm>
            <a:off x="677334" y="1677113"/>
            <a:ext cx="8596668" cy="3880773"/>
          </a:xfrm>
        </p:spPr>
        <p:txBody>
          <a:bodyPr/>
          <a:lstStyle/>
          <a:p>
            <a:r>
              <a:rPr lang="en-GB" dirty="0"/>
              <a:t>Models</a:t>
            </a:r>
          </a:p>
          <a:p>
            <a:pPr lvl="1"/>
            <a:r>
              <a:rPr lang="en-GB" dirty="0"/>
              <a:t>Based on ER diagram we created in the design spec (without the </a:t>
            </a:r>
            <a:r>
              <a:rPr lang="en-GB" dirty="0" err="1"/>
              <a:t>moodle</a:t>
            </a:r>
            <a:r>
              <a:rPr lang="en-GB" dirty="0"/>
              <a:t> API)</a:t>
            </a:r>
          </a:p>
          <a:p>
            <a:r>
              <a:rPr lang="en-GB" dirty="0"/>
              <a:t>Views</a:t>
            </a:r>
          </a:p>
          <a:p>
            <a:pPr lvl="1"/>
            <a:r>
              <a:rPr lang="en-GB" dirty="0"/>
              <a:t>We have separate views for each web page, pop up and lecture</a:t>
            </a:r>
          </a:p>
          <a:p>
            <a:r>
              <a:rPr lang="en-GB" dirty="0"/>
              <a:t>Population script</a:t>
            </a:r>
          </a:p>
          <a:p>
            <a:pPr lvl="1"/>
            <a:r>
              <a:rPr lang="en-GB" dirty="0"/>
              <a:t>We used this to store user information</a:t>
            </a:r>
          </a:p>
          <a:p>
            <a:pPr lvl="1"/>
            <a:r>
              <a:rPr lang="en-GB" dirty="0"/>
              <a:t>We used this to store the lecture content, saved lectures and courses</a:t>
            </a:r>
          </a:p>
          <a:p>
            <a:endParaRPr lang="en-GB" dirty="0"/>
          </a:p>
        </p:txBody>
      </p:sp>
    </p:spTree>
    <p:extLst>
      <p:ext uri="{BB962C8B-B14F-4D97-AF65-F5344CB8AC3E}">
        <p14:creationId xmlns:p14="http://schemas.microsoft.com/office/powerpoint/2010/main" val="131359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EAA2-2D6D-4B08-A129-714158201CFE}"/>
              </a:ext>
            </a:extLst>
          </p:cNvPr>
          <p:cNvSpPr>
            <a:spLocks noGrp="1"/>
          </p:cNvSpPr>
          <p:nvPr>
            <p:ph type="title"/>
          </p:nvPr>
        </p:nvSpPr>
        <p:spPr/>
        <p:txBody>
          <a:bodyPr/>
          <a:lstStyle/>
          <a:p>
            <a:r>
              <a:rPr lang="en-GB" dirty="0"/>
              <a:t>Live Demonstration</a:t>
            </a:r>
          </a:p>
        </p:txBody>
      </p:sp>
    </p:spTree>
    <p:extLst>
      <p:ext uri="{BB962C8B-B14F-4D97-AF65-F5344CB8AC3E}">
        <p14:creationId xmlns:p14="http://schemas.microsoft.com/office/powerpoint/2010/main" val="915472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4EDD-7C4A-4B42-AFA2-B4C3DB293777}"/>
              </a:ext>
            </a:extLst>
          </p:cNvPr>
          <p:cNvSpPr>
            <a:spLocks noGrp="1"/>
          </p:cNvSpPr>
          <p:nvPr>
            <p:ph type="title"/>
          </p:nvPr>
        </p:nvSpPr>
        <p:spPr/>
        <p:txBody>
          <a:bodyPr/>
          <a:lstStyle/>
          <a:p>
            <a:r>
              <a:rPr lang="en-US" dirty="0"/>
              <a:t>Summary of Team’s Contribution</a:t>
            </a:r>
          </a:p>
        </p:txBody>
      </p:sp>
      <p:sp>
        <p:nvSpPr>
          <p:cNvPr id="3" name="Content Placeholder 2">
            <a:extLst>
              <a:ext uri="{FF2B5EF4-FFF2-40B4-BE49-F238E27FC236}">
                <a16:creationId xmlns:a16="http://schemas.microsoft.com/office/drawing/2014/main" id="{AD5EBBEB-043F-5441-B570-F109D271A3C3}"/>
              </a:ext>
            </a:extLst>
          </p:cNvPr>
          <p:cNvSpPr>
            <a:spLocks noGrp="1"/>
          </p:cNvSpPr>
          <p:nvPr>
            <p:ph idx="1"/>
          </p:nvPr>
        </p:nvSpPr>
        <p:spPr>
          <a:xfrm>
            <a:off x="677334" y="1808896"/>
            <a:ext cx="8596668" cy="3880773"/>
          </a:xfrm>
        </p:spPr>
        <p:txBody>
          <a:bodyPr>
            <a:normAutofit/>
          </a:bodyPr>
          <a:lstStyle/>
          <a:p>
            <a:r>
              <a:rPr lang="en-US" dirty="0"/>
              <a:t>Ishita</a:t>
            </a:r>
            <a:r>
              <a:rPr lang="ko-KR" altLang="en-US" dirty="0"/>
              <a:t> </a:t>
            </a:r>
            <a:r>
              <a:rPr lang="en-US" altLang="ko-KR" dirty="0" err="1"/>
              <a:t>Narsiker</a:t>
            </a:r>
            <a:r>
              <a:rPr lang="en-US" altLang="ko-KR" dirty="0"/>
              <a:t> : Backend related with starting lecture search function</a:t>
            </a:r>
          </a:p>
          <a:p>
            <a:r>
              <a:rPr lang="en-US" dirty="0"/>
              <a:t>Amy Eden : Frontend related with formatting the web pages with </a:t>
            </a:r>
            <a:r>
              <a:rPr lang="en-US" dirty="0" err="1"/>
              <a:t>css</a:t>
            </a:r>
            <a:r>
              <a:rPr lang="en-US" dirty="0"/>
              <a:t> and </a:t>
            </a:r>
            <a:r>
              <a:rPr lang="en-US" dirty="0" err="1"/>
              <a:t>js</a:t>
            </a:r>
            <a:r>
              <a:rPr lang="en-US" dirty="0"/>
              <a:t>, formatting </a:t>
            </a:r>
            <a:r>
              <a:rPr lang="en-US" dirty="0" err="1"/>
              <a:t>darkmode</a:t>
            </a:r>
            <a:r>
              <a:rPr lang="en-US" dirty="0"/>
              <a:t>, signup and login forms. Backend related with mapping the URLs and starting the models/forms</a:t>
            </a:r>
          </a:p>
          <a:p>
            <a:r>
              <a:rPr lang="en-US" dirty="0"/>
              <a:t>Luke Mullen : Backend related with population script (to hold lecture content, user information), views, forms, unit tests, a functional search function and cleaning up code</a:t>
            </a:r>
          </a:p>
          <a:p>
            <a:r>
              <a:rPr lang="en-US" dirty="0"/>
              <a:t>Petros </a:t>
            </a:r>
            <a:r>
              <a:rPr lang="en-US" dirty="0" err="1"/>
              <a:t>Kitazos</a:t>
            </a:r>
            <a:r>
              <a:rPr lang="en-US" dirty="0"/>
              <a:t> : Frontend related with formatting the web pages with </a:t>
            </a:r>
            <a:r>
              <a:rPr lang="en-US" dirty="0" err="1"/>
              <a:t>css</a:t>
            </a:r>
            <a:r>
              <a:rPr lang="en-US" dirty="0"/>
              <a:t> and </a:t>
            </a:r>
            <a:r>
              <a:rPr lang="en-US" dirty="0" err="1"/>
              <a:t>js</a:t>
            </a:r>
            <a:r>
              <a:rPr lang="en-US" dirty="0"/>
              <a:t>, added animations and images to clean up visually</a:t>
            </a:r>
          </a:p>
          <a:p>
            <a:r>
              <a:rPr lang="en-US" dirty="0"/>
              <a:t>SoonKwang Hwang : Backend related with account reset, </a:t>
            </a:r>
            <a:r>
              <a:rPr lang="en-US" dirty="0" err="1"/>
              <a:t>darkmode</a:t>
            </a:r>
            <a:endParaRPr lang="en-US" dirty="0"/>
          </a:p>
        </p:txBody>
      </p:sp>
    </p:spTree>
    <p:extLst>
      <p:ext uri="{BB962C8B-B14F-4D97-AF65-F5344CB8AC3E}">
        <p14:creationId xmlns:p14="http://schemas.microsoft.com/office/powerpoint/2010/main" val="1264792408"/>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920</TotalTime>
  <Words>668</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Segoe UI</vt:lpstr>
      <vt:lpstr>Trebuchet MS</vt:lpstr>
      <vt:lpstr>Wingdings 3</vt:lpstr>
      <vt:lpstr>Facet</vt:lpstr>
      <vt:lpstr>Find my Lecture: LectureFinder</vt:lpstr>
      <vt:lpstr>Find My Lecture: Overview</vt:lpstr>
      <vt:lpstr>Target Audience </vt:lpstr>
      <vt:lpstr>Find My Lecture: Technologies Used</vt:lpstr>
      <vt:lpstr>Features of the Web Application</vt:lpstr>
      <vt:lpstr>Approach: Front End</vt:lpstr>
      <vt:lpstr>Approach: Back End</vt:lpstr>
      <vt:lpstr>Live Demonstration</vt:lpstr>
      <vt:lpstr>Summary of Team’s Contribution</vt:lpstr>
      <vt:lpstr>Find My Lecture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Eden (student)</dc:creator>
  <cp:lastModifiedBy>Amy Eden (student)</cp:lastModifiedBy>
  <cp:revision>92</cp:revision>
  <dcterms:created xsi:type="dcterms:W3CDTF">2022-03-18T10:05:50Z</dcterms:created>
  <dcterms:modified xsi:type="dcterms:W3CDTF">2022-03-24T14:48:48Z</dcterms:modified>
</cp:coreProperties>
</file>