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83AE-3606-5049-A0EC-06E4580DA2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AC208E2-59FC-074C-889B-DEF0BFA76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FDDF256-8910-B041-853D-1989AF4C65C5}"/>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BA09692A-8002-354F-AFA9-89E027A25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72BF0-B269-1642-886F-D244CAD7690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1627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6692-789E-B24F-A2E5-9E9C480ACD0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BEEC66-5B60-C145-8FE6-1FD9B64850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FA9158-3194-8C4F-897D-749DE9FC7CF3}"/>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C17BAEB7-824C-E14B-843D-7E27B92AA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6D506-7D4C-9549-9B46-A73101DBA249}"/>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9484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C1D3F-ECCF-C543-A248-8C4267E6C4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34C1466-238E-2140-9795-759550D954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05ECA1-B60F-5E4C-8035-08503300EB8F}"/>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D0EC96F6-24F2-2B4A-8609-8E381FEFA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8A8C7-7047-2845-BC62-4CF424A8E17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37238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9E7B-8012-2B40-B525-F650A8B988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E4603F-4DB6-6446-B589-7DA243183F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62D246-1A4D-CC41-998A-0E5449303751}"/>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23D2B280-C4E2-D244-A84C-6136C2BC3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6F7DF-8D67-144C-A7AE-452402653CB2}"/>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8463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6D36-81C7-9149-BD30-A3D06CC14CF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EB05B1-BBFE-254F-9EB3-FF74B315C8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C8B4BC-143A-854F-82BF-4E95B5CF817D}"/>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20B252FE-6319-DF44-94DA-2C92BE0B3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7E915-A1B4-BB46-996A-AB758798AFC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89992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B037-B5F5-B74D-8565-D2FB8053E6F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886B5A-E617-4644-B97E-23CC1598DC5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48E99D-23C1-EE49-BF29-5FEC3E3A80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758FD6D-ACF7-8345-85E6-D3066DD982B1}"/>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6" name="Footer Placeholder 5">
            <a:extLst>
              <a:ext uri="{FF2B5EF4-FFF2-40B4-BE49-F238E27FC236}">
                <a16:creationId xmlns:a16="http://schemas.microsoft.com/office/drawing/2014/main" id="{AA3DAA4A-C7B1-B848-978E-7B8739144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1CFAA-411E-E54D-86B7-F95C750D73FC}"/>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275448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96C3-017F-E543-ABF5-C6849E30BC5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378D25-A64F-9540-89DF-68CD6C24F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484A4F-4A08-AA49-9F9F-D6723FF881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00644E-FD0D-064F-9DB2-B8926B30B8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6579E0-0FD5-6D4C-A673-0707303A1A7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61E1FCB-DC41-A34E-9F5C-B7D33B730546}"/>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8" name="Footer Placeholder 7">
            <a:extLst>
              <a:ext uri="{FF2B5EF4-FFF2-40B4-BE49-F238E27FC236}">
                <a16:creationId xmlns:a16="http://schemas.microsoft.com/office/drawing/2014/main" id="{3AE1EB45-B789-FA45-89CE-93C65B2F9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AC423-48B4-E847-AB7F-779EE14CFCD3}"/>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72174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EC9C-56DC-F24D-802D-8A43BECFF6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36D452-744D-364B-BDF9-03F6C2E3E05F}"/>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4" name="Footer Placeholder 3">
            <a:extLst>
              <a:ext uri="{FF2B5EF4-FFF2-40B4-BE49-F238E27FC236}">
                <a16:creationId xmlns:a16="http://schemas.microsoft.com/office/drawing/2014/main" id="{CD33BB03-8F79-4944-9515-AE0554E19E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344EC6-CEAE-464E-8430-CB15A7665741}"/>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106675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71FB8-7B18-464C-AF53-804A7A1FDF2F}"/>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3" name="Footer Placeholder 2">
            <a:extLst>
              <a:ext uri="{FF2B5EF4-FFF2-40B4-BE49-F238E27FC236}">
                <a16:creationId xmlns:a16="http://schemas.microsoft.com/office/drawing/2014/main" id="{C73E9FA0-2479-B449-BDEB-4B1218848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6167B3-B70F-564E-AB75-7340009A17DD}"/>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9520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74ED-64F8-AB42-95F9-9C3C2E19CA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3D2123F-B31A-C743-998A-226579835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27DC5D8-9201-064A-8022-D8CCD7C48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4E438A-08BB-1F4B-A444-69D58C415962}"/>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6" name="Footer Placeholder 5">
            <a:extLst>
              <a:ext uri="{FF2B5EF4-FFF2-40B4-BE49-F238E27FC236}">
                <a16:creationId xmlns:a16="http://schemas.microsoft.com/office/drawing/2014/main" id="{2EBFDE3D-3F31-6845-A407-815B1EB60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F51F58-60C1-9749-BA14-B51DD9A8E3AF}"/>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44995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0696-3F13-2C4F-98FE-D6437E0763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6F185E-8F50-6549-81CA-18D5486FC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77B62-65A4-EB4D-A07D-F094E1D4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D22D12-7B1A-2443-85F5-191C32AE05B8}"/>
              </a:ext>
            </a:extLst>
          </p:cNvPr>
          <p:cNvSpPr>
            <a:spLocks noGrp="1"/>
          </p:cNvSpPr>
          <p:nvPr>
            <p:ph type="dt" sz="half" idx="10"/>
          </p:nvPr>
        </p:nvSpPr>
        <p:spPr/>
        <p:txBody>
          <a:bodyPr/>
          <a:lstStyle/>
          <a:p>
            <a:fld id="{95092FE3-F51D-0C4A-A1D2-112694A4D9A8}" type="datetimeFigureOut">
              <a:rPr lang="en-US" smtClean="0"/>
              <a:t>2/22/2022</a:t>
            </a:fld>
            <a:endParaRPr lang="en-US"/>
          </a:p>
        </p:txBody>
      </p:sp>
      <p:sp>
        <p:nvSpPr>
          <p:cNvPr id="6" name="Footer Placeholder 5">
            <a:extLst>
              <a:ext uri="{FF2B5EF4-FFF2-40B4-BE49-F238E27FC236}">
                <a16:creationId xmlns:a16="http://schemas.microsoft.com/office/drawing/2014/main" id="{66CAB583-C3CA-7643-BB3A-01D4FF26A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056634-9206-1649-BB58-95B308421E86}"/>
              </a:ext>
            </a:extLst>
          </p:cNvPr>
          <p:cNvSpPr>
            <a:spLocks noGrp="1"/>
          </p:cNvSpPr>
          <p:nvPr>
            <p:ph type="sldNum" sz="quarter" idx="12"/>
          </p:nvPr>
        </p:nvSpPr>
        <p:spPr/>
        <p:txBody>
          <a:bodyPr/>
          <a:lstStyle/>
          <a:p>
            <a:fld id="{247D235D-FDEA-7A40-8EDE-46B38D14C4F1}" type="slidenum">
              <a:rPr lang="en-US" smtClean="0"/>
              <a:t>‹#›</a:t>
            </a:fld>
            <a:endParaRPr lang="en-US"/>
          </a:p>
        </p:txBody>
      </p:sp>
    </p:spTree>
    <p:extLst>
      <p:ext uri="{BB962C8B-B14F-4D97-AF65-F5344CB8AC3E}">
        <p14:creationId xmlns:p14="http://schemas.microsoft.com/office/powerpoint/2010/main" val="334612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F1691-A593-2246-8C86-62C3285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6FBCE4-0DDD-5240-A6A5-F4A1A57F3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EE33EF-DF5E-184B-91DD-018E87894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92FE3-F51D-0C4A-A1D2-112694A4D9A8}" type="datetimeFigureOut">
              <a:rPr lang="en-US" smtClean="0"/>
              <a:t>2/22/2022</a:t>
            </a:fld>
            <a:endParaRPr lang="en-US"/>
          </a:p>
        </p:txBody>
      </p:sp>
      <p:sp>
        <p:nvSpPr>
          <p:cNvPr id="5" name="Footer Placeholder 4">
            <a:extLst>
              <a:ext uri="{FF2B5EF4-FFF2-40B4-BE49-F238E27FC236}">
                <a16:creationId xmlns:a16="http://schemas.microsoft.com/office/drawing/2014/main" id="{4C07C7BD-AB6E-4D45-BA76-0A8952756F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55CB4-DEE1-9A46-A9B3-A12896BBF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D235D-FDEA-7A40-8EDE-46B38D14C4F1}" type="slidenum">
              <a:rPr lang="en-US" smtClean="0"/>
              <a:t>‹#›</a:t>
            </a:fld>
            <a:endParaRPr lang="en-US"/>
          </a:p>
        </p:txBody>
      </p:sp>
    </p:spTree>
    <p:extLst>
      <p:ext uri="{BB962C8B-B14F-4D97-AF65-F5344CB8AC3E}">
        <p14:creationId xmlns:p14="http://schemas.microsoft.com/office/powerpoint/2010/main" val="386111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AAE5-5BF9-2345-B600-98F106E41612}"/>
              </a:ext>
            </a:extLst>
          </p:cNvPr>
          <p:cNvSpPr>
            <a:spLocks noGrp="1"/>
          </p:cNvSpPr>
          <p:nvPr>
            <p:ph type="ctrTitle"/>
          </p:nvPr>
        </p:nvSpPr>
        <p:spPr/>
        <p:txBody>
          <a:bodyPr>
            <a:normAutofit/>
          </a:bodyPr>
          <a:lstStyle/>
          <a:p>
            <a:r>
              <a:rPr lang="en-GB" sz="5400" dirty="0"/>
              <a:t>Web Application Development 2</a:t>
            </a:r>
            <a:endParaRPr lang="en-US" sz="5400" dirty="0"/>
          </a:p>
        </p:txBody>
      </p:sp>
      <p:sp>
        <p:nvSpPr>
          <p:cNvPr id="3" name="Subtitle 2">
            <a:extLst>
              <a:ext uri="{FF2B5EF4-FFF2-40B4-BE49-F238E27FC236}">
                <a16:creationId xmlns:a16="http://schemas.microsoft.com/office/drawing/2014/main" id="{5BA070E5-ABDE-9D41-A186-75E2C63A55BD}"/>
              </a:ext>
            </a:extLst>
          </p:cNvPr>
          <p:cNvSpPr>
            <a:spLocks noGrp="1"/>
          </p:cNvSpPr>
          <p:nvPr>
            <p:ph type="subTitle" idx="1"/>
          </p:nvPr>
        </p:nvSpPr>
        <p:spPr/>
        <p:txBody>
          <a:bodyPr/>
          <a:lstStyle/>
          <a:p>
            <a:r>
              <a:rPr lang="en-US" dirty="0"/>
              <a:t>Group Project Design Specification: Group 7A</a:t>
            </a:r>
          </a:p>
        </p:txBody>
      </p:sp>
    </p:spTree>
    <p:extLst>
      <p:ext uri="{BB962C8B-B14F-4D97-AF65-F5344CB8AC3E}">
        <p14:creationId xmlns:p14="http://schemas.microsoft.com/office/powerpoint/2010/main" val="128424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E18D-6439-40D7-8CC4-2EA82C8DA52E}"/>
              </a:ext>
            </a:extLst>
          </p:cNvPr>
          <p:cNvSpPr>
            <a:spLocks noGrp="1"/>
          </p:cNvSpPr>
          <p:nvPr>
            <p:ph type="title"/>
          </p:nvPr>
        </p:nvSpPr>
        <p:spPr/>
        <p:txBody>
          <a:bodyPr/>
          <a:lstStyle/>
          <a:p>
            <a:r>
              <a:rPr lang="en-GB" dirty="0"/>
              <a:t>Walkthrough </a:t>
            </a:r>
          </a:p>
        </p:txBody>
      </p:sp>
      <p:sp>
        <p:nvSpPr>
          <p:cNvPr id="3" name="Content Placeholder 2">
            <a:extLst>
              <a:ext uri="{FF2B5EF4-FFF2-40B4-BE49-F238E27FC236}">
                <a16:creationId xmlns:a16="http://schemas.microsoft.com/office/drawing/2014/main" id="{BC7C4B6A-0C81-4E88-868A-D95400B4A5F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3137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96E6-6636-AE47-B557-990186A9D581}"/>
              </a:ext>
            </a:extLst>
          </p:cNvPr>
          <p:cNvSpPr>
            <a:spLocks noGrp="1"/>
          </p:cNvSpPr>
          <p:nvPr>
            <p:ph type="title"/>
          </p:nvPr>
        </p:nvSpPr>
        <p:spPr/>
        <p:txBody>
          <a:bodyPr/>
          <a:lstStyle/>
          <a:p>
            <a:pPr algn="ctr"/>
            <a:r>
              <a:rPr lang="en-US" dirty="0"/>
              <a:t>Group 7A: Overview – Find my Lecture</a:t>
            </a:r>
          </a:p>
        </p:txBody>
      </p:sp>
      <p:sp>
        <p:nvSpPr>
          <p:cNvPr id="3" name="Content Placeholder 2">
            <a:extLst>
              <a:ext uri="{FF2B5EF4-FFF2-40B4-BE49-F238E27FC236}">
                <a16:creationId xmlns:a16="http://schemas.microsoft.com/office/drawing/2014/main" id="{27CCEE47-275E-5B46-9F89-F0DBE1BBA0EF}"/>
              </a:ext>
            </a:extLst>
          </p:cNvPr>
          <p:cNvSpPr>
            <a:spLocks noGrp="1"/>
          </p:cNvSpPr>
          <p:nvPr>
            <p:ph idx="1"/>
          </p:nvPr>
        </p:nvSpPr>
        <p:spPr/>
        <p:txBody>
          <a:bodyPr>
            <a:normAutofit/>
          </a:bodyPr>
          <a:lstStyle/>
          <a:p>
            <a:r>
              <a:rPr lang="en-US" sz="2400" dirty="0"/>
              <a:t>The objective of this Web Application is to help students find exact instances of a concept being referred to in recorded lectures, reading materials and slides provided for various modules.</a:t>
            </a:r>
          </a:p>
          <a:p>
            <a:r>
              <a:rPr lang="en-US" sz="2400" dirty="0"/>
              <a:t>Users will be able to perform keyword searches and get filtered results based on week number/professor name/module name</a:t>
            </a:r>
          </a:p>
          <a:p>
            <a:r>
              <a:rPr lang="en-US" sz="2400" dirty="0"/>
              <a:t>Users will also be able to create an account to highlight/star these instances and save it to their profile.</a:t>
            </a:r>
          </a:p>
          <a:p>
            <a:r>
              <a:rPr lang="en-US" sz="2400" dirty="0"/>
              <a:t>Professors will be able to upload study materials for the students to save/highlight</a:t>
            </a:r>
          </a:p>
        </p:txBody>
      </p:sp>
    </p:spTree>
    <p:extLst>
      <p:ext uri="{BB962C8B-B14F-4D97-AF65-F5344CB8AC3E}">
        <p14:creationId xmlns:p14="http://schemas.microsoft.com/office/powerpoint/2010/main" val="416436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0231-C836-E94B-90E7-8CB4C06BC09F}"/>
              </a:ext>
            </a:extLst>
          </p:cNvPr>
          <p:cNvSpPr>
            <a:spLocks noGrp="1"/>
          </p:cNvSpPr>
          <p:nvPr>
            <p:ph type="title"/>
          </p:nvPr>
        </p:nvSpPr>
        <p:spPr/>
        <p:txBody>
          <a:bodyPr/>
          <a:lstStyle/>
          <a:p>
            <a:r>
              <a:rPr lang="en-US" dirty="0"/>
              <a:t>Project Requirements</a:t>
            </a:r>
          </a:p>
        </p:txBody>
      </p:sp>
      <p:sp>
        <p:nvSpPr>
          <p:cNvPr id="3" name="Content Placeholder 2">
            <a:extLst>
              <a:ext uri="{FF2B5EF4-FFF2-40B4-BE49-F238E27FC236}">
                <a16:creationId xmlns:a16="http://schemas.microsoft.com/office/drawing/2014/main" id="{C8436ED8-5BFC-6340-BDA4-A0210F7EE6F2}"/>
              </a:ext>
            </a:extLst>
          </p:cNvPr>
          <p:cNvSpPr>
            <a:spLocks noGrp="1"/>
          </p:cNvSpPr>
          <p:nvPr>
            <p:ph idx="1"/>
          </p:nvPr>
        </p:nvSpPr>
        <p:spPr/>
        <p:txBody>
          <a:bodyPr/>
          <a:lstStyle/>
          <a:p>
            <a:r>
              <a:rPr lang="en-US" sz="2400" dirty="0"/>
              <a:t>Students will be able to sign up + log in/out + delete their account</a:t>
            </a:r>
          </a:p>
          <a:p>
            <a:r>
              <a:rPr lang="en-US" sz="2400" dirty="0"/>
              <a:t>Professors and site admins will have access to add/remove study materials. Students will have a read only access. </a:t>
            </a:r>
          </a:p>
          <a:p>
            <a:r>
              <a:rPr lang="en-US" sz="2400" dirty="0"/>
              <a:t>Everyone will be able to view the search results however students will need to log in for saving/highlighting</a:t>
            </a:r>
          </a:p>
          <a:p>
            <a:r>
              <a:rPr lang="en-US" sz="2400" dirty="0"/>
              <a:t>Students will be able to filter search results by module name, professor name and week</a:t>
            </a:r>
          </a:p>
          <a:p>
            <a:r>
              <a:rPr lang="en-US" sz="2400" dirty="0"/>
              <a:t>Students can save notes to their account and highlight parts of transcripts to save to their account.</a:t>
            </a:r>
          </a:p>
          <a:p>
            <a:endParaRPr lang="en-US" sz="2400" dirty="0"/>
          </a:p>
        </p:txBody>
      </p:sp>
    </p:spTree>
    <p:extLst>
      <p:ext uri="{BB962C8B-B14F-4D97-AF65-F5344CB8AC3E}">
        <p14:creationId xmlns:p14="http://schemas.microsoft.com/office/powerpoint/2010/main" val="411614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172124"/>
            <a:ext cx="4368602" cy="1956841"/>
          </a:xfrm>
        </p:spPr>
        <p:txBody>
          <a:bodyPr anchor="b">
            <a:normAutofit/>
          </a:bodyPr>
          <a:lstStyle/>
          <a:p>
            <a:r>
              <a:rPr lang="en-US" sz="5400" dirty="0"/>
              <a:t>This is Hamish</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420130" y="2799528"/>
            <a:ext cx="5004486" cy="3320668"/>
          </a:xfrm>
        </p:spPr>
        <p:txBody>
          <a:bodyPr>
            <a:normAutofit/>
          </a:bodyPr>
          <a:lstStyle/>
          <a:p>
            <a:pPr marL="0" indent="0">
              <a:buNone/>
            </a:pPr>
            <a:r>
              <a:rPr lang="en-US" sz="1800" dirty="0"/>
              <a:t>He is a 20-year-old international student from Oman studying CS. Being a first gen university student, Hamish works hard to fund his education by working multiple part time jobs. As a result, he’s unable to spend the time catching up on every single lecture before live lectures. He prefers self studying using other materials but would love the option of reviewing recorded lectures if he finds something difficult/wants more insight into the professor’s approach about it. Not having to spend time watching videos but having the option to study efficiently using transcripts is something Hamish believes will improve his studies!</a:t>
            </a:r>
          </a:p>
        </p:txBody>
      </p:sp>
      <p:pic>
        <p:nvPicPr>
          <p:cNvPr id="1026" name="Picture 2">
            <a:extLst>
              <a:ext uri="{FF2B5EF4-FFF2-40B4-BE49-F238E27FC236}">
                <a16:creationId xmlns:a16="http://schemas.microsoft.com/office/drawing/2014/main" id="{31732A4E-D504-9246-8949-685D34FA18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606366" y="0"/>
            <a:ext cx="6878784" cy="685800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1E1BFD8A-9307-E04F-9F79-53E1D59C5B34}"/>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1</a:t>
            </a:r>
          </a:p>
        </p:txBody>
      </p:sp>
    </p:spTree>
    <p:extLst>
      <p:ext uri="{BB962C8B-B14F-4D97-AF65-F5344CB8AC3E}">
        <p14:creationId xmlns:p14="http://schemas.microsoft.com/office/powerpoint/2010/main" val="286075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Mirabelle</a:t>
            </a:r>
          </a:p>
        </p:txBody>
      </p:sp>
      <p:sp>
        <p:nvSpPr>
          <p:cNvPr id="13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She is a mature PHD Student who also works full time and has a family. Full time employment and familial commitments means that she can only focus on her PHD in curated free time. Since time is so precious for Mirabelle, Find my lecture will allow her to refer to material relevant to her focus of work for the day through keywords. Simply looking at instances of certain concepts being referred to would allow her to focus on being more efficient with her work. </a:t>
            </a:r>
          </a:p>
        </p:txBody>
      </p:sp>
      <p:pic>
        <p:nvPicPr>
          <p:cNvPr id="3074" name="Picture 2">
            <a:extLst>
              <a:ext uri="{FF2B5EF4-FFF2-40B4-BE49-F238E27FC236}">
                <a16:creationId xmlns:a16="http://schemas.microsoft.com/office/drawing/2014/main" id="{6CF103D1-1BC8-5545-B1CC-ADE7529B98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C644B362-881F-E844-9E34-486133041DD6}"/>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2</a:t>
            </a:r>
          </a:p>
        </p:txBody>
      </p:sp>
    </p:spTree>
    <p:extLst>
      <p:ext uri="{BB962C8B-B14F-4D97-AF65-F5344CB8AC3E}">
        <p14:creationId xmlns:p14="http://schemas.microsoft.com/office/powerpoint/2010/main" val="346694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3DD9D-428B-E644-A42D-7BE58C979EBF}"/>
              </a:ext>
            </a:extLst>
          </p:cNvPr>
          <p:cNvSpPr>
            <a:spLocks noGrp="1"/>
          </p:cNvSpPr>
          <p:nvPr>
            <p:ph type="title"/>
          </p:nvPr>
        </p:nvSpPr>
        <p:spPr>
          <a:xfrm>
            <a:off x="640080" y="325369"/>
            <a:ext cx="4368602" cy="1956841"/>
          </a:xfrm>
        </p:spPr>
        <p:txBody>
          <a:bodyPr anchor="b">
            <a:normAutofit/>
          </a:bodyPr>
          <a:lstStyle/>
          <a:p>
            <a:r>
              <a:rPr lang="en-US" sz="5400" dirty="0"/>
              <a:t>This is David</a:t>
            </a:r>
          </a:p>
        </p:txBody>
      </p:sp>
      <p:sp>
        <p:nvSpPr>
          <p:cNvPr id="19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BC333-38E2-9D49-94ED-50BA97D54862}"/>
              </a:ext>
            </a:extLst>
          </p:cNvPr>
          <p:cNvSpPr>
            <a:spLocks noGrp="1"/>
          </p:cNvSpPr>
          <p:nvPr>
            <p:ph idx="1"/>
          </p:nvPr>
        </p:nvSpPr>
        <p:spPr>
          <a:xfrm>
            <a:off x="640080" y="2872899"/>
            <a:ext cx="4243589" cy="3320668"/>
          </a:xfrm>
        </p:spPr>
        <p:txBody>
          <a:bodyPr>
            <a:normAutofit/>
          </a:bodyPr>
          <a:lstStyle/>
          <a:p>
            <a:pPr marL="0" indent="0">
              <a:buNone/>
            </a:pPr>
            <a:r>
              <a:rPr lang="en-US" sz="1800" dirty="0"/>
              <a:t>He is a professor with 12 years of working experience. He teaches a variety of students, everyone with their preferred method of learning. David really loves his students and would love to contribute in making studying an enjoyable process for every student. In addition to uploading study materials on students’ educational portal, he’d love to cater to this group of students for their convenience.</a:t>
            </a:r>
          </a:p>
        </p:txBody>
      </p:sp>
      <p:pic>
        <p:nvPicPr>
          <p:cNvPr id="5122" name="Picture 2">
            <a:extLst>
              <a:ext uri="{FF2B5EF4-FFF2-40B4-BE49-F238E27FC236}">
                <a16:creationId xmlns:a16="http://schemas.microsoft.com/office/drawing/2014/main" id="{490365D3-530D-2144-B27A-DB08080274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49FAA85-789F-BF4A-AE92-5B2BA497FED7}"/>
              </a:ext>
            </a:extLst>
          </p:cNvPr>
          <p:cNvSpPr txBox="1">
            <a:spLocks/>
          </p:cNvSpPr>
          <p:nvPr/>
        </p:nvSpPr>
        <p:spPr>
          <a:xfrm>
            <a:off x="241369" y="325369"/>
            <a:ext cx="2136071" cy="226144"/>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USER PERSONA 3</a:t>
            </a:r>
          </a:p>
        </p:txBody>
      </p:sp>
    </p:spTree>
    <p:extLst>
      <p:ext uri="{BB962C8B-B14F-4D97-AF65-F5344CB8AC3E}">
        <p14:creationId xmlns:p14="http://schemas.microsoft.com/office/powerpoint/2010/main" val="206519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6729-69DC-4EC6-A5ED-2602B9E324B5}"/>
              </a:ext>
            </a:extLst>
          </p:cNvPr>
          <p:cNvSpPr>
            <a:spLocks noGrp="1"/>
          </p:cNvSpPr>
          <p:nvPr>
            <p:ph type="title"/>
          </p:nvPr>
        </p:nvSpPr>
        <p:spPr/>
        <p:txBody>
          <a:bodyPr/>
          <a:lstStyle/>
          <a:p>
            <a:r>
              <a:rPr lang="en-GB" dirty="0"/>
              <a:t>The Specification </a:t>
            </a:r>
          </a:p>
        </p:txBody>
      </p:sp>
      <p:sp>
        <p:nvSpPr>
          <p:cNvPr id="3" name="Content Placeholder 2">
            <a:extLst>
              <a:ext uri="{FF2B5EF4-FFF2-40B4-BE49-F238E27FC236}">
                <a16:creationId xmlns:a16="http://schemas.microsoft.com/office/drawing/2014/main" id="{45731521-319D-4886-B0B5-0F21D488A460}"/>
              </a:ext>
            </a:extLst>
          </p:cNvPr>
          <p:cNvSpPr>
            <a:spLocks noGrp="1"/>
          </p:cNvSpPr>
          <p:nvPr>
            <p:ph idx="1"/>
          </p:nvPr>
        </p:nvSpPr>
        <p:spPr/>
        <p:txBody>
          <a:bodyPr>
            <a:normAutofit lnSpcReduction="10000"/>
          </a:bodyPr>
          <a:lstStyle/>
          <a:p>
            <a:r>
              <a:rPr lang="en-GB" dirty="0"/>
              <a:t>The user is able to create/delete their account </a:t>
            </a:r>
          </a:p>
          <a:p>
            <a:r>
              <a:rPr lang="en-GB" dirty="0"/>
              <a:t>The user is able to log in/out of their account</a:t>
            </a:r>
          </a:p>
          <a:p>
            <a:r>
              <a:rPr lang="en-GB" dirty="0"/>
              <a:t>Professors with accounts and site admins can upload content </a:t>
            </a:r>
          </a:p>
          <a:p>
            <a:r>
              <a:rPr lang="en-GB" dirty="0"/>
              <a:t>Students can view and filter the content uploaded</a:t>
            </a:r>
          </a:p>
          <a:p>
            <a:r>
              <a:rPr lang="en-GB" dirty="0"/>
              <a:t>Students with accounts can save content and have their own instance to highlight</a:t>
            </a:r>
          </a:p>
          <a:p>
            <a:r>
              <a:rPr lang="en-GB" dirty="0"/>
              <a:t>Students with accounts can view all saved content on their account page</a:t>
            </a:r>
          </a:p>
          <a:p>
            <a:r>
              <a:rPr lang="en-GB" dirty="0"/>
              <a:t>User will be able to navigate through all pages that aren’t login restricted on all pages</a:t>
            </a:r>
          </a:p>
          <a:p>
            <a:endParaRPr lang="en-GB" dirty="0"/>
          </a:p>
          <a:p>
            <a:endParaRPr lang="en-GB" dirty="0"/>
          </a:p>
        </p:txBody>
      </p:sp>
    </p:spTree>
    <p:extLst>
      <p:ext uri="{BB962C8B-B14F-4D97-AF65-F5344CB8AC3E}">
        <p14:creationId xmlns:p14="http://schemas.microsoft.com/office/powerpoint/2010/main" val="333508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8473-5C4E-4CB0-9573-9DFEE9D223A6}"/>
              </a:ext>
            </a:extLst>
          </p:cNvPr>
          <p:cNvSpPr>
            <a:spLocks noGrp="1"/>
          </p:cNvSpPr>
          <p:nvPr>
            <p:ph type="title"/>
          </p:nvPr>
        </p:nvSpPr>
        <p:spPr/>
        <p:txBody>
          <a:bodyPr/>
          <a:lstStyle/>
          <a:p>
            <a:r>
              <a:rPr lang="en-GB" dirty="0"/>
              <a:t>System Architecture</a:t>
            </a:r>
          </a:p>
        </p:txBody>
      </p:sp>
      <p:sp>
        <p:nvSpPr>
          <p:cNvPr id="4" name="Smiley Face 3">
            <a:extLst>
              <a:ext uri="{FF2B5EF4-FFF2-40B4-BE49-F238E27FC236}">
                <a16:creationId xmlns:a16="http://schemas.microsoft.com/office/drawing/2014/main" id="{878431BF-EF9F-4686-AAEF-CA6E40AA4E40}"/>
              </a:ext>
            </a:extLst>
          </p:cNvPr>
          <p:cNvSpPr/>
          <p:nvPr/>
        </p:nvSpPr>
        <p:spPr>
          <a:xfrm>
            <a:off x="475862" y="2034074"/>
            <a:ext cx="1007705" cy="933062"/>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F8470938-10B2-40EB-87C0-1156A6AF797E}"/>
              </a:ext>
            </a:extLst>
          </p:cNvPr>
          <p:cNvCxnSpPr>
            <a:stCxn id="4" idx="4"/>
          </p:cNvCxnSpPr>
          <p:nvPr/>
        </p:nvCxnSpPr>
        <p:spPr>
          <a:xfrm flipH="1">
            <a:off x="970384" y="2967136"/>
            <a:ext cx="9331" cy="10077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19B3E6C-D052-4BF9-9BBD-D94C4CB612CA}"/>
              </a:ext>
            </a:extLst>
          </p:cNvPr>
          <p:cNvCxnSpPr/>
          <p:nvPr/>
        </p:nvCxnSpPr>
        <p:spPr>
          <a:xfrm>
            <a:off x="970384" y="3974841"/>
            <a:ext cx="354563"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AE5725-6B0B-461C-94FE-BECDE339134C}"/>
              </a:ext>
            </a:extLst>
          </p:cNvPr>
          <p:cNvCxnSpPr/>
          <p:nvPr/>
        </p:nvCxnSpPr>
        <p:spPr>
          <a:xfrm flipH="1">
            <a:off x="681135" y="3974841"/>
            <a:ext cx="298580" cy="587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D55684-2D39-4F4C-89CA-72E938D3868D}"/>
              </a:ext>
            </a:extLst>
          </p:cNvPr>
          <p:cNvCxnSpPr>
            <a:stCxn id="4" idx="4"/>
          </p:cNvCxnSpPr>
          <p:nvPr/>
        </p:nvCxnSpPr>
        <p:spPr>
          <a:xfrm>
            <a:off x="979715" y="2967136"/>
            <a:ext cx="503852" cy="783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412B67-B8BB-4CC3-9AD2-BF5C7E8D4E50}"/>
              </a:ext>
            </a:extLst>
          </p:cNvPr>
          <p:cNvCxnSpPr>
            <a:stCxn id="4" idx="4"/>
          </p:cNvCxnSpPr>
          <p:nvPr/>
        </p:nvCxnSpPr>
        <p:spPr>
          <a:xfrm flipH="1">
            <a:off x="475862" y="2967136"/>
            <a:ext cx="503853" cy="718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E07B13D-6BF7-4557-8E47-CCA4C630043D}"/>
              </a:ext>
            </a:extLst>
          </p:cNvPr>
          <p:cNvSpPr/>
          <p:nvPr/>
        </p:nvSpPr>
        <p:spPr>
          <a:xfrm>
            <a:off x="419878" y="4851918"/>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a:t>
            </a:r>
          </a:p>
        </p:txBody>
      </p:sp>
      <p:sp>
        <p:nvSpPr>
          <p:cNvPr id="16" name="Rectangle 15">
            <a:extLst>
              <a:ext uri="{FF2B5EF4-FFF2-40B4-BE49-F238E27FC236}">
                <a16:creationId xmlns:a16="http://schemas.microsoft.com/office/drawing/2014/main" id="{32B67003-E7DD-4A0E-813C-0DCE89020061}"/>
              </a:ext>
            </a:extLst>
          </p:cNvPr>
          <p:cNvSpPr/>
          <p:nvPr/>
        </p:nvSpPr>
        <p:spPr>
          <a:xfrm>
            <a:off x="2932923" y="2825160"/>
            <a:ext cx="1623526" cy="587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Client</a:t>
            </a:r>
          </a:p>
        </p:txBody>
      </p:sp>
      <p:sp>
        <p:nvSpPr>
          <p:cNvPr id="17" name="Rectangle 16">
            <a:extLst>
              <a:ext uri="{FF2B5EF4-FFF2-40B4-BE49-F238E27FC236}">
                <a16:creationId xmlns:a16="http://schemas.microsoft.com/office/drawing/2014/main" id="{1D43E286-88CE-4B44-98A0-EBD2F728996B}"/>
              </a:ext>
            </a:extLst>
          </p:cNvPr>
          <p:cNvSpPr/>
          <p:nvPr/>
        </p:nvSpPr>
        <p:spPr>
          <a:xfrm>
            <a:off x="5735218" y="2809148"/>
            <a:ext cx="1623526" cy="619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Middleware</a:t>
            </a:r>
          </a:p>
        </p:txBody>
      </p:sp>
      <p:sp>
        <p:nvSpPr>
          <p:cNvPr id="18" name="Cloud 17">
            <a:extLst>
              <a:ext uri="{FF2B5EF4-FFF2-40B4-BE49-F238E27FC236}">
                <a16:creationId xmlns:a16="http://schemas.microsoft.com/office/drawing/2014/main" id="{7B44C75D-218B-4859-894A-0EB6EE3CE9D0}"/>
              </a:ext>
            </a:extLst>
          </p:cNvPr>
          <p:cNvSpPr/>
          <p:nvPr/>
        </p:nvSpPr>
        <p:spPr>
          <a:xfrm>
            <a:off x="9069355" y="891998"/>
            <a:ext cx="2646783" cy="143691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Moodle/Google</a:t>
            </a:r>
          </a:p>
          <a:p>
            <a:pPr algn="ctr"/>
            <a:r>
              <a:rPr lang="en-GB" dirty="0">
                <a:solidFill>
                  <a:schemeClr val="tx1"/>
                </a:solidFill>
              </a:rPr>
              <a:t>Search API</a:t>
            </a:r>
          </a:p>
        </p:txBody>
      </p:sp>
      <p:sp>
        <p:nvSpPr>
          <p:cNvPr id="19" name="Cylinder 18">
            <a:extLst>
              <a:ext uri="{FF2B5EF4-FFF2-40B4-BE49-F238E27FC236}">
                <a16:creationId xmlns:a16="http://schemas.microsoft.com/office/drawing/2014/main" id="{3546B2E7-3E75-4547-B0CC-D29B5188DFF4}"/>
              </a:ext>
            </a:extLst>
          </p:cNvPr>
          <p:cNvSpPr/>
          <p:nvPr/>
        </p:nvSpPr>
        <p:spPr>
          <a:xfrm>
            <a:off x="9088016" y="3214395"/>
            <a:ext cx="1800808" cy="1931437"/>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Database</a:t>
            </a:r>
          </a:p>
        </p:txBody>
      </p:sp>
      <p:cxnSp>
        <p:nvCxnSpPr>
          <p:cNvPr id="25" name="Straight Arrow Connector 24">
            <a:extLst>
              <a:ext uri="{FF2B5EF4-FFF2-40B4-BE49-F238E27FC236}">
                <a16:creationId xmlns:a16="http://schemas.microsoft.com/office/drawing/2014/main" id="{10CF4283-4F7C-413D-83C5-1CFC0F7B9B6C}"/>
              </a:ext>
            </a:extLst>
          </p:cNvPr>
          <p:cNvCxnSpPr>
            <a:stCxn id="16" idx="1"/>
          </p:cNvCxnSpPr>
          <p:nvPr/>
        </p:nvCxnSpPr>
        <p:spPr>
          <a:xfrm flipH="1">
            <a:off x="1536440" y="3119074"/>
            <a:ext cx="13964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411FF59-F50E-41D6-AC39-E21CB1F6D99B}"/>
              </a:ext>
            </a:extLst>
          </p:cNvPr>
          <p:cNvCxnSpPr>
            <a:stCxn id="16" idx="3"/>
            <a:endCxn id="17" idx="1"/>
          </p:cNvCxnSpPr>
          <p:nvPr/>
        </p:nvCxnSpPr>
        <p:spPr>
          <a:xfrm>
            <a:off x="4556449" y="3119074"/>
            <a:ext cx="11787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BD0C16-7860-4735-AA7E-0D298DF5B9A8}"/>
              </a:ext>
            </a:extLst>
          </p:cNvPr>
          <p:cNvCxnSpPr>
            <a:stCxn id="17" idx="3"/>
            <a:endCxn id="19" idx="2"/>
          </p:cNvCxnSpPr>
          <p:nvPr/>
        </p:nvCxnSpPr>
        <p:spPr>
          <a:xfrm>
            <a:off x="7358744" y="3119074"/>
            <a:ext cx="1729272" cy="10610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2B8B66D-5F3B-4709-A07E-B22ED9200809}"/>
              </a:ext>
            </a:extLst>
          </p:cNvPr>
          <p:cNvCxnSpPr>
            <a:cxnSpLocks/>
            <a:stCxn id="17" idx="3"/>
            <a:endCxn id="18" idx="2"/>
          </p:cNvCxnSpPr>
          <p:nvPr/>
        </p:nvCxnSpPr>
        <p:spPr>
          <a:xfrm flipV="1">
            <a:off x="7358744" y="1610455"/>
            <a:ext cx="1718821" cy="150861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04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BC21-F83F-455B-BE32-F8BC56BA83FC}"/>
              </a:ext>
            </a:extLst>
          </p:cNvPr>
          <p:cNvSpPr>
            <a:spLocks noGrp="1"/>
          </p:cNvSpPr>
          <p:nvPr>
            <p:ph type="title"/>
          </p:nvPr>
        </p:nvSpPr>
        <p:spPr/>
        <p:txBody>
          <a:bodyPr/>
          <a:lstStyle/>
          <a:p>
            <a:r>
              <a:rPr lang="en-GB" dirty="0"/>
              <a:t>ER Diagram (Chen notation)</a:t>
            </a:r>
          </a:p>
        </p:txBody>
      </p:sp>
      <p:sp>
        <p:nvSpPr>
          <p:cNvPr id="3" name="Content Placeholder 2">
            <a:extLst>
              <a:ext uri="{FF2B5EF4-FFF2-40B4-BE49-F238E27FC236}">
                <a16:creationId xmlns:a16="http://schemas.microsoft.com/office/drawing/2014/main" id="{4DA582CB-FB9A-487F-AC5B-DFEA1B18444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59539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591</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Web Application Development 2</vt:lpstr>
      <vt:lpstr>Group 7A: Overview – Find my Lecture</vt:lpstr>
      <vt:lpstr>Project Requirements</vt:lpstr>
      <vt:lpstr>This is Hamish</vt:lpstr>
      <vt:lpstr>This is Mirabelle</vt:lpstr>
      <vt:lpstr>This is David</vt:lpstr>
      <vt:lpstr>The Specification </vt:lpstr>
      <vt:lpstr>System Architecture</vt:lpstr>
      <vt:lpstr>ER Diagram (Chen notation)</vt:lpstr>
      <vt:lpstr>Walkthrough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2</dc:title>
  <dc:creator>Ishita Narsiker (student)</dc:creator>
  <cp:lastModifiedBy>Amy Eden (student)</cp:lastModifiedBy>
  <cp:revision>45</cp:revision>
  <dcterms:created xsi:type="dcterms:W3CDTF">2022-02-21T16:12:21Z</dcterms:created>
  <dcterms:modified xsi:type="dcterms:W3CDTF">2022-02-22T11:35:34Z</dcterms:modified>
</cp:coreProperties>
</file>