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72" r:id="rId9"/>
    <p:sldId id="268" r:id="rId10"/>
    <p:sldId id="269" r:id="rId11"/>
    <p:sldId id="270" r:id="rId12"/>
    <p:sldId id="271" r:id="rId13"/>
    <p:sldId id="273" r:id="rId14"/>
    <p:sldId id="263" r:id="rId15"/>
    <p:sldId id="264" r:id="rId16"/>
    <p:sldId id="267" r:id="rId17"/>
    <p:sldId id="266"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83AE-3606-5049-A0EC-06E4580DA2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AC208E2-59FC-074C-889B-DEF0BFA76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FDDF256-8910-B041-853D-1989AF4C65C5}"/>
              </a:ext>
            </a:extLst>
          </p:cNvPr>
          <p:cNvSpPr>
            <a:spLocks noGrp="1"/>
          </p:cNvSpPr>
          <p:nvPr>
            <p:ph type="dt" sz="half" idx="10"/>
          </p:nvPr>
        </p:nvSpPr>
        <p:spPr/>
        <p:txBody>
          <a:bodyPr/>
          <a:lstStyle/>
          <a:p>
            <a:fld id="{95092FE3-F51D-0C4A-A1D2-112694A4D9A8}" type="datetimeFigureOut">
              <a:rPr lang="en-US" smtClean="0"/>
              <a:t>2/23/22</a:t>
            </a:fld>
            <a:endParaRPr lang="en-US"/>
          </a:p>
        </p:txBody>
      </p:sp>
      <p:sp>
        <p:nvSpPr>
          <p:cNvPr id="5" name="Footer Placeholder 4">
            <a:extLst>
              <a:ext uri="{FF2B5EF4-FFF2-40B4-BE49-F238E27FC236}">
                <a16:creationId xmlns:a16="http://schemas.microsoft.com/office/drawing/2014/main" id="{BA09692A-8002-354F-AFA9-89E027A25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72BF0-B269-1642-886F-D244CAD7690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16276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6692-789E-B24F-A2E5-9E9C480ACD0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BEEC66-5B60-C145-8FE6-1FD9B64850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FA9158-3194-8C4F-897D-749DE9FC7CF3}"/>
              </a:ext>
            </a:extLst>
          </p:cNvPr>
          <p:cNvSpPr>
            <a:spLocks noGrp="1"/>
          </p:cNvSpPr>
          <p:nvPr>
            <p:ph type="dt" sz="half" idx="10"/>
          </p:nvPr>
        </p:nvSpPr>
        <p:spPr/>
        <p:txBody>
          <a:bodyPr/>
          <a:lstStyle/>
          <a:p>
            <a:fld id="{95092FE3-F51D-0C4A-A1D2-112694A4D9A8}" type="datetimeFigureOut">
              <a:rPr lang="en-US" smtClean="0"/>
              <a:t>2/23/22</a:t>
            </a:fld>
            <a:endParaRPr lang="en-US"/>
          </a:p>
        </p:txBody>
      </p:sp>
      <p:sp>
        <p:nvSpPr>
          <p:cNvPr id="5" name="Footer Placeholder 4">
            <a:extLst>
              <a:ext uri="{FF2B5EF4-FFF2-40B4-BE49-F238E27FC236}">
                <a16:creationId xmlns:a16="http://schemas.microsoft.com/office/drawing/2014/main" id="{C17BAEB7-824C-E14B-843D-7E27B92AA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6D506-7D4C-9549-9B46-A73101DBA249}"/>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94844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4C1D3F-ECCF-C543-A248-8C4267E6C4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34C1466-238E-2140-9795-759550D954F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05ECA1-B60F-5E4C-8035-08503300EB8F}"/>
              </a:ext>
            </a:extLst>
          </p:cNvPr>
          <p:cNvSpPr>
            <a:spLocks noGrp="1"/>
          </p:cNvSpPr>
          <p:nvPr>
            <p:ph type="dt" sz="half" idx="10"/>
          </p:nvPr>
        </p:nvSpPr>
        <p:spPr/>
        <p:txBody>
          <a:bodyPr/>
          <a:lstStyle/>
          <a:p>
            <a:fld id="{95092FE3-F51D-0C4A-A1D2-112694A4D9A8}" type="datetimeFigureOut">
              <a:rPr lang="en-US" smtClean="0"/>
              <a:t>2/23/22</a:t>
            </a:fld>
            <a:endParaRPr lang="en-US"/>
          </a:p>
        </p:txBody>
      </p:sp>
      <p:sp>
        <p:nvSpPr>
          <p:cNvPr id="5" name="Footer Placeholder 4">
            <a:extLst>
              <a:ext uri="{FF2B5EF4-FFF2-40B4-BE49-F238E27FC236}">
                <a16:creationId xmlns:a16="http://schemas.microsoft.com/office/drawing/2014/main" id="{D0EC96F6-24F2-2B4A-8609-8E381FEFA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8A8C7-7047-2845-BC62-4CF424A8E17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37238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9E7B-8012-2B40-B525-F650A8B988E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CE4603F-4DB6-6446-B589-7DA243183F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62D246-1A4D-CC41-998A-0E5449303751}"/>
              </a:ext>
            </a:extLst>
          </p:cNvPr>
          <p:cNvSpPr>
            <a:spLocks noGrp="1"/>
          </p:cNvSpPr>
          <p:nvPr>
            <p:ph type="dt" sz="half" idx="10"/>
          </p:nvPr>
        </p:nvSpPr>
        <p:spPr/>
        <p:txBody>
          <a:bodyPr/>
          <a:lstStyle/>
          <a:p>
            <a:fld id="{95092FE3-F51D-0C4A-A1D2-112694A4D9A8}" type="datetimeFigureOut">
              <a:rPr lang="en-US" smtClean="0"/>
              <a:t>2/23/22</a:t>
            </a:fld>
            <a:endParaRPr lang="en-US"/>
          </a:p>
        </p:txBody>
      </p:sp>
      <p:sp>
        <p:nvSpPr>
          <p:cNvPr id="5" name="Footer Placeholder 4">
            <a:extLst>
              <a:ext uri="{FF2B5EF4-FFF2-40B4-BE49-F238E27FC236}">
                <a16:creationId xmlns:a16="http://schemas.microsoft.com/office/drawing/2014/main" id="{23D2B280-C4E2-D244-A84C-6136C2BC3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6F7DF-8D67-144C-A7AE-452402653CB2}"/>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84631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6D36-81C7-9149-BD30-A3D06CC14CF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8EB05B1-BBFE-254F-9EB3-FF74B315C8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C8B4BC-143A-854F-82BF-4E95B5CF817D}"/>
              </a:ext>
            </a:extLst>
          </p:cNvPr>
          <p:cNvSpPr>
            <a:spLocks noGrp="1"/>
          </p:cNvSpPr>
          <p:nvPr>
            <p:ph type="dt" sz="half" idx="10"/>
          </p:nvPr>
        </p:nvSpPr>
        <p:spPr/>
        <p:txBody>
          <a:bodyPr/>
          <a:lstStyle/>
          <a:p>
            <a:fld id="{95092FE3-F51D-0C4A-A1D2-112694A4D9A8}" type="datetimeFigureOut">
              <a:rPr lang="en-US" smtClean="0"/>
              <a:t>2/23/22</a:t>
            </a:fld>
            <a:endParaRPr lang="en-US"/>
          </a:p>
        </p:txBody>
      </p:sp>
      <p:sp>
        <p:nvSpPr>
          <p:cNvPr id="5" name="Footer Placeholder 4">
            <a:extLst>
              <a:ext uri="{FF2B5EF4-FFF2-40B4-BE49-F238E27FC236}">
                <a16:creationId xmlns:a16="http://schemas.microsoft.com/office/drawing/2014/main" id="{20B252FE-6319-DF44-94DA-2C92BE0B3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7E915-A1B4-BB46-996A-AB758798AFC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89992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B037-B5F5-B74D-8565-D2FB8053E6F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886B5A-E617-4644-B97E-23CC1598DC5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548E99D-23C1-EE49-BF29-5FEC3E3A80B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758FD6D-ACF7-8345-85E6-D3066DD982B1}"/>
              </a:ext>
            </a:extLst>
          </p:cNvPr>
          <p:cNvSpPr>
            <a:spLocks noGrp="1"/>
          </p:cNvSpPr>
          <p:nvPr>
            <p:ph type="dt" sz="half" idx="10"/>
          </p:nvPr>
        </p:nvSpPr>
        <p:spPr/>
        <p:txBody>
          <a:bodyPr/>
          <a:lstStyle/>
          <a:p>
            <a:fld id="{95092FE3-F51D-0C4A-A1D2-112694A4D9A8}" type="datetimeFigureOut">
              <a:rPr lang="en-US" smtClean="0"/>
              <a:t>2/23/22</a:t>
            </a:fld>
            <a:endParaRPr lang="en-US"/>
          </a:p>
        </p:txBody>
      </p:sp>
      <p:sp>
        <p:nvSpPr>
          <p:cNvPr id="6" name="Footer Placeholder 5">
            <a:extLst>
              <a:ext uri="{FF2B5EF4-FFF2-40B4-BE49-F238E27FC236}">
                <a16:creationId xmlns:a16="http://schemas.microsoft.com/office/drawing/2014/main" id="{AA3DAA4A-C7B1-B848-978E-7B8739144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1CFAA-411E-E54D-86B7-F95C750D73F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75448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96C3-017F-E543-ABF5-C6849E30BC5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7378D25-A64F-9540-89DF-68CD6C24F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0484A4F-4A08-AA49-9F9F-D6723FF881A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00644E-FD0D-064F-9DB2-B8926B30B8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6579E0-0FD5-6D4C-A673-0707303A1A7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61E1FCB-DC41-A34E-9F5C-B7D33B730546}"/>
              </a:ext>
            </a:extLst>
          </p:cNvPr>
          <p:cNvSpPr>
            <a:spLocks noGrp="1"/>
          </p:cNvSpPr>
          <p:nvPr>
            <p:ph type="dt" sz="half" idx="10"/>
          </p:nvPr>
        </p:nvSpPr>
        <p:spPr/>
        <p:txBody>
          <a:bodyPr/>
          <a:lstStyle/>
          <a:p>
            <a:fld id="{95092FE3-F51D-0C4A-A1D2-112694A4D9A8}" type="datetimeFigureOut">
              <a:rPr lang="en-US" smtClean="0"/>
              <a:t>2/23/22</a:t>
            </a:fld>
            <a:endParaRPr lang="en-US"/>
          </a:p>
        </p:txBody>
      </p:sp>
      <p:sp>
        <p:nvSpPr>
          <p:cNvPr id="8" name="Footer Placeholder 7">
            <a:extLst>
              <a:ext uri="{FF2B5EF4-FFF2-40B4-BE49-F238E27FC236}">
                <a16:creationId xmlns:a16="http://schemas.microsoft.com/office/drawing/2014/main" id="{3AE1EB45-B789-FA45-89CE-93C65B2F91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FAC423-48B4-E847-AB7F-779EE14CFCD3}"/>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721744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EC9C-56DC-F24D-802D-8A43BECFF61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936D452-744D-364B-BDF9-03F6C2E3E05F}"/>
              </a:ext>
            </a:extLst>
          </p:cNvPr>
          <p:cNvSpPr>
            <a:spLocks noGrp="1"/>
          </p:cNvSpPr>
          <p:nvPr>
            <p:ph type="dt" sz="half" idx="10"/>
          </p:nvPr>
        </p:nvSpPr>
        <p:spPr/>
        <p:txBody>
          <a:bodyPr/>
          <a:lstStyle/>
          <a:p>
            <a:fld id="{95092FE3-F51D-0C4A-A1D2-112694A4D9A8}" type="datetimeFigureOut">
              <a:rPr lang="en-US" smtClean="0"/>
              <a:t>2/23/22</a:t>
            </a:fld>
            <a:endParaRPr lang="en-US"/>
          </a:p>
        </p:txBody>
      </p:sp>
      <p:sp>
        <p:nvSpPr>
          <p:cNvPr id="4" name="Footer Placeholder 3">
            <a:extLst>
              <a:ext uri="{FF2B5EF4-FFF2-40B4-BE49-F238E27FC236}">
                <a16:creationId xmlns:a16="http://schemas.microsoft.com/office/drawing/2014/main" id="{CD33BB03-8F79-4944-9515-AE0554E19E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344EC6-CEAE-464E-8430-CB15A7665741}"/>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06675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71FB8-7B18-464C-AF53-804A7A1FDF2F}"/>
              </a:ext>
            </a:extLst>
          </p:cNvPr>
          <p:cNvSpPr>
            <a:spLocks noGrp="1"/>
          </p:cNvSpPr>
          <p:nvPr>
            <p:ph type="dt" sz="half" idx="10"/>
          </p:nvPr>
        </p:nvSpPr>
        <p:spPr/>
        <p:txBody>
          <a:bodyPr/>
          <a:lstStyle/>
          <a:p>
            <a:fld id="{95092FE3-F51D-0C4A-A1D2-112694A4D9A8}" type="datetimeFigureOut">
              <a:rPr lang="en-US" smtClean="0"/>
              <a:t>2/23/22</a:t>
            </a:fld>
            <a:endParaRPr lang="en-US"/>
          </a:p>
        </p:txBody>
      </p:sp>
      <p:sp>
        <p:nvSpPr>
          <p:cNvPr id="3" name="Footer Placeholder 2">
            <a:extLst>
              <a:ext uri="{FF2B5EF4-FFF2-40B4-BE49-F238E27FC236}">
                <a16:creationId xmlns:a16="http://schemas.microsoft.com/office/drawing/2014/main" id="{C73E9FA0-2479-B449-BDEB-4B12188489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6167B3-B70F-564E-AB75-7340009A17D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9520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74ED-64F8-AB42-95F9-9C3C2E19CA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3D2123F-B31A-C743-998A-226579835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27DC5D8-9201-064A-8022-D8CCD7C48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4E438A-08BB-1F4B-A444-69D58C415962}"/>
              </a:ext>
            </a:extLst>
          </p:cNvPr>
          <p:cNvSpPr>
            <a:spLocks noGrp="1"/>
          </p:cNvSpPr>
          <p:nvPr>
            <p:ph type="dt" sz="half" idx="10"/>
          </p:nvPr>
        </p:nvSpPr>
        <p:spPr/>
        <p:txBody>
          <a:bodyPr/>
          <a:lstStyle/>
          <a:p>
            <a:fld id="{95092FE3-F51D-0C4A-A1D2-112694A4D9A8}" type="datetimeFigureOut">
              <a:rPr lang="en-US" smtClean="0"/>
              <a:t>2/23/22</a:t>
            </a:fld>
            <a:endParaRPr lang="en-US"/>
          </a:p>
        </p:txBody>
      </p:sp>
      <p:sp>
        <p:nvSpPr>
          <p:cNvPr id="6" name="Footer Placeholder 5">
            <a:extLst>
              <a:ext uri="{FF2B5EF4-FFF2-40B4-BE49-F238E27FC236}">
                <a16:creationId xmlns:a16="http://schemas.microsoft.com/office/drawing/2014/main" id="{2EBFDE3D-3F31-6845-A407-815B1EB60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51F58-60C1-9749-BA14-B51DD9A8E3A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44995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0696-3F13-2C4F-98FE-D6437E0763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46F185E-8F50-6549-81CA-18D5486FC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A77B62-65A4-EB4D-A07D-F094E1D43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D22D12-7B1A-2443-85F5-191C32AE05B8}"/>
              </a:ext>
            </a:extLst>
          </p:cNvPr>
          <p:cNvSpPr>
            <a:spLocks noGrp="1"/>
          </p:cNvSpPr>
          <p:nvPr>
            <p:ph type="dt" sz="half" idx="10"/>
          </p:nvPr>
        </p:nvSpPr>
        <p:spPr/>
        <p:txBody>
          <a:bodyPr/>
          <a:lstStyle/>
          <a:p>
            <a:fld id="{95092FE3-F51D-0C4A-A1D2-112694A4D9A8}" type="datetimeFigureOut">
              <a:rPr lang="en-US" smtClean="0"/>
              <a:t>2/23/22</a:t>
            </a:fld>
            <a:endParaRPr lang="en-US"/>
          </a:p>
        </p:txBody>
      </p:sp>
      <p:sp>
        <p:nvSpPr>
          <p:cNvPr id="6" name="Footer Placeholder 5">
            <a:extLst>
              <a:ext uri="{FF2B5EF4-FFF2-40B4-BE49-F238E27FC236}">
                <a16:creationId xmlns:a16="http://schemas.microsoft.com/office/drawing/2014/main" id="{66CAB583-C3CA-7643-BB3A-01D4FF26A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056634-9206-1649-BB58-95B308421E86}"/>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3346124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F1691-A593-2246-8C86-62C3285D7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96FBCE4-0DDD-5240-A6A5-F4A1A57F3C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EE33EF-DF5E-184B-91DD-018E878945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92FE3-F51D-0C4A-A1D2-112694A4D9A8}" type="datetimeFigureOut">
              <a:rPr lang="en-US" smtClean="0"/>
              <a:t>2/23/22</a:t>
            </a:fld>
            <a:endParaRPr lang="en-US"/>
          </a:p>
        </p:txBody>
      </p:sp>
      <p:sp>
        <p:nvSpPr>
          <p:cNvPr id="5" name="Footer Placeholder 4">
            <a:extLst>
              <a:ext uri="{FF2B5EF4-FFF2-40B4-BE49-F238E27FC236}">
                <a16:creationId xmlns:a16="http://schemas.microsoft.com/office/drawing/2014/main" id="{4C07C7BD-AB6E-4D45-BA76-0A8952756F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455CB4-DEE1-9A46-A9B3-A12896BBF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D235D-FDEA-7A40-8EDE-46B38D14C4F1}" type="slidenum">
              <a:rPr lang="en-US" smtClean="0"/>
              <a:t>‹#›</a:t>
            </a:fld>
            <a:endParaRPr lang="en-US"/>
          </a:p>
        </p:txBody>
      </p:sp>
    </p:spTree>
    <p:extLst>
      <p:ext uri="{BB962C8B-B14F-4D97-AF65-F5344CB8AC3E}">
        <p14:creationId xmlns:p14="http://schemas.microsoft.com/office/powerpoint/2010/main" val="3861116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AAE5-5BF9-2345-B600-98F106E41612}"/>
              </a:ext>
            </a:extLst>
          </p:cNvPr>
          <p:cNvSpPr>
            <a:spLocks noGrp="1"/>
          </p:cNvSpPr>
          <p:nvPr>
            <p:ph type="ctrTitle"/>
          </p:nvPr>
        </p:nvSpPr>
        <p:spPr/>
        <p:txBody>
          <a:bodyPr>
            <a:normAutofit/>
          </a:bodyPr>
          <a:lstStyle/>
          <a:p>
            <a:r>
              <a:rPr lang="en-GB" sz="5400" dirty="0"/>
              <a:t>Web Application Development 2</a:t>
            </a:r>
            <a:endParaRPr lang="en-US" sz="5400" dirty="0"/>
          </a:p>
        </p:txBody>
      </p:sp>
      <p:sp>
        <p:nvSpPr>
          <p:cNvPr id="3" name="Subtitle 2">
            <a:extLst>
              <a:ext uri="{FF2B5EF4-FFF2-40B4-BE49-F238E27FC236}">
                <a16:creationId xmlns:a16="http://schemas.microsoft.com/office/drawing/2014/main" id="{5BA070E5-ABDE-9D41-A186-75E2C63A55BD}"/>
              </a:ext>
            </a:extLst>
          </p:cNvPr>
          <p:cNvSpPr>
            <a:spLocks noGrp="1"/>
          </p:cNvSpPr>
          <p:nvPr>
            <p:ph type="subTitle" idx="1"/>
          </p:nvPr>
        </p:nvSpPr>
        <p:spPr/>
        <p:txBody>
          <a:bodyPr/>
          <a:lstStyle/>
          <a:p>
            <a:r>
              <a:rPr lang="en-US" dirty="0"/>
              <a:t>Group Project Design Specification: Group 7A</a:t>
            </a:r>
          </a:p>
        </p:txBody>
      </p:sp>
    </p:spTree>
    <p:extLst>
      <p:ext uri="{BB962C8B-B14F-4D97-AF65-F5344CB8AC3E}">
        <p14:creationId xmlns:p14="http://schemas.microsoft.com/office/powerpoint/2010/main" val="128424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DB5592E-353F-7C45-803D-9059B918B94B}"/>
              </a:ext>
            </a:extLst>
          </p:cNvPr>
          <p:cNvSpPr>
            <a:spLocks noGrp="1"/>
          </p:cNvSpPr>
          <p:nvPr>
            <p:ph type="title"/>
          </p:nvPr>
        </p:nvSpPr>
        <p:spPr>
          <a:xfrm>
            <a:off x="144516" y="187106"/>
            <a:ext cx="6935905" cy="1001220"/>
          </a:xfrm>
        </p:spPr>
        <p:txBody>
          <a:bodyPr>
            <a:normAutofit fontScale="90000"/>
          </a:bodyPr>
          <a:lstStyle/>
          <a:p>
            <a:r>
              <a:rPr lang="en-GB" dirty="0"/>
              <a:t>Wireframe – My Page (Professor)</a:t>
            </a:r>
          </a:p>
        </p:txBody>
      </p:sp>
      <p:pic>
        <p:nvPicPr>
          <p:cNvPr id="9" name="그림 8">
            <a:extLst>
              <a:ext uri="{FF2B5EF4-FFF2-40B4-BE49-F238E27FC236}">
                <a16:creationId xmlns:a16="http://schemas.microsoft.com/office/drawing/2014/main" id="{E784D36D-8538-6544-BAD9-2C253696DE90}"/>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1806906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191CE77-9723-E04C-AD32-02DAD82B350B}"/>
              </a:ext>
            </a:extLst>
          </p:cNvPr>
          <p:cNvSpPr txBox="1">
            <a:spLocks/>
          </p:cNvSpPr>
          <p:nvPr/>
        </p:nvSpPr>
        <p:spPr>
          <a:xfrm>
            <a:off x="144517" y="187106"/>
            <a:ext cx="6861764" cy="100122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Wireframe – My Page (Student)</a:t>
            </a:r>
          </a:p>
        </p:txBody>
      </p:sp>
      <p:pic>
        <p:nvPicPr>
          <p:cNvPr id="8" name="그림 7">
            <a:extLst>
              <a:ext uri="{FF2B5EF4-FFF2-40B4-BE49-F238E27FC236}">
                <a16:creationId xmlns:a16="http://schemas.microsoft.com/office/drawing/2014/main" id="{A85170A8-04E2-9D45-9336-D9AE2E401BC2}"/>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925483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943849-7CE8-AC48-89AF-0F63339976F9}"/>
              </a:ext>
            </a:extLst>
          </p:cNvPr>
          <p:cNvSpPr>
            <a:spLocks noGrp="1"/>
          </p:cNvSpPr>
          <p:nvPr>
            <p:ph type="title"/>
          </p:nvPr>
        </p:nvSpPr>
        <p:spPr>
          <a:xfrm>
            <a:off x="144517" y="187106"/>
            <a:ext cx="6340366" cy="1001220"/>
          </a:xfrm>
        </p:spPr>
        <p:txBody>
          <a:bodyPr>
            <a:normAutofit fontScale="90000"/>
          </a:bodyPr>
          <a:lstStyle/>
          <a:p>
            <a:r>
              <a:rPr lang="en-GB" dirty="0"/>
              <a:t>Wireframe – Lecture (Video)</a:t>
            </a:r>
          </a:p>
        </p:txBody>
      </p:sp>
      <p:pic>
        <p:nvPicPr>
          <p:cNvPr id="9" name="그림 8">
            <a:extLst>
              <a:ext uri="{FF2B5EF4-FFF2-40B4-BE49-F238E27FC236}">
                <a16:creationId xmlns:a16="http://schemas.microsoft.com/office/drawing/2014/main" id="{8DA0566D-ED70-0B4E-BF2C-35E8B28DB74A}"/>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670905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943849-7CE8-AC48-89AF-0F63339976F9}"/>
              </a:ext>
            </a:extLst>
          </p:cNvPr>
          <p:cNvSpPr>
            <a:spLocks noGrp="1"/>
          </p:cNvSpPr>
          <p:nvPr>
            <p:ph type="title"/>
          </p:nvPr>
        </p:nvSpPr>
        <p:spPr>
          <a:xfrm>
            <a:off x="144517" y="187106"/>
            <a:ext cx="6340366" cy="1001220"/>
          </a:xfrm>
        </p:spPr>
        <p:txBody>
          <a:bodyPr/>
          <a:lstStyle/>
          <a:p>
            <a:r>
              <a:rPr lang="en-GB" dirty="0"/>
              <a:t>Wireframe – Lecture (PDF)</a:t>
            </a:r>
          </a:p>
        </p:txBody>
      </p:sp>
      <p:pic>
        <p:nvPicPr>
          <p:cNvPr id="3" name="그림 2">
            <a:extLst>
              <a:ext uri="{FF2B5EF4-FFF2-40B4-BE49-F238E27FC236}">
                <a16:creationId xmlns:a16="http://schemas.microsoft.com/office/drawing/2014/main" id="{256A733E-42DC-3E47-907F-7510D310194A}"/>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176659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8473-5C4E-4CB0-9573-9DFEE9D223A6}"/>
              </a:ext>
            </a:extLst>
          </p:cNvPr>
          <p:cNvSpPr>
            <a:spLocks noGrp="1"/>
          </p:cNvSpPr>
          <p:nvPr>
            <p:ph type="title"/>
          </p:nvPr>
        </p:nvSpPr>
        <p:spPr/>
        <p:txBody>
          <a:bodyPr/>
          <a:lstStyle/>
          <a:p>
            <a:r>
              <a:rPr lang="en-GB" dirty="0"/>
              <a:t>System Architecture</a:t>
            </a:r>
          </a:p>
        </p:txBody>
      </p:sp>
      <p:sp>
        <p:nvSpPr>
          <p:cNvPr id="4" name="Smiley Face 3">
            <a:extLst>
              <a:ext uri="{FF2B5EF4-FFF2-40B4-BE49-F238E27FC236}">
                <a16:creationId xmlns:a16="http://schemas.microsoft.com/office/drawing/2014/main" id="{878431BF-EF9F-4686-AAEF-CA6E40AA4E40}"/>
              </a:ext>
            </a:extLst>
          </p:cNvPr>
          <p:cNvSpPr/>
          <p:nvPr/>
        </p:nvSpPr>
        <p:spPr>
          <a:xfrm>
            <a:off x="475862" y="2034074"/>
            <a:ext cx="1007705" cy="933062"/>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F8470938-10B2-40EB-87C0-1156A6AF797E}"/>
              </a:ext>
            </a:extLst>
          </p:cNvPr>
          <p:cNvCxnSpPr>
            <a:stCxn id="4" idx="4"/>
          </p:cNvCxnSpPr>
          <p:nvPr/>
        </p:nvCxnSpPr>
        <p:spPr>
          <a:xfrm flipH="1">
            <a:off x="970384" y="2967136"/>
            <a:ext cx="9331" cy="10077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19B3E6C-D052-4BF9-9BBD-D94C4CB612CA}"/>
              </a:ext>
            </a:extLst>
          </p:cNvPr>
          <p:cNvCxnSpPr/>
          <p:nvPr/>
        </p:nvCxnSpPr>
        <p:spPr>
          <a:xfrm>
            <a:off x="970384" y="3974841"/>
            <a:ext cx="354563" cy="587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AE5725-6B0B-461C-94FE-BECDE339134C}"/>
              </a:ext>
            </a:extLst>
          </p:cNvPr>
          <p:cNvCxnSpPr/>
          <p:nvPr/>
        </p:nvCxnSpPr>
        <p:spPr>
          <a:xfrm flipH="1">
            <a:off x="681135" y="3974841"/>
            <a:ext cx="298580" cy="587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D55684-2D39-4F4C-89CA-72E938D3868D}"/>
              </a:ext>
            </a:extLst>
          </p:cNvPr>
          <p:cNvCxnSpPr>
            <a:stCxn id="4" idx="4"/>
          </p:cNvCxnSpPr>
          <p:nvPr/>
        </p:nvCxnSpPr>
        <p:spPr>
          <a:xfrm>
            <a:off x="979715" y="2967136"/>
            <a:ext cx="503852" cy="783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412B67-B8BB-4CC3-9AD2-BF5C7E8D4E50}"/>
              </a:ext>
            </a:extLst>
          </p:cNvPr>
          <p:cNvCxnSpPr>
            <a:stCxn id="4" idx="4"/>
          </p:cNvCxnSpPr>
          <p:nvPr/>
        </p:nvCxnSpPr>
        <p:spPr>
          <a:xfrm flipH="1">
            <a:off x="475862" y="2967136"/>
            <a:ext cx="503853" cy="718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E07B13D-6BF7-4557-8E47-CCA4C630043D}"/>
              </a:ext>
            </a:extLst>
          </p:cNvPr>
          <p:cNvSpPr/>
          <p:nvPr/>
        </p:nvSpPr>
        <p:spPr>
          <a:xfrm>
            <a:off x="419878" y="4851918"/>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User</a:t>
            </a:r>
          </a:p>
        </p:txBody>
      </p:sp>
      <p:sp>
        <p:nvSpPr>
          <p:cNvPr id="16" name="Rectangle 15">
            <a:extLst>
              <a:ext uri="{FF2B5EF4-FFF2-40B4-BE49-F238E27FC236}">
                <a16:creationId xmlns:a16="http://schemas.microsoft.com/office/drawing/2014/main" id="{32B67003-E7DD-4A0E-813C-0DCE89020061}"/>
              </a:ext>
            </a:extLst>
          </p:cNvPr>
          <p:cNvSpPr/>
          <p:nvPr/>
        </p:nvSpPr>
        <p:spPr>
          <a:xfrm>
            <a:off x="2932923" y="2825160"/>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Client</a:t>
            </a:r>
          </a:p>
        </p:txBody>
      </p:sp>
      <p:sp>
        <p:nvSpPr>
          <p:cNvPr id="17" name="Rectangle 16">
            <a:extLst>
              <a:ext uri="{FF2B5EF4-FFF2-40B4-BE49-F238E27FC236}">
                <a16:creationId xmlns:a16="http://schemas.microsoft.com/office/drawing/2014/main" id="{1D43E286-88CE-4B44-98A0-EBD2F728996B}"/>
              </a:ext>
            </a:extLst>
          </p:cNvPr>
          <p:cNvSpPr/>
          <p:nvPr/>
        </p:nvSpPr>
        <p:spPr>
          <a:xfrm>
            <a:off x="5735218" y="2809148"/>
            <a:ext cx="1623526" cy="6198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Middleware</a:t>
            </a:r>
          </a:p>
        </p:txBody>
      </p:sp>
      <p:sp>
        <p:nvSpPr>
          <p:cNvPr id="18" name="Cloud 17">
            <a:extLst>
              <a:ext uri="{FF2B5EF4-FFF2-40B4-BE49-F238E27FC236}">
                <a16:creationId xmlns:a16="http://schemas.microsoft.com/office/drawing/2014/main" id="{7B44C75D-218B-4859-894A-0EB6EE3CE9D0}"/>
              </a:ext>
            </a:extLst>
          </p:cNvPr>
          <p:cNvSpPr/>
          <p:nvPr/>
        </p:nvSpPr>
        <p:spPr>
          <a:xfrm>
            <a:off x="9069355" y="891998"/>
            <a:ext cx="2646783" cy="143691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Moodle/Google</a:t>
            </a:r>
          </a:p>
          <a:p>
            <a:pPr algn="ctr"/>
            <a:r>
              <a:rPr lang="en-GB" dirty="0">
                <a:solidFill>
                  <a:schemeClr val="tx1"/>
                </a:solidFill>
              </a:rPr>
              <a:t>Search API</a:t>
            </a:r>
          </a:p>
        </p:txBody>
      </p:sp>
      <p:sp>
        <p:nvSpPr>
          <p:cNvPr id="19" name="Cylinder 18">
            <a:extLst>
              <a:ext uri="{FF2B5EF4-FFF2-40B4-BE49-F238E27FC236}">
                <a16:creationId xmlns:a16="http://schemas.microsoft.com/office/drawing/2014/main" id="{3546B2E7-3E75-4547-B0CC-D29B5188DFF4}"/>
              </a:ext>
            </a:extLst>
          </p:cNvPr>
          <p:cNvSpPr/>
          <p:nvPr/>
        </p:nvSpPr>
        <p:spPr>
          <a:xfrm>
            <a:off x="9088016" y="3214395"/>
            <a:ext cx="1800808" cy="1931437"/>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Database</a:t>
            </a:r>
          </a:p>
        </p:txBody>
      </p:sp>
      <p:cxnSp>
        <p:nvCxnSpPr>
          <p:cNvPr id="25" name="Straight Arrow Connector 24">
            <a:extLst>
              <a:ext uri="{FF2B5EF4-FFF2-40B4-BE49-F238E27FC236}">
                <a16:creationId xmlns:a16="http://schemas.microsoft.com/office/drawing/2014/main" id="{10CF4283-4F7C-413D-83C5-1CFC0F7B9B6C}"/>
              </a:ext>
            </a:extLst>
          </p:cNvPr>
          <p:cNvCxnSpPr>
            <a:stCxn id="16" idx="1"/>
          </p:cNvCxnSpPr>
          <p:nvPr/>
        </p:nvCxnSpPr>
        <p:spPr>
          <a:xfrm flipH="1">
            <a:off x="1536440" y="3119074"/>
            <a:ext cx="139648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411FF59-F50E-41D6-AC39-E21CB1F6D99B}"/>
              </a:ext>
            </a:extLst>
          </p:cNvPr>
          <p:cNvCxnSpPr>
            <a:stCxn id="16" idx="3"/>
            <a:endCxn id="17" idx="1"/>
          </p:cNvCxnSpPr>
          <p:nvPr/>
        </p:nvCxnSpPr>
        <p:spPr>
          <a:xfrm>
            <a:off x="4556449" y="3119074"/>
            <a:ext cx="117876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4BD0C16-7860-4735-AA7E-0D298DF5B9A8}"/>
              </a:ext>
            </a:extLst>
          </p:cNvPr>
          <p:cNvCxnSpPr>
            <a:stCxn id="17" idx="3"/>
            <a:endCxn id="19" idx="2"/>
          </p:cNvCxnSpPr>
          <p:nvPr/>
        </p:nvCxnSpPr>
        <p:spPr>
          <a:xfrm>
            <a:off x="7358744" y="3119074"/>
            <a:ext cx="1729272" cy="106104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2B8B66D-5F3B-4709-A07E-B22ED9200809}"/>
              </a:ext>
            </a:extLst>
          </p:cNvPr>
          <p:cNvCxnSpPr>
            <a:cxnSpLocks/>
            <a:stCxn id="17" idx="3"/>
            <a:endCxn id="18" idx="2"/>
          </p:cNvCxnSpPr>
          <p:nvPr/>
        </p:nvCxnSpPr>
        <p:spPr>
          <a:xfrm flipV="1">
            <a:off x="7358744" y="1610455"/>
            <a:ext cx="1718821" cy="150861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043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BC21-F83F-455B-BE32-F8BC56BA83FC}"/>
              </a:ext>
            </a:extLst>
          </p:cNvPr>
          <p:cNvSpPr>
            <a:spLocks noGrp="1"/>
          </p:cNvSpPr>
          <p:nvPr>
            <p:ph type="title"/>
          </p:nvPr>
        </p:nvSpPr>
        <p:spPr/>
        <p:txBody>
          <a:bodyPr/>
          <a:lstStyle/>
          <a:p>
            <a:r>
              <a:rPr lang="en-GB" dirty="0"/>
              <a:t>ER Diagram (Compressed Chen Notation)</a:t>
            </a:r>
          </a:p>
        </p:txBody>
      </p:sp>
      <p:sp>
        <p:nvSpPr>
          <p:cNvPr id="4" name="Rectangle 3">
            <a:extLst>
              <a:ext uri="{FF2B5EF4-FFF2-40B4-BE49-F238E27FC236}">
                <a16:creationId xmlns:a16="http://schemas.microsoft.com/office/drawing/2014/main" id="{2F051B80-E165-4202-80AB-F3B6DBDAA48F}"/>
              </a:ext>
            </a:extLst>
          </p:cNvPr>
          <p:cNvSpPr/>
          <p:nvPr/>
        </p:nvSpPr>
        <p:spPr>
          <a:xfrm>
            <a:off x="307911" y="3247052"/>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User</a:t>
            </a:r>
          </a:p>
        </p:txBody>
      </p:sp>
      <p:sp>
        <p:nvSpPr>
          <p:cNvPr id="5" name="Oval 4">
            <a:extLst>
              <a:ext uri="{FF2B5EF4-FFF2-40B4-BE49-F238E27FC236}">
                <a16:creationId xmlns:a16="http://schemas.microsoft.com/office/drawing/2014/main" id="{04FD4208-8CFF-449A-B873-E3537D41FB48}"/>
              </a:ext>
            </a:extLst>
          </p:cNvPr>
          <p:cNvSpPr/>
          <p:nvPr/>
        </p:nvSpPr>
        <p:spPr>
          <a:xfrm>
            <a:off x="2295330" y="3356685"/>
            <a:ext cx="494523" cy="368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O</a:t>
            </a:r>
          </a:p>
        </p:txBody>
      </p:sp>
      <p:cxnSp>
        <p:nvCxnSpPr>
          <p:cNvPr id="7" name="Straight Connector 6">
            <a:extLst>
              <a:ext uri="{FF2B5EF4-FFF2-40B4-BE49-F238E27FC236}">
                <a16:creationId xmlns:a16="http://schemas.microsoft.com/office/drawing/2014/main" id="{1F10592D-602C-4421-B7F9-9FEFB564245C}"/>
              </a:ext>
            </a:extLst>
          </p:cNvPr>
          <p:cNvCxnSpPr>
            <a:stCxn id="4" idx="3"/>
            <a:endCxn id="5" idx="2"/>
          </p:cNvCxnSpPr>
          <p:nvPr/>
        </p:nvCxnSpPr>
        <p:spPr>
          <a:xfrm>
            <a:off x="1931437" y="3540966"/>
            <a:ext cx="363893"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B4E13EC-5B3D-46D7-A74D-87D1FABF8E14}"/>
              </a:ext>
            </a:extLst>
          </p:cNvPr>
          <p:cNvSpPr/>
          <p:nvPr/>
        </p:nvSpPr>
        <p:spPr>
          <a:xfrm>
            <a:off x="2942254" y="2240025"/>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Professor</a:t>
            </a:r>
          </a:p>
        </p:txBody>
      </p:sp>
      <p:sp>
        <p:nvSpPr>
          <p:cNvPr id="10" name="Rectangle 9">
            <a:extLst>
              <a:ext uri="{FF2B5EF4-FFF2-40B4-BE49-F238E27FC236}">
                <a16:creationId xmlns:a16="http://schemas.microsoft.com/office/drawing/2014/main" id="{99737E61-8F61-459C-BD4B-A65D5FF4CB2E}"/>
              </a:ext>
            </a:extLst>
          </p:cNvPr>
          <p:cNvSpPr/>
          <p:nvPr/>
        </p:nvSpPr>
        <p:spPr>
          <a:xfrm>
            <a:off x="2942254" y="3987280"/>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Student</a:t>
            </a:r>
          </a:p>
        </p:txBody>
      </p:sp>
      <p:cxnSp>
        <p:nvCxnSpPr>
          <p:cNvPr id="12" name="Straight Connector 11">
            <a:extLst>
              <a:ext uri="{FF2B5EF4-FFF2-40B4-BE49-F238E27FC236}">
                <a16:creationId xmlns:a16="http://schemas.microsoft.com/office/drawing/2014/main" id="{6BBEBCE0-58A0-4191-A54A-E9F2F9C43F06}"/>
              </a:ext>
            </a:extLst>
          </p:cNvPr>
          <p:cNvCxnSpPr>
            <a:stCxn id="5" idx="6"/>
            <a:endCxn id="9" idx="1"/>
          </p:cNvCxnSpPr>
          <p:nvPr/>
        </p:nvCxnSpPr>
        <p:spPr>
          <a:xfrm flipV="1">
            <a:off x="2789853" y="2533939"/>
            <a:ext cx="152401" cy="10070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A6D4049-ADE1-4A93-A9BE-4544D3394750}"/>
              </a:ext>
            </a:extLst>
          </p:cNvPr>
          <p:cNvCxnSpPr>
            <a:stCxn id="5" idx="6"/>
            <a:endCxn id="10" idx="1"/>
          </p:cNvCxnSpPr>
          <p:nvPr/>
        </p:nvCxnSpPr>
        <p:spPr>
          <a:xfrm>
            <a:off x="2789853" y="3540966"/>
            <a:ext cx="152401" cy="7402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405466FD-7C76-439E-A0E2-AE4422AD9563}"/>
              </a:ext>
            </a:extLst>
          </p:cNvPr>
          <p:cNvSpPr/>
          <p:nvPr/>
        </p:nvSpPr>
        <p:spPr>
          <a:xfrm>
            <a:off x="2771192" y="3097552"/>
            <a:ext cx="134693" cy="121509"/>
          </a:xfrm>
          <a:custGeom>
            <a:avLst/>
            <a:gdLst>
              <a:gd name="connsiteX0" fmla="*/ 0 w 134693"/>
              <a:gd name="connsiteY0" fmla="*/ 46864 h 121509"/>
              <a:gd name="connsiteX1" fmla="*/ 93306 w 134693"/>
              <a:gd name="connsiteY1" fmla="*/ 211 h 121509"/>
              <a:gd name="connsiteX2" fmla="*/ 130628 w 134693"/>
              <a:gd name="connsiteY2" fmla="*/ 28203 h 121509"/>
              <a:gd name="connsiteX3" fmla="*/ 130628 w 134693"/>
              <a:gd name="connsiteY3" fmla="*/ 121509 h 121509"/>
            </a:gdLst>
            <a:ahLst/>
            <a:cxnLst>
              <a:cxn ang="0">
                <a:pos x="connsiteX0" y="connsiteY0"/>
              </a:cxn>
              <a:cxn ang="0">
                <a:pos x="connsiteX1" y="connsiteY1"/>
              </a:cxn>
              <a:cxn ang="0">
                <a:pos x="connsiteX2" y="connsiteY2"/>
              </a:cxn>
              <a:cxn ang="0">
                <a:pos x="connsiteX3" y="connsiteY3"/>
              </a:cxn>
            </a:cxnLst>
            <a:rect l="l" t="t" r="r" b="b"/>
            <a:pathLst>
              <a:path w="134693" h="121509">
                <a:moveTo>
                  <a:pt x="0" y="46864"/>
                </a:moveTo>
                <a:cubicBezTo>
                  <a:pt x="31102" y="31313"/>
                  <a:pt x="58882" y="5129"/>
                  <a:pt x="93306" y="211"/>
                </a:cubicBezTo>
                <a:cubicBezTo>
                  <a:pt x="108701" y="-1988"/>
                  <a:pt x="126055" y="13340"/>
                  <a:pt x="130628" y="28203"/>
                </a:cubicBezTo>
                <a:cubicBezTo>
                  <a:pt x="139775" y="57930"/>
                  <a:pt x="130628" y="90407"/>
                  <a:pt x="130628" y="12150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Shape 15">
            <a:extLst>
              <a:ext uri="{FF2B5EF4-FFF2-40B4-BE49-F238E27FC236}">
                <a16:creationId xmlns:a16="http://schemas.microsoft.com/office/drawing/2014/main" id="{0501A320-16BE-40F5-A948-08BDBF166EB4}"/>
              </a:ext>
            </a:extLst>
          </p:cNvPr>
          <p:cNvSpPr/>
          <p:nvPr/>
        </p:nvSpPr>
        <p:spPr>
          <a:xfrm rot="8519874">
            <a:off x="2794319" y="3782674"/>
            <a:ext cx="134693" cy="121509"/>
          </a:xfrm>
          <a:custGeom>
            <a:avLst/>
            <a:gdLst>
              <a:gd name="connsiteX0" fmla="*/ 0 w 134693"/>
              <a:gd name="connsiteY0" fmla="*/ 46864 h 121509"/>
              <a:gd name="connsiteX1" fmla="*/ 93306 w 134693"/>
              <a:gd name="connsiteY1" fmla="*/ 211 h 121509"/>
              <a:gd name="connsiteX2" fmla="*/ 130628 w 134693"/>
              <a:gd name="connsiteY2" fmla="*/ 28203 h 121509"/>
              <a:gd name="connsiteX3" fmla="*/ 130628 w 134693"/>
              <a:gd name="connsiteY3" fmla="*/ 121509 h 121509"/>
            </a:gdLst>
            <a:ahLst/>
            <a:cxnLst>
              <a:cxn ang="0">
                <a:pos x="connsiteX0" y="connsiteY0"/>
              </a:cxn>
              <a:cxn ang="0">
                <a:pos x="connsiteX1" y="connsiteY1"/>
              </a:cxn>
              <a:cxn ang="0">
                <a:pos x="connsiteX2" y="connsiteY2"/>
              </a:cxn>
              <a:cxn ang="0">
                <a:pos x="connsiteX3" y="connsiteY3"/>
              </a:cxn>
            </a:cxnLst>
            <a:rect l="l" t="t" r="r" b="b"/>
            <a:pathLst>
              <a:path w="134693" h="121509">
                <a:moveTo>
                  <a:pt x="0" y="46864"/>
                </a:moveTo>
                <a:cubicBezTo>
                  <a:pt x="31102" y="31313"/>
                  <a:pt x="58882" y="5129"/>
                  <a:pt x="93306" y="211"/>
                </a:cubicBezTo>
                <a:cubicBezTo>
                  <a:pt x="108701" y="-1988"/>
                  <a:pt x="126055" y="13340"/>
                  <a:pt x="130628" y="28203"/>
                </a:cubicBezTo>
                <a:cubicBezTo>
                  <a:pt x="139775" y="57930"/>
                  <a:pt x="130628" y="90407"/>
                  <a:pt x="130628" y="12150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3E57BBF4-271A-4F7F-852B-CDAABA74C3CA}"/>
              </a:ext>
            </a:extLst>
          </p:cNvPr>
          <p:cNvSpPr/>
          <p:nvPr/>
        </p:nvSpPr>
        <p:spPr>
          <a:xfrm>
            <a:off x="10437845" y="3248600"/>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Lecture</a:t>
            </a:r>
          </a:p>
        </p:txBody>
      </p:sp>
      <p:sp>
        <p:nvSpPr>
          <p:cNvPr id="18" name="Diamond 17">
            <a:extLst>
              <a:ext uri="{FF2B5EF4-FFF2-40B4-BE49-F238E27FC236}">
                <a16:creationId xmlns:a16="http://schemas.microsoft.com/office/drawing/2014/main" id="{13F44BB6-0B23-40D8-ACED-E62F8F3EC6A8}"/>
              </a:ext>
            </a:extLst>
          </p:cNvPr>
          <p:cNvSpPr/>
          <p:nvPr/>
        </p:nvSpPr>
        <p:spPr>
          <a:xfrm>
            <a:off x="5864290" y="1421778"/>
            <a:ext cx="1782147" cy="100702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Upload</a:t>
            </a:r>
          </a:p>
        </p:txBody>
      </p:sp>
      <p:sp>
        <p:nvSpPr>
          <p:cNvPr id="19" name="Diamond 18">
            <a:extLst>
              <a:ext uri="{FF2B5EF4-FFF2-40B4-BE49-F238E27FC236}">
                <a16:creationId xmlns:a16="http://schemas.microsoft.com/office/drawing/2014/main" id="{19EF735F-7082-4D4C-AA8C-CF98C03DEF89}"/>
              </a:ext>
            </a:extLst>
          </p:cNvPr>
          <p:cNvSpPr/>
          <p:nvPr/>
        </p:nvSpPr>
        <p:spPr>
          <a:xfrm>
            <a:off x="5960106" y="5087304"/>
            <a:ext cx="1782147" cy="100702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View</a:t>
            </a:r>
          </a:p>
        </p:txBody>
      </p:sp>
      <p:cxnSp>
        <p:nvCxnSpPr>
          <p:cNvPr id="21" name="Straight Connector 20">
            <a:extLst>
              <a:ext uri="{FF2B5EF4-FFF2-40B4-BE49-F238E27FC236}">
                <a16:creationId xmlns:a16="http://schemas.microsoft.com/office/drawing/2014/main" id="{83C7F558-C2A3-4B25-A922-A302FDF3AE84}"/>
              </a:ext>
            </a:extLst>
          </p:cNvPr>
          <p:cNvCxnSpPr>
            <a:stCxn id="10" idx="3"/>
            <a:endCxn id="19" idx="1"/>
          </p:cNvCxnSpPr>
          <p:nvPr/>
        </p:nvCxnSpPr>
        <p:spPr>
          <a:xfrm>
            <a:off x="4565780" y="4281194"/>
            <a:ext cx="1394326" cy="1309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867B36-F9F2-4504-8644-BAB723605829}"/>
              </a:ext>
            </a:extLst>
          </p:cNvPr>
          <p:cNvCxnSpPr>
            <a:stCxn id="19" idx="3"/>
            <a:endCxn id="17" idx="2"/>
          </p:cNvCxnSpPr>
          <p:nvPr/>
        </p:nvCxnSpPr>
        <p:spPr>
          <a:xfrm flipV="1">
            <a:off x="7742253" y="3836428"/>
            <a:ext cx="3507355" cy="17543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27FAC2-9A57-4B20-9100-B93AE8DE88AE}"/>
              </a:ext>
            </a:extLst>
          </p:cNvPr>
          <p:cNvCxnSpPr>
            <a:stCxn id="9" idx="3"/>
            <a:endCxn id="18" idx="1"/>
          </p:cNvCxnSpPr>
          <p:nvPr/>
        </p:nvCxnSpPr>
        <p:spPr>
          <a:xfrm flipV="1">
            <a:off x="4565780" y="1925292"/>
            <a:ext cx="1298510" cy="60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500744-9796-41F2-B1FB-B0CA93F95377}"/>
              </a:ext>
            </a:extLst>
          </p:cNvPr>
          <p:cNvCxnSpPr>
            <a:stCxn id="18" idx="3"/>
            <a:endCxn id="17" idx="0"/>
          </p:cNvCxnSpPr>
          <p:nvPr/>
        </p:nvCxnSpPr>
        <p:spPr>
          <a:xfrm>
            <a:off x="7646437" y="1925292"/>
            <a:ext cx="3603171" cy="132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7A6C71B-616D-47AB-9DB6-8894FD2E7C8E}"/>
              </a:ext>
            </a:extLst>
          </p:cNvPr>
          <p:cNvSpPr txBox="1"/>
          <p:nvPr/>
        </p:nvSpPr>
        <p:spPr>
          <a:xfrm>
            <a:off x="4838635" y="2971225"/>
            <a:ext cx="4493615" cy="923330"/>
          </a:xfrm>
          <a:prstGeom prst="rect">
            <a:avLst/>
          </a:prstGeom>
          <a:noFill/>
        </p:spPr>
        <p:txBody>
          <a:bodyPr wrap="square" rtlCol="0">
            <a:spAutoFit/>
          </a:bodyPr>
          <a:lstStyle/>
          <a:p>
            <a:r>
              <a:rPr lang="en-GB" dirty="0">
                <a:solidFill>
                  <a:srgbClr val="FF0000"/>
                </a:solidFill>
              </a:rPr>
              <a:t>!!!!! OLD ER DIAGRAM, WILL REMOVE THIS ONCE WE CONFIRM THE UPDATED ONE IS ALL CORRECT :D !!!!</a:t>
            </a:r>
          </a:p>
        </p:txBody>
      </p:sp>
    </p:spTree>
    <p:extLst>
      <p:ext uri="{BB962C8B-B14F-4D97-AF65-F5344CB8AC3E}">
        <p14:creationId xmlns:p14="http://schemas.microsoft.com/office/powerpoint/2010/main" val="2859539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9326-567C-4EDA-804B-04887162EBA0}"/>
              </a:ext>
            </a:extLst>
          </p:cNvPr>
          <p:cNvSpPr>
            <a:spLocks noGrp="1"/>
          </p:cNvSpPr>
          <p:nvPr>
            <p:ph type="title"/>
          </p:nvPr>
        </p:nvSpPr>
        <p:spPr/>
        <p:txBody>
          <a:bodyPr/>
          <a:lstStyle/>
          <a:p>
            <a:r>
              <a:rPr lang="en-GB" dirty="0"/>
              <a:t>ER Diagram (Compressed Chen Notation)</a:t>
            </a:r>
          </a:p>
        </p:txBody>
      </p:sp>
      <p:pic>
        <p:nvPicPr>
          <p:cNvPr id="5" name="Picture 4">
            <a:extLst>
              <a:ext uri="{FF2B5EF4-FFF2-40B4-BE49-F238E27FC236}">
                <a16:creationId xmlns:a16="http://schemas.microsoft.com/office/drawing/2014/main" id="{E96FFA1F-7AA2-4F8F-8A25-EA4B6910E204}"/>
              </a:ext>
            </a:extLst>
          </p:cNvPr>
          <p:cNvPicPr>
            <a:picLocks noChangeAspect="1"/>
          </p:cNvPicPr>
          <p:nvPr/>
        </p:nvPicPr>
        <p:blipFill>
          <a:blip r:embed="rId2"/>
          <a:stretch>
            <a:fillRect/>
          </a:stretch>
        </p:blipFill>
        <p:spPr>
          <a:xfrm>
            <a:off x="2435289" y="1489574"/>
            <a:ext cx="6521903" cy="4518109"/>
          </a:xfrm>
          <a:prstGeom prst="rect">
            <a:avLst/>
          </a:prstGeom>
        </p:spPr>
      </p:pic>
    </p:spTree>
    <p:extLst>
      <p:ext uri="{BB962C8B-B14F-4D97-AF65-F5344CB8AC3E}">
        <p14:creationId xmlns:p14="http://schemas.microsoft.com/office/powerpoint/2010/main" val="3123256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A3B3-F011-41DA-91C7-9D910AB5BF63}"/>
              </a:ext>
            </a:extLst>
          </p:cNvPr>
          <p:cNvSpPr>
            <a:spLocks noGrp="1"/>
          </p:cNvSpPr>
          <p:nvPr>
            <p:ph type="title"/>
          </p:nvPr>
        </p:nvSpPr>
        <p:spPr/>
        <p:txBody>
          <a:bodyPr/>
          <a:lstStyle/>
          <a:p>
            <a:r>
              <a:rPr lang="en-GB" dirty="0"/>
              <a:t>ER Diagram (Expansion)</a:t>
            </a:r>
          </a:p>
        </p:txBody>
      </p:sp>
      <p:graphicFrame>
        <p:nvGraphicFramePr>
          <p:cNvPr id="6" name="Table 4">
            <a:extLst>
              <a:ext uri="{FF2B5EF4-FFF2-40B4-BE49-F238E27FC236}">
                <a16:creationId xmlns:a16="http://schemas.microsoft.com/office/drawing/2014/main" id="{8FAD953A-A1C5-4E63-A82F-5564F91CBDE8}"/>
              </a:ext>
            </a:extLst>
          </p:cNvPr>
          <p:cNvGraphicFramePr>
            <a:graphicFrameLocks noGrp="1"/>
          </p:cNvGraphicFramePr>
          <p:nvPr>
            <p:extLst>
              <p:ext uri="{D42A27DB-BD31-4B8C-83A1-F6EECF244321}">
                <p14:modId xmlns:p14="http://schemas.microsoft.com/office/powerpoint/2010/main" val="2340865260"/>
              </p:ext>
            </p:extLst>
          </p:nvPr>
        </p:nvGraphicFramePr>
        <p:xfrm>
          <a:off x="211615" y="1609483"/>
          <a:ext cx="5552000" cy="1325565"/>
        </p:xfrm>
        <a:graphic>
          <a:graphicData uri="http://schemas.openxmlformats.org/drawingml/2006/table">
            <a:tbl>
              <a:tblPr firstRow="1" bandRow="1">
                <a:tableStyleId>{5C22544A-7EE6-4342-B048-85BDC9FD1C3A}</a:tableStyleId>
              </a:tblPr>
              <a:tblGrid>
                <a:gridCol w="2776000">
                  <a:extLst>
                    <a:ext uri="{9D8B030D-6E8A-4147-A177-3AD203B41FA5}">
                      <a16:colId xmlns:a16="http://schemas.microsoft.com/office/drawing/2014/main" val="2391090108"/>
                    </a:ext>
                  </a:extLst>
                </a:gridCol>
                <a:gridCol w="2776000">
                  <a:extLst>
                    <a:ext uri="{9D8B030D-6E8A-4147-A177-3AD203B41FA5}">
                      <a16:colId xmlns:a16="http://schemas.microsoft.com/office/drawing/2014/main" val="3051588018"/>
                    </a:ext>
                  </a:extLst>
                </a:gridCol>
              </a:tblGrid>
              <a:tr h="265113">
                <a:tc>
                  <a:txBody>
                    <a:bodyPr/>
                    <a:lstStyle/>
                    <a:p>
                      <a:r>
                        <a:rPr lang="en-GB" sz="1200" dirty="0"/>
                        <a:t>Field</a:t>
                      </a:r>
                    </a:p>
                  </a:txBody>
                  <a:tcPr marL="62460" marR="62460" marT="31230" marB="31230"/>
                </a:tc>
                <a:tc>
                  <a:txBody>
                    <a:bodyPr/>
                    <a:lstStyle/>
                    <a:p>
                      <a:r>
                        <a:rPr lang="en-GB" sz="1200" dirty="0"/>
                        <a:t>Type</a:t>
                      </a:r>
                    </a:p>
                  </a:txBody>
                  <a:tcPr marL="62460" marR="62460" marT="31230" marB="31230"/>
                </a:tc>
                <a:extLst>
                  <a:ext uri="{0D108BD9-81ED-4DB2-BD59-A6C34878D82A}">
                    <a16:rowId xmlns:a16="http://schemas.microsoft.com/office/drawing/2014/main" val="4150427295"/>
                  </a:ext>
                </a:extLst>
              </a:tr>
              <a:tr h="265113">
                <a:tc>
                  <a:txBody>
                    <a:bodyPr/>
                    <a:lstStyle/>
                    <a:p>
                      <a:r>
                        <a:rPr lang="en-GB" sz="1200" b="1" u="sng" dirty="0" err="1"/>
                        <a:t>user_ID</a:t>
                      </a:r>
                      <a:endParaRPr lang="en-GB" sz="1200" dirty="0"/>
                    </a:p>
                  </a:txBody>
                  <a:tcPr marL="62460" marR="62460" marT="31230" marB="31230"/>
                </a:tc>
                <a:tc>
                  <a:txBody>
                    <a:bodyPr/>
                    <a:lstStyle/>
                    <a:p>
                      <a:r>
                        <a:rPr lang="en-GB" sz="1200" dirty="0"/>
                        <a:t>IntegerField</a:t>
                      </a:r>
                    </a:p>
                  </a:txBody>
                  <a:tcPr marL="62460" marR="62460" marT="31230" marB="31230"/>
                </a:tc>
                <a:extLst>
                  <a:ext uri="{0D108BD9-81ED-4DB2-BD59-A6C34878D82A}">
                    <a16:rowId xmlns:a16="http://schemas.microsoft.com/office/drawing/2014/main" val="20519223"/>
                  </a:ext>
                </a:extLst>
              </a:tr>
              <a:tr h="265113">
                <a:tc>
                  <a:txBody>
                    <a:bodyPr/>
                    <a:lstStyle/>
                    <a:p>
                      <a:r>
                        <a:rPr lang="en-GB" sz="1200" dirty="0" err="1"/>
                        <a:t>First_name</a:t>
                      </a:r>
                      <a:endParaRPr lang="en-GB" sz="1200" dirty="0"/>
                    </a:p>
                  </a:txBody>
                  <a:tcPr marL="62460" marR="62460" marT="31230" marB="31230"/>
                </a:tc>
                <a:tc>
                  <a:txBody>
                    <a:bodyPr/>
                    <a:lstStyle/>
                    <a:p>
                      <a:r>
                        <a:rPr lang="en-GB" sz="1200" dirty="0" err="1"/>
                        <a:t>CharField</a:t>
                      </a:r>
                      <a:r>
                        <a:rPr lang="en-GB" sz="1200" dirty="0"/>
                        <a:t>(30)</a:t>
                      </a:r>
                    </a:p>
                  </a:txBody>
                  <a:tcPr marL="62460" marR="62460" marT="31230" marB="31230"/>
                </a:tc>
                <a:extLst>
                  <a:ext uri="{0D108BD9-81ED-4DB2-BD59-A6C34878D82A}">
                    <a16:rowId xmlns:a16="http://schemas.microsoft.com/office/drawing/2014/main" val="3097328042"/>
                  </a:ext>
                </a:extLst>
              </a:tr>
              <a:tr h="265113">
                <a:tc>
                  <a:txBody>
                    <a:bodyPr/>
                    <a:lstStyle/>
                    <a:p>
                      <a:r>
                        <a:rPr lang="en-GB" sz="1200" dirty="0" err="1"/>
                        <a:t>Last_name</a:t>
                      </a:r>
                      <a:endParaRPr lang="en-GB" sz="1200" dirty="0"/>
                    </a:p>
                  </a:txBody>
                  <a:tcPr marL="62460" marR="62460" marT="31230" marB="31230"/>
                </a:tc>
                <a:tc>
                  <a:txBody>
                    <a:bodyPr/>
                    <a:lstStyle/>
                    <a:p>
                      <a:r>
                        <a:rPr lang="en-GB" sz="1200" dirty="0" err="1"/>
                        <a:t>CharField</a:t>
                      </a:r>
                      <a:r>
                        <a:rPr lang="en-GB" sz="1200" dirty="0"/>
                        <a:t>(150)</a:t>
                      </a:r>
                    </a:p>
                  </a:txBody>
                  <a:tcPr marL="62460" marR="62460" marT="31230" marB="31230"/>
                </a:tc>
                <a:extLst>
                  <a:ext uri="{0D108BD9-81ED-4DB2-BD59-A6C34878D82A}">
                    <a16:rowId xmlns:a16="http://schemas.microsoft.com/office/drawing/2014/main" val="3932045059"/>
                  </a:ext>
                </a:extLst>
              </a:tr>
              <a:tr h="265113">
                <a:tc>
                  <a:txBody>
                    <a:bodyPr/>
                    <a:lstStyle/>
                    <a:p>
                      <a:r>
                        <a:rPr lang="en-GB" sz="1200" dirty="0"/>
                        <a:t>Email</a:t>
                      </a:r>
                    </a:p>
                  </a:txBody>
                  <a:tcPr marL="62460" marR="62460" marT="31230" marB="312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t>CharField</a:t>
                      </a:r>
                      <a:r>
                        <a:rPr lang="en-GB" sz="1200" dirty="0"/>
                        <a:t>(200)</a:t>
                      </a:r>
                    </a:p>
                  </a:txBody>
                  <a:tcPr marL="62460" marR="62460" marT="31230" marB="31230"/>
                </a:tc>
                <a:extLst>
                  <a:ext uri="{0D108BD9-81ED-4DB2-BD59-A6C34878D82A}">
                    <a16:rowId xmlns:a16="http://schemas.microsoft.com/office/drawing/2014/main" val="4149513090"/>
                  </a:ext>
                </a:extLst>
              </a:tr>
            </a:tbl>
          </a:graphicData>
        </a:graphic>
      </p:graphicFrame>
      <p:sp>
        <p:nvSpPr>
          <p:cNvPr id="7" name="TextBox 6">
            <a:extLst>
              <a:ext uri="{FF2B5EF4-FFF2-40B4-BE49-F238E27FC236}">
                <a16:creationId xmlns:a16="http://schemas.microsoft.com/office/drawing/2014/main" id="{AFD9380C-4667-4670-BA78-522AA3F9A672}"/>
              </a:ext>
            </a:extLst>
          </p:cNvPr>
          <p:cNvSpPr txBox="1"/>
          <p:nvPr/>
        </p:nvSpPr>
        <p:spPr>
          <a:xfrm>
            <a:off x="108098" y="1260844"/>
            <a:ext cx="4932393" cy="369332"/>
          </a:xfrm>
          <a:prstGeom prst="rect">
            <a:avLst/>
          </a:prstGeom>
          <a:noFill/>
        </p:spPr>
        <p:txBody>
          <a:bodyPr wrap="square" rtlCol="0">
            <a:spAutoFit/>
          </a:bodyPr>
          <a:lstStyle/>
          <a:p>
            <a:r>
              <a:rPr lang="en-GB" dirty="0"/>
              <a:t>User </a:t>
            </a:r>
          </a:p>
        </p:txBody>
      </p:sp>
      <p:graphicFrame>
        <p:nvGraphicFramePr>
          <p:cNvPr id="8" name="Table 4">
            <a:extLst>
              <a:ext uri="{FF2B5EF4-FFF2-40B4-BE49-F238E27FC236}">
                <a16:creationId xmlns:a16="http://schemas.microsoft.com/office/drawing/2014/main" id="{C1F12113-43E2-46B0-AF48-7FE694EFCF1D}"/>
              </a:ext>
            </a:extLst>
          </p:cNvPr>
          <p:cNvGraphicFramePr>
            <a:graphicFrameLocks noGrp="1"/>
          </p:cNvGraphicFramePr>
          <p:nvPr>
            <p:extLst>
              <p:ext uri="{D42A27DB-BD31-4B8C-83A1-F6EECF244321}">
                <p14:modId xmlns:p14="http://schemas.microsoft.com/office/powerpoint/2010/main" val="504049368"/>
              </p:ext>
            </p:extLst>
          </p:nvPr>
        </p:nvGraphicFramePr>
        <p:xfrm>
          <a:off x="211614" y="3408307"/>
          <a:ext cx="2397388" cy="438280"/>
        </p:xfrm>
        <a:graphic>
          <a:graphicData uri="http://schemas.openxmlformats.org/drawingml/2006/table">
            <a:tbl>
              <a:tblPr firstRow="1" bandRow="1">
                <a:tableStyleId>{5C22544A-7EE6-4342-B048-85BDC9FD1C3A}</a:tableStyleId>
              </a:tblPr>
              <a:tblGrid>
                <a:gridCol w="1198694">
                  <a:extLst>
                    <a:ext uri="{9D8B030D-6E8A-4147-A177-3AD203B41FA5}">
                      <a16:colId xmlns:a16="http://schemas.microsoft.com/office/drawing/2014/main" val="2391090108"/>
                    </a:ext>
                  </a:extLst>
                </a:gridCol>
                <a:gridCol w="1198694">
                  <a:extLst>
                    <a:ext uri="{9D8B030D-6E8A-4147-A177-3AD203B41FA5}">
                      <a16:colId xmlns:a16="http://schemas.microsoft.com/office/drawing/2014/main" val="3051588018"/>
                    </a:ext>
                  </a:extLst>
                </a:gridCol>
              </a:tblGrid>
              <a:tr h="219140">
                <a:tc>
                  <a:txBody>
                    <a:bodyPr/>
                    <a:lstStyle/>
                    <a:p>
                      <a:r>
                        <a:rPr lang="en-GB" sz="1000" dirty="0"/>
                        <a:t>Field</a:t>
                      </a:r>
                    </a:p>
                  </a:txBody>
                  <a:tcPr marL="51629" marR="51629" marT="25814" marB="25814"/>
                </a:tc>
                <a:tc>
                  <a:txBody>
                    <a:bodyPr/>
                    <a:lstStyle/>
                    <a:p>
                      <a:r>
                        <a:rPr lang="en-GB" sz="1000" dirty="0"/>
                        <a:t>Type</a:t>
                      </a:r>
                    </a:p>
                  </a:txBody>
                  <a:tcPr marL="51629" marR="51629" marT="25814" marB="25814"/>
                </a:tc>
                <a:extLst>
                  <a:ext uri="{0D108BD9-81ED-4DB2-BD59-A6C34878D82A}">
                    <a16:rowId xmlns:a16="http://schemas.microsoft.com/office/drawing/2014/main" val="4150427295"/>
                  </a:ext>
                </a:extLst>
              </a:tr>
              <a:tr h="219140">
                <a:tc>
                  <a:txBody>
                    <a:bodyPr/>
                    <a:lstStyle/>
                    <a:p>
                      <a:r>
                        <a:rPr lang="en-GB" sz="1000" b="1" u="sng" dirty="0" err="1"/>
                        <a:t>professor_ID</a:t>
                      </a:r>
                      <a:r>
                        <a:rPr lang="en-GB" sz="1000" b="1" u="sng" dirty="0"/>
                        <a:t>*</a:t>
                      </a:r>
                      <a:endParaRPr lang="en-GB" sz="1000" dirty="0"/>
                    </a:p>
                  </a:txBody>
                  <a:tcPr marL="51629" marR="51629" marT="25814" marB="25814"/>
                </a:tc>
                <a:tc>
                  <a:txBody>
                    <a:bodyPr/>
                    <a:lstStyle/>
                    <a:p>
                      <a:r>
                        <a:rPr lang="en-GB" sz="1000" dirty="0"/>
                        <a:t>IntegerField</a:t>
                      </a:r>
                    </a:p>
                  </a:txBody>
                  <a:tcPr marL="51629" marR="51629" marT="25814" marB="25814"/>
                </a:tc>
                <a:extLst>
                  <a:ext uri="{0D108BD9-81ED-4DB2-BD59-A6C34878D82A}">
                    <a16:rowId xmlns:a16="http://schemas.microsoft.com/office/drawing/2014/main" val="20519223"/>
                  </a:ext>
                </a:extLst>
              </a:tr>
            </a:tbl>
          </a:graphicData>
        </a:graphic>
      </p:graphicFrame>
      <p:sp>
        <p:nvSpPr>
          <p:cNvPr id="9" name="TextBox 8">
            <a:extLst>
              <a:ext uri="{FF2B5EF4-FFF2-40B4-BE49-F238E27FC236}">
                <a16:creationId xmlns:a16="http://schemas.microsoft.com/office/drawing/2014/main" id="{17B8DE8A-9782-4998-9365-7856F128EAF5}"/>
              </a:ext>
            </a:extLst>
          </p:cNvPr>
          <p:cNvSpPr txBox="1"/>
          <p:nvPr/>
        </p:nvSpPr>
        <p:spPr>
          <a:xfrm>
            <a:off x="108098" y="3059668"/>
            <a:ext cx="3565480" cy="369332"/>
          </a:xfrm>
          <a:prstGeom prst="rect">
            <a:avLst/>
          </a:prstGeom>
          <a:noFill/>
        </p:spPr>
        <p:txBody>
          <a:bodyPr wrap="square" rtlCol="0">
            <a:spAutoFit/>
          </a:bodyPr>
          <a:lstStyle/>
          <a:p>
            <a:r>
              <a:rPr lang="en-GB" dirty="0"/>
              <a:t> Professor</a:t>
            </a:r>
          </a:p>
        </p:txBody>
      </p:sp>
      <p:graphicFrame>
        <p:nvGraphicFramePr>
          <p:cNvPr id="10" name="Table 4">
            <a:extLst>
              <a:ext uri="{FF2B5EF4-FFF2-40B4-BE49-F238E27FC236}">
                <a16:creationId xmlns:a16="http://schemas.microsoft.com/office/drawing/2014/main" id="{688168F3-1C41-434B-81EC-54445C51BA80}"/>
              </a:ext>
            </a:extLst>
          </p:cNvPr>
          <p:cNvGraphicFramePr>
            <a:graphicFrameLocks noGrp="1"/>
          </p:cNvGraphicFramePr>
          <p:nvPr>
            <p:extLst>
              <p:ext uri="{D42A27DB-BD31-4B8C-83A1-F6EECF244321}">
                <p14:modId xmlns:p14="http://schemas.microsoft.com/office/powerpoint/2010/main" val="182593574"/>
              </p:ext>
            </p:extLst>
          </p:nvPr>
        </p:nvGraphicFramePr>
        <p:xfrm>
          <a:off x="5964551" y="1814842"/>
          <a:ext cx="5234318" cy="817425"/>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272475">
                <a:tc>
                  <a:txBody>
                    <a:bodyPr/>
                    <a:lstStyle/>
                    <a:p>
                      <a:r>
                        <a:rPr lang="en-GB" sz="1100" b="1" u="none" dirty="0" err="1"/>
                        <a:t>Course_ID</a:t>
                      </a:r>
                      <a:endParaRPr lang="en-GB" sz="1100" b="1" u="none" dirty="0"/>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272475">
                <a:tc>
                  <a:txBody>
                    <a:bodyPr/>
                    <a:lstStyle/>
                    <a:p>
                      <a:r>
                        <a:rPr lang="en-GB" sz="1100" dirty="0" err="1"/>
                        <a:t>courseName</a:t>
                      </a:r>
                      <a:endParaRPr lang="en-GB" sz="1100" dirty="0"/>
                    </a:p>
                  </a:txBody>
                  <a:tcPr marL="54475" marR="54475" marT="27238" marB="27238"/>
                </a:tc>
                <a:tc>
                  <a:txBody>
                    <a:bodyPr/>
                    <a:lstStyle/>
                    <a:p>
                      <a:r>
                        <a:rPr lang="en-GB" sz="1100" dirty="0" err="1"/>
                        <a:t>CharField</a:t>
                      </a:r>
                      <a:r>
                        <a:rPr lang="en-GB" sz="1100"/>
                        <a:t>(50)</a:t>
                      </a:r>
                      <a:endParaRPr lang="en-GB" sz="1100" dirty="0"/>
                    </a:p>
                  </a:txBody>
                  <a:tcPr marL="54475" marR="54475" marT="27238" marB="27238"/>
                </a:tc>
                <a:extLst>
                  <a:ext uri="{0D108BD9-81ED-4DB2-BD59-A6C34878D82A}">
                    <a16:rowId xmlns:a16="http://schemas.microsoft.com/office/drawing/2014/main" val="3097328042"/>
                  </a:ext>
                </a:extLst>
              </a:tr>
            </a:tbl>
          </a:graphicData>
        </a:graphic>
      </p:graphicFrame>
      <p:sp>
        <p:nvSpPr>
          <p:cNvPr id="11" name="TextBox 10">
            <a:extLst>
              <a:ext uri="{FF2B5EF4-FFF2-40B4-BE49-F238E27FC236}">
                <a16:creationId xmlns:a16="http://schemas.microsoft.com/office/drawing/2014/main" id="{C762E3A5-5883-4CF4-94F0-14B6B2658F9A}"/>
              </a:ext>
            </a:extLst>
          </p:cNvPr>
          <p:cNvSpPr txBox="1"/>
          <p:nvPr/>
        </p:nvSpPr>
        <p:spPr>
          <a:xfrm>
            <a:off x="5861035" y="1466202"/>
            <a:ext cx="2120896" cy="369332"/>
          </a:xfrm>
          <a:prstGeom prst="rect">
            <a:avLst/>
          </a:prstGeom>
          <a:noFill/>
        </p:spPr>
        <p:txBody>
          <a:bodyPr wrap="square" rtlCol="0">
            <a:spAutoFit/>
          </a:bodyPr>
          <a:lstStyle/>
          <a:p>
            <a:r>
              <a:rPr lang="en-GB" dirty="0"/>
              <a:t>Course</a:t>
            </a:r>
          </a:p>
        </p:txBody>
      </p:sp>
      <p:graphicFrame>
        <p:nvGraphicFramePr>
          <p:cNvPr id="12" name="Table 4">
            <a:extLst>
              <a:ext uri="{FF2B5EF4-FFF2-40B4-BE49-F238E27FC236}">
                <a16:creationId xmlns:a16="http://schemas.microsoft.com/office/drawing/2014/main" id="{4E028C26-1DD6-46BE-859D-BC8DA5A6DD83}"/>
              </a:ext>
            </a:extLst>
          </p:cNvPr>
          <p:cNvGraphicFramePr>
            <a:graphicFrameLocks noGrp="1"/>
          </p:cNvGraphicFramePr>
          <p:nvPr>
            <p:extLst>
              <p:ext uri="{D42A27DB-BD31-4B8C-83A1-F6EECF244321}">
                <p14:modId xmlns:p14="http://schemas.microsoft.com/office/powerpoint/2010/main" val="3178746555"/>
              </p:ext>
            </p:extLst>
          </p:nvPr>
        </p:nvGraphicFramePr>
        <p:xfrm>
          <a:off x="211614" y="4393844"/>
          <a:ext cx="2397388" cy="438280"/>
        </p:xfrm>
        <a:graphic>
          <a:graphicData uri="http://schemas.openxmlformats.org/drawingml/2006/table">
            <a:tbl>
              <a:tblPr firstRow="1" bandRow="1">
                <a:tableStyleId>{5C22544A-7EE6-4342-B048-85BDC9FD1C3A}</a:tableStyleId>
              </a:tblPr>
              <a:tblGrid>
                <a:gridCol w="1198694">
                  <a:extLst>
                    <a:ext uri="{9D8B030D-6E8A-4147-A177-3AD203B41FA5}">
                      <a16:colId xmlns:a16="http://schemas.microsoft.com/office/drawing/2014/main" val="2391090108"/>
                    </a:ext>
                  </a:extLst>
                </a:gridCol>
                <a:gridCol w="1198694">
                  <a:extLst>
                    <a:ext uri="{9D8B030D-6E8A-4147-A177-3AD203B41FA5}">
                      <a16:colId xmlns:a16="http://schemas.microsoft.com/office/drawing/2014/main" val="3051588018"/>
                    </a:ext>
                  </a:extLst>
                </a:gridCol>
              </a:tblGrid>
              <a:tr h="219140">
                <a:tc>
                  <a:txBody>
                    <a:bodyPr/>
                    <a:lstStyle/>
                    <a:p>
                      <a:r>
                        <a:rPr lang="en-GB" sz="1000" dirty="0"/>
                        <a:t>Field</a:t>
                      </a:r>
                    </a:p>
                  </a:txBody>
                  <a:tcPr marL="51629" marR="51629" marT="25814" marB="25814"/>
                </a:tc>
                <a:tc>
                  <a:txBody>
                    <a:bodyPr/>
                    <a:lstStyle/>
                    <a:p>
                      <a:r>
                        <a:rPr lang="en-GB" sz="1000" dirty="0"/>
                        <a:t>Type</a:t>
                      </a:r>
                    </a:p>
                  </a:txBody>
                  <a:tcPr marL="51629" marR="51629" marT="25814" marB="25814"/>
                </a:tc>
                <a:extLst>
                  <a:ext uri="{0D108BD9-81ED-4DB2-BD59-A6C34878D82A}">
                    <a16:rowId xmlns:a16="http://schemas.microsoft.com/office/drawing/2014/main" val="4150427295"/>
                  </a:ext>
                </a:extLst>
              </a:tr>
              <a:tr h="219140">
                <a:tc>
                  <a:txBody>
                    <a:bodyPr/>
                    <a:lstStyle/>
                    <a:p>
                      <a:r>
                        <a:rPr lang="en-GB" sz="1000" b="1" u="sng" dirty="0" err="1"/>
                        <a:t>student_ID</a:t>
                      </a:r>
                      <a:r>
                        <a:rPr lang="en-GB" sz="1000" b="1" u="sng" dirty="0"/>
                        <a:t>*</a:t>
                      </a:r>
                      <a:endParaRPr lang="en-GB" sz="1000" dirty="0"/>
                    </a:p>
                  </a:txBody>
                  <a:tcPr marL="51629" marR="51629" marT="25814" marB="25814"/>
                </a:tc>
                <a:tc>
                  <a:txBody>
                    <a:bodyPr/>
                    <a:lstStyle/>
                    <a:p>
                      <a:r>
                        <a:rPr lang="en-GB" sz="1000" dirty="0"/>
                        <a:t>IntegerField</a:t>
                      </a:r>
                    </a:p>
                  </a:txBody>
                  <a:tcPr marL="51629" marR="51629" marT="25814" marB="25814"/>
                </a:tc>
                <a:extLst>
                  <a:ext uri="{0D108BD9-81ED-4DB2-BD59-A6C34878D82A}">
                    <a16:rowId xmlns:a16="http://schemas.microsoft.com/office/drawing/2014/main" val="20519223"/>
                  </a:ext>
                </a:extLst>
              </a:tr>
            </a:tbl>
          </a:graphicData>
        </a:graphic>
      </p:graphicFrame>
      <p:sp>
        <p:nvSpPr>
          <p:cNvPr id="13" name="TextBox 12">
            <a:extLst>
              <a:ext uri="{FF2B5EF4-FFF2-40B4-BE49-F238E27FC236}">
                <a16:creationId xmlns:a16="http://schemas.microsoft.com/office/drawing/2014/main" id="{B83D87BA-367D-4717-B05A-BD4BD150FCD8}"/>
              </a:ext>
            </a:extLst>
          </p:cNvPr>
          <p:cNvSpPr txBox="1"/>
          <p:nvPr/>
        </p:nvSpPr>
        <p:spPr>
          <a:xfrm>
            <a:off x="108098" y="4045205"/>
            <a:ext cx="3565480" cy="369332"/>
          </a:xfrm>
          <a:prstGeom prst="rect">
            <a:avLst/>
          </a:prstGeom>
          <a:noFill/>
        </p:spPr>
        <p:txBody>
          <a:bodyPr wrap="square" rtlCol="0">
            <a:spAutoFit/>
          </a:bodyPr>
          <a:lstStyle/>
          <a:p>
            <a:r>
              <a:rPr lang="en-GB" dirty="0"/>
              <a:t> Student</a:t>
            </a:r>
          </a:p>
        </p:txBody>
      </p:sp>
      <p:graphicFrame>
        <p:nvGraphicFramePr>
          <p:cNvPr id="14" name="Table 4">
            <a:extLst>
              <a:ext uri="{FF2B5EF4-FFF2-40B4-BE49-F238E27FC236}">
                <a16:creationId xmlns:a16="http://schemas.microsoft.com/office/drawing/2014/main" id="{6E0FCA1E-A5FB-40F1-891E-D52DCB65EAAC}"/>
              </a:ext>
            </a:extLst>
          </p:cNvPr>
          <p:cNvGraphicFramePr>
            <a:graphicFrameLocks noGrp="1"/>
          </p:cNvGraphicFramePr>
          <p:nvPr>
            <p:extLst>
              <p:ext uri="{D42A27DB-BD31-4B8C-83A1-F6EECF244321}">
                <p14:modId xmlns:p14="http://schemas.microsoft.com/office/powerpoint/2010/main" val="4172938091"/>
              </p:ext>
            </p:extLst>
          </p:nvPr>
        </p:nvGraphicFramePr>
        <p:xfrm>
          <a:off x="3102154" y="3376632"/>
          <a:ext cx="5234318" cy="1978814"/>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331518">
                <a:tc>
                  <a:txBody>
                    <a:bodyPr/>
                    <a:lstStyle/>
                    <a:p>
                      <a:r>
                        <a:rPr lang="en-GB" sz="1100" b="1" u="sng" dirty="0" err="1"/>
                        <a:t>Lecture_ID</a:t>
                      </a:r>
                      <a:endParaRPr lang="en-GB" sz="1100" b="1" u="sng" dirty="0"/>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272475">
                <a:tc>
                  <a:txBody>
                    <a:bodyPr/>
                    <a:lstStyle/>
                    <a:p>
                      <a:r>
                        <a:rPr lang="en-GB" sz="1100" dirty="0"/>
                        <a:t>videoURL</a:t>
                      </a:r>
                    </a:p>
                  </a:txBody>
                  <a:tcPr marL="54475" marR="54475" marT="27238" marB="272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err="1"/>
                        <a:t>CharField</a:t>
                      </a:r>
                      <a:r>
                        <a:rPr lang="en-GB" sz="1100" dirty="0"/>
                        <a:t>(150)</a:t>
                      </a:r>
                    </a:p>
                  </a:txBody>
                  <a:tcPr marL="54475" marR="54475" marT="27238" marB="27238"/>
                </a:tc>
                <a:extLst>
                  <a:ext uri="{0D108BD9-81ED-4DB2-BD59-A6C34878D82A}">
                    <a16:rowId xmlns:a16="http://schemas.microsoft.com/office/drawing/2014/main" val="3097328042"/>
                  </a:ext>
                </a:extLst>
              </a:tr>
              <a:tr h="272475">
                <a:tc>
                  <a:txBody>
                    <a:bodyPr/>
                    <a:lstStyle/>
                    <a:p>
                      <a:r>
                        <a:rPr lang="en-GB" sz="1100" dirty="0"/>
                        <a:t>slideShowURL</a:t>
                      </a:r>
                    </a:p>
                  </a:txBody>
                  <a:tcPr marL="54475" marR="54475" marT="27238" marB="272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err="1"/>
                        <a:t>CharField</a:t>
                      </a:r>
                      <a:r>
                        <a:rPr lang="en-GB" sz="1100" dirty="0"/>
                        <a:t>(150)</a:t>
                      </a:r>
                    </a:p>
                  </a:txBody>
                  <a:tcPr marL="54475" marR="54475" marT="27238" marB="27238"/>
                </a:tc>
                <a:extLst>
                  <a:ext uri="{0D108BD9-81ED-4DB2-BD59-A6C34878D82A}">
                    <a16:rowId xmlns:a16="http://schemas.microsoft.com/office/drawing/2014/main" val="1200363246"/>
                  </a:ext>
                </a:extLst>
              </a:tr>
              <a:tr h="272475">
                <a:tc>
                  <a:txBody>
                    <a:bodyPr/>
                    <a:lstStyle/>
                    <a:p>
                      <a:r>
                        <a:rPr lang="en-GB" sz="1100" b="1" dirty="0" err="1"/>
                        <a:t>Course_ID</a:t>
                      </a:r>
                      <a:r>
                        <a:rPr lang="en-GB" sz="1100" dirty="0"/>
                        <a:t>*</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4212254447"/>
                  </a:ext>
                </a:extLst>
              </a:tr>
              <a:tr h="272475">
                <a:tc>
                  <a:txBody>
                    <a:bodyPr/>
                    <a:lstStyle/>
                    <a:p>
                      <a:r>
                        <a:rPr lang="en-GB" sz="1100" b="1" dirty="0" err="1"/>
                        <a:t>Professor_ID</a:t>
                      </a:r>
                      <a:r>
                        <a:rPr lang="en-GB" sz="1100" b="1" dirty="0"/>
                        <a:t>*</a:t>
                      </a:r>
                    </a:p>
                  </a:txBody>
                  <a:tcPr marL="54475" marR="54475" marT="27238" marB="27238"/>
                </a:tc>
                <a:tc>
                  <a:txBody>
                    <a:bodyPr/>
                    <a:lstStyle/>
                    <a:p>
                      <a:r>
                        <a:rPr lang="en-GB" sz="1100" dirty="0"/>
                        <a:t>IntegerField, can be null if this lecture was pulled from Moodle (not uploaded manually)</a:t>
                      </a:r>
                    </a:p>
                  </a:txBody>
                  <a:tcPr marL="54475" marR="54475" marT="27238" marB="27238"/>
                </a:tc>
                <a:extLst>
                  <a:ext uri="{0D108BD9-81ED-4DB2-BD59-A6C34878D82A}">
                    <a16:rowId xmlns:a16="http://schemas.microsoft.com/office/drawing/2014/main" val="4139509957"/>
                  </a:ext>
                </a:extLst>
              </a:tr>
            </a:tbl>
          </a:graphicData>
        </a:graphic>
      </p:graphicFrame>
      <p:sp>
        <p:nvSpPr>
          <p:cNvPr id="15" name="TextBox 14">
            <a:extLst>
              <a:ext uri="{FF2B5EF4-FFF2-40B4-BE49-F238E27FC236}">
                <a16:creationId xmlns:a16="http://schemas.microsoft.com/office/drawing/2014/main" id="{3338A273-0B8F-4C88-90EE-6A186091E1BF}"/>
              </a:ext>
            </a:extLst>
          </p:cNvPr>
          <p:cNvSpPr txBox="1"/>
          <p:nvPr/>
        </p:nvSpPr>
        <p:spPr>
          <a:xfrm>
            <a:off x="2998638" y="3027992"/>
            <a:ext cx="2120896" cy="369332"/>
          </a:xfrm>
          <a:prstGeom prst="rect">
            <a:avLst/>
          </a:prstGeom>
          <a:noFill/>
        </p:spPr>
        <p:txBody>
          <a:bodyPr wrap="square" rtlCol="0">
            <a:spAutoFit/>
          </a:bodyPr>
          <a:lstStyle/>
          <a:p>
            <a:r>
              <a:rPr lang="en-GB" dirty="0"/>
              <a:t>Lecture</a:t>
            </a:r>
          </a:p>
        </p:txBody>
      </p:sp>
      <p:graphicFrame>
        <p:nvGraphicFramePr>
          <p:cNvPr id="16" name="Table 4">
            <a:extLst>
              <a:ext uri="{FF2B5EF4-FFF2-40B4-BE49-F238E27FC236}">
                <a16:creationId xmlns:a16="http://schemas.microsoft.com/office/drawing/2014/main" id="{4A45FB7B-EF11-4A8B-8516-8C1E53384428}"/>
              </a:ext>
            </a:extLst>
          </p:cNvPr>
          <p:cNvGraphicFramePr>
            <a:graphicFrameLocks noGrp="1"/>
          </p:cNvGraphicFramePr>
          <p:nvPr>
            <p:extLst>
              <p:ext uri="{D42A27DB-BD31-4B8C-83A1-F6EECF244321}">
                <p14:modId xmlns:p14="http://schemas.microsoft.com/office/powerpoint/2010/main" val="107085356"/>
              </p:ext>
            </p:extLst>
          </p:nvPr>
        </p:nvGraphicFramePr>
        <p:xfrm>
          <a:off x="3102154" y="5632055"/>
          <a:ext cx="5234318" cy="935511"/>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331518">
                <a:tc>
                  <a:txBody>
                    <a:bodyPr/>
                    <a:lstStyle/>
                    <a:p>
                      <a:r>
                        <a:rPr lang="en-GB" sz="1100" b="1" u="sng" dirty="0"/>
                        <a:t>Lecture_ID</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331518">
                <a:tc>
                  <a:txBody>
                    <a:bodyPr/>
                    <a:lstStyle/>
                    <a:p>
                      <a:r>
                        <a:rPr lang="en-GB" sz="1100" b="1" u="none" dirty="0" err="1"/>
                        <a:t>User_ID</a:t>
                      </a:r>
                      <a:r>
                        <a:rPr lang="en-GB" sz="1100" b="1" u="none" dirty="0"/>
                        <a:t>*</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986257566"/>
                  </a:ext>
                </a:extLst>
              </a:tr>
            </a:tbl>
          </a:graphicData>
        </a:graphic>
      </p:graphicFrame>
      <p:sp>
        <p:nvSpPr>
          <p:cNvPr id="17" name="TextBox 16">
            <a:extLst>
              <a:ext uri="{FF2B5EF4-FFF2-40B4-BE49-F238E27FC236}">
                <a16:creationId xmlns:a16="http://schemas.microsoft.com/office/drawing/2014/main" id="{B35AC068-A9A0-4603-9003-27844C2C3946}"/>
              </a:ext>
            </a:extLst>
          </p:cNvPr>
          <p:cNvSpPr txBox="1"/>
          <p:nvPr/>
        </p:nvSpPr>
        <p:spPr>
          <a:xfrm>
            <a:off x="2998638" y="5283415"/>
            <a:ext cx="2120896" cy="369332"/>
          </a:xfrm>
          <a:prstGeom prst="rect">
            <a:avLst/>
          </a:prstGeom>
          <a:noFill/>
        </p:spPr>
        <p:txBody>
          <a:bodyPr wrap="square" rtlCol="0">
            <a:spAutoFit/>
          </a:bodyPr>
          <a:lstStyle/>
          <a:p>
            <a:r>
              <a:rPr lang="en-GB" dirty="0" err="1"/>
              <a:t>SavedLecture</a:t>
            </a:r>
            <a:endParaRPr lang="en-GB" dirty="0"/>
          </a:p>
        </p:txBody>
      </p:sp>
    </p:spTree>
    <p:extLst>
      <p:ext uri="{BB962C8B-B14F-4D97-AF65-F5344CB8AC3E}">
        <p14:creationId xmlns:p14="http://schemas.microsoft.com/office/powerpoint/2010/main" val="1913528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E18D-6439-40D7-8CC4-2EA82C8DA52E}"/>
              </a:ext>
            </a:extLst>
          </p:cNvPr>
          <p:cNvSpPr>
            <a:spLocks noGrp="1"/>
          </p:cNvSpPr>
          <p:nvPr>
            <p:ph type="title"/>
          </p:nvPr>
        </p:nvSpPr>
        <p:spPr/>
        <p:txBody>
          <a:bodyPr/>
          <a:lstStyle/>
          <a:p>
            <a:r>
              <a:rPr lang="en-GB" dirty="0"/>
              <a:t>Walkthrough </a:t>
            </a:r>
          </a:p>
        </p:txBody>
      </p:sp>
      <p:sp>
        <p:nvSpPr>
          <p:cNvPr id="3" name="Content Placeholder 2">
            <a:extLst>
              <a:ext uri="{FF2B5EF4-FFF2-40B4-BE49-F238E27FC236}">
                <a16:creationId xmlns:a16="http://schemas.microsoft.com/office/drawing/2014/main" id="{BC7C4B6A-0C81-4E88-868A-D95400B4A5F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331374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96E6-6636-AE47-B557-990186A9D581}"/>
              </a:ext>
            </a:extLst>
          </p:cNvPr>
          <p:cNvSpPr>
            <a:spLocks noGrp="1"/>
          </p:cNvSpPr>
          <p:nvPr>
            <p:ph type="title"/>
          </p:nvPr>
        </p:nvSpPr>
        <p:spPr/>
        <p:txBody>
          <a:bodyPr/>
          <a:lstStyle/>
          <a:p>
            <a:pPr algn="ctr"/>
            <a:r>
              <a:rPr lang="en-US" dirty="0"/>
              <a:t>Group 7A: Overview – Find my Lecture</a:t>
            </a:r>
          </a:p>
        </p:txBody>
      </p:sp>
      <p:sp>
        <p:nvSpPr>
          <p:cNvPr id="3" name="Content Placeholder 2">
            <a:extLst>
              <a:ext uri="{FF2B5EF4-FFF2-40B4-BE49-F238E27FC236}">
                <a16:creationId xmlns:a16="http://schemas.microsoft.com/office/drawing/2014/main" id="{27CCEE47-275E-5B46-9F89-F0DBE1BBA0EF}"/>
              </a:ext>
            </a:extLst>
          </p:cNvPr>
          <p:cNvSpPr>
            <a:spLocks noGrp="1"/>
          </p:cNvSpPr>
          <p:nvPr>
            <p:ph idx="1"/>
          </p:nvPr>
        </p:nvSpPr>
        <p:spPr/>
        <p:txBody>
          <a:bodyPr>
            <a:normAutofit/>
          </a:bodyPr>
          <a:lstStyle/>
          <a:p>
            <a:r>
              <a:rPr lang="en-US" sz="2400" dirty="0"/>
              <a:t>The objective of this Web Application is to help students find exact instances of a concept being referred to in recorded lectures, reading materials and slides provided for various modules.</a:t>
            </a:r>
          </a:p>
          <a:p>
            <a:r>
              <a:rPr lang="en-US" sz="2400" dirty="0"/>
              <a:t>Users will be able to perform keyword searches and get filtered results based on week number/professor name/module name</a:t>
            </a:r>
          </a:p>
          <a:p>
            <a:r>
              <a:rPr lang="en-US" sz="2400" dirty="0"/>
              <a:t>Users will also be able to create an account to highlight/star these instances and save it to their profile.</a:t>
            </a:r>
          </a:p>
          <a:p>
            <a:r>
              <a:rPr lang="en-US" sz="2400" dirty="0"/>
              <a:t>Professors will be able to upload study materials for the students to save/highlight</a:t>
            </a:r>
          </a:p>
        </p:txBody>
      </p:sp>
    </p:spTree>
    <p:extLst>
      <p:ext uri="{BB962C8B-B14F-4D97-AF65-F5344CB8AC3E}">
        <p14:creationId xmlns:p14="http://schemas.microsoft.com/office/powerpoint/2010/main" val="416436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0231-C836-E94B-90E7-8CB4C06BC09F}"/>
              </a:ext>
            </a:extLst>
          </p:cNvPr>
          <p:cNvSpPr>
            <a:spLocks noGrp="1"/>
          </p:cNvSpPr>
          <p:nvPr>
            <p:ph type="title"/>
          </p:nvPr>
        </p:nvSpPr>
        <p:spPr/>
        <p:txBody>
          <a:bodyPr/>
          <a:lstStyle/>
          <a:p>
            <a:r>
              <a:rPr lang="en-US" dirty="0"/>
              <a:t>Project Requirements</a:t>
            </a:r>
          </a:p>
        </p:txBody>
      </p:sp>
      <p:sp>
        <p:nvSpPr>
          <p:cNvPr id="3" name="Content Placeholder 2">
            <a:extLst>
              <a:ext uri="{FF2B5EF4-FFF2-40B4-BE49-F238E27FC236}">
                <a16:creationId xmlns:a16="http://schemas.microsoft.com/office/drawing/2014/main" id="{C8436ED8-5BFC-6340-BDA4-A0210F7EE6F2}"/>
              </a:ext>
            </a:extLst>
          </p:cNvPr>
          <p:cNvSpPr>
            <a:spLocks noGrp="1"/>
          </p:cNvSpPr>
          <p:nvPr>
            <p:ph idx="1"/>
          </p:nvPr>
        </p:nvSpPr>
        <p:spPr/>
        <p:txBody>
          <a:bodyPr/>
          <a:lstStyle/>
          <a:p>
            <a:r>
              <a:rPr lang="en-US" sz="2400" dirty="0"/>
              <a:t>Students will be able to sign up + log in/out + delete their account</a:t>
            </a:r>
          </a:p>
          <a:p>
            <a:r>
              <a:rPr lang="en-US" sz="2400" dirty="0"/>
              <a:t>Professors and site admins will have access to add/remove study materials. Students will have a read only access. </a:t>
            </a:r>
          </a:p>
          <a:p>
            <a:r>
              <a:rPr lang="en-US" sz="2400" dirty="0"/>
              <a:t>Everyone will be able to view the search results however students will need to log in for saving/highlighting</a:t>
            </a:r>
          </a:p>
          <a:p>
            <a:r>
              <a:rPr lang="en-US" sz="2400" dirty="0"/>
              <a:t>Students will be able to filter search results by module name, professor name and week</a:t>
            </a:r>
          </a:p>
          <a:p>
            <a:r>
              <a:rPr lang="en-US" sz="2400" dirty="0"/>
              <a:t>Students can save notes to their account and highlight parts of transcripts to save to their account.</a:t>
            </a:r>
          </a:p>
          <a:p>
            <a:endParaRPr lang="en-US" sz="2400" dirty="0"/>
          </a:p>
        </p:txBody>
      </p:sp>
    </p:spTree>
    <p:extLst>
      <p:ext uri="{BB962C8B-B14F-4D97-AF65-F5344CB8AC3E}">
        <p14:creationId xmlns:p14="http://schemas.microsoft.com/office/powerpoint/2010/main" val="411614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172124"/>
            <a:ext cx="4368602" cy="1956841"/>
          </a:xfrm>
        </p:spPr>
        <p:txBody>
          <a:bodyPr anchor="b">
            <a:normAutofit/>
          </a:bodyPr>
          <a:lstStyle/>
          <a:p>
            <a:r>
              <a:rPr lang="en-US" sz="5400" dirty="0"/>
              <a:t>This is Hamish</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420130" y="2799528"/>
            <a:ext cx="5004486" cy="3320668"/>
          </a:xfrm>
        </p:spPr>
        <p:txBody>
          <a:bodyPr>
            <a:normAutofit/>
          </a:bodyPr>
          <a:lstStyle/>
          <a:p>
            <a:pPr marL="0" indent="0">
              <a:buNone/>
            </a:pPr>
            <a:r>
              <a:rPr lang="en-US" sz="1800" dirty="0"/>
              <a:t>He is a 20-year-old international student from Oman studying CS. Being a first gen university student, Hamish works hard to fund his education by working multiple part time jobs. As a result, he’s unable to spend the time catching up on every single lecture before live lectures. He prefers self studying using other materials but would love the option of reviewing recorded lectures if he finds something difficult/wants more insight into the professor’s approach about it. Not having to spend time watching videos but having the option to study efficiently using transcripts is something Hamish believes will improve his studies!</a:t>
            </a:r>
          </a:p>
        </p:txBody>
      </p:sp>
      <p:pic>
        <p:nvPicPr>
          <p:cNvPr id="1026" name="Picture 2">
            <a:extLst>
              <a:ext uri="{FF2B5EF4-FFF2-40B4-BE49-F238E27FC236}">
                <a16:creationId xmlns:a16="http://schemas.microsoft.com/office/drawing/2014/main" id="{31732A4E-D504-9246-8949-685D34FA18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606366" y="0"/>
            <a:ext cx="6878784" cy="685800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1E1BFD8A-9307-E04F-9F79-53E1D59C5B34}"/>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1</a:t>
            </a:r>
          </a:p>
        </p:txBody>
      </p:sp>
    </p:spTree>
    <p:extLst>
      <p:ext uri="{BB962C8B-B14F-4D97-AF65-F5344CB8AC3E}">
        <p14:creationId xmlns:p14="http://schemas.microsoft.com/office/powerpoint/2010/main" val="2860750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Mirabelle</a:t>
            </a:r>
          </a:p>
        </p:txBody>
      </p:sp>
      <p:sp>
        <p:nvSpPr>
          <p:cNvPr id="13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She is a mature PHD Student who also works full time and has a family. Full time employment and familial commitments means that she can only focus on her PHD in curated free time. Since time is so precious for Mirabelle, Find my lecture will allow her to refer to material relevant to her focus of work for the day through keywords. Simply looking at instances of certain concepts being referred to would allow her to focus on being more efficient with her work. </a:t>
            </a:r>
          </a:p>
        </p:txBody>
      </p:sp>
      <p:pic>
        <p:nvPicPr>
          <p:cNvPr id="3074" name="Picture 2">
            <a:extLst>
              <a:ext uri="{FF2B5EF4-FFF2-40B4-BE49-F238E27FC236}">
                <a16:creationId xmlns:a16="http://schemas.microsoft.com/office/drawing/2014/main" id="{6CF103D1-1BC8-5545-B1CC-ADE7529B98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C644B362-881F-E844-9E34-486133041DD6}"/>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2</a:t>
            </a:r>
          </a:p>
        </p:txBody>
      </p:sp>
    </p:spTree>
    <p:extLst>
      <p:ext uri="{BB962C8B-B14F-4D97-AF65-F5344CB8AC3E}">
        <p14:creationId xmlns:p14="http://schemas.microsoft.com/office/powerpoint/2010/main" val="346694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David</a:t>
            </a:r>
          </a:p>
        </p:txBody>
      </p:sp>
      <p:sp>
        <p:nvSpPr>
          <p:cNvPr id="19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He is a professor with 12 years of working experience. He teaches a variety of students, everyone with their preferred method of learning. David really loves his students and would love to contribute in making studying an enjoyable process for every student. In addition to uploading study materials on students’ educational portal, he’d love to cater to this group of students for their convenience.</a:t>
            </a:r>
          </a:p>
        </p:txBody>
      </p:sp>
      <p:pic>
        <p:nvPicPr>
          <p:cNvPr id="5122" name="Picture 2">
            <a:extLst>
              <a:ext uri="{FF2B5EF4-FFF2-40B4-BE49-F238E27FC236}">
                <a16:creationId xmlns:a16="http://schemas.microsoft.com/office/drawing/2014/main" id="{490365D3-530D-2144-B27A-DB08080274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F49FAA85-789F-BF4A-AE92-5B2BA497FED7}"/>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3</a:t>
            </a:r>
          </a:p>
        </p:txBody>
      </p:sp>
    </p:spTree>
    <p:extLst>
      <p:ext uri="{BB962C8B-B14F-4D97-AF65-F5344CB8AC3E}">
        <p14:creationId xmlns:p14="http://schemas.microsoft.com/office/powerpoint/2010/main" val="206519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6729-69DC-4EC6-A5ED-2602B9E324B5}"/>
              </a:ext>
            </a:extLst>
          </p:cNvPr>
          <p:cNvSpPr>
            <a:spLocks noGrp="1"/>
          </p:cNvSpPr>
          <p:nvPr>
            <p:ph type="title"/>
          </p:nvPr>
        </p:nvSpPr>
        <p:spPr/>
        <p:txBody>
          <a:bodyPr/>
          <a:lstStyle/>
          <a:p>
            <a:r>
              <a:rPr lang="en-GB" dirty="0"/>
              <a:t>The Specification </a:t>
            </a:r>
          </a:p>
        </p:txBody>
      </p:sp>
      <p:sp>
        <p:nvSpPr>
          <p:cNvPr id="3" name="Content Placeholder 2">
            <a:extLst>
              <a:ext uri="{FF2B5EF4-FFF2-40B4-BE49-F238E27FC236}">
                <a16:creationId xmlns:a16="http://schemas.microsoft.com/office/drawing/2014/main" id="{45731521-319D-4886-B0B5-0F21D488A460}"/>
              </a:ext>
            </a:extLst>
          </p:cNvPr>
          <p:cNvSpPr>
            <a:spLocks noGrp="1"/>
          </p:cNvSpPr>
          <p:nvPr>
            <p:ph idx="1"/>
          </p:nvPr>
        </p:nvSpPr>
        <p:spPr/>
        <p:txBody>
          <a:bodyPr>
            <a:normAutofit lnSpcReduction="10000"/>
          </a:bodyPr>
          <a:lstStyle/>
          <a:p>
            <a:r>
              <a:rPr lang="en-GB" dirty="0"/>
              <a:t>The user is able to create/delete their account </a:t>
            </a:r>
          </a:p>
          <a:p>
            <a:r>
              <a:rPr lang="en-GB" dirty="0"/>
              <a:t>The user is able to log in/out of their account</a:t>
            </a:r>
          </a:p>
          <a:p>
            <a:r>
              <a:rPr lang="en-GB" dirty="0"/>
              <a:t>Professors with accounts and site admins can upload content </a:t>
            </a:r>
          </a:p>
          <a:p>
            <a:r>
              <a:rPr lang="en-GB" dirty="0"/>
              <a:t>Students can view and filter the content uploaded</a:t>
            </a:r>
          </a:p>
          <a:p>
            <a:r>
              <a:rPr lang="en-GB" dirty="0"/>
              <a:t>Students with accounts can save content and have their own instance to highlight</a:t>
            </a:r>
          </a:p>
          <a:p>
            <a:r>
              <a:rPr lang="en-GB" dirty="0"/>
              <a:t>Students with accounts can view all saved content on their account page</a:t>
            </a:r>
          </a:p>
          <a:p>
            <a:r>
              <a:rPr lang="en-GB" dirty="0"/>
              <a:t>User will be able to navigate through all pages that aren’t login restricted on all pages</a:t>
            </a:r>
          </a:p>
          <a:p>
            <a:endParaRPr lang="en-GB" dirty="0"/>
          </a:p>
          <a:p>
            <a:endParaRPr lang="en-GB" dirty="0"/>
          </a:p>
        </p:txBody>
      </p:sp>
    </p:spTree>
    <p:extLst>
      <p:ext uri="{BB962C8B-B14F-4D97-AF65-F5344CB8AC3E}">
        <p14:creationId xmlns:p14="http://schemas.microsoft.com/office/powerpoint/2010/main" val="333508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3B754C-3F36-CF44-81C6-E737E0F7EDD6}"/>
              </a:ext>
            </a:extLst>
          </p:cNvPr>
          <p:cNvSpPr>
            <a:spLocks noGrp="1"/>
          </p:cNvSpPr>
          <p:nvPr>
            <p:ph type="title"/>
          </p:nvPr>
        </p:nvSpPr>
        <p:spPr>
          <a:xfrm>
            <a:off x="144517" y="187106"/>
            <a:ext cx="6340366" cy="1001220"/>
          </a:xfrm>
        </p:spPr>
        <p:txBody>
          <a:bodyPr/>
          <a:lstStyle/>
          <a:p>
            <a:r>
              <a:rPr lang="en-GB" dirty="0"/>
              <a:t>Wireframe – Index (Home)</a:t>
            </a:r>
          </a:p>
        </p:txBody>
      </p:sp>
      <p:pic>
        <p:nvPicPr>
          <p:cNvPr id="5" name="그림 4">
            <a:extLst>
              <a:ext uri="{FF2B5EF4-FFF2-40B4-BE49-F238E27FC236}">
                <a16:creationId xmlns:a16="http://schemas.microsoft.com/office/drawing/2014/main" id="{06312A89-1A5D-5E42-9C3C-62C4E70149ED}"/>
              </a:ext>
            </a:extLst>
          </p:cNvPr>
          <p:cNvPicPr>
            <a:picLocks noChangeAspect="1"/>
          </p:cNvPicPr>
          <p:nvPr/>
        </p:nvPicPr>
        <p:blipFill>
          <a:blip r:embed="rId2"/>
          <a:srcRect/>
          <a:stretch/>
        </p:blipFill>
        <p:spPr>
          <a:xfrm>
            <a:off x="1056289" y="1001220"/>
            <a:ext cx="10079420" cy="5669674"/>
          </a:xfrm>
          <a:prstGeom prst="rect">
            <a:avLst/>
          </a:prstGeom>
          <a:ln>
            <a:solidFill>
              <a:schemeClr val="tx1"/>
            </a:solidFill>
          </a:ln>
        </p:spPr>
      </p:pic>
    </p:spTree>
    <p:extLst>
      <p:ext uri="{BB962C8B-B14F-4D97-AF65-F5344CB8AC3E}">
        <p14:creationId xmlns:p14="http://schemas.microsoft.com/office/powerpoint/2010/main" val="12437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7CD10C5-A28C-F345-BEA8-B71511BFC448}"/>
              </a:ext>
            </a:extLst>
          </p:cNvPr>
          <p:cNvSpPr>
            <a:spLocks noGrp="1"/>
          </p:cNvSpPr>
          <p:nvPr>
            <p:ph type="title"/>
          </p:nvPr>
        </p:nvSpPr>
        <p:spPr>
          <a:xfrm>
            <a:off x="144517" y="187106"/>
            <a:ext cx="6340366" cy="1001220"/>
          </a:xfrm>
        </p:spPr>
        <p:txBody>
          <a:bodyPr/>
          <a:lstStyle/>
          <a:p>
            <a:r>
              <a:rPr lang="en-GB" dirty="0"/>
              <a:t>Wireframe – Search</a:t>
            </a:r>
          </a:p>
        </p:txBody>
      </p:sp>
      <p:pic>
        <p:nvPicPr>
          <p:cNvPr id="9" name="그림 8">
            <a:extLst>
              <a:ext uri="{FF2B5EF4-FFF2-40B4-BE49-F238E27FC236}">
                <a16:creationId xmlns:a16="http://schemas.microsoft.com/office/drawing/2014/main" id="{0B61C16C-E2F5-304C-AEC7-F42B2F9B8AA0}"/>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452374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1111</TotalTime>
  <Words>777</Words>
  <Application>Microsoft Macintosh PowerPoint</Application>
  <PresentationFormat>와이드스크린</PresentationFormat>
  <Paragraphs>103</Paragraphs>
  <Slides>18</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18</vt:i4>
      </vt:variant>
    </vt:vector>
  </HeadingPairs>
  <TitlesOfParts>
    <vt:vector size="22" baseType="lpstr">
      <vt:lpstr>Arial</vt:lpstr>
      <vt:lpstr>Calibri</vt:lpstr>
      <vt:lpstr>Calibri Light</vt:lpstr>
      <vt:lpstr>Office Theme</vt:lpstr>
      <vt:lpstr>Web Application Development 2</vt:lpstr>
      <vt:lpstr>Group 7A: Overview – Find my Lecture</vt:lpstr>
      <vt:lpstr>Project Requirements</vt:lpstr>
      <vt:lpstr>This is Hamish</vt:lpstr>
      <vt:lpstr>This is Mirabelle</vt:lpstr>
      <vt:lpstr>This is David</vt:lpstr>
      <vt:lpstr>The Specification </vt:lpstr>
      <vt:lpstr>Wireframe – Index (Home)</vt:lpstr>
      <vt:lpstr>Wireframe – Search</vt:lpstr>
      <vt:lpstr>Wireframe – My Page (Professor)</vt:lpstr>
      <vt:lpstr>PowerPoint 프레젠테이션</vt:lpstr>
      <vt:lpstr>Wireframe – Lecture (Video)</vt:lpstr>
      <vt:lpstr>Wireframe – Lecture (PDF)</vt:lpstr>
      <vt:lpstr>System Architecture</vt:lpstr>
      <vt:lpstr>ER Diagram (Compressed Chen Notation)</vt:lpstr>
      <vt:lpstr>ER Diagram (Compressed Chen Notation)</vt:lpstr>
      <vt:lpstr>ER Diagram (Expansion)</vt:lpstr>
      <vt:lpstr>Walkthrough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2</dc:title>
  <dc:creator>Ishita Narsiker (student)</dc:creator>
  <cp:lastModifiedBy>SoonKwang Hwang (student)</cp:lastModifiedBy>
  <cp:revision>63</cp:revision>
  <dcterms:created xsi:type="dcterms:W3CDTF">2022-02-21T16:12:21Z</dcterms:created>
  <dcterms:modified xsi:type="dcterms:W3CDTF">2022-02-22T23:59:49Z</dcterms:modified>
</cp:coreProperties>
</file>