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72" r:id="rId8"/>
    <p:sldId id="268" r:id="rId9"/>
    <p:sldId id="269" r:id="rId10"/>
    <p:sldId id="270" r:id="rId11"/>
    <p:sldId id="271" r:id="rId12"/>
    <p:sldId id="273" r:id="rId13"/>
    <p:sldId id="263" r:id="rId14"/>
    <p:sldId id="267" r:id="rId15"/>
    <p:sldId id="266" r:id="rId16"/>
    <p:sldId id="26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2/25/2022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2/25/2022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91CE77-9723-E04C-AD32-02DAD82B350B}"/>
              </a:ext>
            </a:extLst>
          </p:cNvPr>
          <p:cNvSpPr txBox="1">
            <a:spLocks/>
          </p:cNvSpPr>
          <p:nvPr/>
        </p:nvSpPr>
        <p:spPr>
          <a:xfrm>
            <a:off x="144517" y="187106"/>
            <a:ext cx="6861764" cy="1001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Wireframe – My Page (Student)</a:t>
            </a:r>
          </a:p>
        </p:txBody>
      </p:sp>
      <p:pic>
        <p:nvPicPr>
          <p:cNvPr id="8" name="그림 7">
            <a:extLst>
              <a:ext uri="{FF2B5EF4-FFF2-40B4-BE49-F238E27FC236}">
                <a16:creationId xmlns:a16="http://schemas.microsoft.com/office/drawing/2014/main" id="{A85170A8-04E2-9D45-9336-D9AE2E401BC2}"/>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92548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normAutofit fontScale="90000"/>
          </a:bodyPr>
          <a:lstStyle/>
          <a:p>
            <a:r>
              <a:rPr lang="en-GB" dirty="0"/>
              <a:t>Wireframe – Lecture (Video)</a:t>
            </a:r>
          </a:p>
        </p:txBody>
      </p:sp>
      <p:pic>
        <p:nvPicPr>
          <p:cNvPr id="9" name="그림 8">
            <a:extLst>
              <a:ext uri="{FF2B5EF4-FFF2-40B4-BE49-F238E27FC236}">
                <a16:creationId xmlns:a16="http://schemas.microsoft.com/office/drawing/2014/main" id="{8DA0566D-ED70-0B4E-BF2C-35E8B28DB7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67090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943849-7CE8-AC48-89AF-0F63339976F9}"/>
              </a:ext>
            </a:extLst>
          </p:cNvPr>
          <p:cNvSpPr>
            <a:spLocks noGrp="1"/>
          </p:cNvSpPr>
          <p:nvPr>
            <p:ph type="title"/>
          </p:nvPr>
        </p:nvSpPr>
        <p:spPr>
          <a:xfrm>
            <a:off x="144517" y="187106"/>
            <a:ext cx="6340366" cy="1001220"/>
          </a:xfrm>
        </p:spPr>
        <p:txBody>
          <a:bodyPr/>
          <a:lstStyle/>
          <a:p>
            <a:r>
              <a:rPr lang="en-GB" dirty="0"/>
              <a:t>Wireframe – Lecture (PDF)</a:t>
            </a:r>
          </a:p>
        </p:txBody>
      </p:sp>
      <p:pic>
        <p:nvPicPr>
          <p:cNvPr id="3" name="그림 2">
            <a:extLst>
              <a:ext uri="{FF2B5EF4-FFF2-40B4-BE49-F238E27FC236}">
                <a16:creationId xmlns:a16="http://schemas.microsoft.com/office/drawing/2014/main" id="{256A733E-42DC-3E47-907F-7510D310194A}"/>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76659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199984" y="537637"/>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492342" y="4474027"/>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2133598" cy="23206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256094"/>
            <a:ext cx="1849450" cy="18629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14F7C36-7BED-4EB6-BAC4-912463CFBFC1}"/>
              </a:ext>
            </a:extLst>
          </p:cNvPr>
          <p:cNvSpPr txBox="1"/>
          <p:nvPr/>
        </p:nvSpPr>
        <p:spPr>
          <a:xfrm>
            <a:off x="1737430" y="2672348"/>
            <a:ext cx="1247975" cy="369332"/>
          </a:xfrm>
          <a:prstGeom prst="rect">
            <a:avLst/>
          </a:prstGeom>
          <a:noFill/>
          <a:ln>
            <a:noFill/>
          </a:ln>
        </p:spPr>
        <p:txBody>
          <a:bodyPr wrap="square" rtlCol="0">
            <a:spAutoFit/>
          </a:bodyPr>
          <a:lstStyle/>
          <a:p>
            <a:r>
              <a:rPr lang="en-GB" dirty="0"/>
              <a:t>Request</a:t>
            </a:r>
          </a:p>
        </p:txBody>
      </p:sp>
      <p:sp>
        <p:nvSpPr>
          <p:cNvPr id="20" name="TextBox 19">
            <a:extLst>
              <a:ext uri="{FF2B5EF4-FFF2-40B4-BE49-F238E27FC236}">
                <a16:creationId xmlns:a16="http://schemas.microsoft.com/office/drawing/2014/main" id="{2B99EB2B-72F1-485F-8CF4-0F2678C4BDB6}"/>
              </a:ext>
            </a:extLst>
          </p:cNvPr>
          <p:cNvSpPr txBox="1"/>
          <p:nvPr/>
        </p:nvSpPr>
        <p:spPr>
          <a:xfrm>
            <a:off x="1720164" y="3244334"/>
            <a:ext cx="1247975" cy="369332"/>
          </a:xfrm>
          <a:prstGeom prst="rect">
            <a:avLst/>
          </a:prstGeom>
          <a:noFill/>
          <a:ln>
            <a:noFill/>
          </a:ln>
        </p:spPr>
        <p:txBody>
          <a:bodyPr wrap="square" rtlCol="0">
            <a:spAutoFit/>
          </a:bodyPr>
          <a:lstStyle/>
          <a:p>
            <a:r>
              <a:rPr lang="en-GB" dirty="0"/>
              <a:t>Response</a:t>
            </a:r>
          </a:p>
        </p:txBody>
      </p:sp>
      <p:sp>
        <p:nvSpPr>
          <p:cNvPr id="21" name="TextBox 20">
            <a:extLst>
              <a:ext uri="{FF2B5EF4-FFF2-40B4-BE49-F238E27FC236}">
                <a16:creationId xmlns:a16="http://schemas.microsoft.com/office/drawing/2014/main" id="{3F1B55D7-DA50-4954-8282-5B5A2B41ED42}"/>
              </a:ext>
            </a:extLst>
          </p:cNvPr>
          <p:cNvSpPr txBox="1"/>
          <p:nvPr/>
        </p:nvSpPr>
        <p:spPr>
          <a:xfrm>
            <a:off x="4840260" y="2602785"/>
            <a:ext cx="1247975" cy="369332"/>
          </a:xfrm>
          <a:prstGeom prst="rect">
            <a:avLst/>
          </a:prstGeom>
          <a:noFill/>
          <a:ln>
            <a:noFill/>
          </a:ln>
        </p:spPr>
        <p:txBody>
          <a:bodyPr wrap="square" rtlCol="0">
            <a:spAutoFit/>
          </a:bodyPr>
          <a:lstStyle/>
          <a:p>
            <a:r>
              <a:rPr lang="en-GB" dirty="0"/>
              <a:t>URL</a:t>
            </a:r>
          </a:p>
        </p:txBody>
      </p:sp>
      <p:sp>
        <p:nvSpPr>
          <p:cNvPr id="22" name="TextBox 21">
            <a:extLst>
              <a:ext uri="{FF2B5EF4-FFF2-40B4-BE49-F238E27FC236}">
                <a16:creationId xmlns:a16="http://schemas.microsoft.com/office/drawing/2014/main" id="{D4B154CE-AA54-410C-B3B8-23996BD0CB2A}"/>
              </a:ext>
            </a:extLst>
          </p:cNvPr>
          <p:cNvSpPr txBox="1"/>
          <p:nvPr/>
        </p:nvSpPr>
        <p:spPr>
          <a:xfrm>
            <a:off x="4556449" y="3326364"/>
            <a:ext cx="1247975" cy="369332"/>
          </a:xfrm>
          <a:prstGeom prst="rect">
            <a:avLst/>
          </a:prstGeom>
          <a:noFill/>
          <a:ln>
            <a:noFill/>
          </a:ln>
        </p:spPr>
        <p:txBody>
          <a:bodyPr wrap="square" rtlCol="0">
            <a:spAutoFit/>
          </a:bodyPr>
          <a:lstStyle/>
          <a:p>
            <a:r>
              <a:rPr lang="en-GB" dirty="0"/>
              <a:t>Web Pages</a:t>
            </a:r>
          </a:p>
        </p:txBody>
      </p:sp>
      <p:sp>
        <p:nvSpPr>
          <p:cNvPr id="23" name="TextBox 22">
            <a:extLst>
              <a:ext uri="{FF2B5EF4-FFF2-40B4-BE49-F238E27FC236}">
                <a16:creationId xmlns:a16="http://schemas.microsoft.com/office/drawing/2014/main" id="{E59CA967-CE20-4909-B22F-D3B08356AB23}"/>
              </a:ext>
            </a:extLst>
          </p:cNvPr>
          <p:cNvSpPr txBox="1"/>
          <p:nvPr/>
        </p:nvSpPr>
        <p:spPr>
          <a:xfrm>
            <a:off x="7854534" y="4441299"/>
            <a:ext cx="1247975" cy="369332"/>
          </a:xfrm>
          <a:prstGeom prst="rect">
            <a:avLst/>
          </a:prstGeom>
          <a:noFill/>
          <a:ln>
            <a:noFill/>
          </a:ln>
        </p:spPr>
        <p:txBody>
          <a:bodyPr wrap="square" rtlCol="0">
            <a:spAutoFit/>
          </a:bodyPr>
          <a:lstStyle/>
          <a:p>
            <a:r>
              <a:rPr lang="en-GB" dirty="0"/>
              <a:t>Data</a:t>
            </a:r>
          </a:p>
        </p:txBody>
      </p:sp>
      <p:sp>
        <p:nvSpPr>
          <p:cNvPr id="24" name="TextBox 23">
            <a:extLst>
              <a:ext uri="{FF2B5EF4-FFF2-40B4-BE49-F238E27FC236}">
                <a16:creationId xmlns:a16="http://schemas.microsoft.com/office/drawing/2014/main" id="{5FB0FEED-25E0-4821-9757-573ABFF462FD}"/>
              </a:ext>
            </a:extLst>
          </p:cNvPr>
          <p:cNvSpPr txBox="1"/>
          <p:nvPr/>
        </p:nvSpPr>
        <p:spPr>
          <a:xfrm>
            <a:off x="8422432" y="3835803"/>
            <a:ext cx="1247975" cy="369332"/>
          </a:xfrm>
          <a:prstGeom prst="rect">
            <a:avLst/>
          </a:prstGeom>
          <a:noFill/>
          <a:ln>
            <a:noFill/>
          </a:ln>
        </p:spPr>
        <p:txBody>
          <a:bodyPr wrap="square" rtlCol="0">
            <a:spAutoFit/>
          </a:bodyPr>
          <a:lstStyle/>
          <a:p>
            <a:r>
              <a:rPr lang="en-GB" dirty="0"/>
              <a:t>SQL Query</a:t>
            </a:r>
          </a:p>
        </p:txBody>
      </p:sp>
      <p:sp>
        <p:nvSpPr>
          <p:cNvPr id="26" name="TextBox 25">
            <a:extLst>
              <a:ext uri="{FF2B5EF4-FFF2-40B4-BE49-F238E27FC236}">
                <a16:creationId xmlns:a16="http://schemas.microsoft.com/office/drawing/2014/main" id="{EBCC612A-A4B5-4F6C-A374-376E06EDB4AD}"/>
              </a:ext>
            </a:extLst>
          </p:cNvPr>
          <p:cNvSpPr txBox="1"/>
          <p:nvPr/>
        </p:nvSpPr>
        <p:spPr>
          <a:xfrm>
            <a:off x="8283469" y="2138700"/>
            <a:ext cx="1247975" cy="369332"/>
          </a:xfrm>
          <a:prstGeom prst="rect">
            <a:avLst/>
          </a:prstGeom>
          <a:noFill/>
          <a:ln>
            <a:noFill/>
          </a:ln>
        </p:spPr>
        <p:txBody>
          <a:bodyPr wrap="square" rtlCol="0">
            <a:spAutoFit/>
          </a:bodyPr>
          <a:lstStyle/>
          <a:p>
            <a:r>
              <a:rPr lang="en-GB" dirty="0"/>
              <a:t>Result</a:t>
            </a:r>
          </a:p>
        </p:txBody>
      </p:sp>
      <p:sp>
        <p:nvSpPr>
          <p:cNvPr id="28" name="TextBox 27">
            <a:extLst>
              <a:ext uri="{FF2B5EF4-FFF2-40B4-BE49-F238E27FC236}">
                <a16:creationId xmlns:a16="http://schemas.microsoft.com/office/drawing/2014/main" id="{DE036FFC-AE52-4DB8-B79B-1340B3C5A2E5}"/>
              </a:ext>
            </a:extLst>
          </p:cNvPr>
          <p:cNvSpPr txBox="1"/>
          <p:nvPr/>
        </p:nvSpPr>
        <p:spPr>
          <a:xfrm>
            <a:off x="7089363" y="1742186"/>
            <a:ext cx="1652513" cy="369332"/>
          </a:xfrm>
          <a:prstGeom prst="rect">
            <a:avLst/>
          </a:prstGeom>
          <a:noFill/>
          <a:ln>
            <a:noFill/>
          </a:ln>
        </p:spPr>
        <p:txBody>
          <a:bodyPr wrap="square" rtlCol="0">
            <a:spAutoFit/>
          </a:bodyPr>
          <a:lstStyle/>
          <a:p>
            <a:r>
              <a:rPr lang="en-GB" dirty="0"/>
              <a:t>Search Query</a:t>
            </a:r>
          </a:p>
        </p:txBody>
      </p:sp>
      <p:sp>
        <p:nvSpPr>
          <p:cNvPr id="11" name="TextBox 10">
            <a:extLst>
              <a:ext uri="{FF2B5EF4-FFF2-40B4-BE49-F238E27FC236}">
                <a16:creationId xmlns:a16="http://schemas.microsoft.com/office/drawing/2014/main" id="{2C90E182-2EC5-4500-8CE1-EF9735C51366}"/>
              </a:ext>
            </a:extLst>
          </p:cNvPr>
          <p:cNvSpPr txBox="1"/>
          <p:nvPr/>
        </p:nvSpPr>
        <p:spPr>
          <a:xfrm>
            <a:off x="6169091" y="3640711"/>
            <a:ext cx="2379306" cy="369332"/>
          </a:xfrm>
          <a:prstGeom prst="rect">
            <a:avLst/>
          </a:prstGeom>
          <a:noFill/>
        </p:spPr>
        <p:txBody>
          <a:bodyPr wrap="square" rtlCol="0">
            <a:spAutoFit/>
          </a:bodyPr>
          <a:lstStyle/>
          <a:p>
            <a:r>
              <a:rPr lang="en-GB" dirty="0">
                <a:solidFill>
                  <a:srgbClr val="FF0000"/>
                </a:solidFill>
              </a:rPr>
              <a:t>If cached, retrieve</a:t>
            </a:r>
          </a:p>
        </p:txBody>
      </p:sp>
      <p:sp>
        <p:nvSpPr>
          <p:cNvPr id="30" name="TextBox 29">
            <a:extLst>
              <a:ext uri="{FF2B5EF4-FFF2-40B4-BE49-F238E27FC236}">
                <a16:creationId xmlns:a16="http://schemas.microsoft.com/office/drawing/2014/main" id="{17C694EF-1769-49A6-ADB9-2E9F65614B0E}"/>
              </a:ext>
            </a:extLst>
          </p:cNvPr>
          <p:cNvSpPr txBox="1"/>
          <p:nvPr/>
        </p:nvSpPr>
        <p:spPr>
          <a:xfrm>
            <a:off x="5783921" y="2300037"/>
            <a:ext cx="2379306" cy="369332"/>
          </a:xfrm>
          <a:prstGeom prst="rect">
            <a:avLst/>
          </a:prstGeom>
          <a:noFill/>
        </p:spPr>
        <p:txBody>
          <a:bodyPr wrap="square" rtlCol="0">
            <a:spAutoFit/>
          </a:bodyPr>
          <a:lstStyle/>
          <a:p>
            <a:r>
              <a:rPr lang="en-GB" dirty="0">
                <a:solidFill>
                  <a:srgbClr val="FF0000"/>
                </a:solidFill>
              </a:rPr>
              <a:t>If not cached, retrieve</a:t>
            </a:r>
          </a:p>
        </p:txBody>
      </p:sp>
    </p:spTree>
    <p:extLst>
      <p:ext uri="{BB962C8B-B14F-4D97-AF65-F5344CB8AC3E}">
        <p14:creationId xmlns:p14="http://schemas.microsoft.com/office/powerpoint/2010/main" val="272904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9326-567C-4EDA-804B-04887162EBA0}"/>
              </a:ext>
            </a:extLst>
          </p:cNvPr>
          <p:cNvSpPr>
            <a:spLocks noGrp="1"/>
          </p:cNvSpPr>
          <p:nvPr>
            <p:ph type="title"/>
          </p:nvPr>
        </p:nvSpPr>
        <p:spPr/>
        <p:txBody>
          <a:bodyPr/>
          <a:lstStyle/>
          <a:p>
            <a:r>
              <a:rPr lang="en-GB" dirty="0"/>
              <a:t>ER Diagram (Compressed Chen Notation)</a:t>
            </a:r>
          </a:p>
        </p:txBody>
      </p:sp>
      <p:pic>
        <p:nvPicPr>
          <p:cNvPr id="5" name="Picture 4">
            <a:extLst>
              <a:ext uri="{FF2B5EF4-FFF2-40B4-BE49-F238E27FC236}">
                <a16:creationId xmlns:a16="http://schemas.microsoft.com/office/drawing/2014/main" id="{E96FFA1F-7AA2-4F8F-8A25-EA4B6910E204}"/>
              </a:ext>
            </a:extLst>
          </p:cNvPr>
          <p:cNvPicPr>
            <a:picLocks noChangeAspect="1"/>
          </p:cNvPicPr>
          <p:nvPr/>
        </p:nvPicPr>
        <p:blipFill>
          <a:blip r:embed="rId2"/>
          <a:stretch>
            <a:fillRect/>
          </a:stretch>
        </p:blipFill>
        <p:spPr>
          <a:xfrm>
            <a:off x="2435289" y="1489574"/>
            <a:ext cx="6521903" cy="4518109"/>
          </a:xfrm>
          <a:prstGeom prst="rect">
            <a:avLst/>
          </a:prstGeom>
        </p:spPr>
      </p:pic>
    </p:spTree>
    <p:extLst>
      <p:ext uri="{BB962C8B-B14F-4D97-AF65-F5344CB8AC3E}">
        <p14:creationId xmlns:p14="http://schemas.microsoft.com/office/powerpoint/2010/main" val="312325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3B3-F011-41DA-91C7-9D910AB5BF63}"/>
              </a:ext>
            </a:extLst>
          </p:cNvPr>
          <p:cNvSpPr>
            <a:spLocks noGrp="1"/>
          </p:cNvSpPr>
          <p:nvPr>
            <p:ph type="title"/>
          </p:nvPr>
        </p:nvSpPr>
        <p:spPr/>
        <p:txBody>
          <a:bodyPr/>
          <a:lstStyle/>
          <a:p>
            <a:r>
              <a:rPr lang="en-GB" dirty="0"/>
              <a:t>ER Diagram (Expansion)</a:t>
            </a:r>
          </a:p>
        </p:txBody>
      </p:sp>
      <p:graphicFrame>
        <p:nvGraphicFramePr>
          <p:cNvPr id="6" name="Table 4">
            <a:extLst>
              <a:ext uri="{FF2B5EF4-FFF2-40B4-BE49-F238E27FC236}">
                <a16:creationId xmlns:a16="http://schemas.microsoft.com/office/drawing/2014/main" id="{8FAD953A-A1C5-4E63-A82F-5564F91CBDE8}"/>
              </a:ext>
            </a:extLst>
          </p:cNvPr>
          <p:cNvGraphicFramePr>
            <a:graphicFrameLocks noGrp="1"/>
          </p:cNvGraphicFramePr>
          <p:nvPr>
            <p:extLst>
              <p:ext uri="{D42A27DB-BD31-4B8C-83A1-F6EECF244321}">
                <p14:modId xmlns:p14="http://schemas.microsoft.com/office/powerpoint/2010/main" val="2340865260"/>
              </p:ext>
            </p:extLst>
          </p:nvPr>
        </p:nvGraphicFramePr>
        <p:xfrm>
          <a:off x="211615" y="1609483"/>
          <a:ext cx="5552000" cy="1325565"/>
        </p:xfrm>
        <a:graphic>
          <a:graphicData uri="http://schemas.openxmlformats.org/drawingml/2006/table">
            <a:tbl>
              <a:tblPr firstRow="1" bandRow="1">
                <a:tableStyleId>{5C22544A-7EE6-4342-B048-85BDC9FD1C3A}</a:tableStyleId>
              </a:tblPr>
              <a:tblGrid>
                <a:gridCol w="2776000">
                  <a:extLst>
                    <a:ext uri="{9D8B030D-6E8A-4147-A177-3AD203B41FA5}">
                      <a16:colId xmlns:a16="http://schemas.microsoft.com/office/drawing/2014/main" val="2391090108"/>
                    </a:ext>
                  </a:extLst>
                </a:gridCol>
                <a:gridCol w="2776000">
                  <a:extLst>
                    <a:ext uri="{9D8B030D-6E8A-4147-A177-3AD203B41FA5}">
                      <a16:colId xmlns:a16="http://schemas.microsoft.com/office/drawing/2014/main" val="3051588018"/>
                    </a:ext>
                  </a:extLst>
                </a:gridCol>
              </a:tblGrid>
              <a:tr h="265113">
                <a:tc>
                  <a:txBody>
                    <a:bodyPr/>
                    <a:lstStyle/>
                    <a:p>
                      <a:r>
                        <a:rPr lang="en-GB" sz="1200" dirty="0"/>
                        <a:t>Field</a:t>
                      </a:r>
                    </a:p>
                  </a:txBody>
                  <a:tcPr marL="62460" marR="62460" marT="31230" marB="31230"/>
                </a:tc>
                <a:tc>
                  <a:txBody>
                    <a:bodyPr/>
                    <a:lstStyle/>
                    <a:p>
                      <a:r>
                        <a:rPr lang="en-GB" sz="1200" dirty="0"/>
                        <a:t>Type</a:t>
                      </a:r>
                    </a:p>
                  </a:txBody>
                  <a:tcPr marL="62460" marR="62460" marT="31230" marB="31230"/>
                </a:tc>
                <a:extLst>
                  <a:ext uri="{0D108BD9-81ED-4DB2-BD59-A6C34878D82A}">
                    <a16:rowId xmlns:a16="http://schemas.microsoft.com/office/drawing/2014/main" val="4150427295"/>
                  </a:ext>
                </a:extLst>
              </a:tr>
              <a:tr h="265113">
                <a:tc>
                  <a:txBody>
                    <a:bodyPr/>
                    <a:lstStyle/>
                    <a:p>
                      <a:r>
                        <a:rPr lang="en-GB" sz="1200" b="1" u="sng" dirty="0" err="1"/>
                        <a:t>user_ID</a:t>
                      </a:r>
                      <a:endParaRPr lang="en-GB" sz="1200" dirty="0"/>
                    </a:p>
                  </a:txBody>
                  <a:tcPr marL="62460" marR="62460" marT="31230" marB="31230"/>
                </a:tc>
                <a:tc>
                  <a:txBody>
                    <a:bodyPr/>
                    <a:lstStyle/>
                    <a:p>
                      <a:r>
                        <a:rPr lang="en-GB" sz="1200" dirty="0"/>
                        <a:t>IntegerField</a:t>
                      </a:r>
                    </a:p>
                  </a:txBody>
                  <a:tcPr marL="62460" marR="62460" marT="31230" marB="31230"/>
                </a:tc>
                <a:extLst>
                  <a:ext uri="{0D108BD9-81ED-4DB2-BD59-A6C34878D82A}">
                    <a16:rowId xmlns:a16="http://schemas.microsoft.com/office/drawing/2014/main" val="20519223"/>
                  </a:ext>
                </a:extLst>
              </a:tr>
              <a:tr h="265113">
                <a:tc>
                  <a:txBody>
                    <a:bodyPr/>
                    <a:lstStyle/>
                    <a:p>
                      <a:r>
                        <a:rPr lang="en-GB" sz="1200" dirty="0" err="1"/>
                        <a:t>First_name</a:t>
                      </a:r>
                      <a:endParaRPr lang="en-GB" sz="1200" dirty="0"/>
                    </a:p>
                  </a:txBody>
                  <a:tcPr marL="62460" marR="62460" marT="31230" marB="31230"/>
                </a:tc>
                <a:tc>
                  <a:txBody>
                    <a:bodyPr/>
                    <a:lstStyle/>
                    <a:p>
                      <a:r>
                        <a:rPr lang="en-GB" sz="1200" dirty="0" err="1"/>
                        <a:t>CharField</a:t>
                      </a:r>
                      <a:r>
                        <a:rPr lang="en-GB" sz="1200" dirty="0"/>
                        <a:t>(30)</a:t>
                      </a:r>
                    </a:p>
                  </a:txBody>
                  <a:tcPr marL="62460" marR="62460" marT="31230" marB="31230"/>
                </a:tc>
                <a:extLst>
                  <a:ext uri="{0D108BD9-81ED-4DB2-BD59-A6C34878D82A}">
                    <a16:rowId xmlns:a16="http://schemas.microsoft.com/office/drawing/2014/main" val="3097328042"/>
                  </a:ext>
                </a:extLst>
              </a:tr>
              <a:tr h="265113">
                <a:tc>
                  <a:txBody>
                    <a:bodyPr/>
                    <a:lstStyle/>
                    <a:p>
                      <a:r>
                        <a:rPr lang="en-GB" sz="1200" dirty="0" err="1"/>
                        <a:t>Last_name</a:t>
                      </a:r>
                      <a:endParaRPr lang="en-GB" sz="1200" dirty="0"/>
                    </a:p>
                  </a:txBody>
                  <a:tcPr marL="62460" marR="62460" marT="31230" marB="31230"/>
                </a:tc>
                <a:tc>
                  <a:txBody>
                    <a:bodyPr/>
                    <a:lstStyle/>
                    <a:p>
                      <a:r>
                        <a:rPr lang="en-GB" sz="1200" dirty="0" err="1"/>
                        <a:t>CharField</a:t>
                      </a:r>
                      <a:r>
                        <a:rPr lang="en-GB" sz="1200" dirty="0"/>
                        <a:t>(150)</a:t>
                      </a:r>
                    </a:p>
                  </a:txBody>
                  <a:tcPr marL="62460" marR="62460" marT="31230" marB="31230"/>
                </a:tc>
                <a:extLst>
                  <a:ext uri="{0D108BD9-81ED-4DB2-BD59-A6C34878D82A}">
                    <a16:rowId xmlns:a16="http://schemas.microsoft.com/office/drawing/2014/main" val="3932045059"/>
                  </a:ext>
                </a:extLst>
              </a:tr>
              <a:tr h="265113">
                <a:tc>
                  <a:txBody>
                    <a:bodyPr/>
                    <a:lstStyle/>
                    <a:p>
                      <a:r>
                        <a:rPr lang="en-GB" sz="1200" dirty="0"/>
                        <a:t>Email</a:t>
                      </a:r>
                    </a:p>
                  </a:txBody>
                  <a:tcPr marL="62460" marR="62460" marT="31230" marB="312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CharField</a:t>
                      </a:r>
                      <a:r>
                        <a:rPr lang="en-GB" sz="1200" dirty="0"/>
                        <a:t>(200)</a:t>
                      </a:r>
                    </a:p>
                  </a:txBody>
                  <a:tcPr marL="62460" marR="62460" marT="31230" marB="31230"/>
                </a:tc>
                <a:extLst>
                  <a:ext uri="{0D108BD9-81ED-4DB2-BD59-A6C34878D82A}">
                    <a16:rowId xmlns:a16="http://schemas.microsoft.com/office/drawing/2014/main" val="4149513090"/>
                  </a:ext>
                </a:extLst>
              </a:tr>
            </a:tbl>
          </a:graphicData>
        </a:graphic>
      </p:graphicFrame>
      <p:sp>
        <p:nvSpPr>
          <p:cNvPr id="7" name="TextBox 6">
            <a:extLst>
              <a:ext uri="{FF2B5EF4-FFF2-40B4-BE49-F238E27FC236}">
                <a16:creationId xmlns:a16="http://schemas.microsoft.com/office/drawing/2014/main" id="{AFD9380C-4667-4670-BA78-522AA3F9A672}"/>
              </a:ext>
            </a:extLst>
          </p:cNvPr>
          <p:cNvSpPr txBox="1"/>
          <p:nvPr/>
        </p:nvSpPr>
        <p:spPr>
          <a:xfrm>
            <a:off x="108098" y="1260844"/>
            <a:ext cx="4932393" cy="369332"/>
          </a:xfrm>
          <a:prstGeom prst="rect">
            <a:avLst/>
          </a:prstGeom>
          <a:noFill/>
        </p:spPr>
        <p:txBody>
          <a:bodyPr wrap="square" rtlCol="0">
            <a:spAutoFit/>
          </a:bodyPr>
          <a:lstStyle/>
          <a:p>
            <a:r>
              <a:rPr lang="en-GB" dirty="0"/>
              <a:t>User </a:t>
            </a:r>
          </a:p>
        </p:txBody>
      </p:sp>
      <p:graphicFrame>
        <p:nvGraphicFramePr>
          <p:cNvPr id="8" name="Table 4">
            <a:extLst>
              <a:ext uri="{FF2B5EF4-FFF2-40B4-BE49-F238E27FC236}">
                <a16:creationId xmlns:a16="http://schemas.microsoft.com/office/drawing/2014/main" id="{C1F12113-43E2-46B0-AF48-7FE694EFCF1D}"/>
              </a:ext>
            </a:extLst>
          </p:cNvPr>
          <p:cNvGraphicFramePr>
            <a:graphicFrameLocks noGrp="1"/>
          </p:cNvGraphicFramePr>
          <p:nvPr>
            <p:extLst>
              <p:ext uri="{D42A27DB-BD31-4B8C-83A1-F6EECF244321}">
                <p14:modId xmlns:p14="http://schemas.microsoft.com/office/powerpoint/2010/main" val="504049368"/>
              </p:ext>
            </p:extLst>
          </p:nvPr>
        </p:nvGraphicFramePr>
        <p:xfrm>
          <a:off x="211614" y="3408307"/>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professor_ID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9" name="TextBox 8">
            <a:extLst>
              <a:ext uri="{FF2B5EF4-FFF2-40B4-BE49-F238E27FC236}">
                <a16:creationId xmlns:a16="http://schemas.microsoft.com/office/drawing/2014/main" id="{17B8DE8A-9782-4998-9365-7856F128EAF5}"/>
              </a:ext>
            </a:extLst>
          </p:cNvPr>
          <p:cNvSpPr txBox="1"/>
          <p:nvPr/>
        </p:nvSpPr>
        <p:spPr>
          <a:xfrm>
            <a:off x="108098" y="3059668"/>
            <a:ext cx="3565480" cy="369332"/>
          </a:xfrm>
          <a:prstGeom prst="rect">
            <a:avLst/>
          </a:prstGeom>
          <a:noFill/>
        </p:spPr>
        <p:txBody>
          <a:bodyPr wrap="square" rtlCol="0">
            <a:spAutoFit/>
          </a:bodyPr>
          <a:lstStyle/>
          <a:p>
            <a:r>
              <a:rPr lang="en-GB" dirty="0"/>
              <a:t> Professor</a:t>
            </a:r>
          </a:p>
        </p:txBody>
      </p:sp>
      <p:graphicFrame>
        <p:nvGraphicFramePr>
          <p:cNvPr id="10" name="Table 4">
            <a:extLst>
              <a:ext uri="{FF2B5EF4-FFF2-40B4-BE49-F238E27FC236}">
                <a16:creationId xmlns:a16="http://schemas.microsoft.com/office/drawing/2014/main" id="{688168F3-1C41-434B-81EC-54445C51BA80}"/>
              </a:ext>
            </a:extLst>
          </p:cNvPr>
          <p:cNvGraphicFramePr>
            <a:graphicFrameLocks noGrp="1"/>
          </p:cNvGraphicFramePr>
          <p:nvPr>
            <p:extLst>
              <p:ext uri="{D42A27DB-BD31-4B8C-83A1-F6EECF244321}">
                <p14:modId xmlns:p14="http://schemas.microsoft.com/office/powerpoint/2010/main" val="182593574"/>
              </p:ext>
            </p:extLst>
          </p:nvPr>
        </p:nvGraphicFramePr>
        <p:xfrm>
          <a:off x="5964551" y="1814842"/>
          <a:ext cx="5234318" cy="817425"/>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272475">
                <a:tc>
                  <a:txBody>
                    <a:bodyPr/>
                    <a:lstStyle/>
                    <a:p>
                      <a:r>
                        <a:rPr lang="en-GB" sz="1100" b="1" u="none" dirty="0" err="1"/>
                        <a:t>Course_ID</a:t>
                      </a:r>
                      <a:endParaRPr lang="en-GB" sz="1100" b="1" u="none"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err="1"/>
                        <a:t>courseName</a:t>
                      </a:r>
                      <a:endParaRPr lang="en-GB" sz="1100" dirty="0"/>
                    </a:p>
                  </a:txBody>
                  <a:tcPr marL="54475" marR="54475" marT="27238" marB="27238"/>
                </a:tc>
                <a:tc>
                  <a:txBody>
                    <a:bodyPr/>
                    <a:lstStyle/>
                    <a:p>
                      <a:r>
                        <a:rPr lang="en-GB" sz="1100" dirty="0" err="1"/>
                        <a:t>CharField</a:t>
                      </a:r>
                      <a:r>
                        <a:rPr lang="en-GB" sz="1100"/>
                        <a:t>(50)</a:t>
                      </a:r>
                      <a:endParaRPr lang="en-GB" sz="1100" dirty="0"/>
                    </a:p>
                  </a:txBody>
                  <a:tcPr marL="54475" marR="54475" marT="27238" marB="27238"/>
                </a:tc>
                <a:extLst>
                  <a:ext uri="{0D108BD9-81ED-4DB2-BD59-A6C34878D82A}">
                    <a16:rowId xmlns:a16="http://schemas.microsoft.com/office/drawing/2014/main" val="3097328042"/>
                  </a:ext>
                </a:extLst>
              </a:tr>
            </a:tbl>
          </a:graphicData>
        </a:graphic>
      </p:graphicFrame>
      <p:sp>
        <p:nvSpPr>
          <p:cNvPr id="11" name="TextBox 10">
            <a:extLst>
              <a:ext uri="{FF2B5EF4-FFF2-40B4-BE49-F238E27FC236}">
                <a16:creationId xmlns:a16="http://schemas.microsoft.com/office/drawing/2014/main" id="{C762E3A5-5883-4CF4-94F0-14B6B2658F9A}"/>
              </a:ext>
            </a:extLst>
          </p:cNvPr>
          <p:cNvSpPr txBox="1"/>
          <p:nvPr/>
        </p:nvSpPr>
        <p:spPr>
          <a:xfrm>
            <a:off x="5861035" y="1466202"/>
            <a:ext cx="2120896" cy="369332"/>
          </a:xfrm>
          <a:prstGeom prst="rect">
            <a:avLst/>
          </a:prstGeom>
          <a:noFill/>
        </p:spPr>
        <p:txBody>
          <a:bodyPr wrap="square" rtlCol="0">
            <a:spAutoFit/>
          </a:bodyPr>
          <a:lstStyle/>
          <a:p>
            <a:r>
              <a:rPr lang="en-GB" dirty="0"/>
              <a:t>Course</a:t>
            </a:r>
          </a:p>
        </p:txBody>
      </p:sp>
      <p:graphicFrame>
        <p:nvGraphicFramePr>
          <p:cNvPr id="12" name="Table 4">
            <a:extLst>
              <a:ext uri="{FF2B5EF4-FFF2-40B4-BE49-F238E27FC236}">
                <a16:creationId xmlns:a16="http://schemas.microsoft.com/office/drawing/2014/main" id="{4E028C26-1DD6-46BE-859D-BC8DA5A6DD83}"/>
              </a:ext>
            </a:extLst>
          </p:cNvPr>
          <p:cNvGraphicFramePr>
            <a:graphicFrameLocks noGrp="1"/>
          </p:cNvGraphicFramePr>
          <p:nvPr>
            <p:extLst>
              <p:ext uri="{D42A27DB-BD31-4B8C-83A1-F6EECF244321}">
                <p14:modId xmlns:p14="http://schemas.microsoft.com/office/powerpoint/2010/main" val="3178746555"/>
              </p:ext>
            </p:extLst>
          </p:nvPr>
        </p:nvGraphicFramePr>
        <p:xfrm>
          <a:off x="211614" y="4393844"/>
          <a:ext cx="2397388" cy="438280"/>
        </p:xfrm>
        <a:graphic>
          <a:graphicData uri="http://schemas.openxmlformats.org/drawingml/2006/table">
            <a:tbl>
              <a:tblPr firstRow="1" bandRow="1">
                <a:tableStyleId>{5C22544A-7EE6-4342-B048-85BDC9FD1C3A}</a:tableStyleId>
              </a:tblPr>
              <a:tblGrid>
                <a:gridCol w="1198694">
                  <a:extLst>
                    <a:ext uri="{9D8B030D-6E8A-4147-A177-3AD203B41FA5}">
                      <a16:colId xmlns:a16="http://schemas.microsoft.com/office/drawing/2014/main" val="2391090108"/>
                    </a:ext>
                  </a:extLst>
                </a:gridCol>
                <a:gridCol w="1198694">
                  <a:extLst>
                    <a:ext uri="{9D8B030D-6E8A-4147-A177-3AD203B41FA5}">
                      <a16:colId xmlns:a16="http://schemas.microsoft.com/office/drawing/2014/main" val="3051588018"/>
                    </a:ext>
                  </a:extLst>
                </a:gridCol>
              </a:tblGrid>
              <a:tr h="219140">
                <a:tc>
                  <a:txBody>
                    <a:bodyPr/>
                    <a:lstStyle/>
                    <a:p>
                      <a:r>
                        <a:rPr lang="en-GB" sz="1000" dirty="0"/>
                        <a:t>Field</a:t>
                      </a:r>
                    </a:p>
                  </a:txBody>
                  <a:tcPr marL="51629" marR="51629" marT="25814" marB="25814"/>
                </a:tc>
                <a:tc>
                  <a:txBody>
                    <a:bodyPr/>
                    <a:lstStyle/>
                    <a:p>
                      <a:r>
                        <a:rPr lang="en-GB" sz="1000" dirty="0"/>
                        <a:t>Type</a:t>
                      </a:r>
                    </a:p>
                  </a:txBody>
                  <a:tcPr marL="51629" marR="51629" marT="25814" marB="25814"/>
                </a:tc>
                <a:extLst>
                  <a:ext uri="{0D108BD9-81ED-4DB2-BD59-A6C34878D82A}">
                    <a16:rowId xmlns:a16="http://schemas.microsoft.com/office/drawing/2014/main" val="4150427295"/>
                  </a:ext>
                </a:extLst>
              </a:tr>
              <a:tr h="219140">
                <a:tc>
                  <a:txBody>
                    <a:bodyPr/>
                    <a:lstStyle/>
                    <a:p>
                      <a:r>
                        <a:rPr lang="en-GB" sz="1000" b="1" u="sng" dirty="0" err="1"/>
                        <a:t>student_ID</a:t>
                      </a:r>
                      <a:r>
                        <a:rPr lang="en-GB" sz="1000" b="1" u="sng" dirty="0"/>
                        <a:t>*</a:t>
                      </a:r>
                      <a:endParaRPr lang="en-GB" sz="1000" dirty="0"/>
                    </a:p>
                  </a:txBody>
                  <a:tcPr marL="51629" marR="51629" marT="25814" marB="25814"/>
                </a:tc>
                <a:tc>
                  <a:txBody>
                    <a:bodyPr/>
                    <a:lstStyle/>
                    <a:p>
                      <a:r>
                        <a:rPr lang="en-GB" sz="1000" dirty="0"/>
                        <a:t>IntegerField</a:t>
                      </a:r>
                    </a:p>
                  </a:txBody>
                  <a:tcPr marL="51629" marR="51629" marT="25814" marB="25814"/>
                </a:tc>
                <a:extLst>
                  <a:ext uri="{0D108BD9-81ED-4DB2-BD59-A6C34878D82A}">
                    <a16:rowId xmlns:a16="http://schemas.microsoft.com/office/drawing/2014/main" val="20519223"/>
                  </a:ext>
                </a:extLst>
              </a:tr>
            </a:tbl>
          </a:graphicData>
        </a:graphic>
      </p:graphicFrame>
      <p:sp>
        <p:nvSpPr>
          <p:cNvPr id="13" name="TextBox 12">
            <a:extLst>
              <a:ext uri="{FF2B5EF4-FFF2-40B4-BE49-F238E27FC236}">
                <a16:creationId xmlns:a16="http://schemas.microsoft.com/office/drawing/2014/main" id="{B83D87BA-367D-4717-B05A-BD4BD150FCD8}"/>
              </a:ext>
            </a:extLst>
          </p:cNvPr>
          <p:cNvSpPr txBox="1"/>
          <p:nvPr/>
        </p:nvSpPr>
        <p:spPr>
          <a:xfrm>
            <a:off x="108098" y="4045205"/>
            <a:ext cx="3565480" cy="369332"/>
          </a:xfrm>
          <a:prstGeom prst="rect">
            <a:avLst/>
          </a:prstGeom>
          <a:noFill/>
        </p:spPr>
        <p:txBody>
          <a:bodyPr wrap="square" rtlCol="0">
            <a:spAutoFit/>
          </a:bodyPr>
          <a:lstStyle/>
          <a:p>
            <a:r>
              <a:rPr lang="en-GB" dirty="0"/>
              <a:t> Student</a:t>
            </a:r>
          </a:p>
        </p:txBody>
      </p:sp>
      <p:graphicFrame>
        <p:nvGraphicFramePr>
          <p:cNvPr id="14" name="Table 4">
            <a:extLst>
              <a:ext uri="{FF2B5EF4-FFF2-40B4-BE49-F238E27FC236}">
                <a16:creationId xmlns:a16="http://schemas.microsoft.com/office/drawing/2014/main" id="{6E0FCA1E-A5FB-40F1-891E-D52DCB65EAAC}"/>
              </a:ext>
            </a:extLst>
          </p:cNvPr>
          <p:cNvGraphicFramePr>
            <a:graphicFrameLocks noGrp="1"/>
          </p:cNvGraphicFramePr>
          <p:nvPr>
            <p:extLst>
              <p:ext uri="{D42A27DB-BD31-4B8C-83A1-F6EECF244321}">
                <p14:modId xmlns:p14="http://schemas.microsoft.com/office/powerpoint/2010/main" val="4172938091"/>
              </p:ext>
            </p:extLst>
          </p:nvPr>
        </p:nvGraphicFramePr>
        <p:xfrm>
          <a:off x="3102154" y="3376632"/>
          <a:ext cx="5234318" cy="1978814"/>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err="1"/>
                        <a:t>Lecture_ID</a:t>
                      </a:r>
                      <a:endParaRPr lang="en-GB" sz="1100" b="1" u="sng" dirty="0"/>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272475">
                <a:tc>
                  <a:txBody>
                    <a:bodyPr/>
                    <a:lstStyle/>
                    <a:p>
                      <a:r>
                        <a:rPr lang="en-GB" sz="1100" dirty="0"/>
                        <a:t>videoURL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3097328042"/>
                  </a:ext>
                </a:extLst>
              </a:tr>
              <a:tr h="272475">
                <a:tc>
                  <a:txBody>
                    <a:bodyPr/>
                    <a:lstStyle/>
                    <a:p>
                      <a:r>
                        <a:rPr lang="en-GB" sz="1100" dirty="0"/>
                        <a:t>slideShowURL</a:t>
                      </a:r>
                    </a:p>
                  </a:txBody>
                  <a:tcPr marL="54475" marR="54475" marT="27238" marB="272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err="1"/>
                        <a:t>CharField</a:t>
                      </a:r>
                      <a:r>
                        <a:rPr lang="en-GB" sz="1100" dirty="0"/>
                        <a:t>(150)</a:t>
                      </a:r>
                    </a:p>
                  </a:txBody>
                  <a:tcPr marL="54475" marR="54475" marT="27238" marB="27238"/>
                </a:tc>
                <a:extLst>
                  <a:ext uri="{0D108BD9-81ED-4DB2-BD59-A6C34878D82A}">
                    <a16:rowId xmlns:a16="http://schemas.microsoft.com/office/drawing/2014/main" val="1200363246"/>
                  </a:ext>
                </a:extLst>
              </a:tr>
              <a:tr h="272475">
                <a:tc>
                  <a:txBody>
                    <a:bodyPr/>
                    <a:lstStyle/>
                    <a:p>
                      <a:r>
                        <a:rPr lang="en-GB" sz="1100" b="1" dirty="0" err="1"/>
                        <a:t>Course_ID</a:t>
                      </a:r>
                      <a:r>
                        <a:rPr lang="en-GB" sz="1100"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4212254447"/>
                  </a:ext>
                </a:extLst>
              </a:tr>
              <a:tr h="272475">
                <a:tc>
                  <a:txBody>
                    <a:bodyPr/>
                    <a:lstStyle/>
                    <a:p>
                      <a:r>
                        <a:rPr lang="en-GB" sz="1100" b="1" dirty="0" err="1"/>
                        <a:t>Professor_ID</a:t>
                      </a:r>
                      <a:r>
                        <a:rPr lang="en-GB" sz="1100" b="1" dirty="0"/>
                        <a:t>*</a:t>
                      </a:r>
                    </a:p>
                  </a:txBody>
                  <a:tcPr marL="54475" marR="54475" marT="27238" marB="27238"/>
                </a:tc>
                <a:tc>
                  <a:txBody>
                    <a:bodyPr/>
                    <a:lstStyle/>
                    <a:p>
                      <a:r>
                        <a:rPr lang="en-GB" sz="1100" dirty="0"/>
                        <a:t>IntegerField, can be null if this lecture was pulled from Moodle (not uploaded manually)</a:t>
                      </a:r>
                    </a:p>
                  </a:txBody>
                  <a:tcPr marL="54475" marR="54475" marT="27238" marB="27238"/>
                </a:tc>
                <a:extLst>
                  <a:ext uri="{0D108BD9-81ED-4DB2-BD59-A6C34878D82A}">
                    <a16:rowId xmlns:a16="http://schemas.microsoft.com/office/drawing/2014/main" val="4139509957"/>
                  </a:ext>
                </a:extLst>
              </a:tr>
            </a:tbl>
          </a:graphicData>
        </a:graphic>
      </p:graphicFrame>
      <p:sp>
        <p:nvSpPr>
          <p:cNvPr id="15" name="TextBox 14">
            <a:extLst>
              <a:ext uri="{FF2B5EF4-FFF2-40B4-BE49-F238E27FC236}">
                <a16:creationId xmlns:a16="http://schemas.microsoft.com/office/drawing/2014/main" id="{3338A273-0B8F-4C88-90EE-6A186091E1BF}"/>
              </a:ext>
            </a:extLst>
          </p:cNvPr>
          <p:cNvSpPr txBox="1"/>
          <p:nvPr/>
        </p:nvSpPr>
        <p:spPr>
          <a:xfrm>
            <a:off x="2998638" y="3027992"/>
            <a:ext cx="2120896" cy="369332"/>
          </a:xfrm>
          <a:prstGeom prst="rect">
            <a:avLst/>
          </a:prstGeom>
          <a:noFill/>
        </p:spPr>
        <p:txBody>
          <a:bodyPr wrap="square" rtlCol="0">
            <a:spAutoFit/>
          </a:bodyPr>
          <a:lstStyle/>
          <a:p>
            <a:r>
              <a:rPr lang="en-GB" dirty="0"/>
              <a:t>Lecture</a:t>
            </a:r>
          </a:p>
        </p:txBody>
      </p:sp>
      <p:graphicFrame>
        <p:nvGraphicFramePr>
          <p:cNvPr id="16" name="Table 4">
            <a:extLst>
              <a:ext uri="{FF2B5EF4-FFF2-40B4-BE49-F238E27FC236}">
                <a16:creationId xmlns:a16="http://schemas.microsoft.com/office/drawing/2014/main" id="{4A45FB7B-EF11-4A8B-8516-8C1E53384428}"/>
              </a:ext>
            </a:extLst>
          </p:cNvPr>
          <p:cNvGraphicFramePr>
            <a:graphicFrameLocks noGrp="1"/>
          </p:cNvGraphicFramePr>
          <p:nvPr>
            <p:extLst>
              <p:ext uri="{D42A27DB-BD31-4B8C-83A1-F6EECF244321}">
                <p14:modId xmlns:p14="http://schemas.microsoft.com/office/powerpoint/2010/main" val="107085356"/>
              </p:ext>
            </p:extLst>
          </p:nvPr>
        </p:nvGraphicFramePr>
        <p:xfrm>
          <a:off x="3102154" y="5632055"/>
          <a:ext cx="5234318" cy="935511"/>
        </p:xfrm>
        <a:graphic>
          <a:graphicData uri="http://schemas.openxmlformats.org/drawingml/2006/table">
            <a:tbl>
              <a:tblPr firstRow="1" bandRow="1">
                <a:tableStyleId>{5C22544A-7EE6-4342-B048-85BDC9FD1C3A}</a:tableStyleId>
              </a:tblPr>
              <a:tblGrid>
                <a:gridCol w="2617159">
                  <a:extLst>
                    <a:ext uri="{9D8B030D-6E8A-4147-A177-3AD203B41FA5}">
                      <a16:colId xmlns:a16="http://schemas.microsoft.com/office/drawing/2014/main" val="2391090108"/>
                    </a:ext>
                  </a:extLst>
                </a:gridCol>
                <a:gridCol w="2617159">
                  <a:extLst>
                    <a:ext uri="{9D8B030D-6E8A-4147-A177-3AD203B41FA5}">
                      <a16:colId xmlns:a16="http://schemas.microsoft.com/office/drawing/2014/main" val="3051588018"/>
                    </a:ext>
                  </a:extLst>
                </a:gridCol>
              </a:tblGrid>
              <a:tr h="272475">
                <a:tc>
                  <a:txBody>
                    <a:bodyPr/>
                    <a:lstStyle/>
                    <a:p>
                      <a:r>
                        <a:rPr lang="en-GB" sz="1100" dirty="0"/>
                        <a:t>Field</a:t>
                      </a:r>
                    </a:p>
                  </a:txBody>
                  <a:tcPr marL="54475" marR="54475" marT="27238" marB="27238"/>
                </a:tc>
                <a:tc>
                  <a:txBody>
                    <a:bodyPr/>
                    <a:lstStyle/>
                    <a:p>
                      <a:r>
                        <a:rPr lang="en-GB" sz="1100" dirty="0"/>
                        <a:t>Type</a:t>
                      </a:r>
                    </a:p>
                  </a:txBody>
                  <a:tcPr marL="54475" marR="54475" marT="27238" marB="27238"/>
                </a:tc>
                <a:extLst>
                  <a:ext uri="{0D108BD9-81ED-4DB2-BD59-A6C34878D82A}">
                    <a16:rowId xmlns:a16="http://schemas.microsoft.com/office/drawing/2014/main" val="4150427295"/>
                  </a:ext>
                </a:extLst>
              </a:tr>
              <a:tr h="331518">
                <a:tc>
                  <a:txBody>
                    <a:bodyPr/>
                    <a:lstStyle/>
                    <a:p>
                      <a:r>
                        <a:rPr lang="en-GB" sz="1100" b="1" u="sng" dirty="0"/>
                        <a:t>Lecture_ID</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0519223"/>
                  </a:ext>
                </a:extLst>
              </a:tr>
              <a:tr h="331518">
                <a:tc>
                  <a:txBody>
                    <a:bodyPr/>
                    <a:lstStyle/>
                    <a:p>
                      <a:r>
                        <a:rPr lang="en-GB" sz="1100" b="1" u="none" dirty="0" err="1"/>
                        <a:t>User_ID</a:t>
                      </a:r>
                      <a:r>
                        <a:rPr lang="en-GB" sz="1100" b="1" u="none" dirty="0"/>
                        <a:t>*</a:t>
                      </a:r>
                    </a:p>
                  </a:txBody>
                  <a:tcPr marL="54475" marR="54475" marT="27238" marB="27238"/>
                </a:tc>
                <a:tc>
                  <a:txBody>
                    <a:bodyPr/>
                    <a:lstStyle/>
                    <a:p>
                      <a:r>
                        <a:rPr lang="en-GB" sz="1100" dirty="0"/>
                        <a:t>IntegerField</a:t>
                      </a:r>
                    </a:p>
                  </a:txBody>
                  <a:tcPr marL="54475" marR="54475" marT="27238" marB="27238"/>
                </a:tc>
                <a:extLst>
                  <a:ext uri="{0D108BD9-81ED-4DB2-BD59-A6C34878D82A}">
                    <a16:rowId xmlns:a16="http://schemas.microsoft.com/office/drawing/2014/main" val="2986257566"/>
                  </a:ext>
                </a:extLst>
              </a:tr>
            </a:tbl>
          </a:graphicData>
        </a:graphic>
      </p:graphicFrame>
      <p:sp>
        <p:nvSpPr>
          <p:cNvPr id="17" name="TextBox 16">
            <a:extLst>
              <a:ext uri="{FF2B5EF4-FFF2-40B4-BE49-F238E27FC236}">
                <a16:creationId xmlns:a16="http://schemas.microsoft.com/office/drawing/2014/main" id="{B35AC068-A9A0-4603-9003-27844C2C3946}"/>
              </a:ext>
            </a:extLst>
          </p:cNvPr>
          <p:cNvSpPr txBox="1"/>
          <p:nvPr/>
        </p:nvSpPr>
        <p:spPr>
          <a:xfrm>
            <a:off x="2998638" y="5283415"/>
            <a:ext cx="2120896" cy="369332"/>
          </a:xfrm>
          <a:prstGeom prst="rect">
            <a:avLst/>
          </a:prstGeom>
          <a:noFill/>
        </p:spPr>
        <p:txBody>
          <a:bodyPr wrap="square" rtlCol="0">
            <a:spAutoFit/>
          </a:bodyPr>
          <a:lstStyle/>
          <a:p>
            <a:r>
              <a:rPr lang="en-GB" dirty="0" err="1"/>
              <a:t>SavedLecture</a:t>
            </a:r>
            <a:endParaRPr lang="en-GB" dirty="0"/>
          </a:p>
        </p:txBody>
      </p:sp>
    </p:spTree>
    <p:extLst>
      <p:ext uri="{BB962C8B-B14F-4D97-AF65-F5344CB8AC3E}">
        <p14:creationId xmlns:p14="http://schemas.microsoft.com/office/powerpoint/2010/main" val="191352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4A2A02-CDDF-4808-8345-5428C11FA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174" y="0"/>
            <a:ext cx="11676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a:xfrm>
            <a:off x="216763" y="155104"/>
            <a:ext cx="10515600" cy="1325563"/>
          </a:xfrm>
        </p:spPr>
        <p:txBody>
          <a:bodyPr/>
          <a:lstStyle/>
          <a:p>
            <a:r>
              <a:rPr lang="en-GB" dirty="0"/>
              <a:t>Site Map</a:t>
            </a:r>
          </a:p>
        </p:txBody>
      </p:sp>
    </p:spTree>
    <p:extLst>
      <p:ext uri="{BB962C8B-B14F-4D97-AF65-F5344CB8AC3E}">
        <p14:creationId xmlns:p14="http://schemas.microsoft.com/office/powerpoint/2010/main" val="133137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585B51E-2ACE-4E92-87FC-C87B2B7EF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201" y="13996"/>
            <a:ext cx="9736863" cy="68440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FAB0BE9-E7D9-4620-A18B-34038E060CED}"/>
              </a:ext>
            </a:extLst>
          </p:cNvPr>
          <p:cNvSpPr>
            <a:spLocks noGrp="1"/>
          </p:cNvSpPr>
          <p:nvPr>
            <p:ph type="title"/>
          </p:nvPr>
        </p:nvSpPr>
        <p:spPr>
          <a:xfrm>
            <a:off x="381000" y="523746"/>
            <a:ext cx="10515600" cy="1325563"/>
          </a:xfrm>
        </p:spPr>
        <p:txBody>
          <a:bodyPr/>
          <a:lstStyle/>
          <a:p>
            <a:r>
              <a:rPr lang="en-GB" dirty="0"/>
              <a:t>Site URLs</a:t>
            </a:r>
          </a:p>
        </p:txBody>
      </p:sp>
    </p:spTree>
    <p:extLst>
      <p:ext uri="{BB962C8B-B14F-4D97-AF65-F5344CB8AC3E}">
        <p14:creationId xmlns:p14="http://schemas.microsoft.com/office/powerpoint/2010/main" val="122858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fontScale="92500" lnSpcReduction="2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(pdfs and links for lectures)</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Professors with accounts can view all uploaded content</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3B754C-3F36-CF44-81C6-E737E0F7EDD6}"/>
              </a:ext>
            </a:extLst>
          </p:cNvPr>
          <p:cNvSpPr>
            <a:spLocks noGrp="1"/>
          </p:cNvSpPr>
          <p:nvPr>
            <p:ph type="title"/>
          </p:nvPr>
        </p:nvSpPr>
        <p:spPr>
          <a:xfrm>
            <a:off x="144517" y="187106"/>
            <a:ext cx="6340366" cy="1001220"/>
          </a:xfrm>
        </p:spPr>
        <p:txBody>
          <a:bodyPr/>
          <a:lstStyle/>
          <a:p>
            <a:r>
              <a:rPr lang="en-GB" dirty="0"/>
              <a:t>Wireframe – Index (Home)</a:t>
            </a:r>
          </a:p>
        </p:txBody>
      </p:sp>
      <p:pic>
        <p:nvPicPr>
          <p:cNvPr id="5" name="그림 4">
            <a:extLst>
              <a:ext uri="{FF2B5EF4-FFF2-40B4-BE49-F238E27FC236}">
                <a16:creationId xmlns:a16="http://schemas.microsoft.com/office/drawing/2014/main" id="{06312A89-1A5D-5E42-9C3C-62C4E70149ED}"/>
              </a:ext>
            </a:extLst>
          </p:cNvPr>
          <p:cNvPicPr>
            <a:picLocks noChangeAspect="1"/>
          </p:cNvPicPr>
          <p:nvPr/>
        </p:nvPicPr>
        <p:blipFill>
          <a:blip r:embed="rId2"/>
          <a:srcRect/>
          <a:stretch/>
        </p:blipFill>
        <p:spPr>
          <a:xfrm>
            <a:off x="1056289" y="1001220"/>
            <a:ext cx="10079420" cy="5669673"/>
          </a:xfrm>
          <a:prstGeom prst="rect">
            <a:avLst/>
          </a:prstGeom>
          <a:ln>
            <a:solidFill>
              <a:schemeClr val="tx1"/>
            </a:solidFill>
          </a:ln>
        </p:spPr>
      </p:pic>
    </p:spTree>
    <p:extLst>
      <p:ext uri="{BB962C8B-B14F-4D97-AF65-F5344CB8AC3E}">
        <p14:creationId xmlns:p14="http://schemas.microsoft.com/office/powerpoint/2010/main" val="1243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CD10C5-A28C-F345-BEA8-B71511BFC448}"/>
              </a:ext>
            </a:extLst>
          </p:cNvPr>
          <p:cNvSpPr>
            <a:spLocks noGrp="1"/>
          </p:cNvSpPr>
          <p:nvPr>
            <p:ph type="title"/>
          </p:nvPr>
        </p:nvSpPr>
        <p:spPr>
          <a:xfrm>
            <a:off x="144517" y="187106"/>
            <a:ext cx="6340366" cy="1001220"/>
          </a:xfrm>
        </p:spPr>
        <p:txBody>
          <a:bodyPr/>
          <a:lstStyle/>
          <a:p>
            <a:r>
              <a:rPr lang="en-GB" dirty="0"/>
              <a:t>Wireframe – Search</a:t>
            </a:r>
          </a:p>
        </p:txBody>
      </p:sp>
      <p:pic>
        <p:nvPicPr>
          <p:cNvPr id="9" name="그림 8">
            <a:extLst>
              <a:ext uri="{FF2B5EF4-FFF2-40B4-BE49-F238E27FC236}">
                <a16:creationId xmlns:a16="http://schemas.microsoft.com/office/drawing/2014/main" id="{0B61C16C-E2F5-304C-AEC7-F42B2F9B8AA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245237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5592E-353F-7C45-803D-9059B918B94B}"/>
              </a:ext>
            </a:extLst>
          </p:cNvPr>
          <p:cNvSpPr>
            <a:spLocks noGrp="1"/>
          </p:cNvSpPr>
          <p:nvPr>
            <p:ph type="title"/>
          </p:nvPr>
        </p:nvSpPr>
        <p:spPr>
          <a:xfrm>
            <a:off x="144516" y="187106"/>
            <a:ext cx="6935905" cy="1001220"/>
          </a:xfrm>
        </p:spPr>
        <p:txBody>
          <a:bodyPr>
            <a:normAutofit fontScale="90000"/>
          </a:bodyPr>
          <a:lstStyle/>
          <a:p>
            <a:r>
              <a:rPr lang="en-GB" dirty="0"/>
              <a:t>Wireframe – My Page (Professor)</a:t>
            </a:r>
          </a:p>
        </p:txBody>
      </p:sp>
      <p:pic>
        <p:nvPicPr>
          <p:cNvPr id="9" name="그림 8">
            <a:extLst>
              <a:ext uri="{FF2B5EF4-FFF2-40B4-BE49-F238E27FC236}">
                <a16:creationId xmlns:a16="http://schemas.microsoft.com/office/drawing/2014/main" id="{E784D36D-8538-6544-BAD9-2C253696DE90}"/>
              </a:ext>
            </a:extLst>
          </p:cNvPr>
          <p:cNvPicPr>
            <a:picLocks noChangeAspect="1"/>
          </p:cNvPicPr>
          <p:nvPr/>
        </p:nvPicPr>
        <p:blipFill>
          <a:blip r:embed="rId2"/>
          <a:srcRect/>
          <a:stretch/>
        </p:blipFill>
        <p:spPr>
          <a:xfrm>
            <a:off x="1056000" y="1000894"/>
            <a:ext cx="10080000" cy="5670000"/>
          </a:xfrm>
          <a:prstGeom prst="rect">
            <a:avLst/>
          </a:prstGeom>
          <a:ln>
            <a:solidFill>
              <a:schemeClr val="tx1"/>
            </a:solidFill>
          </a:ln>
        </p:spPr>
      </p:pic>
    </p:spTree>
    <p:extLst>
      <p:ext uri="{BB962C8B-B14F-4D97-AF65-F5344CB8AC3E}">
        <p14:creationId xmlns:p14="http://schemas.microsoft.com/office/powerpoint/2010/main" val="180690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687</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Web Application Development 2</vt:lpstr>
      <vt:lpstr>Group 7A: Overview – Find my Lecture</vt:lpstr>
      <vt:lpstr>This is Hamish</vt:lpstr>
      <vt:lpstr>This is Mirabelle</vt:lpstr>
      <vt:lpstr>This is David</vt:lpstr>
      <vt:lpstr>The Specification </vt:lpstr>
      <vt:lpstr>Wireframe – Index (Home)</vt:lpstr>
      <vt:lpstr>Wireframe – Search</vt:lpstr>
      <vt:lpstr>Wireframe – My Page (Professor)</vt:lpstr>
      <vt:lpstr>PowerPoint Presentation</vt:lpstr>
      <vt:lpstr>Wireframe – Lecture (Video)</vt:lpstr>
      <vt:lpstr>Wireframe – Lecture (PDF)</vt:lpstr>
      <vt:lpstr>System Architecture</vt:lpstr>
      <vt:lpstr>ER Diagram (Compressed Chen Notation)</vt:lpstr>
      <vt:lpstr>ER Diagram (Expansion)</vt:lpstr>
      <vt:lpstr>Site Map</vt:lpstr>
      <vt:lpstr>Site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Amy Eden (student)</cp:lastModifiedBy>
  <cp:revision>81</cp:revision>
  <dcterms:created xsi:type="dcterms:W3CDTF">2022-02-21T16:12:21Z</dcterms:created>
  <dcterms:modified xsi:type="dcterms:W3CDTF">2022-02-25T11:08:17Z</dcterms:modified>
</cp:coreProperties>
</file>