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7"/>
  </p:notesMasterIdLst>
  <p:handoutMasterIdLst>
    <p:handoutMasterId r:id="rId38"/>
  </p:handoutMasterIdLst>
  <p:sldIdLst>
    <p:sldId id="277" r:id="rId5"/>
    <p:sldId id="291" r:id="rId6"/>
    <p:sldId id="345" r:id="rId7"/>
    <p:sldId id="347" r:id="rId8"/>
    <p:sldId id="348" r:id="rId9"/>
    <p:sldId id="352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4" r:id="rId23"/>
    <p:sldId id="362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72" r:id="rId32"/>
    <p:sldId id="373" r:id="rId33"/>
    <p:sldId id="371" r:id="rId34"/>
    <p:sldId id="346" r:id="rId35"/>
    <p:sldId id="27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orient="horz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F00"/>
    <a:srgbClr val="192850"/>
    <a:srgbClr val="006D8F"/>
    <a:srgbClr val="D7D7D7"/>
    <a:srgbClr val="C8C8C8"/>
    <a:srgbClr val="646469"/>
    <a:srgbClr val="FFB100"/>
    <a:srgbClr val="595A5D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1" autoAdjust="0"/>
    <p:restoredTop sz="86420" autoAdjust="0"/>
  </p:normalViewPr>
  <p:slideViewPr>
    <p:cSldViewPr snapToGrid="0" showGuides="1">
      <p:cViewPr varScale="1">
        <p:scale>
          <a:sx n="303" d="100"/>
          <a:sy n="303" d="100"/>
        </p:scale>
        <p:origin x="2992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orient="horz"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7/27/18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gradFill>
          <a:gsLst>
            <a:gs pos="75000">
              <a:srgbClr val="192850"/>
            </a:gs>
            <a:gs pos="95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3488268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1 Name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51209" y="3750735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51209" y="4072467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2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1209" y="4334934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551209" y="1329273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 lvl="0"/>
            <a:r>
              <a:rPr lang="en-US" dirty="0"/>
              <a:t>SESSION CODE #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FA5A-C7D3-B148-A833-FBD8DCCA4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9869" y="389897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Demo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BCD95-0DDC-2540-8A79-0FCCD1B7A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3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3952327"/>
            <a:ext cx="2217712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0596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0597" y="3502646"/>
            <a:ext cx="1596825" cy="426825"/>
          </a:xfr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5715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5716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6074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52519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14815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935C3-788F-3C4F-AEA8-21F20EF3769E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0E53-A5D4-7A4B-AF87-A7937F056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6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607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52518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1481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5300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5301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7597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7598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868856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868857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4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607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52518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481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3465300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465301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5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6127597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127598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CDFF7-45E9-8944-9086-DFA2D17C7E1F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5794D-F31A-2A41-80DB-AC28107CD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Contac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Speaker Contact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7642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965C3-2FAC-A648-8CAC-CC6A644B7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29381" y="2094696"/>
            <a:ext cx="5885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9285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 in the summit mobile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1743-7AB5-E74D-BA1A-F9E2A32B1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inal Slid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8F25-7588-2E42-8586-D44B754F5C55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or its 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a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ffiliates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BF5D-3A01-6A40-8193-87E88414E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no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1" y="719946"/>
            <a:ext cx="8226225" cy="3911321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8655D5CC-4554-2641-B355-7A7C8D3516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2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Chapter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B4200-9611-B74D-ADB6-DC2224999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8538" y="239772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rgbClr val="192850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Section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96C78734-F6A4-EB4F-A0CE-2286B7406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5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includes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100264"/>
            <a:ext cx="8226225" cy="2647345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5240A63-DFE6-9649-A5BE-2B4FC62B0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8" y="1116645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663025-136F-0B4C-85DE-B136B7B49CD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6788" y="152654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04A59B-C4E5-5345-AC8C-D7AF57C290B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36788" y="1937970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3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ACEB60-D976-DC4C-B4E1-B3804EDFEC2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6788" y="2346884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4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FC5EE63-2C6B-2245-AA58-D7BEE47DCD5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36788" y="2746841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5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57EF52-629D-404B-AE7A-F98ABC8465C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36788" y="314679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6</a:t>
            </a:r>
          </a:p>
        </p:txBody>
      </p:sp>
      <p:pic>
        <p:nvPicPr>
          <p:cNvPr id="15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FD4B2ECF-556C-2B42-8071-B095958BC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Comparison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5416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9329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9828A69-BC23-494E-8C8E-212EE0A3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8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Code Snippet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2" y="1523465"/>
            <a:ext cx="8200050" cy="2579617"/>
          </a:xfrm>
        </p:spPr>
        <p:txBody>
          <a:bodyPr lIns="0" tIns="0" rIns="0" bIns="0"/>
          <a:lstStyle>
            <a:lvl1pPr>
              <a:defRPr baseline="0">
                <a:solidFill>
                  <a:srgbClr val="192850"/>
                </a:solidFill>
                <a:latin typeface="Lucida Console" panose="020B0609040504020204" pitchFamily="49" charset="0"/>
                <a:cs typeface="Amazon Ember Light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2041" y="1047749"/>
            <a:ext cx="8200051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/>
                <a:cs typeface="Amazon Ember"/>
              </a:defRPr>
            </a:lvl1pPr>
          </a:lstStyle>
          <a:p>
            <a:r>
              <a:rPr lang="en-US" dirty="0"/>
              <a:t>Sample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DDDD-068C-864A-B32A-A7F9D2E2D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Three Column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21866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9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63041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263041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00974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00974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4B18-D128-FA49-A4AD-4B020D96EC8B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70ED-86CC-6D4C-9FC5-F3E783062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4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69332"/>
            <a:ext cx="8205304" cy="802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4" r:id="rId2"/>
    <p:sldLayoutId id="2147483695" r:id="rId3"/>
    <p:sldLayoutId id="2147483703" r:id="rId4"/>
    <p:sldLayoutId id="2147483704" r:id="rId5"/>
    <p:sldLayoutId id="2147483710" r:id="rId6"/>
    <p:sldLayoutId id="2147483705" r:id="rId7"/>
    <p:sldLayoutId id="2147483711" r:id="rId8"/>
    <p:sldLayoutId id="2147483706" r:id="rId9"/>
    <p:sldLayoutId id="2147483712" r:id="rId10"/>
    <p:sldLayoutId id="2147483707" r:id="rId11"/>
    <p:sldLayoutId id="2147483708" r:id="rId12"/>
    <p:sldLayoutId id="2147483713" r:id="rId13"/>
    <p:sldLayoutId id="2147483716" r:id="rId14"/>
    <p:sldLayoutId id="214748369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192850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110" TargetMode="External"/><Relationship Id="rId2" Type="http://schemas.openxmlformats.org/officeDocument/2006/relationships/hyperlink" Target="https://www.otexts.org/fpp/8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3.07015.pdf" TargetMode="External"/><Relationship Id="rId4" Type="http://schemas.openxmlformats.org/officeDocument/2006/relationships/hyperlink" Target="http://sherrytowers.com/2014/07/11/negative-binomial-likelihood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Cyrus </a:t>
            </a:r>
            <a:r>
              <a:rPr lang="en-US" dirty="0" err="1"/>
              <a:t>Vahid</a:t>
            </a:r>
            <a:r>
              <a:rPr lang="en-US" dirty="0"/>
              <a:t> - Principal Architect – AWS Deep Learning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4FF-411B-9547-82B2-6D2A93C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CB60-5024-8946-BE0F-6DE0ECEF0BD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2988860"/>
            <a:ext cx="8226225" cy="164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an encoder decode architecture, taking a number of input steps, output from encoder, and covariates, and predicts for the number of steps indicated as horizon.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484A-B488-F74C-999E-59B89F9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09"/>
            <a:ext cx="9144000" cy="2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2D21-07B3-BB4A-B70B-EACAAE04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Gaussian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4DE4-FCA8-4F4E-BAE8-C8E9591C8B9F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likelihood for real-valued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/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BDFD1F-FEC9-DD45-82AF-6A9652C509C3}"/>
              </a:ext>
            </a:extLst>
          </p:cNvPr>
          <p:cNvSpPr txBox="1"/>
          <p:nvPr/>
        </p:nvSpPr>
        <p:spPr>
          <a:xfrm>
            <a:off x="4186237" y="32579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Softplus</a:t>
            </a:r>
            <a:r>
              <a:rPr lang="en-US" sz="1400" i="1" dirty="0"/>
              <a:t> activation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849E-93A3-2E47-8E0F-4BF169B72B25}"/>
              </a:ext>
            </a:extLst>
          </p:cNvPr>
          <p:cNvCxnSpPr>
            <a:cxnSpLocks/>
          </p:cNvCxnSpPr>
          <p:nvPr/>
        </p:nvCxnSpPr>
        <p:spPr>
          <a:xfrm flipV="1">
            <a:off x="5005532" y="2981497"/>
            <a:ext cx="0" cy="31909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1155F-9A5A-B34E-A6A7-870BDD16DC9F}"/>
              </a:ext>
            </a:extLst>
          </p:cNvPr>
          <p:cNvSpPr txBox="1"/>
          <p:nvPr/>
        </p:nvSpPr>
        <p:spPr>
          <a:xfrm>
            <a:off x="6253162" y="203884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Network 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C2DE-FBB3-F94C-955E-184651F7D5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29264" y="2192735"/>
            <a:ext cx="72389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2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5D8C-6B23-A641-9530-5D3ACC1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Negative </a:t>
            </a:r>
            <a:r>
              <a:rPr lang="en-US" dirty="0" err="1"/>
              <a:t>Bionomial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C94-9DDF-7446-8DD7-16EC2E7B70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3911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Negative-binomial likelihood for positive count data. The Negative Binomial distribution is the distribution that underlies the stochasticity in </a:t>
            </a:r>
            <a:r>
              <a:rPr lang="en-US" i="1" dirty="0"/>
              <a:t>over-dispersed</a:t>
            </a:r>
            <a:r>
              <a:rPr lang="en-US" dirty="0"/>
              <a:t> count data.[3]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/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/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blipFill>
                <a:blip r:embed="rId3"/>
                <a:stretch>
                  <a:fillRect l="-515" t="-1075" r="-1340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5F3B-C663-E447-94A5-4A0D5FF2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Non-linearity results in loss of scale.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Dividing AR inputs by item-dependent scale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Multiplying scale-dependent likelihood by the same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A05F-9795-F644-8D85-83175EE1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B108-34A1-E44C-B26A-B6E34D51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30" y="1685925"/>
            <a:ext cx="5486021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29E3-FB0B-1449-8CC5-F52F469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E530-44A0-3E4A-AD47-2525E09C0A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models may fail to capture mixture of long and short term patterns.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3C76-48F7-D949-B57B-AF756294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8" y="1470478"/>
            <a:ext cx="5114925" cy="327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4CACE-752F-3D4C-BC2D-81CB0FE83392}"/>
              </a:ext>
            </a:extLst>
          </p:cNvPr>
          <p:cNvSpPr/>
          <p:nvPr/>
        </p:nvSpPr>
        <p:spPr>
          <a:xfrm>
            <a:off x="2735276" y="1470478"/>
            <a:ext cx="310393" cy="3387272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solidFill>
              <a:srgbClr val="FAA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8D7B9-0470-664B-8D41-A7879561EAE3}"/>
              </a:ext>
            </a:extLst>
          </p:cNvPr>
          <p:cNvSpPr/>
          <p:nvPr/>
        </p:nvSpPr>
        <p:spPr>
          <a:xfrm>
            <a:off x="3047066" y="1470478"/>
            <a:ext cx="310393" cy="33872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AA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``````````````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20F6E-675F-8440-BF89-CE5A70CED2C1}"/>
              </a:ext>
            </a:extLst>
          </p:cNvPr>
          <p:cNvSpPr/>
          <p:nvPr/>
        </p:nvSpPr>
        <p:spPr>
          <a:xfrm>
            <a:off x="3357459" y="1470478"/>
            <a:ext cx="310393" cy="3387272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solidFill>
              <a:srgbClr val="FAA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2DD60-EDC3-8249-AD1B-367CD08DE197}"/>
              </a:ext>
            </a:extLst>
          </p:cNvPr>
          <p:cNvSpPr/>
          <p:nvPr/>
        </p:nvSpPr>
        <p:spPr>
          <a:xfrm>
            <a:off x="3667852" y="1470478"/>
            <a:ext cx="310393" cy="33872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AA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````````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DF841-94BF-2244-AE37-72E2940E801F}"/>
              </a:ext>
            </a:extLst>
          </p:cNvPr>
          <p:cNvSpPr/>
          <p:nvPr/>
        </p:nvSpPr>
        <p:spPr>
          <a:xfrm>
            <a:off x="3978245" y="1470478"/>
            <a:ext cx="310393" cy="3387272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solidFill>
              <a:srgbClr val="FAA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79C2C-7F55-C545-8122-F847D137FA3C}"/>
              </a:ext>
            </a:extLst>
          </p:cNvPr>
          <p:cNvSpPr/>
          <p:nvPr/>
        </p:nvSpPr>
        <p:spPr>
          <a:xfrm>
            <a:off x="2682269" y="1731865"/>
            <a:ext cx="2099456" cy="3013706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A34072-D6B2-954D-A14B-CDDC5EC826BD}"/>
              </a:ext>
            </a:extLst>
          </p:cNvPr>
          <p:cNvSpPr/>
          <p:nvPr/>
        </p:nvSpPr>
        <p:spPr>
          <a:xfrm>
            <a:off x="4781725" y="1731865"/>
            <a:ext cx="2099456" cy="3013706"/>
          </a:xfrm>
          <a:prstGeom prst="rect">
            <a:avLst/>
          </a:prstGeom>
          <a:solidFill>
            <a:srgbClr val="00B050">
              <a:alpha val="30000"/>
            </a:srgbClr>
          </a:soli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9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7A0-EB14-2241-B40F-F23E631E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LSTNet</a:t>
            </a:r>
            <a:r>
              <a:rPr lang="en-US" dirty="0"/>
              <a:t>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2F52-5A91-494D-A0A0-7B2BBE5B7ED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and Short Terms Time-series Networks is designed to capture mix long- and short-term patterns in data for multivariate time-series.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294-5E25-9E48-B3BF-699D2CF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CD64-3BFD-3342-9426-2C34B16E3F17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CNN to discover local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RNNs to capture long-term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 to handle scale.</a:t>
            </a:r>
          </a:p>
        </p:txBody>
      </p:sp>
    </p:spTree>
    <p:extLst>
      <p:ext uri="{BB962C8B-B14F-4D97-AF65-F5344CB8AC3E}">
        <p14:creationId xmlns:p14="http://schemas.microsoft.com/office/powerpoint/2010/main" val="9273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382B-5BFF-4242-96A2-6677A61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variable dimension, the aim is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horizon.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want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input matrix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 r="-2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C30-1BF3-3448-B890-C5AB02F6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</p:spPr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Hyndman[1] defines autoregressive models as:</a:t>
                </a: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’’ In an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model, we forecast the variable of interest using a linear combination of past values of the variable. The term 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indicates that it is a regression of the variable against itself.’’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AR(p) </a:t>
                </a:r>
                <a:r>
                  <a:rPr lang="en-US" dirty="0"/>
                  <a:t>model: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…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  <a:blipFill>
                <a:blip r:embed="rId2"/>
                <a:stretch>
                  <a:fillRect l="-2157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7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9E9-874D-5F40-9603-A2E4DCB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14BD7-A30D-A149-AE21-1A20E42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21"/>
            <a:ext cx="9144000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96D-12C2-3E43-84D3-21A4358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Extract short-term patterns in the time dimension as well as local dependencies between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Multiple filters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0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Conv layer is simultaneously fed to Recurrent and Recurrent-skip layers (next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 component is GRU layer with RELU activation.</a:t>
            </a:r>
            <a:r>
              <a:rPr lang="en-US" baseline="30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95F033-D9FB-F543-BB1D-6C9D4F6D39A8}"/>
              </a:ext>
            </a:extLst>
          </p:cNvPr>
          <p:cNvSpPr txBox="1"/>
          <p:nvPr/>
        </p:nvSpPr>
        <p:spPr>
          <a:xfrm>
            <a:off x="671120" y="4077049"/>
            <a:ext cx="7582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The implementation of the paper is using tanh, but the authors claim is that RELU performs better than tanh</a:t>
            </a:r>
          </a:p>
        </p:txBody>
      </p:sp>
    </p:spTree>
    <p:extLst>
      <p:ext uri="{BB962C8B-B14F-4D97-AF65-F5344CB8AC3E}">
        <p14:creationId xmlns:p14="http://schemas.microsoft.com/office/powerpoint/2010/main" val="387566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Recurrent-skip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skip component is a recurrent layer that captures lagged long-term dependencies according to the appropriate lag. For instance hourly electricity consumption would have a lag of 24 time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0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18B-56D9-144F-A794-D25D880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Recurrent and Recurrent-skip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9E71-8793-3B49-A7CF-5F16421D79C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Dense layer combines the output from recurrent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32BB-56D7-5E41-A309-853212FF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53" y="1573213"/>
            <a:ext cx="40132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4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1DE-4646-E247-B344-3C805C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C2B4-D625-0C47-AE21-39B2AB97E5D6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non-seasonal data skip step </a:t>
            </a:r>
            <a:r>
              <a:rPr lang="en-US" i="1" dirty="0"/>
              <a:t>p</a:t>
            </a:r>
            <a:r>
              <a:rPr lang="en-US" dirty="0"/>
              <a:t> is not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such cases an attention mechanism is used, which learns the weighted combination of hidden representations at each window position of the input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/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𝐴𝑡𝑡𝑛𝑆𝑐𝑜𝑟𝑒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𝑠𝑡𝑎𝑐𝑘𝑖𝑛𝑔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𝑤𝑖𝑠𝑒𝑙𝑦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: context vector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𝑐𝑜𝑛𝑐𝑎𝑡𝑖𝑛𝑎𝑡𝑖𝑜𝑛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𝑟𝑒𝑝𝑟𝑒𝑠𝑒𝑛𝑡𝑎𝑡𝑖𝑛𝑜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50C-EC11-6F49-8F80-CEB6ED3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352B-A8E0-1845-84A6-21F49642B5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overcomes loss of scale, cased by DNN non-linearity.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is a linear 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B619B-573B-D944-8976-CBC879CC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53" y="2032669"/>
            <a:ext cx="34798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88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12B-B4E9-AD41-A771-175CA04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B37-989D-0E4B-831E-9F3D669F1A2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is obtained by integrating AR and DNN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/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2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F63-ECE4-224E-B5CB-695055C6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5076F-3948-6647-9D60-F9B96238276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523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suggests using either L1 or L2 loss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C8B4C8-8D84-624F-9ED4-4C007463D64C}"/>
              </a:ext>
            </a:extLst>
          </p:cNvPr>
          <p:cNvGrpSpPr/>
          <p:nvPr/>
        </p:nvGrpSpPr>
        <p:grpSpPr>
          <a:xfrm>
            <a:off x="2448553" y="1379987"/>
            <a:ext cx="4013200" cy="1661907"/>
            <a:chOff x="1718466" y="1344510"/>
            <a:chExt cx="4013200" cy="16619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80B00E-AB9D-314A-8AF1-5DF7847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466" y="1344510"/>
              <a:ext cx="4013200" cy="927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C40582-E10D-9546-B1AF-A14F1FC3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166" y="2244417"/>
              <a:ext cx="373380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/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𝐹𝑟𝑜𝑏𝑒𝑛𝑖𝑜𝑢𝑠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blipFill>
                <a:blip r:embed="rId4"/>
                <a:stretch>
                  <a:fillRect l="-1688" t="-44828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3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D50A-E09A-2646-AEBD-5FB84C5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0A6-1EF2-F647-8ED5-F5DFF9D9796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Relative Squared Error (RSE): </a:t>
            </a:r>
            <a:r>
              <a:rPr lang="en-US" sz="1800" i="1" dirty="0"/>
              <a:t>We want lower error.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Empirical Correlation Coefficient (CORR): </a:t>
            </a:r>
            <a:r>
              <a:rPr lang="en-US" sz="1800" i="1" dirty="0"/>
              <a:t>We want higher correlation.</a:t>
            </a:r>
            <a:endParaRPr lang="en-US" sz="18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4817-2D10-3345-88C3-BBFA9893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03" y="1265687"/>
            <a:ext cx="41529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50825-04D4-9042-9732-8465A2FD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1" y="3127867"/>
            <a:ext cx="6134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7425-FD31-1646-95B2-4AE89682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CB9E4E-F4FD-0649-AB30-9F2003F0E81F}"/>
              </a:ext>
            </a:extLst>
          </p:cNvPr>
          <p:cNvGrpSpPr/>
          <p:nvPr/>
        </p:nvGrpSpPr>
        <p:grpSpPr>
          <a:xfrm>
            <a:off x="1960873" y="1552019"/>
            <a:ext cx="5676567" cy="2950666"/>
            <a:chOff x="1592382" y="1552019"/>
            <a:chExt cx="5676567" cy="2950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E8D5B0-B8C7-544E-ACFE-EF2952A2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382" y="1552019"/>
              <a:ext cx="5095021" cy="27352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/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=18−0.8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1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/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=8+1.3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  −0.7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820" t="-555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BDDA4-31B0-164F-9043-854131BDB788}"/>
              </a:ext>
            </a:extLst>
          </p:cNvPr>
          <p:cNvSpPr/>
          <p:nvPr/>
        </p:nvSpPr>
        <p:spPr>
          <a:xfrm>
            <a:off x="336788" y="674318"/>
            <a:ext cx="8205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Autoregressive models are remarkably flexible at handling a wide range of different time series patterns.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/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𝐻𝑦𝑛𝑑𝑚𝑎𝑛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[1]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blipFill>
                <a:blip r:embed="rId5"/>
                <a:stretch>
                  <a:fillRect l="-3000" r="-4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4CB1-9C90-1141-9661-CFCBF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9BCAE-8221-D94F-989B-B2D14984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" y="719946"/>
            <a:ext cx="8901113" cy="39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96E7-9877-6F41-BE55-958B50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4C2-CCAF-3D4E-B017-0A3BCC27544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Forecasting: Principles and Practice – Rob J Hyndman, George </a:t>
            </a:r>
            <a:r>
              <a:rPr lang="en-US" sz="1200" dirty="0" err="1"/>
              <a:t>Athana­sopou­los</a:t>
            </a:r>
            <a:r>
              <a:rPr lang="en-US" sz="1200" dirty="0"/>
              <a:t>  </a:t>
            </a:r>
            <a:r>
              <a:rPr lang="en-US" sz="1200" dirty="0">
                <a:hlinkClick r:id="rId2"/>
              </a:rPr>
              <a:t>https://www.otexts.org/fpp/8/3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DeepAR</a:t>
            </a:r>
            <a:r>
              <a:rPr lang="en-US" sz="1200" dirty="0"/>
              <a:t>: Probabilistic Forecasting with Autoregressive Recurrent Networks - </a:t>
            </a:r>
            <a:r>
              <a:rPr lang="en-US" dirty="0"/>
              <a:t> </a:t>
            </a:r>
            <a:r>
              <a:rPr lang="en-US" sz="1200" dirty="0"/>
              <a:t>Valentin </a:t>
            </a:r>
            <a:r>
              <a:rPr lang="en-US" sz="1200" dirty="0" err="1"/>
              <a:t>Flunkert</a:t>
            </a:r>
            <a:r>
              <a:rPr lang="en-US" sz="1200" dirty="0"/>
              <a:t> , David Salinas , Jan </a:t>
            </a:r>
            <a:r>
              <a:rPr lang="en-US" sz="1200" dirty="0" err="1"/>
              <a:t>Gasthaus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https://arxiv.org/abs/1704.04110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http://sherrytowers.com/2014/07/11/negative-binomial-likelihood/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Modeling Long- and Short-Term Temporal Patterns with Deep Neural Networks, </a:t>
            </a:r>
            <a:r>
              <a:rPr lang="en-US" sz="1200" dirty="0" err="1"/>
              <a:t>Guokun</a:t>
            </a:r>
            <a:r>
              <a:rPr lang="en-US" sz="1200" dirty="0"/>
              <a:t> Lai et. Al </a:t>
            </a:r>
            <a:r>
              <a:rPr lang="en-US" sz="1200" dirty="0">
                <a:hlinkClick r:id="rId5"/>
              </a:rPr>
              <a:t>https://arxiv.org/pdf/1703.07015.pdf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42D-632A-974E-8D53-6DF68EFC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54B1-FE53-2B4C-AEA2-3F82917DB8A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3911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methods are designed to forecasting individual series or small groups. New set of problems have emerged: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Forecasting a large number of individual or grouped time series. 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Trying to learn a global model facing the difficulty of dealing with scale of different time-series that would otherwise be related.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Many older models cannot account for environmental inputs.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Cold start problem for new items to be included in the forecast.</a:t>
            </a:r>
          </a:p>
        </p:txBody>
      </p:sp>
    </p:spTree>
    <p:extLst>
      <p:ext uri="{BB962C8B-B14F-4D97-AF65-F5344CB8AC3E}">
        <p14:creationId xmlns:p14="http://schemas.microsoft.com/office/powerpoint/2010/main" val="15396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A25-C5F2-7F4B-89DF-6899017A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1FD-0EB4-AF4E-B48E-EE2D616A1F9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learn and generalized from similar series provides us with the ability to learn more complex models without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4F0-3297-7B47-814A-E1A3643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81E8-D69B-7341-B063-AA86D735933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 forecasting model based on autoregressive RNNs, which learns a </a:t>
            </a:r>
            <a:r>
              <a:rPr lang="en-US" i="1" dirty="0"/>
              <a:t>global </a:t>
            </a:r>
            <a:r>
              <a:rPr lang="en-US" dirty="0"/>
              <a:t>model from historical data of </a:t>
            </a:r>
            <a:r>
              <a:rPr lang="en-US" i="1" dirty="0"/>
              <a:t>all time series </a:t>
            </a:r>
            <a:r>
              <a:rPr lang="en-US" dirty="0"/>
              <a:t>in all datasets.[2]</a:t>
            </a:r>
          </a:p>
        </p:txBody>
      </p:sp>
    </p:spTree>
    <p:extLst>
      <p:ext uri="{BB962C8B-B14F-4D97-AF65-F5344CB8AC3E}">
        <p14:creationId xmlns:p14="http://schemas.microsoft.com/office/powerpoint/2010/main" val="3840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F2A-B747-2746-9DAB-667F3F7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EBF2-50DD-5C44-B8BD-1AFEAB0ACDA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manual feature engineering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provide forecast for series with little or no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incorporate a wide range of likelihood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consistent estimates for subgroups.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1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97B9-314E-4A4B-A13D-7AD8766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Goal: Given observed values of a series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time-steps, estimating probability distribution of next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steps; more formally, modeling the below conditional distribution is the 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Parameterized by output of an AR RNN.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1541" t="-1942" r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/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blipFill>
                <a:blip r:embed="rId3"/>
                <a:stretch>
                  <a:fillRect t="-25517" b="-62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/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3204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8140</TotalTime>
  <Words>971</Words>
  <Application>Microsoft Macintosh PowerPoint</Application>
  <PresentationFormat>On-screen Show (16:9)</PresentationFormat>
  <Paragraphs>147</Paragraphs>
  <Slides>32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Amazon Ember</vt:lpstr>
      <vt:lpstr>Amazon Ember Light</vt:lpstr>
      <vt:lpstr>Arial</vt:lpstr>
      <vt:lpstr>Calibri</vt:lpstr>
      <vt:lpstr>Cambria Math</vt:lpstr>
      <vt:lpstr>Lucida Console</vt:lpstr>
      <vt:lpstr>DeckTemplate-AWS</vt:lpstr>
      <vt:lpstr>PowerPoint Presentation</vt:lpstr>
      <vt:lpstr>Autoregressive Models</vt:lpstr>
      <vt:lpstr>Auto Regressive Models</vt:lpstr>
      <vt:lpstr>Challenges faced by existing models</vt:lpstr>
      <vt:lpstr>Goal</vt:lpstr>
      <vt:lpstr>PowerPoint Presentation</vt:lpstr>
      <vt:lpstr>Solution</vt:lpstr>
      <vt:lpstr>DeepAR Advantages</vt:lpstr>
      <vt:lpstr>DeepAR Model</vt:lpstr>
      <vt:lpstr>DeepAR Architecture</vt:lpstr>
      <vt:lpstr>Likelihood Model – Gaussian </vt:lpstr>
      <vt:lpstr>Likelihood Model – Negative Bionomial </vt:lpstr>
      <vt:lpstr>Scaling</vt:lpstr>
      <vt:lpstr>Comparison</vt:lpstr>
      <vt:lpstr>PowerPoint Presentation</vt:lpstr>
      <vt:lpstr>Challenge</vt:lpstr>
      <vt:lpstr>Solution – LSTNet[4]</vt:lpstr>
      <vt:lpstr>Concept</vt:lpstr>
      <vt:lpstr>Problem Formulation</vt:lpstr>
      <vt:lpstr>Architecture</vt:lpstr>
      <vt:lpstr>Convolutional Component</vt:lpstr>
      <vt:lpstr>Recurrent Component</vt:lpstr>
      <vt:lpstr>Recurrent-skip Component</vt:lpstr>
      <vt:lpstr>Combining Recurrent and Recurrent-skip Outputs</vt:lpstr>
      <vt:lpstr>Temporal Attention Layer</vt:lpstr>
      <vt:lpstr>Autoregressive Component</vt:lpstr>
      <vt:lpstr>Final Output</vt:lpstr>
      <vt:lpstr>Objective Function </vt:lpstr>
      <vt:lpstr>Metrics </vt:lpstr>
      <vt:lpstr>Comparison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205</cp:revision>
  <dcterms:created xsi:type="dcterms:W3CDTF">2015-11-23T23:45:57Z</dcterms:created>
  <dcterms:modified xsi:type="dcterms:W3CDTF">2018-07-29T15:46:24Z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