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60"/>
  </p:notesMasterIdLst>
  <p:sldIdLst>
    <p:sldId id="285" r:id="rId5"/>
    <p:sldId id="260" r:id="rId6"/>
    <p:sldId id="330" r:id="rId7"/>
    <p:sldId id="331" r:id="rId8"/>
    <p:sldId id="332" r:id="rId9"/>
    <p:sldId id="333" r:id="rId10"/>
    <p:sldId id="334" r:id="rId11"/>
    <p:sldId id="345" r:id="rId12"/>
    <p:sldId id="329" r:id="rId13"/>
    <p:sldId id="346" r:id="rId14"/>
    <p:sldId id="347" r:id="rId15"/>
    <p:sldId id="348" r:id="rId16"/>
    <p:sldId id="349" r:id="rId17"/>
    <p:sldId id="335" r:id="rId18"/>
    <p:sldId id="336" r:id="rId19"/>
    <p:sldId id="338" r:id="rId20"/>
    <p:sldId id="337" r:id="rId21"/>
    <p:sldId id="339" r:id="rId22"/>
    <p:sldId id="340" r:id="rId23"/>
    <p:sldId id="341" r:id="rId24"/>
    <p:sldId id="342" r:id="rId25"/>
    <p:sldId id="343" r:id="rId26"/>
    <p:sldId id="344" r:id="rId27"/>
    <p:sldId id="290" r:id="rId28"/>
    <p:sldId id="291" r:id="rId29"/>
    <p:sldId id="325" r:id="rId30"/>
    <p:sldId id="326" r:id="rId31"/>
    <p:sldId id="327" r:id="rId32"/>
    <p:sldId id="328" r:id="rId33"/>
    <p:sldId id="262" r:id="rId34"/>
    <p:sldId id="275" r:id="rId35"/>
    <p:sldId id="264" r:id="rId36"/>
    <p:sldId id="274" r:id="rId37"/>
    <p:sldId id="292" r:id="rId38"/>
    <p:sldId id="273" r:id="rId39"/>
    <p:sldId id="28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11" r:id="rId49"/>
    <p:sldId id="313" r:id="rId50"/>
    <p:sldId id="314" r:id="rId51"/>
    <p:sldId id="315" r:id="rId52"/>
    <p:sldId id="316" r:id="rId53"/>
    <p:sldId id="320" r:id="rId54"/>
    <p:sldId id="321" r:id="rId55"/>
    <p:sldId id="322" r:id="rId56"/>
    <p:sldId id="323" r:id="rId57"/>
    <p:sldId id="312" r:id="rId58"/>
    <p:sldId id="324" r:id="rId5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14042"/>
    <a:srgbClr val="F2F4F4"/>
    <a:srgbClr val="0E2735"/>
    <a:srgbClr val="595A5D"/>
    <a:srgbClr val="DCDCDC"/>
    <a:srgbClr val="4F81BD"/>
    <a:srgbClr val="0C9B2E"/>
    <a:srgbClr val="FFFAD0"/>
    <a:srgbClr val="FFF8AE"/>
    <a:srgbClr val="FCB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2" autoAdjust="0"/>
    <p:restoredTop sz="77912" autoAdjust="0"/>
  </p:normalViewPr>
  <p:slideViewPr>
    <p:cSldViewPr snapToGrid="0" showGuides="1">
      <p:cViewPr varScale="1">
        <p:scale>
          <a:sx n="117" d="100"/>
          <a:sy n="117" d="100"/>
        </p:scale>
        <p:origin x="1696" y="168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pPr>
            <a:r>
              <a:rPr lang="en-US" b="1">
                <a:solidFill>
                  <a:schemeClr val="tx1"/>
                </a:solidFill>
              </a:rPr>
              <a:t>Chart title</a:t>
            </a:r>
          </a:p>
        </c:rich>
      </c:tx>
      <c:layout>
        <c:manualLayout>
          <c:xMode val="edge"/>
          <c:yMode val="edge"/>
          <c:x val="1.4524085888512251E-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3"/>
              <c:tx>
                <c:rich>
                  <a:bodyPr/>
                  <a:lstStyle/>
                  <a:p>
                    <a:fld id="{FD64B5FE-8034-8840-B159-28C18C634F91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de-DE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E1A2-1C4C-8278-1296C0DD81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A2-1C4C-8278-1296C0DD818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A2-1C4C-8278-1296C0DD818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A2-1C4C-8278-1296C0DD81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12372192"/>
        <c:axId val="2112376096"/>
      </c:barChart>
      <c:catAx>
        <c:axId val="211237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pPr>
            <a:endParaRPr lang="de-DE"/>
          </a:p>
        </c:txPr>
        <c:crossAx val="2112376096"/>
        <c:crosses val="autoZero"/>
        <c:auto val="1"/>
        <c:lblAlgn val="ctr"/>
        <c:lblOffset val="100"/>
        <c:noMultiLvlLbl val="0"/>
      </c:catAx>
      <c:valAx>
        <c:axId val="211237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pPr>
            <a:endParaRPr lang="de-DE"/>
          </a:p>
        </c:txPr>
        <c:crossAx val="211237219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1.9121899688299179E-2"/>
          <c:y val="0.94824457302481535"/>
          <c:w val="0.31942765313753152"/>
          <c:h val="5.17554269751846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31D-914E-AB9D-7272DD56E5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31D-914E-AB9D-7272DD56E5A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31D-914E-AB9D-7272DD56E5A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31D-914E-AB9D-7272DD56E5A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31D-914E-AB9D-7272DD56E5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840-5E4E-86CA-45514F06D23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40-5E4E-86CA-45514F06D23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840-5E4E-86CA-45514F06D23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840-5E4E-86CA-45514F06D233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840-5E4E-86CA-45514F06D2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BA-784C-BAB1-C462AB15D3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BA-784C-BAB1-C462AB15D3B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ABA-784C-BAB1-C462AB15D3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9799119"/>
        <c:axId val="2111567648"/>
      </c:lineChart>
      <c:catAx>
        <c:axId val="339799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pPr>
            <a:endParaRPr lang="de-DE"/>
          </a:p>
        </c:txPr>
        <c:crossAx val="2111567648"/>
        <c:crosses val="autoZero"/>
        <c:auto val="1"/>
        <c:lblAlgn val="ctr"/>
        <c:lblOffset val="100"/>
        <c:noMultiLvlLbl val="0"/>
      </c:catAx>
      <c:valAx>
        <c:axId val="211156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pPr>
            <a:endParaRPr lang="de-DE"/>
          </a:p>
        </c:txPr>
        <c:crossAx val="339799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F0-CC47-BBDC-0ED2A2B834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F0-CC47-BBDC-0ED2A2B834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4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BF0-CC47-BBDC-0ED2A2B83450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4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6BF0-CC47-BBDC-0ED2A2B83450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4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6BF0-CC47-BBDC-0ED2A2B83450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BF0-CC47-BBDC-0ED2A2B83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9488720"/>
        <c:axId val="2112032336"/>
      </c:lineChart>
      <c:catAx>
        <c:axId val="2139488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pPr>
            <a:endParaRPr lang="de-DE"/>
          </a:p>
        </c:txPr>
        <c:crossAx val="2112032336"/>
        <c:crosses val="autoZero"/>
        <c:auto val="1"/>
        <c:lblAlgn val="ctr"/>
        <c:lblOffset val="100"/>
        <c:noMultiLvlLbl val="0"/>
      </c:catAx>
      <c:valAx>
        <c:axId val="211203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pPr>
            <a:endParaRPr lang="de-DE"/>
          </a:p>
        </c:txPr>
        <c:crossAx val="2139488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7/11/18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Multi GPU </a:t>
            </a:r>
            <a:r>
              <a:rPr lang="de-DE" dirty="0" err="1"/>
              <a:t>and</a:t>
            </a:r>
            <a:r>
              <a:rPr lang="de-DE" dirty="0"/>
              <a:t> parallel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. This </a:t>
            </a:r>
            <a:r>
              <a:rPr lang="de-DE" dirty="0" err="1"/>
              <a:t>has</a:t>
            </a:r>
            <a:r>
              <a:rPr lang="de-DE" dirty="0"/>
              <a:t> a substantial </a:t>
            </a:r>
            <a:r>
              <a:rPr lang="de-DE" dirty="0" err="1"/>
              <a:t>effect</a:t>
            </a:r>
            <a:r>
              <a:rPr lang="de-DE" dirty="0"/>
              <a:t> on </a:t>
            </a:r>
            <a:r>
              <a:rPr lang="de-DE" dirty="0" err="1"/>
              <a:t>productivity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developing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wisdom</a:t>
            </a:r>
            <a:r>
              <a:rPr lang="de-DE" dirty="0"/>
              <a:t> was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premature</a:t>
            </a:r>
            <a:r>
              <a:rPr lang="de-DE" dirty="0"/>
              <a:t> </a:t>
            </a:r>
            <a:r>
              <a:rPr lang="de-DE" dirty="0" err="1"/>
              <a:t>optimisation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so 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computation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gluon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SageMaker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changed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Optimise</a:t>
            </a:r>
            <a:r>
              <a:rPr lang="de-DE" dirty="0"/>
              <a:t> </a:t>
            </a:r>
            <a:r>
              <a:rPr lang="de-DE" dirty="0" err="1"/>
              <a:t>early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become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productive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 err="1"/>
              <a:t>LSTNet</a:t>
            </a:r>
            <a:r>
              <a:rPr lang="de-DE" dirty="0"/>
              <a:t> on </a:t>
            </a:r>
            <a:r>
              <a:rPr lang="de-DE" dirty="0" err="1"/>
              <a:t>electricity.txt</a:t>
            </a:r>
            <a:r>
              <a:rPr lang="de-DE" dirty="0"/>
              <a:t> – I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experiments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quickly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down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10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40 </a:t>
            </a:r>
            <a:r>
              <a:rPr lang="de-DE" dirty="0" err="1"/>
              <a:t>minutes</a:t>
            </a:r>
            <a:r>
              <a:rPr lang="de-D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36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• Electricity5 : The </a:t>
            </a:r>
            <a:r>
              <a:rPr lang="de-DE" dirty="0" err="1"/>
              <a:t>electricity</a:t>
            </a:r>
            <a:r>
              <a:rPr lang="de-DE" dirty="0"/>
              <a:t> </a:t>
            </a:r>
            <a:r>
              <a:rPr lang="de-DE" dirty="0" err="1"/>
              <a:t>consumption</a:t>
            </a:r>
            <a:r>
              <a:rPr lang="de-DE" dirty="0"/>
              <a:t> in kWh was </a:t>
            </a:r>
            <a:r>
              <a:rPr lang="de-DE" dirty="0" err="1"/>
              <a:t>recorded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15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2012 </a:t>
            </a:r>
            <a:r>
              <a:rPr lang="de-DE" dirty="0" err="1"/>
              <a:t>to</a:t>
            </a:r>
            <a:r>
              <a:rPr lang="de-DE" dirty="0"/>
              <a:t> 2014,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</a:t>
            </a:r>
            <a:r>
              <a:rPr lang="de-DE" dirty="0"/>
              <a:t> = 321 </a:t>
            </a:r>
            <a:r>
              <a:rPr lang="de-DE" dirty="0" err="1"/>
              <a:t>clients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converted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reflect</a:t>
            </a:r>
            <a:r>
              <a:rPr lang="de-DE" dirty="0"/>
              <a:t> </a:t>
            </a:r>
            <a:r>
              <a:rPr lang="de-DE" dirty="0" err="1"/>
              <a:t>hourly</a:t>
            </a:r>
            <a:r>
              <a:rPr lang="de-DE" dirty="0"/>
              <a:t> </a:t>
            </a:r>
            <a:r>
              <a:rPr lang="de-DE" dirty="0" err="1"/>
              <a:t>consumption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https://</a:t>
            </a:r>
            <a:r>
              <a:rPr lang="de-DE" dirty="0" err="1"/>
              <a:t>archive.ics.uci.edu</a:t>
            </a:r>
            <a:r>
              <a:rPr lang="de-DE" dirty="0"/>
              <a:t>/ml/</a:t>
            </a:r>
            <a:r>
              <a:rPr lang="de-DE" dirty="0" err="1"/>
              <a:t>datasets</a:t>
            </a:r>
            <a:r>
              <a:rPr lang="de-DE" dirty="0"/>
              <a:t>/ElectricityLoadDiagrams20112014</a:t>
            </a:r>
          </a:p>
          <a:p>
            <a:endParaRPr lang="de-DE" dirty="0"/>
          </a:p>
          <a:p>
            <a:r>
              <a:rPr lang="de-DE" dirty="0"/>
              <a:t>UCI</a:t>
            </a:r>
          </a:p>
          <a:p>
            <a:endParaRPr lang="de-DE" dirty="0"/>
          </a:p>
          <a:p>
            <a:r>
              <a:rPr lang="de-DE" dirty="0"/>
              <a:t>https://</a:t>
            </a:r>
            <a:r>
              <a:rPr lang="de-DE" dirty="0" err="1"/>
              <a:t>archive.ics.uci.edu</a:t>
            </a:r>
            <a:r>
              <a:rPr lang="de-DE" dirty="0"/>
              <a:t>/ml/</a:t>
            </a:r>
            <a:r>
              <a:rPr lang="de-DE" dirty="0" err="1"/>
              <a:t>datasets.html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0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37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75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using a full bleed photo, please put a 75% transparent squid ink overlay to ensure the title can be read.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05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1340F2-306D-C649-A2E3-D1F8994795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43" y="437056"/>
            <a:ext cx="848312" cy="5089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366972-4B8E-EE4B-89C6-34A143B2201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D3521FC-C508-104E-80D8-E2DD945D25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7504" y="3718972"/>
            <a:ext cx="3683000" cy="6228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1A4C63CE-724C-A547-9CD4-8B4632C3CC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7504" y="1908228"/>
            <a:ext cx="7324988" cy="7445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E11D19E0-362B-324D-B73A-FB792D5DD4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7504" y="2658575"/>
            <a:ext cx="6041582" cy="76952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ullet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6550" y="1064419"/>
            <a:ext cx="3989143" cy="3181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52950" y="1064419"/>
            <a:ext cx="3989143" cy="3181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650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51830" y="1065214"/>
            <a:ext cx="3955596" cy="318021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63CB81-2BA0-0B4C-95B7-83DDBF5522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6550" y="1065213"/>
            <a:ext cx="3973513" cy="31797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37760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coll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7E420A9-CC61-744A-929F-ECC58314AE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7C5ED34-8610-AF44-B5D4-DCA3634E5C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1585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8997369-9E26-AA4F-86C5-89CE9789B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17650" y="1119541"/>
            <a:ext cx="2001515" cy="16789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E0D1CBE-2F23-DA4E-AF93-871DC6AE9A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17650" y="3079376"/>
            <a:ext cx="2001515" cy="11830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2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8820B8C-5E97-A44A-A9BF-CA38F1A9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0EF31DAE-CCCE-2B46-940F-8A65659D0A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5077279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92F0690-6524-DB42-8F3D-7A53E8A2CD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1585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3853F10-9B0B-734F-B4E4-C98A7D09B3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8205543" cy="33363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full 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174B360-4DA4-6744-ACFC-7DB49D4F8E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4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ogo customer 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61C43B1-F027-8D4C-A357-C0443C9527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1671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CAF2086-B0F7-3A42-9B32-5E8E98210D7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05186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CEC5B2A-BC35-2443-A09C-60F189DA99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818701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1140B1AE-19F8-B643-9F51-AF879A784B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932217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1A4F132-9F85-FB40-8DAB-CAFBC0A8682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1671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C0CB52A-AAFF-3443-A1B6-90061B63DF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705186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F7C7411-4353-2C46-88BB-81BA2B34FAE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818701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BB39C439-B178-3B44-9A9B-CA908F4166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32217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able Placeholder 3">
            <a:extLst>
              <a:ext uri="{FF2B5EF4-FFF2-40B4-BE49-F238E27FC236}">
                <a16:creationId xmlns:a16="http://schemas.microsoft.com/office/drawing/2014/main" id="{2B2A2CF2-1B4F-AF47-A850-CCC66A8E1A3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336788" y="1154113"/>
            <a:ext cx="8205549" cy="3127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hart Placeholder 5">
            <a:extLst>
              <a:ext uri="{FF2B5EF4-FFF2-40B4-BE49-F238E27FC236}">
                <a16:creationId xmlns:a16="http://schemas.microsoft.com/office/drawing/2014/main" id="{591D1356-479B-2E4F-BA4E-AADD8155B38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5">
            <a:extLst>
              <a:ext uri="{FF2B5EF4-FFF2-40B4-BE49-F238E27FC236}">
                <a16:creationId xmlns:a16="http://schemas.microsoft.com/office/drawing/2014/main" id="{17EE4A2A-D6A7-7149-9A3A-3B08D098FD9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EC97-1214-BB41-B092-F0493495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5">
            <a:extLst>
              <a:ext uri="{FF2B5EF4-FFF2-40B4-BE49-F238E27FC236}">
                <a16:creationId xmlns:a16="http://schemas.microsoft.com/office/drawing/2014/main" id="{E30F2D6E-10E2-6847-814E-E8B531A99EF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0CD439-66AA-B54A-8E95-37CD120E6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417CEB-D5D2-0349-8B6C-412136DD4781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C39D3BE-5184-D545-A327-AE99FFA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47" y="1618393"/>
            <a:ext cx="6662921" cy="704387"/>
          </a:xfrm>
        </p:spPr>
        <p:txBody>
          <a:bodyPr anchor="ctr" anchorCtr="0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F38406E-8093-114A-80F6-C8D7BE2CCE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522" y="2322780"/>
            <a:ext cx="3987800" cy="495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F86BE37E-764E-C74F-8FC4-1742D6FC0A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647" y="3718972"/>
            <a:ext cx="3683000" cy="6228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66EFE7-EC84-CD47-9909-3F9E29016A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63354F-D815-CB42-ABA6-4877489489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961D4C6-43F6-D04A-9AB5-31F7980DE8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509E35A8-0BD0-3943-81AF-27AD5871D5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030730-23FD-084C-B180-980A8DAAB7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19627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(cen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8395220" cy="33363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809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hite logo customer 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1170916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1170916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1170916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5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+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C282B30-6A38-FD49-90BA-B0F355F402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263" r="16244"/>
          <a:stretch/>
        </p:blipFill>
        <p:spPr>
          <a:xfrm>
            <a:off x="0" y="0"/>
            <a:ext cx="914400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875" y="2970213"/>
            <a:ext cx="5137150" cy="48942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0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B736881-1F48-B949-8D20-7CB2DA6D04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263" r="16244"/>
          <a:stretch/>
        </p:blipFill>
        <p:spPr>
          <a:xfrm>
            <a:off x="0" y="0"/>
            <a:ext cx="914400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43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B26A5B-DA33-954D-A132-24039ECE7F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348" r="20161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6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578A1A-F7C9-A04C-B07A-ABEA4A42C4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50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66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EC77D13-6EFB-8F42-BB27-91F957615B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063" r="1344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207326-B28E-A84E-B683-0ED64933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E1240B-0AF0-A544-8B13-4F6CE8C491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CA9E18-FE88-8249-ABA3-AF097E5373F8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9223EA-9961-BD43-9F4A-F879101FB6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44" r="1146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BE5736-B18C-C44C-8013-17CDACE3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71130-A3F1-D24E-A5F9-FD45DA62A9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C23887-3318-1041-8574-2E814A03D6D4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449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DC457E-9284-A34F-8F63-B4649C3DE34B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6" r:id="rId3"/>
    <p:sldLayoutId id="2147483697" r:id="rId4"/>
    <p:sldLayoutId id="2147483700" r:id="rId5"/>
    <p:sldLayoutId id="2147483701" r:id="rId6"/>
    <p:sldLayoutId id="2147483694" r:id="rId7"/>
    <p:sldLayoutId id="2147483695" r:id="rId8"/>
    <p:sldLayoutId id="2147483702" r:id="rId9"/>
    <p:sldLayoutId id="2147483703" r:id="rId10"/>
    <p:sldLayoutId id="2147483704" r:id="rId11"/>
    <p:sldLayoutId id="2147483692" r:id="rId12"/>
    <p:sldLayoutId id="2147483677" r:id="rId13"/>
    <p:sldLayoutId id="2147483678" r:id="rId14"/>
    <p:sldLayoutId id="2147483679" r:id="rId15"/>
    <p:sldLayoutId id="2147483689" r:id="rId16"/>
    <p:sldLayoutId id="2147483690" r:id="rId17"/>
    <p:sldLayoutId id="2147483691" r:id="rId18"/>
    <p:sldLayoutId id="2147483680" r:id="rId19"/>
    <p:sldLayoutId id="2147483682" r:id="rId20"/>
    <p:sldLayoutId id="2147483693" r:id="rId21"/>
    <p:sldLayoutId id="2147483687" r:id="rId22"/>
    <p:sldLayoutId id="2147483705" r:id="rId23"/>
    <p:sldLayoutId id="2147483706" r:id="rId24"/>
    <p:sldLayoutId id="2147483707" r:id="rId25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rgbClr val="0E2735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chart" Target="../charts/char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CCF0C0F-1A6B-1645-B60E-BB747DA69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739" y="3718972"/>
            <a:ext cx="3683000" cy="381541"/>
          </a:xfrm>
        </p:spPr>
        <p:txBody>
          <a:bodyPr/>
          <a:lstStyle/>
          <a:p>
            <a:r>
              <a:rPr lang="en-US" dirty="0"/>
              <a:t>Eden Duthie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568B5A0-D2B1-5D4A-B081-43D17C38ED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4739" y="1908228"/>
            <a:ext cx="7324988" cy="744537"/>
          </a:xfrm>
        </p:spPr>
        <p:txBody>
          <a:bodyPr/>
          <a:lstStyle/>
          <a:p>
            <a:r>
              <a:rPr lang="en-US" dirty="0"/>
              <a:t>Scaling Training with </a:t>
            </a:r>
            <a:r>
              <a:rPr lang="en-US" dirty="0" err="1"/>
              <a:t>MXNet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6E46925-096C-E14E-833E-95A7D3E85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4739" y="2658575"/>
            <a:ext cx="6502088" cy="769527"/>
          </a:xfrm>
        </p:spPr>
        <p:txBody>
          <a:bodyPr/>
          <a:lstStyle/>
          <a:p>
            <a:r>
              <a:rPr lang="en-US" sz="2200" dirty="0"/>
              <a:t>Multi GPU and Distributed Training with </a:t>
            </a:r>
            <a:r>
              <a:rPr lang="en-US" sz="2200" dirty="0" err="1"/>
              <a:t>MXNet</a:t>
            </a:r>
            <a:endParaRPr lang="en-US" sz="2200" dirty="0"/>
          </a:p>
          <a:p>
            <a:r>
              <a:rPr lang="en-US" sz="1600" dirty="0" err="1"/>
              <a:t>duthiee@amazon.com</a:t>
            </a:r>
            <a:endParaRPr lang="en-US" sz="16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E5E68B6-02F0-0741-B884-275FB189C1EB}"/>
              </a:ext>
            </a:extLst>
          </p:cNvPr>
          <p:cNvSpPr txBox="1">
            <a:spLocks/>
          </p:cNvSpPr>
          <p:nvPr/>
        </p:nvSpPr>
        <p:spPr>
          <a:xfrm>
            <a:off x="404739" y="4100513"/>
            <a:ext cx="3683000" cy="369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1 August 2018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AF57-2630-E844-AE0F-122B2BC0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Multiple GPU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10856-9CBC-2448-9BFF-C77D6D887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labs/</a:t>
            </a:r>
            <a:r>
              <a:rPr lang="en-US" b="1" dirty="0" err="1">
                <a:solidFill>
                  <a:schemeClr val="tx1"/>
                </a:solidFill>
              </a:rPr>
              <a:t>multiple_gpus_gluon</a:t>
            </a:r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multiple_gpus_gluon.ipynb</a:t>
            </a:r>
            <a:endParaRPr lang="en-US" b="1" dirty="0">
              <a:solidFill>
                <a:schemeClr val="tx1"/>
              </a:solidFill>
            </a:endParaRPr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Choose</a:t>
            </a:r>
            <a:r>
              <a:rPr lang="de-DE" dirty="0"/>
              <a:t> “</a:t>
            </a:r>
            <a:r>
              <a:rPr lang="de-DE" dirty="0" err="1"/>
              <a:t>local</a:t>
            </a:r>
            <a:r>
              <a:rPr lang="de-DE" dirty="0"/>
              <a:t>“ </a:t>
            </a:r>
            <a:r>
              <a:rPr lang="de-DE" dirty="0" err="1"/>
              <a:t>or</a:t>
            </a:r>
            <a:r>
              <a:rPr lang="de-DE" dirty="0"/>
              <a:t> “</a:t>
            </a:r>
            <a:r>
              <a:rPr lang="de-DE" dirty="0" err="1"/>
              <a:t>device</a:t>
            </a:r>
            <a:r>
              <a:rPr lang="de-DE" dirty="0"/>
              <a:t>“ </a:t>
            </a:r>
            <a:r>
              <a:rPr lang="de-DE" dirty="0" err="1"/>
              <a:t>kvstore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Initialise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copy</a:t>
            </a:r>
            <a:r>
              <a:rPr lang="de-DE" dirty="0"/>
              <a:t>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GPU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Split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portions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portion</a:t>
            </a:r>
            <a:r>
              <a:rPr lang="de-DE" dirty="0"/>
              <a:t> </a:t>
            </a:r>
            <a:r>
              <a:rPr lang="de-DE" dirty="0" err="1"/>
              <a:t>onto</a:t>
            </a:r>
            <a:r>
              <a:rPr lang="de-DE" dirty="0"/>
              <a:t> a GPU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Run </a:t>
            </a:r>
            <a:r>
              <a:rPr lang="de-DE" dirty="0" err="1"/>
              <a:t>forward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backward</a:t>
            </a:r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gradients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all GPUs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broadcast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all GPUs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Update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619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3A91-8E36-8446-8D75-DD3EFCF6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Distributed Training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MXNet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5504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40D9-45F8-7345-9CA8-1CE70736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 2: Distributed Training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SageMaker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Gluon</a:t>
            </a:r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CBEC41-2E67-EA47-AD5B-719274933C5B}"/>
              </a:ext>
            </a:extLst>
          </p:cNvPr>
          <p:cNvSpPr/>
          <p:nvPr/>
        </p:nvSpPr>
        <p:spPr>
          <a:xfrm>
            <a:off x="396393" y="3380700"/>
            <a:ext cx="6733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labs</a:t>
            </a:r>
            <a:r>
              <a:rPr lang="de-DE" dirty="0">
                <a:solidFill>
                  <a:schemeClr val="bg1"/>
                </a:solidFill>
              </a:rPr>
              <a:t>/</a:t>
            </a:r>
            <a:r>
              <a:rPr lang="de-DE" dirty="0" err="1">
                <a:solidFill>
                  <a:schemeClr val="bg1"/>
                </a:solidFill>
              </a:rPr>
              <a:t>distributed_training_gluon</a:t>
            </a:r>
            <a:r>
              <a:rPr lang="de-DE" dirty="0">
                <a:solidFill>
                  <a:schemeClr val="bg1"/>
                </a:solidFill>
              </a:rPr>
              <a:t>/</a:t>
            </a:r>
            <a:r>
              <a:rPr lang="de-DE" dirty="0" err="1">
                <a:solidFill>
                  <a:schemeClr val="bg1"/>
                </a:solidFill>
              </a:rPr>
              <a:t>distributed_training_gluon.ipynb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273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410F-5C74-984F-8341-2D94B1AE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Distributed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50EBF-1517-5148-9EEE-F35E5CF38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>
                <a:solidFill>
                  <a:schemeClr val="tx1"/>
                </a:solidFill>
              </a:rPr>
              <a:t>labs</a:t>
            </a:r>
            <a:r>
              <a:rPr lang="de-DE" b="1" dirty="0">
                <a:solidFill>
                  <a:schemeClr val="tx1"/>
                </a:solidFill>
              </a:rPr>
              <a:t>/</a:t>
            </a:r>
            <a:r>
              <a:rPr lang="de-DE" b="1" dirty="0" err="1">
                <a:solidFill>
                  <a:schemeClr val="tx1"/>
                </a:solidFill>
              </a:rPr>
              <a:t>distributed_training_gluon</a:t>
            </a:r>
            <a:r>
              <a:rPr lang="de-DE" b="1" dirty="0">
                <a:solidFill>
                  <a:schemeClr val="tx1"/>
                </a:solidFill>
              </a:rPr>
              <a:t>/</a:t>
            </a:r>
            <a:r>
              <a:rPr lang="de-DE" b="1" dirty="0" err="1">
                <a:solidFill>
                  <a:schemeClr val="tx1"/>
                </a:solidFill>
              </a:rPr>
              <a:t>distributed_training_gluon.ipynb</a:t>
            </a:r>
            <a:endParaRPr lang="de-DE" b="1" dirty="0">
              <a:solidFill>
                <a:schemeClr val="tx1"/>
              </a:solidFill>
            </a:endParaRPr>
          </a:p>
          <a:p>
            <a:endParaRPr lang="de-DE" dirty="0"/>
          </a:p>
          <a:p>
            <a:r>
              <a:rPr lang="de-DE" dirty="0" err="1"/>
              <a:t>kvstore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dist_sync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dist_device_sync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dist_async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 err="1"/>
              <a:t>Shard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(at least 1 </a:t>
            </a:r>
            <a:r>
              <a:rPr lang="de-DE" dirty="0" err="1"/>
              <a:t>part</a:t>
            </a:r>
            <a:r>
              <a:rPr lang="de-DE" dirty="0"/>
              <a:t> per host)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upload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S3</a:t>
            </a:r>
          </a:p>
        </p:txBody>
      </p:sp>
    </p:spTree>
    <p:extLst>
      <p:ext uri="{BB962C8B-B14F-4D97-AF65-F5344CB8AC3E}">
        <p14:creationId xmlns:p14="http://schemas.microsoft.com/office/powerpoint/2010/main" val="2199768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2D4648-A5BE-2C48-9663-78CFAC4B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4: Multiple GPUs from Scratch</a:t>
            </a:r>
          </a:p>
        </p:txBody>
      </p:sp>
    </p:spTree>
    <p:extLst>
      <p:ext uri="{BB962C8B-B14F-4D97-AF65-F5344CB8AC3E}">
        <p14:creationId xmlns:p14="http://schemas.microsoft.com/office/powerpoint/2010/main" val="2727279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251F-0A6F-3147-8654-7284D4BF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1: </a:t>
            </a:r>
            <a:r>
              <a:rPr lang="de-DE" dirty="0" err="1"/>
              <a:t>Lazy</a:t>
            </a:r>
            <a:r>
              <a:rPr lang="de-DE" dirty="0"/>
              <a:t>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E7AC1-6AAF-B24A-A8EE-4769B16A7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x = </a:t>
            </a:r>
            <a:r>
              <a:rPr lang="de-DE" dirty="0" err="1"/>
              <a:t>nd.random_uniform</a:t>
            </a:r>
            <a:r>
              <a:rPr lang="de-DE" dirty="0"/>
              <a:t>(</a:t>
            </a:r>
            <a:r>
              <a:rPr lang="de-DE" dirty="0" err="1"/>
              <a:t>shape</a:t>
            </a:r>
            <a:r>
              <a:rPr lang="de-DE" dirty="0"/>
              <a:t>=(2000,2000))</a:t>
            </a:r>
          </a:p>
          <a:p>
            <a:r>
              <a:rPr lang="de-DE" dirty="0" err="1"/>
              <a:t>y</a:t>
            </a:r>
            <a:r>
              <a:rPr lang="de-DE" dirty="0"/>
              <a:t> = </a:t>
            </a:r>
            <a:r>
              <a:rPr lang="de-DE" dirty="0" err="1"/>
              <a:t>nd.dot</a:t>
            </a:r>
            <a:r>
              <a:rPr lang="de-DE" dirty="0"/>
              <a:t>(x, x)</a:t>
            </a:r>
          </a:p>
          <a:p>
            <a:endParaRPr lang="de-DE" dirty="0"/>
          </a:p>
          <a:p>
            <a:r>
              <a:rPr lang="de-DE" dirty="0" err="1"/>
              <a:t>z</a:t>
            </a:r>
            <a:r>
              <a:rPr lang="de-DE" dirty="0"/>
              <a:t> = </a:t>
            </a:r>
            <a:r>
              <a:rPr lang="de-DE" dirty="0" err="1"/>
              <a:t>y.asnumpy</a:t>
            </a:r>
            <a:r>
              <a:rPr lang="de-D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49863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79FF-FC06-014A-AE2C-A3162951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2: Parallel </a:t>
            </a:r>
            <a:r>
              <a:rPr lang="de-DE" dirty="0" err="1"/>
              <a:t>Computation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25EEB-5460-3048-8FED-781902401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x0 = </a:t>
            </a:r>
            <a:r>
              <a:rPr lang="de-DE" dirty="0" err="1"/>
              <a:t>nd.random_uniform</a:t>
            </a:r>
            <a:r>
              <a:rPr lang="de-DE" dirty="0"/>
              <a:t>(</a:t>
            </a:r>
            <a:r>
              <a:rPr lang="de-DE" dirty="0" err="1"/>
              <a:t>shape</a:t>
            </a:r>
            <a:r>
              <a:rPr lang="de-DE" dirty="0"/>
              <a:t>=(4000, 4000), </a:t>
            </a:r>
            <a:r>
              <a:rPr lang="de-DE" dirty="0" err="1"/>
              <a:t>ctx</a:t>
            </a:r>
            <a:r>
              <a:rPr lang="de-DE" dirty="0"/>
              <a:t>=</a:t>
            </a:r>
            <a:r>
              <a:rPr lang="de-DE" dirty="0" err="1"/>
              <a:t>gpu</a:t>
            </a:r>
            <a:r>
              <a:rPr lang="de-DE" dirty="0"/>
              <a:t>(0))</a:t>
            </a:r>
          </a:p>
          <a:p>
            <a:r>
              <a:rPr lang="de-DE" dirty="0"/>
              <a:t>x1 = x0.copyto(</a:t>
            </a:r>
            <a:r>
              <a:rPr lang="de-DE" dirty="0" err="1"/>
              <a:t>gpu</a:t>
            </a:r>
            <a:r>
              <a:rPr lang="de-DE" dirty="0"/>
              <a:t>(1))</a:t>
            </a:r>
          </a:p>
        </p:txBody>
      </p:sp>
    </p:spTree>
    <p:extLst>
      <p:ext uri="{BB962C8B-B14F-4D97-AF65-F5344CB8AC3E}">
        <p14:creationId xmlns:p14="http://schemas.microsoft.com/office/powerpoint/2010/main" val="2332194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C49F-377B-E848-9C07-F52C2CB0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3: Parallel </a:t>
            </a:r>
            <a:r>
              <a:rPr lang="de-DE" dirty="0" err="1"/>
              <a:t>Computation</a:t>
            </a:r>
            <a:r>
              <a:rPr lang="de-DE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883EA-3CAE-4446-AD6E-1DC7D4DA2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y0 = </a:t>
            </a:r>
            <a:r>
              <a:rPr lang="de-DE" dirty="0" err="1"/>
              <a:t>run</a:t>
            </a:r>
            <a:r>
              <a:rPr lang="de-DE" dirty="0"/>
              <a:t>(x0)</a:t>
            </a:r>
          </a:p>
          <a:p>
            <a:endParaRPr lang="de-DE" dirty="0"/>
          </a:p>
          <a:p>
            <a:r>
              <a:rPr lang="de-DE" dirty="0" err="1"/>
              <a:t>wait</a:t>
            </a:r>
            <a:r>
              <a:rPr lang="de-DE" dirty="0"/>
              <a:t>(y0)</a:t>
            </a:r>
          </a:p>
          <a:p>
            <a:endParaRPr lang="de-DE" dirty="0"/>
          </a:p>
          <a:p>
            <a:r>
              <a:rPr lang="de-DE" dirty="0"/>
              <a:t>z0 = </a:t>
            </a:r>
            <a:r>
              <a:rPr lang="de-DE" dirty="0" err="1"/>
              <a:t>copy</a:t>
            </a:r>
            <a:r>
              <a:rPr lang="de-DE" dirty="0"/>
              <a:t>(y0, </a:t>
            </a:r>
            <a:r>
              <a:rPr lang="de-DE" dirty="0" err="1"/>
              <a:t>cpu</a:t>
            </a:r>
            <a:r>
              <a:rPr lang="de-DE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4005033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EE56-E054-2C42-805C-5D887F53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4: </a:t>
            </a:r>
            <a:r>
              <a:rPr lang="de-DE" dirty="0" err="1"/>
              <a:t>Define</a:t>
            </a:r>
            <a:r>
              <a:rPr lang="de-DE" dirty="0"/>
              <a:t> a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C820D-8841-0B4A-A076-B519D8874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W1 = </a:t>
            </a:r>
            <a:r>
              <a:rPr lang="de-DE" dirty="0" err="1"/>
              <a:t>nd.random_normal</a:t>
            </a:r>
            <a:r>
              <a:rPr lang="de-DE" dirty="0"/>
              <a:t>(</a:t>
            </a:r>
            <a:r>
              <a:rPr lang="de-DE" dirty="0" err="1"/>
              <a:t>shape</a:t>
            </a:r>
            <a:r>
              <a:rPr lang="de-DE" dirty="0"/>
              <a:t>=(20,1,3,3))*</a:t>
            </a:r>
            <a:r>
              <a:rPr lang="de-DE" dirty="0" err="1"/>
              <a:t>scale</a:t>
            </a:r>
            <a:endParaRPr lang="de-DE" dirty="0"/>
          </a:p>
          <a:p>
            <a:r>
              <a:rPr lang="de-DE" dirty="0"/>
              <a:t>b1 = </a:t>
            </a:r>
            <a:r>
              <a:rPr lang="de-DE" dirty="0" err="1"/>
              <a:t>nd.zeros</a:t>
            </a:r>
            <a:r>
              <a:rPr lang="de-DE" dirty="0"/>
              <a:t>(</a:t>
            </a:r>
            <a:r>
              <a:rPr lang="de-DE" dirty="0" err="1"/>
              <a:t>shape</a:t>
            </a:r>
            <a:r>
              <a:rPr lang="de-DE" dirty="0"/>
              <a:t>=20)</a:t>
            </a:r>
          </a:p>
          <a:p>
            <a:endParaRPr lang="de-DE" dirty="0"/>
          </a:p>
          <a:p>
            <a:r>
              <a:rPr lang="de-DE" dirty="0"/>
              <a:t>h1_conv = </a:t>
            </a:r>
            <a:r>
              <a:rPr lang="de-DE" dirty="0" err="1"/>
              <a:t>nd.Convolution</a:t>
            </a:r>
            <a:r>
              <a:rPr lang="de-DE" dirty="0"/>
              <a:t>(</a:t>
            </a:r>
            <a:r>
              <a:rPr lang="de-DE" dirty="0" err="1"/>
              <a:t>data</a:t>
            </a:r>
            <a:r>
              <a:rPr lang="de-DE" dirty="0"/>
              <a:t>=X, </a:t>
            </a:r>
            <a:r>
              <a:rPr lang="de-DE" dirty="0" err="1"/>
              <a:t>weight</a:t>
            </a:r>
            <a:r>
              <a:rPr lang="de-DE" dirty="0"/>
              <a:t>=</a:t>
            </a:r>
            <a:r>
              <a:rPr lang="de-DE" dirty="0" err="1"/>
              <a:t>params</a:t>
            </a:r>
            <a:r>
              <a:rPr lang="de-DE" dirty="0"/>
              <a:t>[0], </a:t>
            </a:r>
            <a:r>
              <a:rPr lang="de-DE" dirty="0" err="1"/>
              <a:t>bias</a:t>
            </a:r>
            <a:r>
              <a:rPr lang="de-DE" dirty="0"/>
              <a:t>=</a:t>
            </a:r>
            <a:r>
              <a:rPr lang="de-DE" dirty="0" err="1"/>
              <a:t>params</a:t>
            </a:r>
            <a:r>
              <a:rPr lang="de-DE" dirty="0"/>
              <a:t>[1],    </a:t>
            </a:r>
            <a:r>
              <a:rPr lang="de-DE" dirty="0" err="1"/>
              <a:t>kernel</a:t>
            </a:r>
            <a:r>
              <a:rPr lang="de-DE" dirty="0"/>
              <a:t>=(3,3), </a:t>
            </a:r>
            <a:r>
              <a:rPr lang="de-DE" dirty="0" err="1"/>
              <a:t>num_filter</a:t>
            </a:r>
            <a:r>
              <a:rPr lang="de-DE" dirty="0"/>
              <a:t>=20)</a:t>
            </a:r>
          </a:p>
          <a:p>
            <a:endParaRPr lang="de-DE" dirty="0"/>
          </a:p>
          <a:p>
            <a:r>
              <a:rPr lang="de-DE" dirty="0" err="1"/>
              <a:t>loss</a:t>
            </a:r>
            <a:r>
              <a:rPr lang="de-DE" dirty="0"/>
              <a:t> = </a:t>
            </a:r>
            <a:r>
              <a:rPr lang="de-DE" dirty="0" err="1"/>
              <a:t>gluon.loss.SoftmaxCrossEntropyLoss</a:t>
            </a:r>
            <a:r>
              <a:rPr lang="de-D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60032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07B9-BB4E-9644-9B53-DA18FEE2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4: </a:t>
            </a:r>
            <a:r>
              <a:rPr lang="de-DE" dirty="0" err="1"/>
              <a:t>Define</a:t>
            </a:r>
            <a:r>
              <a:rPr lang="de-DE" dirty="0"/>
              <a:t> a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Copy</a:t>
            </a:r>
            <a:r>
              <a:rPr lang="de-DE" dirty="0"/>
              <a:t> Parameters </a:t>
            </a:r>
            <a:r>
              <a:rPr lang="de-DE" dirty="0" err="1"/>
              <a:t>to</a:t>
            </a:r>
            <a:r>
              <a:rPr lang="de-DE" dirty="0"/>
              <a:t> a GPU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0C2E1-7375-364A-8210-60D24B4A4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p.copyto</a:t>
            </a:r>
            <a:r>
              <a:rPr lang="de-DE" dirty="0"/>
              <a:t>(</a:t>
            </a:r>
            <a:r>
              <a:rPr lang="de-DE" dirty="0" err="1"/>
              <a:t>ctx</a:t>
            </a:r>
            <a:r>
              <a:rPr lang="de-DE" dirty="0"/>
              <a:t>)</a:t>
            </a:r>
          </a:p>
          <a:p>
            <a:r>
              <a:rPr lang="de-DE" dirty="0"/>
              <a:t>   …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.as_in_context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ctx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p.attach_grad</a:t>
            </a:r>
            <a:r>
              <a:rPr lang="de-D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81482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592" y="221468"/>
            <a:ext cx="8205304" cy="54574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40592" y="1009331"/>
            <a:ext cx="8205304" cy="3704711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Multi GPU Training in Gluon – 15 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Lab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 Multi GPU Training in Gluon – 30 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Distributed Training – 60 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Lab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 Distributed training with </a:t>
            </a:r>
            <a:r>
              <a:rPr lang="en-US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SageMaker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Gluon – 30 min</a:t>
            </a:r>
          </a:p>
        </p:txBody>
      </p:sp>
    </p:spTree>
    <p:extLst>
      <p:ext uri="{BB962C8B-B14F-4D97-AF65-F5344CB8AC3E}">
        <p14:creationId xmlns:p14="http://schemas.microsoft.com/office/powerpoint/2010/main" val="2399798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B416-3948-D542-918D-C21FAEBBD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6: Create a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broadcast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965C4-32FC-8440-8BB9-CE264A291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# 1 </a:t>
            </a:r>
            <a:r>
              <a:rPr lang="de-DE" dirty="0" err="1"/>
              <a:t>line</a:t>
            </a:r>
            <a:r>
              <a:rPr lang="de-DE" dirty="0"/>
              <a:t>: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[0].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all </a:t>
            </a:r>
            <a:r>
              <a:rPr lang="de-DE" dirty="0" err="1"/>
              <a:t>arrays</a:t>
            </a:r>
            <a:endParaRPr lang="de-DE" dirty="0"/>
          </a:p>
          <a:p>
            <a:r>
              <a:rPr lang="de-DE" dirty="0" err="1"/>
              <a:t>data</a:t>
            </a:r>
            <a:r>
              <a:rPr lang="de-DE" dirty="0"/>
              <a:t>[0][:] += </a:t>
            </a:r>
            <a:r>
              <a:rPr lang="de-DE" dirty="0" err="1"/>
              <a:t>data</a:t>
            </a:r>
            <a:r>
              <a:rPr lang="de-DE" dirty="0"/>
              <a:t>[i].</a:t>
            </a:r>
            <a:r>
              <a:rPr lang="de-DE" dirty="0" err="1"/>
              <a:t>copyto</a:t>
            </a:r>
            <a:r>
              <a:rPr lang="de-DE" dirty="0"/>
              <a:t>(</a:t>
            </a:r>
            <a:r>
              <a:rPr lang="de-DE" dirty="0" err="1"/>
              <a:t>data</a:t>
            </a:r>
            <a:r>
              <a:rPr lang="de-DE" dirty="0"/>
              <a:t>[0].</a:t>
            </a:r>
            <a:r>
              <a:rPr lang="de-DE" dirty="0" err="1"/>
              <a:t>context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# 1 </a:t>
            </a:r>
            <a:r>
              <a:rPr lang="de-DE" dirty="0" err="1"/>
              <a:t>line</a:t>
            </a:r>
            <a:r>
              <a:rPr lang="de-DE" dirty="0"/>
              <a:t>: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back </a:t>
            </a:r>
            <a:r>
              <a:rPr lang="de-DE" dirty="0" err="1"/>
              <a:t>to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GPUs</a:t>
            </a:r>
          </a:p>
          <a:p>
            <a:r>
              <a:rPr lang="de-DE" dirty="0" err="1"/>
              <a:t>data</a:t>
            </a:r>
            <a:r>
              <a:rPr lang="de-DE" dirty="0"/>
              <a:t>[0].</a:t>
            </a:r>
            <a:r>
              <a:rPr lang="de-DE" dirty="0" err="1"/>
              <a:t>copyto</a:t>
            </a:r>
            <a:r>
              <a:rPr lang="de-DE" dirty="0"/>
              <a:t>(</a:t>
            </a:r>
            <a:r>
              <a:rPr lang="de-DE" dirty="0" err="1"/>
              <a:t>data</a:t>
            </a:r>
            <a:r>
              <a:rPr lang="de-DE" dirty="0"/>
              <a:t>[i])</a:t>
            </a:r>
          </a:p>
        </p:txBody>
      </p:sp>
    </p:spTree>
    <p:extLst>
      <p:ext uri="{BB962C8B-B14F-4D97-AF65-F5344CB8AC3E}">
        <p14:creationId xmlns:p14="http://schemas.microsoft.com/office/powerpoint/2010/main" val="2211355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16BA-A2E2-184E-871A-BA313BF1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7: Split </a:t>
            </a:r>
            <a:r>
              <a:rPr lang="de-DE" dirty="0" err="1"/>
              <a:t>into</a:t>
            </a:r>
            <a:r>
              <a:rPr lang="de-DE" dirty="0"/>
              <a:t> Batches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GPUs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5ECF1-07E9-B14F-B28D-0E58073D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#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GPU</a:t>
            </a:r>
          </a:p>
          <a:p>
            <a:r>
              <a:rPr lang="de-DE" dirty="0" err="1"/>
              <a:t>return</a:t>
            </a:r>
            <a:r>
              <a:rPr lang="de-DE" dirty="0"/>
              <a:t> [</a:t>
            </a:r>
            <a:r>
              <a:rPr lang="de-DE" dirty="0" err="1"/>
              <a:t>data</a:t>
            </a:r>
            <a:r>
              <a:rPr lang="de-DE" dirty="0"/>
              <a:t>[</a:t>
            </a:r>
            <a:r>
              <a:rPr lang="de-DE" dirty="0" err="1"/>
              <a:t>idx</a:t>
            </a:r>
            <a:r>
              <a:rPr lang="de-DE" dirty="0"/>
              <a:t>[i]:</a:t>
            </a:r>
            <a:r>
              <a:rPr lang="de-DE" dirty="0" err="1"/>
              <a:t>idx</a:t>
            </a:r>
            <a:r>
              <a:rPr lang="de-DE" dirty="0"/>
              <a:t>[i+1]].</a:t>
            </a:r>
            <a:r>
              <a:rPr lang="de-DE" dirty="0" err="1"/>
              <a:t>as_in_context</a:t>
            </a:r>
            <a:r>
              <a:rPr lang="de-DE" dirty="0"/>
              <a:t>(</a:t>
            </a:r>
            <a:r>
              <a:rPr lang="de-DE" dirty="0" err="1"/>
              <a:t>ctx</a:t>
            </a:r>
            <a:r>
              <a:rPr lang="de-DE" dirty="0"/>
              <a:t>[i]) </a:t>
            </a:r>
            <a:r>
              <a:rPr lang="de-DE" dirty="0" err="1"/>
              <a:t>for</a:t>
            </a:r>
            <a:r>
              <a:rPr lang="de-DE" dirty="0"/>
              <a:t> i in </a:t>
            </a:r>
            <a:r>
              <a:rPr lang="de-DE" dirty="0" err="1"/>
              <a:t>range</a:t>
            </a:r>
            <a:r>
              <a:rPr lang="de-DE" dirty="0"/>
              <a:t>(</a:t>
            </a:r>
            <a:r>
              <a:rPr lang="de-DE" dirty="0" err="1"/>
              <a:t>k</a:t>
            </a:r>
            <a:r>
              <a:rPr lang="de-DE" dirty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4124236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322E-B83C-2841-BDD9-4228DBF8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8: Create a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Train on a Single Batch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40F74-8E2C-F647-8640-A3619B8E5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# 2 </a:t>
            </a:r>
            <a:r>
              <a:rPr lang="de-DE" dirty="0" err="1"/>
              <a:t>lines</a:t>
            </a:r>
            <a:r>
              <a:rPr lang="de-DE" dirty="0"/>
              <a:t>: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split_and_load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split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onto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GPUs</a:t>
            </a:r>
          </a:p>
          <a:p>
            <a:r>
              <a:rPr lang="de-DE" dirty="0" err="1"/>
              <a:t>data</a:t>
            </a:r>
            <a:r>
              <a:rPr lang="de-DE" dirty="0"/>
              <a:t> = </a:t>
            </a:r>
            <a:r>
              <a:rPr lang="de-DE" dirty="0" err="1"/>
              <a:t>split_and_load</a:t>
            </a:r>
            <a:r>
              <a:rPr lang="de-DE" dirty="0"/>
              <a:t>(</a:t>
            </a:r>
            <a:r>
              <a:rPr lang="de-DE" dirty="0" err="1"/>
              <a:t>batch.data</a:t>
            </a:r>
            <a:r>
              <a:rPr lang="de-DE" dirty="0"/>
              <a:t>[0], </a:t>
            </a:r>
            <a:r>
              <a:rPr lang="de-DE" dirty="0" err="1"/>
              <a:t>ctx</a:t>
            </a:r>
            <a:r>
              <a:rPr lang="de-DE" dirty="0"/>
              <a:t>)</a:t>
            </a:r>
          </a:p>
          <a:p>
            <a:r>
              <a:rPr lang="de-DE" dirty="0" err="1"/>
              <a:t>label</a:t>
            </a:r>
            <a:r>
              <a:rPr lang="de-DE" dirty="0"/>
              <a:t> = </a:t>
            </a:r>
            <a:r>
              <a:rPr lang="de-DE" dirty="0" err="1"/>
              <a:t>split_and_load</a:t>
            </a:r>
            <a:r>
              <a:rPr lang="de-DE" dirty="0"/>
              <a:t>(</a:t>
            </a:r>
            <a:r>
              <a:rPr lang="de-DE" dirty="0" err="1"/>
              <a:t>batch.label</a:t>
            </a:r>
            <a:r>
              <a:rPr lang="de-DE" dirty="0"/>
              <a:t>[0], </a:t>
            </a:r>
            <a:r>
              <a:rPr lang="de-DE" dirty="0" err="1"/>
              <a:t>ctx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# 1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gradients</a:t>
            </a:r>
            <a:r>
              <a:rPr lang="de-DE" dirty="0"/>
              <a:t> on </a:t>
            </a:r>
            <a:r>
              <a:rPr lang="de-DE" dirty="0" err="1"/>
              <a:t>each</a:t>
            </a:r>
            <a:r>
              <a:rPr lang="de-DE" dirty="0"/>
              <a:t> GPU</a:t>
            </a:r>
          </a:p>
          <a:p>
            <a:r>
              <a:rPr lang="de-DE" dirty="0" err="1"/>
              <a:t>l.backward</a:t>
            </a:r>
            <a:r>
              <a:rPr lang="de-DE" dirty="0"/>
              <a:t>()</a:t>
            </a:r>
          </a:p>
          <a:p>
            <a:endParaRPr lang="de-DE" dirty="0"/>
          </a:p>
          <a:p>
            <a:r>
              <a:rPr lang="de-DE" dirty="0" err="1"/>
              <a:t>allreduce</a:t>
            </a:r>
            <a:r>
              <a:rPr lang="de-DE" dirty="0"/>
              <a:t>([</a:t>
            </a:r>
            <a:r>
              <a:rPr lang="de-DE" dirty="0" err="1"/>
              <a:t>params</a:t>
            </a:r>
            <a:r>
              <a:rPr lang="de-DE" dirty="0"/>
              <a:t>[c][i].grad </a:t>
            </a:r>
            <a:r>
              <a:rPr lang="de-DE" dirty="0" err="1"/>
              <a:t>for</a:t>
            </a:r>
            <a:r>
              <a:rPr lang="de-DE" dirty="0"/>
              <a:t> c in </a:t>
            </a:r>
            <a:r>
              <a:rPr lang="de-DE" dirty="0" err="1"/>
              <a:t>range</a:t>
            </a:r>
            <a:r>
              <a:rPr lang="de-DE" dirty="0"/>
              <a:t>(</a:t>
            </a:r>
            <a:r>
              <a:rPr lang="de-DE" dirty="0" err="1"/>
              <a:t>len</a:t>
            </a:r>
            <a:r>
              <a:rPr lang="de-DE" dirty="0"/>
              <a:t>(</a:t>
            </a:r>
            <a:r>
              <a:rPr lang="de-DE" dirty="0" err="1"/>
              <a:t>ctx</a:t>
            </a:r>
            <a:r>
              <a:rPr lang="de-DE" dirty="0"/>
              <a:t>))])</a:t>
            </a:r>
          </a:p>
        </p:txBody>
      </p:sp>
    </p:spTree>
    <p:extLst>
      <p:ext uri="{BB962C8B-B14F-4D97-AF65-F5344CB8AC3E}">
        <p14:creationId xmlns:p14="http://schemas.microsoft.com/office/powerpoint/2010/main" val="1933286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1D00-5077-3A4C-8DE6-9370AF75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9: </a:t>
            </a:r>
            <a:r>
              <a:rPr lang="de-DE" dirty="0" err="1"/>
              <a:t>Put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All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Train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Validate</a:t>
            </a:r>
            <a:r>
              <a:rPr lang="de-DE"/>
              <a:t> on MNIST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E6D45-E40C-424E-98A0-A1E2B3BDB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594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9E8426-FB75-E64A-BDF9-7E907B58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Divider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BBF94-4C0B-3E4E-8EEF-A12546E95D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Sub-title</a:t>
            </a:r>
          </a:p>
        </p:txBody>
      </p:sp>
    </p:spTree>
    <p:extLst>
      <p:ext uri="{BB962C8B-B14F-4D97-AF65-F5344CB8AC3E}">
        <p14:creationId xmlns:p14="http://schemas.microsoft.com/office/powerpoint/2010/main" val="912344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2D4648-A5BE-2C48-9663-78CFAC4B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737040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EF90-F117-0148-B110-0B18E7F6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84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D0AF-0B59-7143-AEDF-7952FF75A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07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6E1B-C1DD-6F44-9C5C-075F290E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9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F1A8-6183-ED42-A77D-8A255006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43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7DD2-E2D9-A346-AE5B-D71DE9DF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B2795F-AA1E-B645-9AED-44A021057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7000" y="1009650"/>
            <a:ext cx="3552825" cy="3552825"/>
          </a:xfrm>
        </p:spPr>
      </p:pic>
    </p:spTree>
    <p:extLst>
      <p:ext uri="{BB962C8B-B14F-4D97-AF65-F5344CB8AC3E}">
        <p14:creationId xmlns:p14="http://schemas.microsoft.com/office/powerpoint/2010/main" val="167930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list one column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118437-904C-954A-B6CE-BFFAE96B1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list two column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6D34BB-F778-3D4D-92F6-98FF35851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336CC2-DD07-DE47-99FE-B83DB3F05E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32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 (collage)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9971ABE-4CA6-7B45-9B83-4E660D43F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CDCFE74-A286-C140-988E-C776105142D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076C2F3-5736-0845-A68B-12194681ADE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ED5728F-639C-2C4D-B218-A08A9B6DA9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033552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 (center)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DDCB207-EA06-F842-B7A0-285CD5DEFC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202486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C7C3-A8B3-284F-BD66-8F2EFD61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 (2up)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7F700-DF1F-B64E-886D-C0006D846C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E9AAB08-D119-AE47-A46B-918D803A3DE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773081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DBAB1A8-6D78-884A-9B1D-7F3049AD10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 (full bleed)</a:t>
            </a:r>
          </a:p>
        </p:txBody>
      </p:sp>
    </p:spTree>
    <p:extLst>
      <p:ext uri="{BB962C8B-B14F-4D97-AF65-F5344CB8AC3E}">
        <p14:creationId xmlns:p14="http://schemas.microsoft.com/office/powerpoint/2010/main" val="32842644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6FF97A-09A5-9E4C-A460-017C7CC2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+ image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2AFEF1F-38EB-C74C-B65B-53F1BC9C16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4D9A0F-D928-5D47-9B08-6EB66C882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709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9CF3-23EA-404F-9A05-215719B3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logos full color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1DE8F-930E-ED49-95E5-935259BB854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EEFBFEF-268C-F244-8E82-EAADFFA387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8264CF-3EC5-0947-8804-43B86C5116B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243127F-60A5-BC4A-B926-9D54F86FB4C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28709C8-1F13-2541-9CD8-66614EBA5F8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E1E1711-FAFB-1F43-9594-77241DECE6D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12E6D08-045D-B643-80B7-97A889AF909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4A95054-3AA8-EC49-AB8D-82E930C1D3D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</p:spTree>
    <p:extLst>
      <p:ext uri="{BB962C8B-B14F-4D97-AF65-F5344CB8AC3E}">
        <p14:creationId xmlns:p14="http://schemas.microsoft.com/office/powerpoint/2010/main" val="28581570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9943-51D9-8545-80A8-712B0B37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33F82-F887-1D4D-856D-F3AB828B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“Lorem ipsum dolor sit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amet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consectetuer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adipiscing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elit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sed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diam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nonummy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nibh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euismod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tincidunt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ut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laoreet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dolore magna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aliquam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erat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volutpat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.”</a:t>
            </a:r>
          </a:p>
          <a:p>
            <a:pPr algn="r"/>
            <a:endParaRPr lang="en-US" sz="1200" dirty="0">
              <a:solidFill>
                <a:schemeClr val="tx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algn="r"/>
            <a:r>
              <a:rPr lang="en-US" sz="11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– Customer Name, Title, Company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“Lorem ipsum dolor sit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amet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consectetuer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adipiscing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elit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sed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diam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nonummy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nibh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euismod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tincidunt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laoreet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dolore magna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aliquam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erat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volutpat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Consectetuer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adipiscing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elit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.“</a:t>
            </a:r>
          </a:p>
          <a:p>
            <a:pPr algn="r"/>
            <a:endParaRPr lang="en-US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r"/>
            <a:r>
              <a:rPr lang="en-US" sz="11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– Customer Name, Title, Company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187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F92C-6CA1-C74C-84FF-B431D9A9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slide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F4BBB62-B985-DD4B-BBCE-45C3ED27A3A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44660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EF90-F117-0148-B110-0B18E7F6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GPU</a:t>
            </a:r>
          </a:p>
        </p:txBody>
      </p:sp>
    </p:spTree>
    <p:extLst>
      <p:ext uri="{BB962C8B-B14F-4D97-AF65-F5344CB8AC3E}">
        <p14:creationId xmlns:p14="http://schemas.microsoft.com/office/powerpoint/2010/main" val="28813782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9154-2311-4243-93E9-FBF2221D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38013A9F-3667-AB4F-B767-9BBDE0797C7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987747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F988-C827-8F41-888C-CD62EB22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AA06DAB0-89BD-7644-B39C-F909A64119D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054117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3764-D0D3-694B-9592-537BDE47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ABB82E4B-6109-E64A-A50B-5BFB73D1FC3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61234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0D58-6221-DF49-BC0F-DB862E0B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15403-AB99-C047-A780-42AD6749EF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Name of presenter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0A7FC-39F4-4846-ADEF-618563F1E7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069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E8B7-9E8B-6E4D-A44D-450D8443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2E577-F708-4741-BBEE-7B4323FC13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129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12F9-FAE4-844E-B029-1A57A226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08968-1A2A-E24B-9FA5-595100B870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Charts, Photos/Images, Customer logos</a:t>
            </a:r>
          </a:p>
        </p:txBody>
      </p:sp>
    </p:spTree>
    <p:extLst>
      <p:ext uri="{BB962C8B-B14F-4D97-AF65-F5344CB8AC3E}">
        <p14:creationId xmlns:p14="http://schemas.microsoft.com/office/powerpoint/2010/main" val="27018954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88D97DB-389A-4543-867F-6E1D3D7376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9620222"/>
              </p:ext>
            </p:extLst>
          </p:nvPr>
        </p:nvGraphicFramePr>
        <p:xfrm>
          <a:off x="419085" y="972186"/>
          <a:ext cx="7207011" cy="3379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72771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D599626-8F1A-2947-9D82-C72A92AD4C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1750953"/>
              </p:ext>
            </p:extLst>
          </p:nvPr>
        </p:nvGraphicFramePr>
        <p:xfrm>
          <a:off x="-148134" y="1206906"/>
          <a:ext cx="4687492" cy="3124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FEAC8F6-D894-6349-835D-15F6114CC9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5517088"/>
              </p:ext>
            </p:extLst>
          </p:nvPr>
        </p:nvGraphicFramePr>
        <p:xfrm>
          <a:off x="4318428" y="1208982"/>
          <a:ext cx="4502843" cy="3001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014139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0B7393C-F10B-3F4C-8998-126184CE33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4915064"/>
              </p:ext>
            </p:extLst>
          </p:nvPr>
        </p:nvGraphicFramePr>
        <p:xfrm>
          <a:off x="336789" y="1274725"/>
          <a:ext cx="3815451" cy="3176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C68D741-FF9D-4441-9ED1-BEDBC3EDE7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2503228"/>
              </p:ext>
            </p:extLst>
          </p:nvPr>
        </p:nvGraphicFramePr>
        <p:xfrm>
          <a:off x="4587931" y="1275817"/>
          <a:ext cx="4011828" cy="3172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35324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 &amp; number callouts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FC6848-68D2-1146-BA90-7C9D0DD8A991}"/>
              </a:ext>
            </a:extLst>
          </p:cNvPr>
          <p:cNvSpPr/>
          <p:nvPr/>
        </p:nvSpPr>
        <p:spPr>
          <a:xfrm>
            <a:off x="507206" y="1964532"/>
            <a:ext cx="1378744" cy="43576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F293BA-F975-124B-B676-36FFD94401F2}"/>
              </a:ext>
            </a:extLst>
          </p:cNvPr>
          <p:cNvSpPr/>
          <p:nvPr/>
        </p:nvSpPr>
        <p:spPr>
          <a:xfrm>
            <a:off x="2189559" y="1964532"/>
            <a:ext cx="1378744" cy="43576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900422-1CE1-3E47-8DE8-22F2F18BCA9A}"/>
              </a:ext>
            </a:extLst>
          </p:cNvPr>
          <p:cNvSpPr/>
          <p:nvPr/>
        </p:nvSpPr>
        <p:spPr>
          <a:xfrm>
            <a:off x="3871912" y="1964532"/>
            <a:ext cx="1378744" cy="435768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2210F4-C90D-DC4C-8DBE-A7DEA3F74B07}"/>
              </a:ext>
            </a:extLst>
          </p:cNvPr>
          <p:cNvSpPr/>
          <p:nvPr/>
        </p:nvSpPr>
        <p:spPr>
          <a:xfrm>
            <a:off x="5554265" y="1964532"/>
            <a:ext cx="1378744" cy="435768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906F81-5428-AA4F-9B49-188C378C0229}"/>
              </a:ext>
            </a:extLst>
          </p:cNvPr>
          <p:cNvSpPr/>
          <p:nvPr/>
        </p:nvSpPr>
        <p:spPr>
          <a:xfrm>
            <a:off x="7236618" y="1964532"/>
            <a:ext cx="1378744" cy="43576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F92BF1-225D-DE4C-93B3-817E94A2BCAF}"/>
              </a:ext>
            </a:extLst>
          </p:cNvPr>
          <p:cNvSpPr/>
          <p:nvPr/>
        </p:nvSpPr>
        <p:spPr>
          <a:xfrm>
            <a:off x="507206" y="2550320"/>
            <a:ext cx="1378744" cy="43576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552443-5322-B84C-A11C-CB53E48FA552}"/>
              </a:ext>
            </a:extLst>
          </p:cNvPr>
          <p:cNvSpPr/>
          <p:nvPr/>
        </p:nvSpPr>
        <p:spPr>
          <a:xfrm>
            <a:off x="2189559" y="2550320"/>
            <a:ext cx="1378744" cy="43576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21526A-80EE-1142-9974-2F384827466E}"/>
              </a:ext>
            </a:extLst>
          </p:cNvPr>
          <p:cNvSpPr/>
          <p:nvPr/>
        </p:nvSpPr>
        <p:spPr>
          <a:xfrm>
            <a:off x="3871912" y="2550320"/>
            <a:ext cx="1378744" cy="435768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5D68C2-CA6F-F944-86AE-1277ED3AFD31}"/>
              </a:ext>
            </a:extLst>
          </p:cNvPr>
          <p:cNvSpPr/>
          <p:nvPr/>
        </p:nvSpPr>
        <p:spPr>
          <a:xfrm>
            <a:off x="5554265" y="2550320"/>
            <a:ext cx="1378744" cy="435768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9D5A17-AB18-6444-8CCF-222172B154C2}"/>
              </a:ext>
            </a:extLst>
          </p:cNvPr>
          <p:cNvSpPr/>
          <p:nvPr/>
        </p:nvSpPr>
        <p:spPr>
          <a:xfrm>
            <a:off x="7236618" y="2550320"/>
            <a:ext cx="1378744" cy="43576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9A4FD1-C8D5-3744-B5F4-1DFB65C4755D}"/>
              </a:ext>
            </a:extLst>
          </p:cNvPr>
          <p:cNvSpPr/>
          <p:nvPr/>
        </p:nvSpPr>
        <p:spPr>
          <a:xfrm>
            <a:off x="507206" y="3136108"/>
            <a:ext cx="1378744" cy="43576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F4FA82-9D7E-1541-A373-1B28DE2BB5B9}"/>
              </a:ext>
            </a:extLst>
          </p:cNvPr>
          <p:cNvSpPr/>
          <p:nvPr/>
        </p:nvSpPr>
        <p:spPr>
          <a:xfrm>
            <a:off x="2189559" y="3136108"/>
            <a:ext cx="1378744" cy="43576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E63D92-A141-834F-9437-261FEC86F950}"/>
              </a:ext>
            </a:extLst>
          </p:cNvPr>
          <p:cNvSpPr/>
          <p:nvPr/>
        </p:nvSpPr>
        <p:spPr>
          <a:xfrm>
            <a:off x="3871912" y="3136108"/>
            <a:ext cx="1378744" cy="435768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CBEBA3-E3BB-B74E-885C-0D8D2CCF94C3}"/>
              </a:ext>
            </a:extLst>
          </p:cNvPr>
          <p:cNvSpPr/>
          <p:nvPr/>
        </p:nvSpPr>
        <p:spPr>
          <a:xfrm>
            <a:off x="5554265" y="3136108"/>
            <a:ext cx="1378744" cy="435768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2B3442-10A5-7649-B6FC-6DE9A148A322}"/>
              </a:ext>
            </a:extLst>
          </p:cNvPr>
          <p:cNvSpPr/>
          <p:nvPr/>
        </p:nvSpPr>
        <p:spPr>
          <a:xfrm>
            <a:off x="7236618" y="3136108"/>
            <a:ext cx="1378744" cy="43576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8A7E-B87F-D44E-8E06-34237F89D363}"/>
              </a:ext>
            </a:extLst>
          </p:cNvPr>
          <p:cNvSpPr/>
          <p:nvPr/>
        </p:nvSpPr>
        <p:spPr>
          <a:xfrm>
            <a:off x="507206" y="3721896"/>
            <a:ext cx="1378744" cy="43576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5DCD57-D9E9-A140-A9CF-107905EFFB82}"/>
              </a:ext>
            </a:extLst>
          </p:cNvPr>
          <p:cNvSpPr/>
          <p:nvPr/>
        </p:nvSpPr>
        <p:spPr>
          <a:xfrm>
            <a:off x="2189559" y="3721896"/>
            <a:ext cx="1378744" cy="43576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05468B-9527-E745-B7AE-707878BAEDF3}"/>
              </a:ext>
            </a:extLst>
          </p:cNvPr>
          <p:cNvSpPr/>
          <p:nvPr/>
        </p:nvSpPr>
        <p:spPr>
          <a:xfrm>
            <a:off x="3871912" y="3721896"/>
            <a:ext cx="1378744" cy="435768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8FFDB-D353-B349-B9F5-961305C0C273}"/>
              </a:ext>
            </a:extLst>
          </p:cNvPr>
          <p:cNvSpPr/>
          <p:nvPr/>
        </p:nvSpPr>
        <p:spPr>
          <a:xfrm>
            <a:off x="5554265" y="3721896"/>
            <a:ext cx="1378744" cy="435768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5EEA74-003C-2740-9C21-C090CF1E308F}"/>
              </a:ext>
            </a:extLst>
          </p:cNvPr>
          <p:cNvSpPr/>
          <p:nvPr/>
        </p:nvSpPr>
        <p:spPr>
          <a:xfrm>
            <a:off x="7236618" y="3721896"/>
            <a:ext cx="1378744" cy="43576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2F779D6-9603-1946-9B90-99665C05EF4B}"/>
              </a:ext>
            </a:extLst>
          </p:cNvPr>
          <p:cNvSpPr/>
          <p:nvPr/>
        </p:nvSpPr>
        <p:spPr>
          <a:xfrm>
            <a:off x="921543" y="1228725"/>
            <a:ext cx="454700" cy="4547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B48746-E6B2-FE4D-ACC7-F89AF17B89DA}"/>
              </a:ext>
            </a:extLst>
          </p:cNvPr>
          <p:cNvSpPr txBox="1"/>
          <p:nvPr/>
        </p:nvSpPr>
        <p:spPr>
          <a:xfrm>
            <a:off x="992440" y="127140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C265A2A-A35E-DB4E-85ED-F0CCD3BBF979}"/>
              </a:ext>
            </a:extLst>
          </p:cNvPr>
          <p:cNvSpPr/>
          <p:nvPr/>
        </p:nvSpPr>
        <p:spPr>
          <a:xfrm>
            <a:off x="2628899" y="1228725"/>
            <a:ext cx="454700" cy="4547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79F5EE-7C88-8948-B0C3-F24359035C34}"/>
              </a:ext>
            </a:extLst>
          </p:cNvPr>
          <p:cNvSpPr txBox="1"/>
          <p:nvPr/>
        </p:nvSpPr>
        <p:spPr>
          <a:xfrm>
            <a:off x="2699796" y="127140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6723E91-8B42-CB4C-9E58-EC596685CD08}"/>
              </a:ext>
            </a:extLst>
          </p:cNvPr>
          <p:cNvSpPr/>
          <p:nvPr/>
        </p:nvSpPr>
        <p:spPr>
          <a:xfrm>
            <a:off x="4279105" y="1228725"/>
            <a:ext cx="454700" cy="4547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B51BE6-AB1B-8D4C-88C4-8BDC3650144F}"/>
              </a:ext>
            </a:extLst>
          </p:cNvPr>
          <p:cNvSpPr txBox="1"/>
          <p:nvPr/>
        </p:nvSpPr>
        <p:spPr>
          <a:xfrm>
            <a:off x="4350002" y="127140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9FF740-64DD-6D40-A97F-4EB335B825B4}"/>
              </a:ext>
            </a:extLst>
          </p:cNvPr>
          <p:cNvSpPr/>
          <p:nvPr/>
        </p:nvSpPr>
        <p:spPr>
          <a:xfrm>
            <a:off x="5965030" y="1228725"/>
            <a:ext cx="454700" cy="4547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2FEC96-E7C8-344C-9463-3AE9E8203A27}"/>
              </a:ext>
            </a:extLst>
          </p:cNvPr>
          <p:cNvSpPr txBox="1"/>
          <p:nvPr/>
        </p:nvSpPr>
        <p:spPr>
          <a:xfrm>
            <a:off x="6035927" y="127140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A25772-EA6F-AA46-B17B-CDF5BE949CDC}"/>
              </a:ext>
            </a:extLst>
          </p:cNvPr>
          <p:cNvSpPr/>
          <p:nvPr/>
        </p:nvSpPr>
        <p:spPr>
          <a:xfrm>
            <a:off x="7622380" y="1228725"/>
            <a:ext cx="454700" cy="4547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33A772-DC46-0445-B805-4BF1A7A9AA89}"/>
              </a:ext>
            </a:extLst>
          </p:cNvPr>
          <p:cNvSpPr txBox="1"/>
          <p:nvPr/>
        </p:nvSpPr>
        <p:spPr>
          <a:xfrm>
            <a:off x="7621837" y="127140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80478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137C-2D43-E346-9090-60817A12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239224"/>
            <a:ext cx="8205304" cy="545741"/>
          </a:xfrm>
        </p:spPr>
        <p:txBody>
          <a:bodyPr/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Parallel 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LSTNet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– 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electricity.txt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2A090A4-A8C2-304F-8FC1-119EA948BA46}"/>
              </a:ext>
            </a:extLst>
          </p:cNvPr>
          <p:cNvSpPr/>
          <p:nvPr/>
        </p:nvSpPr>
        <p:spPr>
          <a:xfrm>
            <a:off x="443883" y="905522"/>
            <a:ext cx="1562470" cy="15713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26,303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84AD6F0-5B83-0141-9631-770F53514F81}"/>
              </a:ext>
            </a:extLst>
          </p:cNvPr>
          <p:cNvSpPr/>
          <p:nvPr/>
        </p:nvSpPr>
        <p:spPr>
          <a:xfrm>
            <a:off x="2634449" y="905522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2261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test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805AB8A-5EF8-834C-96E8-F39B5800A84C}"/>
              </a:ext>
            </a:extLst>
          </p:cNvPr>
          <p:cNvSpPr/>
          <p:nvPr/>
        </p:nvSpPr>
        <p:spPr>
          <a:xfrm>
            <a:off x="2634449" y="2114365"/>
            <a:ext cx="1562470" cy="15713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24,042</a:t>
            </a:r>
          </a:p>
          <a:p>
            <a:pPr algn="ctr"/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train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6284DF8-D5C7-8A4F-83FE-083289FCBA7E}"/>
              </a:ext>
            </a:extLst>
          </p:cNvPr>
          <p:cNvSpPr/>
          <p:nvPr/>
        </p:nvSpPr>
        <p:spPr>
          <a:xfrm>
            <a:off x="4974455" y="906292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2AC5898-BDDC-3B42-868A-855DD395F582}"/>
              </a:ext>
            </a:extLst>
          </p:cNvPr>
          <p:cNvSpPr/>
          <p:nvPr/>
        </p:nvSpPr>
        <p:spPr>
          <a:xfrm>
            <a:off x="4974455" y="1026079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F07CB4F-02CA-694A-A8D3-5D60613DEB2E}"/>
              </a:ext>
            </a:extLst>
          </p:cNvPr>
          <p:cNvSpPr/>
          <p:nvPr/>
        </p:nvSpPr>
        <p:spPr>
          <a:xfrm>
            <a:off x="4974455" y="1222867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F3CAF16-4111-3F48-A0E8-7823DEE25FEE}"/>
              </a:ext>
            </a:extLst>
          </p:cNvPr>
          <p:cNvSpPr/>
          <p:nvPr/>
        </p:nvSpPr>
        <p:spPr>
          <a:xfrm>
            <a:off x="4959659" y="1445643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C4A1A10-3CDA-1043-BC09-45602680AFBB}"/>
              </a:ext>
            </a:extLst>
          </p:cNvPr>
          <p:cNvSpPr/>
          <p:nvPr/>
        </p:nvSpPr>
        <p:spPr>
          <a:xfrm>
            <a:off x="4967057" y="1691196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200AF6F-F5C3-7546-AB1D-837D5E6E48CC}"/>
              </a:ext>
            </a:extLst>
          </p:cNvPr>
          <p:cNvSpPr/>
          <p:nvPr/>
        </p:nvSpPr>
        <p:spPr>
          <a:xfrm>
            <a:off x="4989251" y="1923141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296D7C8-495A-3546-8677-6CFA129DF465}"/>
              </a:ext>
            </a:extLst>
          </p:cNvPr>
          <p:cNvSpPr/>
          <p:nvPr/>
        </p:nvSpPr>
        <p:spPr>
          <a:xfrm>
            <a:off x="4990731" y="2124514"/>
            <a:ext cx="1562470" cy="15713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49DC3E3-DD68-E941-B8BA-145EF13E47ED}"/>
              </a:ext>
            </a:extLst>
          </p:cNvPr>
          <p:cNvSpPr/>
          <p:nvPr/>
        </p:nvSpPr>
        <p:spPr>
          <a:xfrm>
            <a:off x="2123051" y="1438509"/>
            <a:ext cx="389330" cy="484632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9E204B68-69B3-9F4F-9FCC-A3F303319B1F}"/>
              </a:ext>
            </a:extLst>
          </p:cNvPr>
          <p:cNvSpPr/>
          <p:nvPr/>
        </p:nvSpPr>
        <p:spPr>
          <a:xfrm>
            <a:off x="4364567" y="2597427"/>
            <a:ext cx="389330" cy="484632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B8694C-D03F-7D41-916A-026B45AD6F01}"/>
              </a:ext>
            </a:extLst>
          </p:cNvPr>
          <p:cNvSpPr txBox="1"/>
          <p:nvPr/>
        </p:nvSpPr>
        <p:spPr>
          <a:xfrm>
            <a:off x="2667144" y="4145872"/>
            <a:ext cx="149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100 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epochs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CC7FDC-6F8C-2347-B5E7-146E3A1DF13C}"/>
              </a:ext>
            </a:extLst>
          </p:cNvPr>
          <p:cNvSpPr txBox="1"/>
          <p:nvPr/>
        </p:nvSpPr>
        <p:spPr>
          <a:xfrm>
            <a:off x="5007150" y="4216054"/>
            <a:ext cx="149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~47 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batches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4" name="Snip and Round Single Corner Rectangle 23">
            <a:extLst>
              <a:ext uri="{FF2B5EF4-FFF2-40B4-BE49-F238E27FC236}">
                <a16:creationId xmlns:a16="http://schemas.microsoft.com/office/drawing/2014/main" id="{C1F97F97-4F86-2A42-897E-DC186F75BB92}"/>
              </a:ext>
            </a:extLst>
          </p:cNvPr>
          <p:cNvSpPr/>
          <p:nvPr/>
        </p:nvSpPr>
        <p:spPr>
          <a:xfrm>
            <a:off x="7421732" y="905521"/>
            <a:ext cx="1120361" cy="532987"/>
          </a:xfrm>
          <a:prstGeom prst="snip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128</a:t>
            </a:r>
          </a:p>
        </p:txBody>
      </p:sp>
      <p:sp>
        <p:nvSpPr>
          <p:cNvPr id="30" name="Snip and Round Single Corner Rectangle 29">
            <a:extLst>
              <a:ext uri="{FF2B5EF4-FFF2-40B4-BE49-F238E27FC236}">
                <a16:creationId xmlns:a16="http://schemas.microsoft.com/office/drawing/2014/main" id="{3AA19F1C-00ED-B241-85B4-BF14610E1F59}"/>
              </a:ext>
            </a:extLst>
          </p:cNvPr>
          <p:cNvSpPr/>
          <p:nvPr/>
        </p:nvSpPr>
        <p:spPr>
          <a:xfrm>
            <a:off x="7421731" y="1680825"/>
            <a:ext cx="1120361" cy="532987"/>
          </a:xfrm>
          <a:prstGeom prst="snip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128</a:t>
            </a:r>
          </a:p>
        </p:txBody>
      </p:sp>
      <p:sp>
        <p:nvSpPr>
          <p:cNvPr id="33" name="Snip and Round Single Corner Rectangle 32">
            <a:extLst>
              <a:ext uri="{FF2B5EF4-FFF2-40B4-BE49-F238E27FC236}">
                <a16:creationId xmlns:a16="http://schemas.microsoft.com/office/drawing/2014/main" id="{B5CA95E1-1CBC-9348-B15E-1460763BE942}"/>
              </a:ext>
            </a:extLst>
          </p:cNvPr>
          <p:cNvSpPr/>
          <p:nvPr/>
        </p:nvSpPr>
        <p:spPr>
          <a:xfrm>
            <a:off x="7421731" y="2387733"/>
            <a:ext cx="1120361" cy="532987"/>
          </a:xfrm>
          <a:prstGeom prst="snip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128</a:t>
            </a:r>
          </a:p>
        </p:txBody>
      </p:sp>
      <p:sp>
        <p:nvSpPr>
          <p:cNvPr id="34" name="Snip and Round Single Corner Rectangle 33">
            <a:extLst>
              <a:ext uri="{FF2B5EF4-FFF2-40B4-BE49-F238E27FC236}">
                <a16:creationId xmlns:a16="http://schemas.microsoft.com/office/drawing/2014/main" id="{3A6E33C2-B4CF-FD44-93B7-2D3C8107E06C}"/>
              </a:ext>
            </a:extLst>
          </p:cNvPr>
          <p:cNvSpPr/>
          <p:nvPr/>
        </p:nvSpPr>
        <p:spPr>
          <a:xfrm>
            <a:off x="7421730" y="3163037"/>
            <a:ext cx="1120361" cy="532987"/>
          </a:xfrm>
          <a:prstGeom prst="snip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128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6B5FBF-57E4-1F48-831E-A8440CD3F714}"/>
              </a:ext>
            </a:extLst>
          </p:cNvPr>
          <p:cNvSpPr txBox="1"/>
          <p:nvPr/>
        </p:nvSpPr>
        <p:spPr>
          <a:xfrm>
            <a:off x="6765669" y="4222552"/>
            <a:ext cx="243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 </a:t>
            </a:r>
            <a:r>
              <a:rPr lang="de-DE" dirty="0"/>
              <a:t>NVIDIA Tesla V100 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3746D377-5A4A-8F40-90BA-510C86A4A7C6}"/>
              </a:ext>
            </a:extLst>
          </p:cNvPr>
          <p:cNvSpPr/>
          <p:nvPr/>
        </p:nvSpPr>
        <p:spPr>
          <a:xfrm>
            <a:off x="6784663" y="1989001"/>
            <a:ext cx="389330" cy="484632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74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9" grpId="0" animBg="1"/>
      <p:bldP spid="15" grpId="0" animBg="1"/>
      <p:bldP spid="16" grpId="0" animBg="1"/>
      <p:bldP spid="17" grpId="0"/>
      <p:bldP spid="19" grpId="0"/>
      <p:bldP spid="24" grpId="0" animBg="1"/>
      <p:bldP spid="30" grpId="0" animBg="1"/>
      <p:bldP spid="33" grpId="0" animBg="1"/>
      <p:bldP spid="34" grpId="0" animBg="1"/>
      <p:bldP spid="37" grpId="0"/>
      <p:bldP spid="3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 (collage)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CBAC73C-F577-464D-B3AA-B34D470AB5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4582" r="24582"/>
          <a:stretch>
            <a:fillRect/>
          </a:stretch>
        </p:blipFill>
        <p:spPr>
          <a:xfrm>
            <a:off x="444126" y="1119541"/>
            <a:ext cx="2836863" cy="3142897"/>
          </a:xfr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FE1772B-7136-2046-81CD-152702C3EE0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4582" r="24582"/>
          <a:stretch>
            <a:fillRect/>
          </a:stretch>
        </p:blipFill>
        <p:spPr>
          <a:xfrm>
            <a:off x="5769161" y="1119541"/>
            <a:ext cx="2958150" cy="3142897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C1CC606-0572-5740-9503-E387187EEF3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/>
          <a:srcRect l="10352" r="10352"/>
          <a:stretch>
            <a:fillRect/>
          </a:stretch>
        </p:blipFill>
        <p:spPr>
          <a:xfrm>
            <a:off x="3525464" y="1119188"/>
            <a:ext cx="2001837" cy="1679575"/>
          </a:xfr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C9492483-0988-9549-AA88-168AA337B3A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rcRect l="9708" r="9708"/>
          <a:stretch>
            <a:fillRect/>
          </a:stretch>
        </p:blipFill>
        <p:spPr>
          <a:xfrm>
            <a:off x="3525464" y="3005138"/>
            <a:ext cx="2001837" cy="1257300"/>
          </a:xfrm>
        </p:spPr>
      </p:pic>
    </p:spTree>
    <p:extLst>
      <p:ext uri="{BB962C8B-B14F-4D97-AF65-F5344CB8AC3E}">
        <p14:creationId xmlns:p14="http://schemas.microsoft.com/office/powerpoint/2010/main" val="34744659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Image slide (one photo center)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5DBD8401-DEAF-A54B-8868-6A1B92B0F1D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3902" b="13902"/>
          <a:stretch>
            <a:fillRect/>
          </a:stretch>
        </p:blipFill>
        <p:spPr>
          <a:xfrm>
            <a:off x="444126" y="1064449"/>
            <a:ext cx="8294760" cy="333634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8B9DA5-5B44-7742-9D74-9CD7688B7A2D}"/>
              </a:ext>
            </a:extLst>
          </p:cNvPr>
          <p:cNvSpPr txBox="1"/>
          <p:nvPr/>
        </p:nvSpPr>
        <p:spPr>
          <a:xfrm>
            <a:off x="4224563" y="238122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FPO</a:t>
            </a:r>
          </a:p>
        </p:txBody>
      </p:sp>
    </p:spTree>
    <p:extLst>
      <p:ext uri="{BB962C8B-B14F-4D97-AF65-F5344CB8AC3E}">
        <p14:creationId xmlns:p14="http://schemas.microsoft.com/office/powerpoint/2010/main" val="41337836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 (2up)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3829BDD-9E89-F74F-80E9-95C82579975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512" r="4512"/>
          <a:stretch>
            <a:fillRect/>
          </a:stretch>
        </p:blipFill>
        <p:spPr>
          <a:xfrm>
            <a:off x="442950" y="1119541"/>
            <a:ext cx="5077279" cy="3142897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6675AD9-EE79-6F4A-AA61-E6CF86D55F1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31213" r="31213"/>
          <a:stretch>
            <a:fillRect/>
          </a:stretch>
        </p:blipFill>
        <p:spPr>
          <a:xfrm>
            <a:off x="5767985" y="1119541"/>
            <a:ext cx="2836863" cy="3142897"/>
          </a:xfrm>
        </p:spPr>
      </p:pic>
    </p:spTree>
    <p:extLst>
      <p:ext uri="{BB962C8B-B14F-4D97-AF65-F5344CB8AC3E}">
        <p14:creationId xmlns:p14="http://schemas.microsoft.com/office/powerpoint/2010/main" val="38493418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496BD3F-9607-1A4B-84D9-D2B556790F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7726" b="7726"/>
          <a:stretch>
            <a:fillRect/>
          </a:stretch>
        </p:blipFill>
        <p:spPr/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1C76F1-E1C5-3342-B821-98626490548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0DC56A-438E-514E-AFC4-7393A169A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Image slide (full bleed photo)</a:t>
            </a:r>
          </a:p>
        </p:txBody>
      </p:sp>
    </p:spTree>
    <p:extLst>
      <p:ext uri="{BB962C8B-B14F-4D97-AF65-F5344CB8AC3E}">
        <p14:creationId xmlns:p14="http://schemas.microsoft.com/office/powerpoint/2010/main" val="20985859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content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AE2CC42-BBAC-C448-B102-0DE236E20E1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-370" t="1" r="-11" b="397"/>
          <a:stretch/>
        </p:blipFill>
        <p:spPr>
          <a:xfrm>
            <a:off x="4542971" y="1013043"/>
            <a:ext cx="4337027" cy="2078499"/>
          </a:xfr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7896EFE-3143-CF40-ADED-4DBE4EF15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550" y="1065213"/>
            <a:ext cx="3973513" cy="3179762"/>
          </a:xfrm>
        </p:spPr>
        <p:txBody>
          <a:bodyPr/>
          <a:lstStyle/>
          <a:p>
            <a:r>
              <a:rPr lang="en-US" b="1" dirty="0"/>
              <a:t>Lorem ipsum dolor sit </a:t>
            </a:r>
            <a:r>
              <a:rPr lang="en-US" b="1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endParaRPr lang="en-US" dirty="0"/>
          </a:p>
          <a:p>
            <a:pPr lvl="0"/>
            <a:r>
              <a:rPr lang="en-US" b="1" dirty="0"/>
              <a:t>Lorem ipsum dolor sit </a:t>
            </a:r>
            <a:r>
              <a:rPr lang="en-US" b="1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9100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logos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79E3A4-4CA4-3248-AC03-CBDD144FC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403" y="1723952"/>
            <a:ext cx="990468" cy="3961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E46EAF-8277-AF4A-9FCB-2B603E2DB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855" y="1778233"/>
            <a:ext cx="755103" cy="2831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1C72C2-44A7-0E48-ADB0-682CC20F1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3010" y="1837265"/>
            <a:ext cx="889000" cy="165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616AD4-BB2A-B44A-AEDB-CF77D4046F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672" y="1740460"/>
            <a:ext cx="379679" cy="3796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13245C-A45F-FF4F-BD71-DEFA6A1FB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2273" y="2849973"/>
            <a:ext cx="510549" cy="5105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88172C-D33C-914D-816F-E81AB95D49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2044" y="2791167"/>
            <a:ext cx="739416" cy="5281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5B5047-CE8B-FA41-9D6B-BCE4442FF2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5472" y="2879502"/>
            <a:ext cx="897862" cy="5281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46515B-2E63-7D48-B809-9B3049978E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8825" y="2997152"/>
            <a:ext cx="1280457" cy="3061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891FDF-1DCA-3C4F-AA05-7E9B62B8F2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51460" y="1553671"/>
            <a:ext cx="918328" cy="68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66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CF7C-B579-194A-BEAC-3232311DA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Locations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72FB6AAF-19A1-CC46-9DA7-EA3C796F97CE}"/>
              </a:ext>
            </a:extLst>
          </p:cNvPr>
          <p:cNvSpPr/>
          <p:nvPr/>
        </p:nvSpPr>
        <p:spPr>
          <a:xfrm>
            <a:off x="497150" y="994299"/>
            <a:ext cx="3861786" cy="3488924"/>
          </a:xfrm>
          <a:prstGeom prst="fram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50F976B-0649-E34A-846D-0967AF40B902}"/>
              </a:ext>
            </a:extLst>
          </p:cNvPr>
          <p:cNvSpPr/>
          <p:nvPr/>
        </p:nvSpPr>
        <p:spPr>
          <a:xfrm>
            <a:off x="5990258" y="1696465"/>
            <a:ext cx="1570742" cy="155359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X, Y</a:t>
            </a:r>
          </a:p>
        </p:txBody>
      </p:sp>
      <p:sp>
        <p:nvSpPr>
          <p:cNvPr id="7" name="Snip and Round Single Corner Rectangle 6">
            <a:extLst>
              <a:ext uri="{FF2B5EF4-FFF2-40B4-BE49-F238E27FC236}">
                <a16:creationId xmlns:a16="http://schemas.microsoft.com/office/drawing/2014/main" id="{C802099E-0E84-A746-A86C-D033BE41DA3D}"/>
              </a:ext>
            </a:extLst>
          </p:cNvPr>
          <p:cNvSpPr/>
          <p:nvPr/>
        </p:nvSpPr>
        <p:spPr>
          <a:xfrm>
            <a:off x="1657466" y="3490588"/>
            <a:ext cx="1340529" cy="372862"/>
          </a:xfrm>
          <a:prstGeom prst="snip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5,120 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core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7CD396-A40F-3045-A4E4-1ED5105C3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347" y="3490588"/>
            <a:ext cx="1264564" cy="1264564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FB85B3B-79D9-554B-9CD2-6B2073D9443A}"/>
              </a:ext>
            </a:extLst>
          </p:cNvPr>
          <p:cNvSpPr/>
          <p:nvPr/>
        </p:nvSpPr>
        <p:spPr>
          <a:xfrm>
            <a:off x="1542359" y="1696466"/>
            <a:ext cx="1570742" cy="155359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8C8D59-5EE2-784A-9343-0D53FC68C919}"/>
              </a:ext>
            </a:extLst>
          </p:cNvPr>
          <p:cNvSpPr txBox="1"/>
          <p:nvPr/>
        </p:nvSpPr>
        <p:spPr>
          <a:xfrm>
            <a:off x="2004564" y="10291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GPU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AA4A1-D1FA-8F48-BC67-58E8D83FA064}"/>
              </a:ext>
            </a:extLst>
          </p:cNvPr>
          <p:cNvSpPr txBox="1"/>
          <p:nvPr/>
        </p:nvSpPr>
        <p:spPr>
          <a:xfrm>
            <a:off x="6373857" y="102912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CPU</a:t>
            </a:r>
          </a:p>
        </p:txBody>
      </p:sp>
      <p:sp>
        <p:nvSpPr>
          <p:cNvPr id="15" name="Curved Right Arrow 14">
            <a:extLst>
              <a:ext uri="{FF2B5EF4-FFF2-40B4-BE49-F238E27FC236}">
                <a16:creationId xmlns:a16="http://schemas.microsoft.com/office/drawing/2014/main" id="{754A6862-C02C-224B-82AB-72E4F69F7828}"/>
              </a:ext>
            </a:extLst>
          </p:cNvPr>
          <p:cNvSpPr/>
          <p:nvPr/>
        </p:nvSpPr>
        <p:spPr>
          <a:xfrm>
            <a:off x="4744423" y="2403992"/>
            <a:ext cx="731520" cy="1216152"/>
          </a:xfrm>
          <a:prstGeom prst="curved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829C00-3011-9245-95D8-6AB048D9C6D5}"/>
              </a:ext>
            </a:extLst>
          </p:cNvPr>
          <p:cNvSpPr txBox="1"/>
          <p:nvPr/>
        </p:nvSpPr>
        <p:spPr>
          <a:xfrm>
            <a:off x="6294508" y="531875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'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local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916869-8B1B-2046-9383-EFA042E32FAB}"/>
              </a:ext>
            </a:extLst>
          </p:cNvPr>
          <p:cNvSpPr txBox="1"/>
          <p:nvPr/>
        </p:nvSpPr>
        <p:spPr>
          <a:xfrm>
            <a:off x="1851476" y="539527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'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device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307168-778F-4F4F-A8A5-77995EFD85FF}"/>
              </a:ext>
            </a:extLst>
          </p:cNvPr>
          <p:cNvSpPr txBox="1"/>
          <p:nvPr/>
        </p:nvSpPr>
        <p:spPr>
          <a:xfrm>
            <a:off x="497150" y="53952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kvstore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9602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6D65-B6E2-2046-B1AD-5D36C4D0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Writing Parallel Code in </a:t>
            </a:r>
            <a:r>
              <a:rPr lang="de-DE" dirty="0" err="1"/>
              <a:t>MXNet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6B22DE-2609-6046-91E7-A72E6D0B6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9572" y="1431692"/>
            <a:ext cx="1487750" cy="14877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B86A9-4DF3-B646-8A3D-303E6D4CF3FF}"/>
              </a:ext>
            </a:extLst>
          </p:cNvPr>
          <p:cNvSpPr txBox="1"/>
          <p:nvPr/>
        </p:nvSpPr>
        <p:spPr>
          <a:xfrm>
            <a:off x="336789" y="3197394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Lazy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Evaluation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F0EDA3-70FB-9344-A629-B5275BA85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956" y="1127557"/>
            <a:ext cx="2069837" cy="20698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2E0E0A-E097-4143-BDC7-7B616E882B7E}"/>
              </a:ext>
            </a:extLst>
          </p:cNvPr>
          <p:cNvSpPr txBox="1"/>
          <p:nvPr/>
        </p:nvSpPr>
        <p:spPr>
          <a:xfrm>
            <a:off x="3049398" y="3197394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Parallel 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Scheduling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87AA80-9541-8344-B2F5-69226E4C028F}"/>
              </a:ext>
            </a:extLst>
          </p:cNvPr>
          <p:cNvSpPr txBox="1"/>
          <p:nvPr/>
        </p:nvSpPr>
        <p:spPr>
          <a:xfrm>
            <a:off x="5985740" y="3197394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NDArray.as_in_context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70EB2B-FF75-204F-9110-06B7D4EEB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426" y="1380276"/>
            <a:ext cx="1539166" cy="153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B160-BF55-4248-947E-726BF65FE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 1: Multi GPU Training in </a:t>
            </a:r>
            <a:r>
              <a:rPr lang="de-DE" dirty="0" err="1"/>
              <a:t>Gluon</a:t>
            </a:r>
            <a:endParaRPr lang="de-DE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6A2FEA0-F6A8-0344-B467-FE8E778BE199}"/>
              </a:ext>
            </a:extLst>
          </p:cNvPr>
          <p:cNvSpPr txBox="1">
            <a:spLocks/>
          </p:cNvSpPr>
          <p:nvPr/>
        </p:nvSpPr>
        <p:spPr>
          <a:xfrm>
            <a:off x="396874" y="2970213"/>
            <a:ext cx="6080125" cy="48942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labs/</a:t>
            </a:r>
            <a:r>
              <a:rPr lang="en-US" dirty="0" err="1">
                <a:solidFill>
                  <a:schemeClr val="bg1"/>
                </a:solidFill>
              </a:rPr>
              <a:t>multiple_gpus_gluon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multiple_gpus_gluon.ipynb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47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9853-5A5C-A047-99E7-5790F0FF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9BED0-FCC0-0247-8B0E-BB1AC3D65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92" y="1009332"/>
            <a:ext cx="8422408" cy="3553926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AWS Account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SageMaker</a:t>
            </a:r>
            <a:r>
              <a:rPr lang="de-DE" dirty="0"/>
              <a:t> </a:t>
            </a:r>
            <a:r>
              <a:rPr lang="de-DE" dirty="0" err="1"/>
              <a:t>permissions</a:t>
            </a: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p3.8xlarge </a:t>
            </a:r>
            <a:r>
              <a:rPr lang="de-DE" dirty="0" err="1"/>
              <a:t>notebook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multiple GPUs)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s3 </a:t>
            </a:r>
            <a:r>
              <a:rPr lang="de-DE" dirty="0" err="1"/>
              <a:t>bucket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SageMaker</a:t>
            </a:r>
            <a:r>
              <a:rPr lang="de-DE" dirty="0"/>
              <a:t> </a:t>
            </a:r>
            <a:r>
              <a:rPr lang="de-DE" dirty="0" err="1"/>
              <a:t>role</a:t>
            </a: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Open a terminal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notebook</a:t>
            </a: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cd </a:t>
            </a:r>
            <a:r>
              <a:rPr lang="de-DE" dirty="0" err="1"/>
              <a:t>SageMaker</a:t>
            </a: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i="1" dirty="0"/>
              <a:t>`</a:t>
            </a: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clone</a:t>
            </a:r>
            <a:r>
              <a:rPr lang="de-DE" b="1" dirty="0"/>
              <a:t> https://</a:t>
            </a:r>
            <a:r>
              <a:rPr lang="de-DE" b="1" dirty="0" err="1"/>
              <a:t>github.com</a:t>
            </a:r>
            <a:r>
              <a:rPr lang="de-DE" b="1" dirty="0"/>
              <a:t>/</a:t>
            </a:r>
            <a:r>
              <a:rPr lang="de-DE" b="1" dirty="0" err="1"/>
              <a:t>cyrusmvahid</a:t>
            </a:r>
            <a:r>
              <a:rPr lang="de-DE" b="1" dirty="0"/>
              <a:t>/</a:t>
            </a:r>
            <a:r>
              <a:rPr lang="de-DE" b="1" dirty="0" err="1"/>
              <a:t>GluonBootcamp.git</a:t>
            </a:r>
            <a:r>
              <a:rPr lang="de-DE" i="1" dirty="0"/>
              <a:t>`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Open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notebook</a:t>
            </a:r>
            <a:r>
              <a:rPr lang="de-DE" dirty="0"/>
              <a:t> ‘</a:t>
            </a:r>
            <a:r>
              <a:rPr lang="de-DE" b="1" dirty="0" err="1"/>
              <a:t>labs</a:t>
            </a:r>
            <a:r>
              <a:rPr lang="de-DE" b="1" dirty="0"/>
              <a:t>/</a:t>
            </a:r>
            <a:r>
              <a:rPr lang="de-DE" b="1" dirty="0" err="1"/>
              <a:t>multiple_gpus_gluon</a:t>
            </a:r>
            <a:r>
              <a:rPr lang="de-DE" b="1" dirty="0"/>
              <a:t>/</a:t>
            </a:r>
            <a:r>
              <a:rPr lang="de-DE" b="1" dirty="0" err="1"/>
              <a:t>multiple_gpus_gluon.ipynb</a:t>
            </a:r>
            <a:r>
              <a:rPr lang="de-DE" dirty="0"/>
              <a:t>‘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7461729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extended color">
      <a:dk1>
        <a:srgbClr val="002D43"/>
      </a:dk1>
      <a:lt1>
        <a:srgbClr val="FFFFFF"/>
      </a:lt1>
      <a:dk2>
        <a:srgbClr val="002D43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5237</TotalTime>
  <Words>1219</Words>
  <Application>Microsoft Macintosh PowerPoint</Application>
  <PresentationFormat>On-screen Show (16:9)</PresentationFormat>
  <Paragraphs>209</Paragraphs>
  <Slides>55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Amazon Ember</vt:lpstr>
      <vt:lpstr>Amazon Ember Light</vt:lpstr>
      <vt:lpstr>Amazon Ember Regular</vt:lpstr>
      <vt:lpstr>Arial</vt:lpstr>
      <vt:lpstr>DeckTemplate-AWS</vt:lpstr>
      <vt:lpstr>PowerPoint Presentation</vt:lpstr>
      <vt:lpstr>Agenda</vt:lpstr>
      <vt:lpstr>Introduction</vt:lpstr>
      <vt:lpstr>Multiple GPU</vt:lpstr>
      <vt:lpstr>Data Parallel LSTNet – electricity.txt</vt:lpstr>
      <vt:lpstr>Data Locations</vt:lpstr>
      <vt:lpstr>Writing Parallel Code in MXNet</vt:lpstr>
      <vt:lpstr>Lab 1: Multi GPU Training in Gluon</vt:lpstr>
      <vt:lpstr>Setting Up for the Labs</vt:lpstr>
      <vt:lpstr>Steps to Multiple GPU Training</vt:lpstr>
      <vt:lpstr>Distributed Training with MXNet</vt:lpstr>
      <vt:lpstr>Lab 2: Distributed Training with SageMaker and Gluon</vt:lpstr>
      <vt:lpstr>Steps to Distributed Training</vt:lpstr>
      <vt:lpstr>Lab 4: Multiple GPUs from Scratch</vt:lpstr>
      <vt:lpstr>Task 1: Lazy Evaluation</vt:lpstr>
      <vt:lpstr>Task 2: Parallel Computation</vt:lpstr>
      <vt:lpstr>Task 3: Parallel Computation 2</vt:lpstr>
      <vt:lpstr>Task 4: Define a Convolutional Neural Network</vt:lpstr>
      <vt:lpstr>Task 4: Define a Function to Copy Parameters to a GPU</vt:lpstr>
      <vt:lpstr>Task 6: Create a function to sum and broadcast the results</vt:lpstr>
      <vt:lpstr>Task 7: Split into Batches and Copy to GPUs</vt:lpstr>
      <vt:lpstr>Task 8: Create a Function to Train on a Single Batch</vt:lpstr>
      <vt:lpstr>Task 9: Put it All Together to Train and Validate on MNIST</vt:lpstr>
      <vt:lpstr>Divider slide</vt:lpstr>
      <vt:lpstr>Divider slide</vt:lpstr>
      <vt:lpstr>PowerPoint Presentation</vt:lpstr>
      <vt:lpstr>PowerPoint Presentation</vt:lpstr>
      <vt:lpstr>PowerPoint Presentation</vt:lpstr>
      <vt:lpstr>PowerPoint Presentation</vt:lpstr>
      <vt:lpstr>Bullet list one column</vt:lpstr>
      <vt:lpstr>Bullet list two column</vt:lpstr>
      <vt:lpstr>Image slide (collage)</vt:lpstr>
      <vt:lpstr>Image slide (center)</vt:lpstr>
      <vt:lpstr>Image slide (2up)</vt:lpstr>
      <vt:lpstr>Image slide (full bleed)</vt:lpstr>
      <vt:lpstr>Content + image</vt:lpstr>
      <vt:lpstr>Customer logos full color</vt:lpstr>
      <vt:lpstr>Quotes</vt:lpstr>
      <vt:lpstr>Table slide</vt:lpstr>
      <vt:lpstr>Bar chart</vt:lpstr>
      <vt:lpstr>Pie chart</vt:lpstr>
      <vt:lpstr>Line chart</vt:lpstr>
      <vt:lpstr>Q&amp;A</vt:lpstr>
      <vt:lpstr>Thank you!</vt:lpstr>
      <vt:lpstr>Example Slides</vt:lpstr>
      <vt:lpstr>Bar chart</vt:lpstr>
      <vt:lpstr>Pie chart</vt:lpstr>
      <vt:lpstr>Line chart</vt:lpstr>
      <vt:lpstr>Color  &amp; number callouts</vt:lpstr>
      <vt:lpstr>Image slide (collage)</vt:lpstr>
      <vt:lpstr>Image slide (one photo center)</vt:lpstr>
      <vt:lpstr>Image slide (2up)</vt:lpstr>
      <vt:lpstr>Image slide (full bleed photo)</vt:lpstr>
      <vt:lpstr>Split content</vt:lpstr>
      <vt:lpstr>Customer logos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71</cp:revision>
  <dcterms:created xsi:type="dcterms:W3CDTF">2016-06-17T18:22:10Z</dcterms:created>
  <dcterms:modified xsi:type="dcterms:W3CDTF">2018-07-12T11:33:54Z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