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4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4" r:id="rId4"/>
  </p:sldMasterIdLst>
  <p:notesMasterIdLst>
    <p:notesMasterId r:id="rId83"/>
  </p:notesMasterIdLst>
  <p:sldIdLst>
    <p:sldId id="285" r:id="rId5"/>
    <p:sldId id="260" r:id="rId6"/>
    <p:sldId id="330" r:id="rId7"/>
    <p:sldId id="331" r:id="rId8"/>
    <p:sldId id="332" r:id="rId9"/>
    <p:sldId id="333" r:id="rId10"/>
    <p:sldId id="334" r:id="rId11"/>
    <p:sldId id="345" r:id="rId12"/>
    <p:sldId id="329" r:id="rId13"/>
    <p:sldId id="346" r:id="rId14"/>
    <p:sldId id="347" r:id="rId15"/>
    <p:sldId id="367" r:id="rId16"/>
    <p:sldId id="271" r:id="rId17"/>
    <p:sldId id="350" r:id="rId18"/>
    <p:sldId id="351" r:id="rId19"/>
    <p:sldId id="352" r:id="rId20"/>
    <p:sldId id="353" r:id="rId21"/>
    <p:sldId id="354" r:id="rId22"/>
    <p:sldId id="355" r:id="rId23"/>
    <p:sldId id="286" r:id="rId24"/>
    <p:sldId id="287" r:id="rId25"/>
    <p:sldId id="288" r:id="rId26"/>
    <p:sldId id="289" r:id="rId27"/>
    <p:sldId id="356" r:id="rId28"/>
    <p:sldId id="357" r:id="rId29"/>
    <p:sldId id="358" r:id="rId30"/>
    <p:sldId id="359" r:id="rId31"/>
    <p:sldId id="360" r:id="rId32"/>
    <p:sldId id="361" r:id="rId33"/>
    <p:sldId id="362" r:id="rId34"/>
    <p:sldId id="363" r:id="rId35"/>
    <p:sldId id="364" r:id="rId36"/>
    <p:sldId id="365" r:id="rId37"/>
    <p:sldId id="366" r:id="rId38"/>
    <p:sldId id="348" r:id="rId39"/>
    <p:sldId id="349" r:id="rId40"/>
    <p:sldId id="335" r:id="rId41"/>
    <p:sldId id="336" r:id="rId42"/>
    <p:sldId id="338" r:id="rId43"/>
    <p:sldId id="337" r:id="rId44"/>
    <p:sldId id="339" r:id="rId45"/>
    <p:sldId id="340" r:id="rId46"/>
    <p:sldId id="341" r:id="rId47"/>
    <p:sldId id="342" r:id="rId48"/>
    <p:sldId id="343" r:id="rId49"/>
    <p:sldId id="344" r:id="rId50"/>
    <p:sldId id="290" r:id="rId51"/>
    <p:sldId id="291" r:id="rId52"/>
    <p:sldId id="325" r:id="rId53"/>
    <p:sldId id="326" r:id="rId54"/>
    <p:sldId id="327" r:id="rId55"/>
    <p:sldId id="328" r:id="rId56"/>
    <p:sldId id="262" r:id="rId57"/>
    <p:sldId id="275" r:id="rId58"/>
    <p:sldId id="264" r:id="rId59"/>
    <p:sldId id="274" r:id="rId60"/>
    <p:sldId id="292" r:id="rId61"/>
    <p:sldId id="273" r:id="rId62"/>
    <p:sldId id="282" r:id="rId63"/>
    <p:sldId id="293" r:id="rId64"/>
    <p:sldId id="294" r:id="rId65"/>
    <p:sldId id="295" r:id="rId66"/>
    <p:sldId id="296" r:id="rId67"/>
    <p:sldId id="297" r:id="rId68"/>
    <p:sldId id="298" r:id="rId69"/>
    <p:sldId id="299" r:id="rId70"/>
    <p:sldId id="300" r:id="rId71"/>
    <p:sldId id="311" r:id="rId72"/>
    <p:sldId id="313" r:id="rId73"/>
    <p:sldId id="314" r:id="rId74"/>
    <p:sldId id="315" r:id="rId75"/>
    <p:sldId id="316" r:id="rId76"/>
    <p:sldId id="320" r:id="rId77"/>
    <p:sldId id="321" r:id="rId78"/>
    <p:sldId id="322" r:id="rId79"/>
    <p:sldId id="323" r:id="rId80"/>
    <p:sldId id="312" r:id="rId81"/>
    <p:sldId id="324" r:id="rId82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44">
          <p15:clr>
            <a:srgbClr val="A4A3A4"/>
          </p15:clr>
        </p15:guide>
        <p15:guide id="2" orient="horz" pos="2898">
          <p15:clr>
            <a:srgbClr val="A4A3A4"/>
          </p15:clr>
        </p15:guide>
        <p15:guide id="3" orient="horz" pos="2412">
          <p15:clr>
            <a:srgbClr val="A4A3A4"/>
          </p15:clr>
        </p15:guide>
        <p15:guide id="4" orient="horz" pos="3196">
          <p15:clr>
            <a:srgbClr val="A4A3A4"/>
          </p15:clr>
        </p15:guide>
        <p15:guide id="5" orient="horz" pos="1350">
          <p15:clr>
            <a:srgbClr val="A4A3A4"/>
          </p15:clr>
        </p15:guide>
        <p15:guide id="6" orient="horz" pos="1378">
          <p15:clr>
            <a:srgbClr val="A4A3A4"/>
          </p15:clr>
        </p15:guide>
        <p15:guide id="7" orient="horz" pos="2078">
          <p15:clr>
            <a:srgbClr val="A4A3A4"/>
          </p15:clr>
        </p15:guide>
        <p15:guide id="8" orient="horz" pos="125">
          <p15:clr>
            <a:srgbClr val="A4A3A4"/>
          </p15:clr>
        </p15:guide>
        <p15:guide id="9" orient="horz" pos="2106">
          <p15:clr>
            <a:srgbClr val="A4A3A4"/>
          </p15:clr>
        </p15:guide>
        <p15:guide id="10" orient="horz" pos="2859">
          <p15:clr>
            <a:srgbClr val="A4A3A4"/>
          </p15:clr>
        </p15:guide>
        <p15:guide id="11" pos="960">
          <p15:clr>
            <a:srgbClr val="A4A3A4"/>
          </p15:clr>
        </p15:guide>
        <p15:guide id="12" pos="1755">
          <p15:clr>
            <a:srgbClr val="A4A3A4"/>
          </p15:clr>
        </p15:guide>
        <p15:guide id="13" pos="2883">
          <p15:clr>
            <a:srgbClr val="A4A3A4"/>
          </p15:clr>
        </p15:guide>
        <p15:guide id="14" pos="2519">
          <p15:clr>
            <a:srgbClr val="A4A3A4"/>
          </p15:clr>
        </p15:guide>
        <p15:guide id="15" pos="4790">
          <p15:clr>
            <a:srgbClr val="A4A3A4"/>
          </p15:clr>
        </p15:guide>
        <p15:guide id="16" pos="2487">
          <p15:clr>
            <a:srgbClr val="A4A3A4"/>
          </p15:clr>
        </p15:guide>
        <p15:guide id="17" pos="1722">
          <p15:clr>
            <a:srgbClr val="A4A3A4"/>
          </p15:clr>
        </p15:guide>
        <p15:guide id="18" pos="987">
          <p15:clr>
            <a:srgbClr val="A4A3A4"/>
          </p15:clr>
        </p15:guide>
        <p15:guide id="19" pos="4818">
          <p15:clr>
            <a:srgbClr val="A4A3A4"/>
          </p15:clr>
        </p15:guide>
        <p15:guide id="20" pos="3257">
          <p15:clr>
            <a:srgbClr val="A4A3A4"/>
          </p15:clr>
        </p15:guide>
        <p15:guide id="21">
          <p15:clr>
            <a:srgbClr val="A4A3A4"/>
          </p15:clr>
        </p15:guide>
        <p15:guide id="22" pos="3285">
          <p15:clr>
            <a:srgbClr val="A4A3A4"/>
          </p15:clr>
        </p15:guide>
        <p15:guide id="23" pos="4022">
          <p15:clr>
            <a:srgbClr val="A4A3A4"/>
          </p15:clr>
        </p15:guide>
        <p15:guide id="24" pos="4053">
          <p15:clr>
            <a:srgbClr val="A4A3A4"/>
          </p15:clr>
        </p15:guide>
        <p15:guide id="25" pos="5544">
          <p15:clr>
            <a:srgbClr val="A4A3A4"/>
          </p15:clr>
        </p15:guide>
        <p15:guide id="26" pos="220">
          <p15:clr>
            <a:srgbClr val="A4A3A4"/>
          </p15:clr>
        </p15:guide>
        <p15:guide id="27" pos="3485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Catalano, Alec" initials="" lastIdx="23" clrIdx="0"/>
  <p:cmAuthor id="1" name="Alec Catalano" initials="" lastIdx="1" clrIdx="1"/>
  <p:cmAuthor id="2" name="Viacheslav Kovalevskyi" initials="VK" lastIdx="1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414042"/>
    <a:srgbClr val="F2F4F4"/>
    <a:srgbClr val="0E2735"/>
    <a:srgbClr val="595A5D"/>
    <a:srgbClr val="DCDCDC"/>
    <a:srgbClr val="4F81BD"/>
    <a:srgbClr val="0C9B2E"/>
    <a:srgbClr val="FFFAD0"/>
    <a:srgbClr val="FFF8AE"/>
    <a:srgbClr val="FCB64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125" autoAdjust="0"/>
    <p:restoredTop sz="77912" autoAdjust="0"/>
  </p:normalViewPr>
  <p:slideViewPr>
    <p:cSldViewPr snapToGrid="0" showGuides="1">
      <p:cViewPr varScale="1">
        <p:scale>
          <a:sx n="117" d="100"/>
          <a:sy n="117" d="100"/>
        </p:scale>
        <p:origin x="1680" y="168"/>
      </p:cViewPr>
      <p:guideLst>
        <p:guide orient="horz" pos="644"/>
        <p:guide orient="horz" pos="2898"/>
        <p:guide orient="horz" pos="2412"/>
        <p:guide orient="horz" pos="3196"/>
        <p:guide orient="horz" pos="1350"/>
        <p:guide orient="horz" pos="1378"/>
        <p:guide orient="horz" pos="2078"/>
        <p:guide orient="horz" pos="125"/>
        <p:guide orient="horz" pos="2106"/>
        <p:guide orient="horz" pos="2859"/>
        <p:guide pos="960"/>
        <p:guide pos="1755"/>
        <p:guide pos="2883"/>
        <p:guide pos="2519"/>
        <p:guide pos="4790"/>
        <p:guide pos="2487"/>
        <p:guide pos="1722"/>
        <p:guide pos="987"/>
        <p:guide pos="4818"/>
        <p:guide pos="3257"/>
        <p:guide/>
        <p:guide pos="3285"/>
        <p:guide pos="4022"/>
        <p:guide pos="4053"/>
        <p:guide pos="5544"/>
        <p:guide pos="220"/>
        <p:guide pos="348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84" Type="http://schemas.openxmlformats.org/officeDocument/2006/relationships/commentAuthors" Target="commentAuthors.xml"/><Relationship Id="rId16" Type="http://schemas.openxmlformats.org/officeDocument/2006/relationships/slide" Target="slides/slide12.xml"/><Relationship Id="rId11" Type="http://schemas.openxmlformats.org/officeDocument/2006/relationships/slide" Target="slides/slide7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74" Type="http://schemas.openxmlformats.org/officeDocument/2006/relationships/slide" Target="slides/slide70.xml"/><Relationship Id="rId79" Type="http://schemas.openxmlformats.org/officeDocument/2006/relationships/slide" Target="slides/slide75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77" Type="http://schemas.openxmlformats.org/officeDocument/2006/relationships/slide" Target="slides/slide73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80" Type="http://schemas.openxmlformats.org/officeDocument/2006/relationships/slide" Target="slides/slide76.xml"/><Relationship Id="rId85" Type="http://schemas.openxmlformats.org/officeDocument/2006/relationships/presProps" Target="presProp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83" Type="http://schemas.openxmlformats.org/officeDocument/2006/relationships/notesMaster" Target="notesMasters/notesMaster1.xml"/><Relationship Id="rId88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slide" Target="slides/slide69.xml"/><Relationship Id="rId78" Type="http://schemas.openxmlformats.org/officeDocument/2006/relationships/slide" Target="slides/slide74.xml"/><Relationship Id="rId81" Type="http://schemas.openxmlformats.org/officeDocument/2006/relationships/slide" Target="slides/slide77.xml"/><Relationship Id="rId86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slide" Target="slides/slide72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2" Type="http://schemas.openxmlformats.org/officeDocument/2006/relationships/customXml" Target="../customXml/item2.xml"/><Relationship Id="rId29" Type="http://schemas.openxmlformats.org/officeDocument/2006/relationships/slide" Target="slides/slide25.xml"/><Relationship Id="rId24" Type="http://schemas.openxmlformats.org/officeDocument/2006/relationships/slide" Target="slides/slide20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66" Type="http://schemas.openxmlformats.org/officeDocument/2006/relationships/slide" Target="slides/slide62.xml"/><Relationship Id="rId87" Type="http://schemas.openxmlformats.org/officeDocument/2006/relationships/theme" Target="theme/theme1.xml"/><Relationship Id="rId61" Type="http://schemas.openxmlformats.org/officeDocument/2006/relationships/slide" Target="slides/slide57.xml"/><Relationship Id="rId82" Type="http://schemas.openxmlformats.org/officeDocument/2006/relationships/slide" Target="slides/slide78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1" i="0" u="none" strike="noStrike" kern="1200" spc="0" baseline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pPr>
            <a:r>
              <a:rPr lang="en-US" b="1">
                <a:solidFill>
                  <a:schemeClr val="tx1"/>
                </a:solidFill>
              </a:rPr>
              <a:t>Chart title</a:t>
            </a:r>
          </a:p>
        </c:rich>
      </c:tx>
      <c:layout>
        <c:manualLayout>
          <c:xMode val="edge"/>
          <c:yMode val="edge"/>
          <c:x val="1.4524085888512251E-2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spc="0" baseline="0">
              <a:solidFill>
                <a:schemeClr val="tx1"/>
              </a:solidFill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defRPr>
          </a:pPr>
          <a:endParaRPr lang="de-D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3"/>
              <c:tx>
                <c:rich>
                  <a:bodyPr/>
                  <a:lstStyle/>
                  <a:p>
                    <a:fld id="{FD64B5FE-8034-8840-B159-28C18C634F91}" type="VALUE">
                      <a:rPr lang="en-US">
                        <a:solidFill>
                          <a:schemeClr val="bg1"/>
                        </a:solidFill>
                      </a:rPr>
                      <a:pPr/>
                      <a:t>[VALUE]</a:t>
                    </a:fld>
                    <a:endParaRPr lang="de-DE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0-E1A2-1C4C-8278-1296C0DD818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Amazon Ember" panose="020B0603020204020204" pitchFamily="34" charset="0"/>
                    <a:ea typeface="Amazon Ember" panose="020B0603020204020204" pitchFamily="34" charset="0"/>
                    <a:cs typeface="Amazon Ember" panose="020B0603020204020204" pitchFamily="34" charset="0"/>
                  </a:defRPr>
                </a:pPr>
                <a:endParaRPr lang="de-DE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1A2-1C4C-8278-1296C0DD818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Amazon Ember" panose="020B0603020204020204" pitchFamily="34" charset="0"/>
                    <a:ea typeface="Amazon Ember" panose="020B0603020204020204" pitchFamily="34" charset="0"/>
                    <a:cs typeface="Amazon Ember" panose="020B0603020204020204" pitchFamily="34" charset="0"/>
                  </a:defRPr>
                </a:pPr>
                <a:endParaRPr lang="de-DE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1A2-1C4C-8278-1296C0DD818E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Amazon Ember" panose="020B0603020204020204" pitchFamily="34" charset="0"/>
                    <a:ea typeface="Amazon Ember" panose="020B0603020204020204" pitchFamily="34" charset="0"/>
                    <a:cs typeface="Amazon Ember" panose="020B0603020204020204" pitchFamily="34" charset="0"/>
                  </a:defRPr>
                </a:pPr>
                <a:endParaRPr lang="de-DE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E1A2-1C4C-8278-1296C0DD818E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2112372192"/>
        <c:axId val="2112376096"/>
      </c:barChart>
      <c:catAx>
        <c:axId val="21123721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>
                    <a:lumMod val="65000"/>
                  </a:schemeClr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pPr>
            <a:endParaRPr lang="de-DE"/>
          </a:p>
        </c:txPr>
        <c:crossAx val="2112376096"/>
        <c:crosses val="autoZero"/>
        <c:auto val="1"/>
        <c:lblAlgn val="ctr"/>
        <c:lblOffset val="100"/>
        <c:noMultiLvlLbl val="0"/>
      </c:catAx>
      <c:valAx>
        <c:axId val="21123760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bg1">
                  <a:lumMod val="6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>
                    <a:lumMod val="65000"/>
                  </a:schemeClr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pPr>
            <a:endParaRPr lang="de-DE"/>
          </a:p>
        </c:txPr>
        <c:crossAx val="2112372192"/>
        <c:crosses val="autoZero"/>
        <c:crossBetween val="between"/>
      </c:valAx>
      <c:spPr>
        <a:noFill/>
        <a:ln w="25400">
          <a:noFill/>
        </a:ln>
        <a:effectLst/>
      </c:spPr>
    </c:plotArea>
    <c:legend>
      <c:legendPos val="b"/>
      <c:layout>
        <c:manualLayout>
          <c:xMode val="edge"/>
          <c:yMode val="edge"/>
          <c:x val="1.9121899688299179E-2"/>
          <c:y val="0.94824457302481535"/>
          <c:w val="0.31942765313753152"/>
          <c:h val="5.175542697518466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/>
              </a:solidFill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Amazon Ember" panose="020B0603020204020204" pitchFamily="34" charset="0"/>
          <a:ea typeface="Amazon Ember" panose="020B0603020204020204" pitchFamily="34" charset="0"/>
          <a:cs typeface="Amazon Ember" panose="020B0603020204020204" pitchFamily="34" charset="0"/>
        </a:defRPr>
      </a:pPr>
      <a:endParaRPr lang="de-DE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spc="0" baseline="0">
              <a:solidFill>
                <a:schemeClr val="tx1"/>
              </a:solidFill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defRPr>
          </a:pPr>
          <a:endParaRPr lang="de-DE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331D-914E-AB9D-7272DD56E5A6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331D-914E-AB9D-7272DD56E5A6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331D-914E-AB9D-7272DD56E5A6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331D-914E-AB9D-7272DD56E5A6}"/>
              </c:ext>
            </c:extLst>
          </c:dPt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331D-914E-AB9D-7272DD56E5A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/>
              </a:solidFill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spc="0" baseline="0">
              <a:solidFill>
                <a:schemeClr val="tx1"/>
              </a:solidFill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defRPr>
          </a:pPr>
          <a:endParaRPr lang="de-DE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B840-5E4E-86CA-45514F06D233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B840-5E4E-86CA-45514F06D233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B840-5E4E-86CA-45514F06D233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B840-5E4E-86CA-45514F06D233}"/>
              </c:ext>
            </c:extLst>
          </c:dPt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B840-5E4E-86CA-45514F06D23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/>
              </a:solidFill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Amazon Ember" panose="020B0603020204020204" pitchFamily="34" charset="0"/>
          <a:ea typeface="Amazon Ember" panose="020B0603020204020204" pitchFamily="34" charset="0"/>
          <a:cs typeface="Amazon Ember" panose="020B0603020204020204" pitchFamily="34" charset="0"/>
        </a:defRPr>
      </a:pPr>
      <a:endParaRPr lang="de-DE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spc="0" baseline="0">
              <a:solidFill>
                <a:schemeClr val="tx1"/>
              </a:solidFill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defRPr>
          </a:pPr>
          <a:endParaRPr lang="de-DE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ABA-784C-BAB1-C462AB15D3B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ABA-784C-BAB1-C462AB15D3BE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5ABA-784C-BAB1-C462AB15D3B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39799119"/>
        <c:axId val="2111567648"/>
      </c:lineChart>
      <c:catAx>
        <c:axId val="33979911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>
                    <a:lumMod val="65000"/>
                  </a:schemeClr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pPr>
            <a:endParaRPr lang="de-DE"/>
          </a:p>
        </c:txPr>
        <c:crossAx val="2111567648"/>
        <c:crosses val="autoZero"/>
        <c:auto val="1"/>
        <c:lblAlgn val="ctr"/>
        <c:lblOffset val="100"/>
        <c:noMultiLvlLbl val="0"/>
      </c:catAx>
      <c:valAx>
        <c:axId val="21115676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bg1">
                  <a:lumMod val="6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>
                    <a:lumMod val="65000"/>
                  </a:schemeClr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pPr>
            <a:endParaRPr lang="de-DE"/>
          </a:p>
        </c:txPr>
        <c:crossAx val="33979911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/>
              </a:solidFill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bg1"/>
          </a:solidFill>
          <a:latin typeface="Amazon Ember" panose="020B0603020204020204" pitchFamily="34" charset="0"/>
          <a:ea typeface="Amazon Ember" panose="020B0603020204020204" pitchFamily="34" charset="0"/>
          <a:cs typeface="Amazon Ember" panose="020B0603020204020204" pitchFamily="34" charset="0"/>
        </a:defRPr>
      </a:pPr>
      <a:endParaRPr lang="de-DE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spc="0" baseline="0">
              <a:solidFill>
                <a:schemeClr val="tx1"/>
              </a:solidFill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defRPr>
          </a:pPr>
          <a:endParaRPr lang="de-DE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BF0-CC47-BBDC-0ED2A2B8345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BF0-CC47-BBDC-0ED2A2B83450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dPt>
            <c:idx val="1"/>
            <c:marker>
              <c:symbol val="circle"/>
              <c:size val="5"/>
              <c:spPr>
                <a:solidFill>
                  <a:schemeClr val="accent4"/>
                </a:solidFill>
                <a:ln w="9525">
                  <a:solidFill>
                    <a:schemeClr val="accent4"/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chemeClr val="accent4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6BF0-CC47-BBDC-0ED2A2B83450}"/>
              </c:ext>
            </c:extLst>
          </c:dPt>
          <c:dPt>
            <c:idx val="2"/>
            <c:marker>
              <c:symbol val="circle"/>
              <c:size val="5"/>
              <c:spPr>
                <a:solidFill>
                  <a:schemeClr val="accent4"/>
                </a:solidFill>
                <a:ln w="9525">
                  <a:solidFill>
                    <a:schemeClr val="accent4"/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chemeClr val="accent4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5-6BF0-CC47-BBDC-0ED2A2B83450}"/>
              </c:ext>
            </c:extLst>
          </c:dPt>
          <c:dPt>
            <c:idx val="3"/>
            <c:marker>
              <c:symbol val="circle"/>
              <c:size val="5"/>
              <c:spPr>
                <a:solidFill>
                  <a:schemeClr val="accent4"/>
                </a:solidFill>
                <a:ln w="9525">
                  <a:solidFill>
                    <a:schemeClr val="accent4"/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chemeClr val="accent4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7-6BF0-CC47-BBDC-0ED2A2B83450}"/>
              </c:ext>
            </c:extLst>
          </c:dPt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6BF0-CC47-BBDC-0ED2A2B8345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39488720"/>
        <c:axId val="2112032336"/>
      </c:lineChart>
      <c:catAx>
        <c:axId val="21394887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>
                    <a:lumMod val="65000"/>
                  </a:schemeClr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pPr>
            <a:endParaRPr lang="de-DE"/>
          </a:p>
        </c:txPr>
        <c:crossAx val="2112032336"/>
        <c:crosses val="autoZero"/>
        <c:auto val="1"/>
        <c:lblAlgn val="ctr"/>
        <c:lblOffset val="100"/>
        <c:noMultiLvlLbl val="0"/>
      </c:catAx>
      <c:valAx>
        <c:axId val="21120323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bg1">
                  <a:lumMod val="6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>
                    <a:lumMod val="65000"/>
                  </a:schemeClr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pPr>
            <a:endParaRPr lang="de-DE"/>
          </a:p>
        </c:txPr>
        <c:crossAx val="21394887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/>
              </a:solidFill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bg1"/>
          </a:solidFill>
          <a:latin typeface="Amazon Ember" panose="020B0603020204020204" pitchFamily="34" charset="0"/>
          <a:ea typeface="Amazon Ember" panose="020B0603020204020204" pitchFamily="34" charset="0"/>
          <a:cs typeface="Amazon Ember" panose="020B0603020204020204" pitchFamily="34" charset="0"/>
        </a:defRPr>
      </a:pPr>
      <a:endParaRPr lang="de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7-10-12T15:47:29.448" idx="1">
    <p:pos x="11121" y="2782"/>
    <p:text>N workers 
M servers
Typically N &gt;= M</p:tex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7-10-12T15:47:29.448" idx="1">
    <p:pos x="11121" y="2782"/>
    <p:text>N workers 
M servers
Typically N &gt;= M</p:tex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Amazon Ember Regular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Amazon Ember Regular" charset="0"/>
              </a:defRPr>
            </a:lvl1pPr>
          </a:lstStyle>
          <a:p>
            <a:fld id="{0B25AC41-3BEC-9247-8322-91B80C013F2D}" type="datetimeFigureOut">
              <a:rPr lang="en-US" smtClean="0"/>
              <a:pPr/>
              <a:t>7/13/18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Amazon Ember Regular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Amazon Ember Regular" charset="0"/>
              </a:defRPr>
            </a:lvl1pPr>
          </a:lstStyle>
          <a:p>
            <a:fld id="{69C3F2ED-74C5-7D4F-8560-0CC253E9A43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35360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b="0" i="0" kern="1200">
        <a:solidFill>
          <a:schemeClr val="tx1"/>
        </a:solidFill>
        <a:latin typeface="Amazon Ember Regular" charset="0"/>
        <a:ea typeface="+mn-ea"/>
        <a:cs typeface="+mn-cs"/>
      </a:defRPr>
    </a:lvl1pPr>
    <a:lvl2pPr marL="457200" algn="l" defTabSz="457200" rtl="0" eaLnBrk="1" latinLnBrk="0" hangingPunct="1">
      <a:defRPr sz="1200" b="0" i="0" kern="1200">
        <a:solidFill>
          <a:schemeClr val="tx1"/>
        </a:solidFill>
        <a:latin typeface="Amazon Ember Regular" charset="0"/>
        <a:ea typeface="+mn-ea"/>
        <a:cs typeface="+mn-cs"/>
      </a:defRPr>
    </a:lvl2pPr>
    <a:lvl3pPr marL="914400" algn="l" defTabSz="457200" rtl="0" eaLnBrk="1" latinLnBrk="0" hangingPunct="1">
      <a:defRPr sz="1200" b="0" i="0" kern="1200">
        <a:solidFill>
          <a:schemeClr val="tx1"/>
        </a:solidFill>
        <a:latin typeface="Amazon Ember Regular" charset="0"/>
        <a:ea typeface="+mn-ea"/>
        <a:cs typeface="+mn-cs"/>
      </a:defRPr>
    </a:lvl3pPr>
    <a:lvl4pPr marL="1371600" algn="l" defTabSz="457200" rtl="0" eaLnBrk="1" latinLnBrk="0" hangingPunct="1">
      <a:defRPr sz="1200" b="0" i="0" kern="1200">
        <a:solidFill>
          <a:schemeClr val="tx1"/>
        </a:solidFill>
        <a:latin typeface="Amazon Ember Regular" charset="0"/>
        <a:ea typeface="+mn-ea"/>
        <a:cs typeface="+mn-cs"/>
      </a:defRPr>
    </a:lvl4pPr>
    <a:lvl5pPr marL="1828800" algn="l" defTabSz="457200" rtl="0" eaLnBrk="1" latinLnBrk="0" hangingPunct="1">
      <a:defRPr sz="1200" b="0" i="0" kern="1200">
        <a:solidFill>
          <a:schemeClr val="tx1"/>
        </a:solidFill>
        <a:latin typeface="Amazon Ember Regular" charset="0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Multi GPU </a:t>
            </a:r>
            <a:r>
              <a:rPr lang="de-DE" dirty="0" err="1"/>
              <a:t>and</a:t>
            </a:r>
            <a:r>
              <a:rPr lang="de-DE" dirty="0"/>
              <a:t> parallel </a:t>
            </a:r>
            <a:r>
              <a:rPr lang="de-DE" dirty="0" err="1"/>
              <a:t>training</a:t>
            </a:r>
            <a:r>
              <a:rPr lang="de-DE" dirty="0"/>
              <a:t> </a:t>
            </a:r>
            <a:r>
              <a:rPr lang="de-DE" dirty="0" err="1"/>
              <a:t>makes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work</a:t>
            </a:r>
            <a:r>
              <a:rPr lang="de-DE" dirty="0"/>
              <a:t> </a:t>
            </a:r>
            <a:r>
              <a:rPr lang="de-DE" dirty="0" err="1"/>
              <a:t>cycle</a:t>
            </a:r>
            <a:r>
              <a:rPr lang="de-DE" dirty="0"/>
              <a:t> </a:t>
            </a:r>
            <a:r>
              <a:rPr lang="de-DE" dirty="0" err="1"/>
              <a:t>much</a:t>
            </a:r>
            <a:r>
              <a:rPr lang="de-DE" dirty="0"/>
              <a:t> </a:t>
            </a:r>
            <a:r>
              <a:rPr lang="de-DE" dirty="0" err="1"/>
              <a:t>faster</a:t>
            </a:r>
            <a:r>
              <a:rPr lang="de-DE" dirty="0"/>
              <a:t>. This </a:t>
            </a:r>
            <a:r>
              <a:rPr lang="de-DE" dirty="0" err="1"/>
              <a:t>has</a:t>
            </a:r>
            <a:r>
              <a:rPr lang="de-DE" dirty="0"/>
              <a:t> a substantial </a:t>
            </a:r>
            <a:r>
              <a:rPr lang="de-DE" dirty="0" err="1"/>
              <a:t>effect</a:t>
            </a:r>
            <a:r>
              <a:rPr lang="de-DE" dirty="0"/>
              <a:t> on </a:t>
            </a:r>
            <a:r>
              <a:rPr lang="de-DE" dirty="0" err="1"/>
              <a:t>productivity</a:t>
            </a:r>
            <a:r>
              <a:rPr lang="de-DE" dirty="0"/>
              <a:t> </a:t>
            </a:r>
            <a:r>
              <a:rPr lang="de-DE" dirty="0" err="1"/>
              <a:t>when</a:t>
            </a:r>
            <a:r>
              <a:rPr lang="de-DE" dirty="0"/>
              <a:t> </a:t>
            </a:r>
            <a:r>
              <a:rPr lang="de-DE" dirty="0" err="1"/>
              <a:t>developing</a:t>
            </a:r>
            <a:r>
              <a:rPr lang="de-DE" dirty="0"/>
              <a:t> </a:t>
            </a:r>
            <a:r>
              <a:rPr lang="de-DE" dirty="0" err="1"/>
              <a:t>models</a:t>
            </a:r>
            <a:endParaRPr lang="de-DE" dirty="0"/>
          </a:p>
          <a:p>
            <a:endParaRPr lang="de-DE" dirty="0"/>
          </a:p>
          <a:p>
            <a:r>
              <a:rPr lang="de-DE" dirty="0" err="1"/>
              <a:t>Previous</a:t>
            </a:r>
            <a:r>
              <a:rPr lang="de-DE" dirty="0"/>
              <a:t> </a:t>
            </a:r>
            <a:r>
              <a:rPr lang="de-DE" dirty="0" err="1"/>
              <a:t>wisdom</a:t>
            </a:r>
            <a:r>
              <a:rPr lang="de-DE" dirty="0"/>
              <a:t> was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avoid</a:t>
            </a:r>
            <a:r>
              <a:rPr lang="de-DE" dirty="0"/>
              <a:t> </a:t>
            </a:r>
            <a:r>
              <a:rPr lang="de-DE" dirty="0" err="1"/>
              <a:t>premature</a:t>
            </a:r>
            <a:r>
              <a:rPr lang="de-DE" dirty="0"/>
              <a:t> </a:t>
            </a:r>
            <a:r>
              <a:rPr lang="de-DE" dirty="0" err="1"/>
              <a:t>optimisation</a:t>
            </a:r>
            <a:r>
              <a:rPr lang="de-DE" dirty="0"/>
              <a:t>.</a:t>
            </a:r>
          </a:p>
          <a:p>
            <a:endParaRPr lang="de-DE" dirty="0"/>
          </a:p>
          <a:p>
            <a:r>
              <a:rPr lang="de-DE" dirty="0" err="1"/>
              <a:t>Now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easier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scale</a:t>
            </a:r>
            <a:r>
              <a:rPr lang="de-DE" dirty="0"/>
              <a:t> </a:t>
            </a:r>
            <a:r>
              <a:rPr lang="de-DE" dirty="0" err="1"/>
              <a:t>computation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gluon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SageMaker</a:t>
            </a:r>
            <a:endParaRPr lang="de-DE" dirty="0"/>
          </a:p>
          <a:p>
            <a:endParaRPr lang="de-DE" dirty="0"/>
          </a:p>
          <a:p>
            <a:r>
              <a:rPr lang="de-DE" dirty="0" err="1"/>
              <a:t>Optimise</a:t>
            </a:r>
            <a:r>
              <a:rPr lang="de-DE" dirty="0"/>
              <a:t> </a:t>
            </a:r>
            <a:r>
              <a:rPr lang="de-DE" dirty="0" err="1"/>
              <a:t>early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become</a:t>
            </a:r>
            <a:r>
              <a:rPr lang="de-DE" dirty="0"/>
              <a:t> 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productive</a:t>
            </a:r>
            <a:r>
              <a:rPr lang="de-DE" dirty="0"/>
              <a:t>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3F2ED-74C5-7D4F-8560-0CC253E9A43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22363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• Electricity5 : The </a:t>
            </a:r>
            <a:r>
              <a:rPr lang="de-DE" dirty="0" err="1"/>
              <a:t>electricity</a:t>
            </a:r>
            <a:r>
              <a:rPr lang="de-DE" dirty="0"/>
              <a:t> </a:t>
            </a:r>
            <a:r>
              <a:rPr lang="de-DE" dirty="0" err="1"/>
              <a:t>consumption</a:t>
            </a:r>
            <a:r>
              <a:rPr lang="de-DE" dirty="0"/>
              <a:t> in kWh was </a:t>
            </a:r>
            <a:r>
              <a:rPr lang="de-DE" dirty="0" err="1"/>
              <a:t>recorded</a:t>
            </a:r>
            <a:r>
              <a:rPr lang="de-DE" dirty="0"/>
              <a:t> </a:t>
            </a:r>
            <a:r>
              <a:rPr lang="de-DE" dirty="0" err="1"/>
              <a:t>every</a:t>
            </a:r>
            <a:r>
              <a:rPr lang="de-DE" dirty="0"/>
              <a:t> 15 </a:t>
            </a:r>
            <a:r>
              <a:rPr lang="de-DE" dirty="0" err="1"/>
              <a:t>minutes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2012 </a:t>
            </a:r>
            <a:r>
              <a:rPr lang="de-DE" dirty="0" err="1"/>
              <a:t>to</a:t>
            </a:r>
            <a:r>
              <a:rPr lang="de-DE" dirty="0"/>
              <a:t> 2014,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n</a:t>
            </a:r>
            <a:r>
              <a:rPr lang="de-DE" dirty="0"/>
              <a:t> = 321 </a:t>
            </a:r>
            <a:r>
              <a:rPr lang="de-DE" dirty="0" err="1"/>
              <a:t>clients</a:t>
            </a:r>
            <a:r>
              <a:rPr lang="de-DE" dirty="0"/>
              <a:t>.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converted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reflect</a:t>
            </a:r>
            <a:r>
              <a:rPr lang="de-DE" dirty="0"/>
              <a:t> </a:t>
            </a:r>
            <a:r>
              <a:rPr lang="de-DE" dirty="0" err="1"/>
              <a:t>hourly</a:t>
            </a:r>
            <a:r>
              <a:rPr lang="de-DE" dirty="0"/>
              <a:t> </a:t>
            </a:r>
            <a:r>
              <a:rPr lang="de-DE" dirty="0" err="1"/>
              <a:t>consumption</a:t>
            </a:r>
            <a:endParaRPr lang="de-DE" dirty="0"/>
          </a:p>
          <a:p>
            <a:endParaRPr lang="de-DE" dirty="0"/>
          </a:p>
          <a:p>
            <a:r>
              <a:rPr lang="de-DE" dirty="0"/>
              <a:t>https://</a:t>
            </a:r>
            <a:r>
              <a:rPr lang="de-DE" dirty="0" err="1"/>
              <a:t>archive.ics.uci.edu</a:t>
            </a:r>
            <a:r>
              <a:rPr lang="de-DE" dirty="0"/>
              <a:t>/ml/</a:t>
            </a:r>
            <a:r>
              <a:rPr lang="de-DE" dirty="0" err="1"/>
              <a:t>datasets</a:t>
            </a:r>
            <a:r>
              <a:rPr lang="de-DE" dirty="0"/>
              <a:t>/ElectricityLoadDiagrams20112014</a:t>
            </a:r>
          </a:p>
          <a:p>
            <a:endParaRPr lang="de-DE" dirty="0"/>
          </a:p>
          <a:p>
            <a:r>
              <a:rPr lang="de-DE" dirty="0"/>
              <a:t>UCI</a:t>
            </a:r>
          </a:p>
          <a:p>
            <a:endParaRPr lang="de-DE" dirty="0"/>
          </a:p>
          <a:p>
            <a:r>
              <a:rPr lang="de-DE" dirty="0"/>
              <a:t>https://</a:t>
            </a:r>
            <a:r>
              <a:rPr lang="de-DE" dirty="0" err="1"/>
              <a:t>archive.ics.uci.edu</a:t>
            </a:r>
            <a:r>
              <a:rPr lang="de-DE" dirty="0"/>
              <a:t>/ml/</a:t>
            </a:r>
            <a:r>
              <a:rPr lang="de-DE" dirty="0" err="1"/>
              <a:t>datasets.html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3F2ED-74C5-7D4F-8560-0CC253E9A436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6400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3F2ED-74C5-7D4F-8560-0CC253E9A436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45377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3F2ED-74C5-7D4F-8560-0CC253E9A436}" type="slidenum">
              <a:rPr lang="en-US" smtClean="0"/>
              <a:pPr/>
              <a:t>70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3753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When using a full bleed photo, please put a 75% transparent squid ink overlay to ensure the title can be read.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3F2ED-74C5-7D4F-8560-0CC253E9A436}" type="slidenum">
              <a:rPr lang="en-US" smtClean="0"/>
              <a:pPr/>
              <a:t>76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05055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3F2ED-74C5-7D4F-8560-0CC253E9A436}" type="slidenum">
              <a:rPr lang="en-US" smtClean="0"/>
              <a:pPr/>
              <a:t>78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0527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F1340F2-306D-C649-A2E3-D1F89947952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9170"/>
            <a:ext cx="9144000" cy="514065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743" y="437056"/>
            <a:ext cx="848312" cy="50898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9366972-4B8E-EE4B-89C6-34A143B2201C}"/>
              </a:ext>
            </a:extLst>
          </p:cNvPr>
          <p:cNvSpPr txBox="1"/>
          <p:nvPr userDrawn="1"/>
        </p:nvSpPr>
        <p:spPr>
          <a:xfrm>
            <a:off x="487899" y="4802438"/>
            <a:ext cx="4447181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dirty="0">
                <a:solidFill>
                  <a:schemeClr val="bg1">
                    <a:lumMod val="50000"/>
                  </a:schemeClr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© 2018, Amazon Web Services, Inc. or its Affiliates. All rights reserved. </a:t>
            </a:r>
            <a:r>
              <a:rPr lang="en-US" sz="700" b="0" i="0" dirty="0">
                <a:solidFill>
                  <a:schemeClr val="bg1">
                    <a:lumMod val="50000"/>
                  </a:schemeClr>
                </a:solidFill>
                <a:effectLst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Amazon Confidential and Trademark</a:t>
            </a:r>
            <a:endParaRPr lang="en-US" sz="700" b="0" i="0" dirty="0">
              <a:solidFill>
                <a:schemeClr val="bg1">
                  <a:lumMod val="50000"/>
                </a:schemeClr>
              </a:solidFill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1D3521FC-C508-104E-80D8-E2DD945D254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37504" y="3718972"/>
            <a:ext cx="3683000" cy="62287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600" baseline="0"/>
            </a:lvl1pPr>
          </a:lstStyle>
          <a:p>
            <a:pPr lvl="0"/>
            <a:r>
              <a:rPr lang="en-US" dirty="0"/>
              <a:t>Click to edit Presenter, Team</a:t>
            </a:r>
          </a:p>
          <a:p>
            <a:pPr lvl="0"/>
            <a:r>
              <a:rPr lang="en-US" dirty="0"/>
              <a:t>Date, location</a:t>
            </a:r>
          </a:p>
        </p:txBody>
      </p:sp>
      <p:sp>
        <p:nvSpPr>
          <p:cNvPr id="15" name="Text Placeholder 8">
            <a:extLst>
              <a:ext uri="{FF2B5EF4-FFF2-40B4-BE49-F238E27FC236}">
                <a16:creationId xmlns:a16="http://schemas.microsoft.com/office/drawing/2014/main" id="{1A4C63CE-724C-A547-9CD4-8B4632C3CCF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37504" y="1908228"/>
            <a:ext cx="7324988" cy="744537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4000" b="1" baseline="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E11D19E0-362B-324D-B73A-FB792D5DD42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37504" y="2658575"/>
            <a:ext cx="6041582" cy="769527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8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Social handle</a:t>
            </a:r>
          </a:p>
        </p:txBody>
      </p:sp>
    </p:spTree>
    <p:extLst>
      <p:ext uri="{BB962C8B-B14F-4D97-AF65-F5344CB8AC3E}">
        <p14:creationId xmlns:p14="http://schemas.microsoft.com/office/powerpoint/2010/main" val="2005314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bullet sec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741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6C5D45-2516-944B-852E-9416AD28710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36550" y="1064419"/>
            <a:ext cx="3989143" cy="318101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0680DD99-A52C-8C44-9396-106AF36BB47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552950" y="1064419"/>
            <a:ext cx="3989143" cy="318101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165064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741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758B8829-AB11-E54F-AFFF-11D6AD397DE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651830" y="1065214"/>
            <a:ext cx="3955596" cy="3180216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863CB81-2BA0-0B4C-95B7-83DDBF55229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36550" y="1065213"/>
            <a:ext cx="3973513" cy="3179762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 b="0" i="0">
                <a:solidFill>
                  <a:schemeClr val="tx1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defRPr>
            </a:lvl1pPr>
          </a:lstStyle>
          <a:p>
            <a:r>
              <a:rPr lang="en-US" sz="1200" b="1" dirty="0"/>
              <a:t>Lorem ipsum dolor sit </a:t>
            </a:r>
            <a:r>
              <a:rPr lang="en-US" sz="1200" b="1" dirty="0" err="1"/>
              <a:t>amet</a:t>
            </a:r>
            <a:r>
              <a:rPr lang="en-US" sz="1200" b="1" dirty="0"/>
              <a:t>, </a:t>
            </a:r>
            <a:r>
              <a:rPr lang="en-US" sz="1200" b="1" dirty="0" err="1"/>
              <a:t>consectetuer</a:t>
            </a:r>
            <a:r>
              <a:rPr lang="en-US" sz="1200" b="1" dirty="0"/>
              <a:t> </a:t>
            </a:r>
            <a:r>
              <a:rPr lang="en-US" sz="1200" b="1" dirty="0" err="1"/>
              <a:t>adipiscing</a:t>
            </a:r>
            <a:r>
              <a:rPr lang="en-US" sz="1200" b="1" dirty="0"/>
              <a:t> </a:t>
            </a:r>
            <a:r>
              <a:rPr lang="en-US" sz="1200" b="1" dirty="0" err="1"/>
              <a:t>elit</a:t>
            </a:r>
            <a:r>
              <a:rPr lang="en-US" sz="1200" b="1" dirty="0"/>
              <a:t>, </a:t>
            </a:r>
            <a:r>
              <a:rPr lang="en-US" sz="1200" b="1" dirty="0" err="1"/>
              <a:t>sed</a:t>
            </a:r>
            <a:r>
              <a:rPr lang="en-US" sz="1200" b="1" dirty="0"/>
              <a:t> </a:t>
            </a:r>
            <a:r>
              <a:rPr lang="en-US" sz="1200" b="1" dirty="0" err="1"/>
              <a:t>diam</a:t>
            </a:r>
            <a:r>
              <a:rPr lang="en-US" sz="1200" b="1" dirty="0"/>
              <a:t> </a:t>
            </a:r>
            <a:r>
              <a:rPr lang="en-US" sz="1200" b="1" dirty="0" err="1"/>
              <a:t>nonummy</a:t>
            </a:r>
            <a:r>
              <a:rPr lang="en-US" sz="1200" b="1" dirty="0"/>
              <a:t> </a:t>
            </a:r>
            <a:r>
              <a:rPr lang="en-US" sz="1200" b="1" dirty="0" err="1"/>
              <a:t>nibh</a:t>
            </a:r>
            <a:r>
              <a:rPr lang="en-US" sz="1200" b="1" dirty="0"/>
              <a:t> </a:t>
            </a:r>
            <a:r>
              <a:rPr lang="en-US" sz="1200" b="1" dirty="0" err="1"/>
              <a:t>euismod</a:t>
            </a:r>
            <a:r>
              <a:rPr lang="en-US" sz="1200" b="1" dirty="0"/>
              <a:t> </a:t>
            </a:r>
            <a:r>
              <a:rPr lang="en-US" sz="1200" b="1" dirty="0" err="1"/>
              <a:t>tincidunt</a:t>
            </a:r>
            <a:r>
              <a:rPr lang="en-US" sz="1200" b="1" dirty="0"/>
              <a:t> </a:t>
            </a:r>
            <a:r>
              <a:rPr lang="en-US" sz="1200" b="1" dirty="0" err="1"/>
              <a:t>ut</a:t>
            </a:r>
            <a:r>
              <a:rPr lang="en-US" sz="1200" b="1" dirty="0"/>
              <a:t> </a:t>
            </a:r>
            <a:r>
              <a:rPr lang="en-US" sz="1200" b="1" dirty="0" err="1"/>
              <a:t>laoreet</a:t>
            </a:r>
            <a:r>
              <a:rPr lang="en-US" sz="1200" b="1" dirty="0"/>
              <a:t> dolore magna </a:t>
            </a:r>
            <a:r>
              <a:rPr lang="en-US" sz="1200" b="1" dirty="0" err="1"/>
              <a:t>aliquam</a:t>
            </a:r>
            <a:r>
              <a:rPr lang="en-US" sz="1200" b="1" dirty="0"/>
              <a:t> </a:t>
            </a:r>
            <a:r>
              <a:rPr lang="en-US" sz="1200" b="1" dirty="0" err="1"/>
              <a:t>erat</a:t>
            </a:r>
            <a:r>
              <a:rPr lang="en-US" sz="1200" b="1" dirty="0"/>
              <a:t> </a:t>
            </a:r>
            <a:r>
              <a:rPr lang="en-US" sz="1200" b="1" dirty="0" err="1"/>
              <a:t>volutpat</a:t>
            </a:r>
            <a:r>
              <a:rPr lang="en-US" sz="1200" b="1" dirty="0"/>
              <a:t>. </a:t>
            </a:r>
          </a:p>
          <a:p>
            <a:endParaRPr lang="en-US" sz="1200" b="1" dirty="0"/>
          </a:p>
          <a:p>
            <a:r>
              <a:rPr lang="en-US" sz="1200" b="1" dirty="0"/>
              <a:t>Lorem ipsum dolor sit </a:t>
            </a:r>
            <a:r>
              <a:rPr lang="en-US" sz="1200" b="1" dirty="0" err="1"/>
              <a:t>amet</a:t>
            </a:r>
            <a:r>
              <a:rPr lang="en-US" sz="1200" b="1" dirty="0"/>
              <a:t>, </a:t>
            </a:r>
            <a:r>
              <a:rPr lang="en-US" sz="1200" b="1" dirty="0" err="1"/>
              <a:t>consectetuer</a:t>
            </a:r>
            <a:r>
              <a:rPr lang="en-US" sz="1200" b="1" dirty="0"/>
              <a:t> </a:t>
            </a:r>
            <a:r>
              <a:rPr lang="en-US" sz="1200" b="1" dirty="0" err="1"/>
              <a:t>adipiscing</a:t>
            </a:r>
            <a:r>
              <a:rPr lang="en-US" sz="1200" b="1" dirty="0"/>
              <a:t> </a:t>
            </a:r>
            <a:r>
              <a:rPr lang="en-US" sz="1200" b="1" dirty="0" err="1"/>
              <a:t>elit</a:t>
            </a:r>
            <a:r>
              <a:rPr lang="en-US" sz="1200" b="1" dirty="0"/>
              <a:t>, </a:t>
            </a:r>
            <a:r>
              <a:rPr lang="en-US" sz="1200" b="1" dirty="0" err="1"/>
              <a:t>sed</a:t>
            </a:r>
            <a:r>
              <a:rPr lang="en-US" sz="1200" b="1" dirty="0"/>
              <a:t> </a:t>
            </a:r>
            <a:r>
              <a:rPr lang="en-US" sz="1200" b="1" dirty="0" err="1"/>
              <a:t>diam</a:t>
            </a:r>
            <a:r>
              <a:rPr lang="en-US" sz="1200" b="1" dirty="0"/>
              <a:t> </a:t>
            </a:r>
            <a:r>
              <a:rPr lang="en-US" sz="1200" b="1" dirty="0" err="1"/>
              <a:t>nonummy</a:t>
            </a:r>
            <a:r>
              <a:rPr lang="en-US" sz="1200" b="1" dirty="0"/>
              <a:t> </a:t>
            </a:r>
            <a:r>
              <a:rPr lang="en-US" sz="1200" b="1" dirty="0" err="1"/>
              <a:t>nibh</a:t>
            </a:r>
            <a:r>
              <a:rPr lang="en-US" sz="1200" b="1" dirty="0"/>
              <a:t> </a:t>
            </a:r>
            <a:r>
              <a:rPr lang="en-US" sz="1200" b="1" dirty="0" err="1"/>
              <a:t>euismod</a:t>
            </a:r>
            <a:r>
              <a:rPr lang="en-US" sz="1200" b="1" dirty="0"/>
              <a:t> </a:t>
            </a:r>
            <a:r>
              <a:rPr lang="en-US" sz="1200" b="1" dirty="0" err="1"/>
              <a:t>tincidunt</a:t>
            </a:r>
            <a:r>
              <a:rPr lang="en-US" sz="1200" b="1" dirty="0"/>
              <a:t> </a:t>
            </a:r>
            <a:r>
              <a:rPr lang="en-US" sz="1200" b="1" dirty="0" err="1"/>
              <a:t>ut</a:t>
            </a:r>
            <a:r>
              <a:rPr lang="en-US" sz="1200" b="1" dirty="0"/>
              <a:t> </a:t>
            </a:r>
            <a:r>
              <a:rPr lang="en-US" sz="1200" b="1" dirty="0" err="1"/>
              <a:t>laoreet</a:t>
            </a:r>
            <a:r>
              <a:rPr lang="en-US" sz="1200" b="1" dirty="0"/>
              <a:t> dolore magna </a:t>
            </a:r>
            <a:r>
              <a:rPr lang="en-US" sz="1200" b="1" dirty="0" err="1"/>
              <a:t>aliquam</a:t>
            </a:r>
            <a:r>
              <a:rPr lang="en-US" sz="1200" b="1" dirty="0"/>
              <a:t> </a:t>
            </a:r>
            <a:r>
              <a:rPr lang="en-US" sz="1200" b="1" dirty="0" err="1"/>
              <a:t>erat</a:t>
            </a:r>
            <a:r>
              <a:rPr lang="en-US" sz="1200" b="1" dirty="0"/>
              <a:t> </a:t>
            </a:r>
            <a:r>
              <a:rPr lang="en-US" sz="1200" b="1" dirty="0" err="1"/>
              <a:t>volutpat</a:t>
            </a:r>
            <a:r>
              <a:rPr lang="en-US" sz="1200" b="1" dirty="0"/>
              <a:t>. </a:t>
            </a:r>
          </a:p>
          <a:p>
            <a:endParaRPr lang="en-US" sz="1200" b="1" dirty="0"/>
          </a:p>
          <a:p>
            <a:r>
              <a:rPr lang="en-US" sz="1200" b="1" dirty="0"/>
              <a:t>Lorem ipsum dolor sit </a:t>
            </a:r>
            <a:r>
              <a:rPr lang="en-US" sz="1200" b="1" dirty="0" err="1"/>
              <a:t>amet</a:t>
            </a:r>
            <a:r>
              <a:rPr lang="en-US" sz="1200" b="1" dirty="0"/>
              <a:t>, </a:t>
            </a:r>
            <a:r>
              <a:rPr lang="en-US" sz="1200" b="1" dirty="0" err="1"/>
              <a:t>consectetuer</a:t>
            </a:r>
            <a:r>
              <a:rPr lang="en-US" sz="1200" b="1" dirty="0"/>
              <a:t> </a:t>
            </a:r>
            <a:r>
              <a:rPr lang="en-US" sz="1200" b="1" dirty="0" err="1"/>
              <a:t>adipiscing</a:t>
            </a:r>
            <a:r>
              <a:rPr lang="en-US" sz="1200" b="1" dirty="0"/>
              <a:t> </a:t>
            </a:r>
            <a:r>
              <a:rPr lang="en-US" sz="1200" b="1" dirty="0" err="1"/>
              <a:t>elit</a:t>
            </a:r>
            <a:r>
              <a:rPr lang="en-US" sz="1200" b="1" dirty="0"/>
              <a:t>, </a:t>
            </a:r>
            <a:r>
              <a:rPr lang="en-US" sz="1200" b="1" dirty="0" err="1"/>
              <a:t>sed</a:t>
            </a:r>
            <a:r>
              <a:rPr lang="en-US" sz="1200" b="1" dirty="0"/>
              <a:t> </a:t>
            </a:r>
            <a:r>
              <a:rPr lang="en-US" sz="1200" b="1" dirty="0" err="1"/>
              <a:t>diam</a:t>
            </a:r>
            <a:r>
              <a:rPr lang="en-US" sz="1200" b="1" dirty="0"/>
              <a:t> </a:t>
            </a:r>
            <a:r>
              <a:rPr lang="en-US" sz="1200" b="1" dirty="0" err="1"/>
              <a:t>nonummy</a:t>
            </a:r>
            <a:r>
              <a:rPr lang="en-US" sz="1200" b="1" dirty="0"/>
              <a:t> </a:t>
            </a:r>
            <a:r>
              <a:rPr lang="en-US" sz="1200" b="1" dirty="0" err="1"/>
              <a:t>nibh</a:t>
            </a:r>
            <a:r>
              <a:rPr lang="en-US" sz="1200" b="1" dirty="0"/>
              <a:t> </a:t>
            </a:r>
            <a:r>
              <a:rPr lang="en-US" sz="1200" b="1" dirty="0" err="1"/>
              <a:t>euismod</a:t>
            </a:r>
            <a:r>
              <a:rPr lang="en-US" sz="1200" b="1" dirty="0"/>
              <a:t> </a:t>
            </a:r>
            <a:r>
              <a:rPr lang="en-US" sz="1200" b="1" dirty="0" err="1"/>
              <a:t>tincidunt</a:t>
            </a:r>
            <a:r>
              <a:rPr lang="en-US" sz="1200" b="1" dirty="0"/>
              <a:t> </a:t>
            </a:r>
            <a:r>
              <a:rPr lang="en-US" sz="1200" b="1" dirty="0" err="1"/>
              <a:t>ut</a:t>
            </a:r>
            <a:r>
              <a:rPr lang="en-US" sz="1200" b="1" dirty="0"/>
              <a:t> </a:t>
            </a:r>
            <a:r>
              <a:rPr lang="en-US" sz="1200" b="1" dirty="0" err="1"/>
              <a:t>laoreet</a:t>
            </a:r>
            <a:r>
              <a:rPr lang="en-US" sz="1200" b="1" dirty="0"/>
              <a:t> dolore magna </a:t>
            </a:r>
            <a:r>
              <a:rPr lang="en-US" sz="1200" b="1" dirty="0" err="1"/>
              <a:t>aliquam</a:t>
            </a:r>
            <a:r>
              <a:rPr lang="en-US" sz="1200" b="1" dirty="0"/>
              <a:t> </a:t>
            </a:r>
            <a:r>
              <a:rPr lang="en-US" sz="1200" b="1" dirty="0" err="1"/>
              <a:t>erat</a:t>
            </a:r>
            <a:r>
              <a:rPr lang="en-US" sz="1200" b="1" dirty="0"/>
              <a:t> </a:t>
            </a:r>
            <a:r>
              <a:rPr lang="en-US" sz="1200" b="1" dirty="0" err="1"/>
              <a:t>volutpat</a:t>
            </a:r>
            <a:r>
              <a:rPr lang="en-US" sz="1200" b="1" dirty="0"/>
              <a:t>. </a:t>
            </a:r>
          </a:p>
          <a:p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15377608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slide (colla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741"/>
          </a:xfrm>
        </p:spPr>
        <p:txBody>
          <a:bodyPr/>
          <a:lstStyle>
            <a:lvl1pPr>
              <a:defRPr>
                <a:solidFill>
                  <a:srgbClr val="41404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Picture Placeholder 4">
            <a:extLst>
              <a:ext uri="{FF2B5EF4-FFF2-40B4-BE49-F238E27FC236}">
                <a16:creationId xmlns:a16="http://schemas.microsoft.com/office/drawing/2014/main" id="{D7E420A9-CC61-744A-929F-ECC58314AE6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36550" y="1119541"/>
            <a:ext cx="2836863" cy="314289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87C5ED34-8610-AF44-B5D4-DCA3634E5CFD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661585" y="1119541"/>
            <a:ext cx="2836863" cy="314289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C8997369-9E26-AA4F-86C5-89CE9789BE0A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3417650" y="1119541"/>
            <a:ext cx="2001515" cy="167893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Picture Placeholder 4">
            <a:extLst>
              <a:ext uri="{FF2B5EF4-FFF2-40B4-BE49-F238E27FC236}">
                <a16:creationId xmlns:a16="http://schemas.microsoft.com/office/drawing/2014/main" id="{CE0D1CBE-2F23-DA4E-AF93-871DC6AE9A8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417650" y="3079376"/>
            <a:ext cx="2001515" cy="118306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9688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slide (2up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88820B8C-5E97-A44A-A9BF-CA38F1A957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741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Picture Placeholder 4">
            <a:extLst>
              <a:ext uri="{FF2B5EF4-FFF2-40B4-BE49-F238E27FC236}">
                <a16:creationId xmlns:a16="http://schemas.microsoft.com/office/drawing/2014/main" id="{0EF31DAE-CCCE-2B46-940F-8A65659D0A6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36550" y="1119541"/>
            <a:ext cx="5077279" cy="314289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492F0690-6524-DB42-8F3D-7A53E8A2CD9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661585" y="1119541"/>
            <a:ext cx="2836863" cy="314289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8375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slide (centere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741"/>
          </a:xfrm>
        </p:spPr>
        <p:txBody>
          <a:bodyPr>
            <a:normAutofit/>
          </a:bodyPr>
          <a:lstStyle>
            <a:lvl1pPr>
              <a:defRPr sz="2800">
                <a:solidFill>
                  <a:srgbClr val="41404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93853F10-9B0B-734F-B4E4-C98A7D09B3B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36550" y="1119541"/>
            <a:ext cx="8205543" cy="333634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5192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slide (full blee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0174B360-4DA4-6744-ACFC-7DB49D4F8E7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5143499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741"/>
          </a:xfrm>
        </p:spPr>
        <p:txBody>
          <a:bodyPr>
            <a:normAutofit/>
          </a:bodyPr>
          <a:lstStyle>
            <a:lvl1pPr>
              <a:defRPr sz="2800">
                <a:solidFill>
                  <a:srgbClr val="41404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012878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 logo customer w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74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961C43B1-F027-8D4C-A357-C0443C9527D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91671" y="1564012"/>
            <a:ext cx="1268118" cy="94884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1CAF2086-B0F7-3A42-9B32-5E8E98210D7C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2705186" y="1564012"/>
            <a:ext cx="1268118" cy="94884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FCEC5B2A-BC35-2443-A09C-60F189DA99A9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4818701" y="1564012"/>
            <a:ext cx="1268118" cy="94884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1140B1AE-19F8-B643-9F51-AF879A784B44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6932217" y="1564012"/>
            <a:ext cx="1268118" cy="94884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11A4F132-9F85-FB40-8DAB-CAFBC0A8682A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591671" y="2935611"/>
            <a:ext cx="1268118" cy="94884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1C0CB52A-AAFF-3443-A1B6-90061B63DFE2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2705186" y="2935611"/>
            <a:ext cx="1268118" cy="94884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DF7C7411-4353-2C46-88BB-81BA2B34FAEA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4818701" y="2935611"/>
            <a:ext cx="1268118" cy="94884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BB39C439-B178-3B44-9A9B-CA908F41669F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6932217" y="2935611"/>
            <a:ext cx="1268118" cy="94884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8263965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1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able Placeholder 3">
            <a:extLst>
              <a:ext uri="{FF2B5EF4-FFF2-40B4-BE49-F238E27FC236}">
                <a16:creationId xmlns:a16="http://schemas.microsoft.com/office/drawing/2014/main" id="{2B2A2CF2-1B4F-AF47-A850-CCC66A8E1A3E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336788" y="1154113"/>
            <a:ext cx="8205549" cy="312737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50567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r char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19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6" name="Chart Placeholder 5">
            <a:extLst>
              <a:ext uri="{FF2B5EF4-FFF2-40B4-BE49-F238E27FC236}">
                <a16:creationId xmlns:a16="http://schemas.microsoft.com/office/drawing/2014/main" id="{591D1356-479B-2E4F-BA4E-AADD8155B389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336550" y="1058863"/>
            <a:ext cx="8205788" cy="34036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09303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e char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1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hart Placeholder 5">
            <a:extLst>
              <a:ext uri="{FF2B5EF4-FFF2-40B4-BE49-F238E27FC236}">
                <a16:creationId xmlns:a16="http://schemas.microsoft.com/office/drawing/2014/main" id="{17EE4A2A-D6A7-7149-9A3A-3B08D098FD96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336550" y="1058863"/>
            <a:ext cx="8205788" cy="34036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069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741"/>
          </a:xfrm>
        </p:spPr>
        <p:txBody>
          <a:bodyPr/>
          <a:lstStyle>
            <a:lvl1pPr>
              <a:defRPr>
                <a:solidFill>
                  <a:srgbClr val="41404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0592" y="1009332"/>
            <a:ext cx="8205304" cy="355392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rgbClr val="414042"/>
                </a:solidFill>
              </a:defRPr>
            </a:lvl1pPr>
            <a:lvl2pPr marL="742950" indent="-285750">
              <a:buFont typeface="Arial"/>
              <a:buChar char="•"/>
              <a:defRPr>
                <a:solidFill>
                  <a:srgbClr val="414042"/>
                </a:solidFill>
              </a:defRPr>
            </a:lvl2pPr>
            <a:lvl3pPr marL="1143000" indent="-228600">
              <a:buFont typeface="Arial"/>
              <a:buChar char="•"/>
              <a:defRPr>
                <a:solidFill>
                  <a:srgbClr val="414042"/>
                </a:solidFill>
              </a:defRPr>
            </a:lvl3pPr>
            <a:lvl4pPr>
              <a:defRPr>
                <a:solidFill>
                  <a:srgbClr val="414042"/>
                </a:solidFill>
              </a:defRPr>
            </a:lvl4pPr>
            <a:lvl5pPr>
              <a:defRPr>
                <a:solidFill>
                  <a:srgbClr val="41404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0845906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ne char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9EC97-1214-BB41-B092-F04934951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1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hart Placeholder 5">
            <a:extLst>
              <a:ext uri="{FF2B5EF4-FFF2-40B4-BE49-F238E27FC236}">
                <a16:creationId xmlns:a16="http://schemas.microsoft.com/office/drawing/2014/main" id="{E30F2D6E-10E2-6847-814E-E8B531A99EF9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336550" y="1058863"/>
            <a:ext cx="8205788" cy="34036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47245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&amp;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2822713" y="-284259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7436224" y="610496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C0CD439-66AA-B54A-8E95-37CD120E6E1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9170"/>
            <a:ext cx="9144000" cy="514065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E417CEB-D5D2-0349-8B6C-412136DD4781}"/>
              </a:ext>
            </a:extLst>
          </p:cNvPr>
          <p:cNvSpPr txBox="1"/>
          <p:nvPr userDrawn="1"/>
        </p:nvSpPr>
        <p:spPr>
          <a:xfrm>
            <a:off x="487899" y="4802438"/>
            <a:ext cx="4447181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dirty="0">
                <a:solidFill>
                  <a:schemeClr val="bg1">
                    <a:lumMod val="50000"/>
                  </a:schemeClr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© 2018, Amazon Web Services, Inc. or its Affiliates. All rights reserved. </a:t>
            </a:r>
            <a:r>
              <a:rPr lang="en-US" sz="700" b="0" i="0" dirty="0">
                <a:solidFill>
                  <a:schemeClr val="bg1">
                    <a:lumMod val="50000"/>
                  </a:schemeClr>
                </a:solidFill>
                <a:effectLst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Amazon Confidential and Trademark</a:t>
            </a:r>
            <a:endParaRPr lang="en-US" sz="700" b="0" i="0" dirty="0">
              <a:solidFill>
                <a:schemeClr val="bg1">
                  <a:lumMod val="50000"/>
                </a:schemeClr>
              </a:solidFill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0C39D3BE-5184-D545-A327-AE99FFA3AE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647" y="1618393"/>
            <a:ext cx="6662921" cy="704387"/>
          </a:xfrm>
        </p:spPr>
        <p:txBody>
          <a:bodyPr anchor="ctr" anchorCtr="0">
            <a:noAutofit/>
          </a:bodyPr>
          <a:lstStyle>
            <a:lvl1pPr algn="l"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6F38406E-8093-114A-80F6-C8D7BE2CCE6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8522" y="2322780"/>
            <a:ext cx="3987800" cy="4953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F86BE37E-764E-C74F-8FC4-1742D6FC0A3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1647" y="3718972"/>
            <a:ext cx="3683000" cy="62287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600" baseline="0"/>
            </a:lvl1pPr>
          </a:lstStyle>
          <a:p>
            <a:pPr lvl="0"/>
            <a:r>
              <a:rPr lang="en-US" dirty="0"/>
              <a:t>Click to edit Presenter, Team</a:t>
            </a:r>
          </a:p>
          <a:p>
            <a:pPr lvl="0"/>
            <a:r>
              <a:rPr lang="en-US" dirty="0"/>
              <a:t>Date, location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5D66EFE7-EC84-CD47-9909-3F9E29016A4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2791" y="4706911"/>
            <a:ext cx="440655" cy="264393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763354F-D815-CB42-ABA6-4877489489A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9170"/>
            <a:ext cx="9144000" cy="5140657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5961D4C6-43F6-D04A-9AB5-31F7980DE89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0702" y="1550831"/>
            <a:ext cx="7772400" cy="1021556"/>
          </a:xfrm>
        </p:spPr>
        <p:txBody>
          <a:bodyPr anchor="ctr">
            <a:noAutofit/>
          </a:bodyPr>
          <a:lstStyle>
            <a:lvl1pPr algn="l">
              <a:defRPr sz="4000" b="1" cap="none"/>
            </a:lvl1pPr>
          </a:lstStyle>
          <a:p>
            <a:r>
              <a:rPr lang="en-US" dirty="0"/>
              <a:t>Thank you!</a:t>
            </a:r>
          </a:p>
        </p:txBody>
      </p:sp>
      <p:sp>
        <p:nvSpPr>
          <p:cNvPr id="5" name="Text Placeholder 11">
            <a:extLst>
              <a:ext uri="{FF2B5EF4-FFF2-40B4-BE49-F238E27FC236}">
                <a16:creationId xmlns:a16="http://schemas.microsoft.com/office/drawing/2014/main" id="{509E35A8-0BD0-3943-81AF-27AD5871D52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7899" y="2572387"/>
            <a:ext cx="3683000" cy="43338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60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B030730-23FD-084C-B180-980A8DAAB74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2791" y="4706911"/>
            <a:ext cx="440655" cy="264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483756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647E4-E7F7-9646-880C-2CDC95018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7196272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mage slide (cen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741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78145AC-79A9-834A-BE03-ED99E1BFF7A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36550" y="1119541"/>
            <a:ext cx="8395220" cy="333634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68099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White logo customer w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19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339939" y="1170916"/>
            <a:ext cx="1924050" cy="110066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>
                <a:solidFill>
                  <a:srgbClr val="C2C2C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3479308" y="1170916"/>
            <a:ext cx="1924050" cy="110066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>
                <a:solidFill>
                  <a:srgbClr val="C2C2C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22"/>
          </p:nvPr>
        </p:nvSpPr>
        <p:spPr>
          <a:xfrm>
            <a:off x="6624974" y="1170916"/>
            <a:ext cx="1924050" cy="110066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>
                <a:solidFill>
                  <a:srgbClr val="C2C2C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23"/>
          </p:nvPr>
        </p:nvSpPr>
        <p:spPr>
          <a:xfrm>
            <a:off x="339939" y="2782372"/>
            <a:ext cx="1924050" cy="110066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>
                <a:solidFill>
                  <a:srgbClr val="C2C2C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24"/>
          </p:nvPr>
        </p:nvSpPr>
        <p:spPr>
          <a:xfrm>
            <a:off x="3479308" y="2782372"/>
            <a:ext cx="1924050" cy="110066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>
                <a:solidFill>
                  <a:srgbClr val="C2C2C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25"/>
          </p:nvPr>
        </p:nvSpPr>
        <p:spPr>
          <a:xfrm>
            <a:off x="6624974" y="2782372"/>
            <a:ext cx="1924050" cy="110066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>
                <a:solidFill>
                  <a:srgbClr val="C2C2C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955676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1812727" y="1701106"/>
            <a:ext cx="5518547" cy="1741289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" name="Slide Number">
            <a:extLst>
              <a:ext uri="{FF2B5EF4-FFF2-40B4-BE49-F238E27FC236}">
                <a16:creationId xmlns:a16="http://schemas.microsoft.com/office/drawing/2014/main" id="{E42C8B05-EAF8-0B45-9A1B-04C50A353EF2}"/>
              </a:ext>
            </a:extLst>
          </p:cNvPr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ABF231D-9B96-9349-A685-979143B8227F}" type="slidenum">
              <a:rPr lang="de-DE" altLang="de-DE"/>
              <a:pPr/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127632199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+ Sub-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EC282B30-6A38-FD49-90BA-B0F355F4026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20263" r="16244"/>
          <a:stretch/>
        </p:blipFill>
        <p:spPr>
          <a:xfrm>
            <a:off x="0" y="0"/>
            <a:ext cx="9144001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394" y="1969202"/>
            <a:ext cx="7772400" cy="930105"/>
          </a:xfrm>
        </p:spPr>
        <p:txBody>
          <a:bodyPr anchor="ctr">
            <a:noAutofit/>
          </a:bodyPr>
          <a:lstStyle>
            <a:lvl1pPr algn="l">
              <a:defRPr sz="4000" b="1" cap="none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9C2E74A-1C76-BA45-B688-EBC1722762E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96875" y="2970213"/>
            <a:ext cx="5137150" cy="489424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Edit Master text styles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A3DE56E-F6B8-0543-817A-DCBF6129803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1438" y="4706911"/>
            <a:ext cx="443363" cy="26506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86A16C5-0127-F443-821D-7AC0F088CDAC}"/>
              </a:ext>
            </a:extLst>
          </p:cNvPr>
          <p:cNvSpPr txBox="1"/>
          <p:nvPr userDrawn="1"/>
        </p:nvSpPr>
        <p:spPr>
          <a:xfrm>
            <a:off x="487899" y="4802438"/>
            <a:ext cx="4447181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dirty="0">
                <a:solidFill>
                  <a:schemeClr val="bg1">
                    <a:lumMod val="50000"/>
                  </a:schemeClr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© 2018, Amazon Web Services, Inc. or its Affiliates. All rights reserved. </a:t>
            </a:r>
            <a:r>
              <a:rPr lang="en-US" sz="700" b="0" i="0" dirty="0">
                <a:solidFill>
                  <a:schemeClr val="bg1">
                    <a:lumMod val="50000"/>
                  </a:schemeClr>
                </a:solidFill>
                <a:effectLst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Amazon Confidential and Trademark</a:t>
            </a:r>
            <a:endParaRPr lang="en-US" sz="700" b="0" i="0" dirty="0">
              <a:solidFill>
                <a:schemeClr val="bg1">
                  <a:lumMod val="50000"/>
                </a:schemeClr>
              </a:solidFill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606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7B736881-1F48-B949-8D20-7CB2DA6D042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20263" r="16244"/>
          <a:stretch/>
        </p:blipFill>
        <p:spPr>
          <a:xfrm>
            <a:off x="0" y="0"/>
            <a:ext cx="9144001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394" y="1969202"/>
            <a:ext cx="7772400" cy="930105"/>
          </a:xfrm>
        </p:spPr>
        <p:txBody>
          <a:bodyPr anchor="ctr">
            <a:noAutofit/>
          </a:bodyPr>
          <a:lstStyle>
            <a:lvl1pPr algn="l">
              <a:defRPr sz="4000" b="1" cap="none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A3DE56E-F6B8-0543-817A-DCBF6129803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1438" y="4706911"/>
            <a:ext cx="443363" cy="26506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86A16C5-0127-F443-821D-7AC0F088CDAC}"/>
              </a:ext>
            </a:extLst>
          </p:cNvPr>
          <p:cNvSpPr txBox="1"/>
          <p:nvPr userDrawn="1"/>
        </p:nvSpPr>
        <p:spPr>
          <a:xfrm>
            <a:off x="487899" y="4802438"/>
            <a:ext cx="4447181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dirty="0">
                <a:solidFill>
                  <a:schemeClr val="bg1">
                    <a:lumMod val="50000"/>
                  </a:schemeClr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© 2018, Amazon Web Services, Inc. or its Affiliates. All rights reserved. </a:t>
            </a:r>
            <a:r>
              <a:rPr lang="en-US" sz="700" b="0" i="0" dirty="0">
                <a:solidFill>
                  <a:schemeClr val="bg1">
                    <a:lumMod val="50000"/>
                  </a:schemeClr>
                </a:solidFill>
                <a:effectLst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Amazon Confidential and Trademark</a:t>
            </a:r>
            <a:endParaRPr lang="en-US" sz="700" b="0" i="0" dirty="0">
              <a:solidFill>
                <a:schemeClr val="bg1">
                  <a:lumMod val="50000"/>
                </a:schemeClr>
              </a:solidFill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24313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-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4AB26A5B-DA33-954D-A132-24039ECE7FA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16348" r="20161"/>
          <a:stretch/>
        </p:blipFill>
        <p:spPr>
          <a:xfrm>
            <a:off x="1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394" y="1969202"/>
            <a:ext cx="7772400" cy="930105"/>
          </a:xfrm>
        </p:spPr>
        <p:txBody>
          <a:bodyPr anchor="ctr">
            <a:noAutofit/>
          </a:bodyPr>
          <a:lstStyle>
            <a:lvl1pPr algn="l">
              <a:defRPr sz="4000" b="1" cap="none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A3DE56E-F6B8-0543-817A-DCBF6129803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1438" y="4706911"/>
            <a:ext cx="443363" cy="26506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86A16C5-0127-F443-821D-7AC0F088CDAC}"/>
              </a:ext>
            </a:extLst>
          </p:cNvPr>
          <p:cNvSpPr txBox="1"/>
          <p:nvPr userDrawn="1"/>
        </p:nvSpPr>
        <p:spPr>
          <a:xfrm>
            <a:off x="487899" y="4802438"/>
            <a:ext cx="4447181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dirty="0">
                <a:solidFill>
                  <a:schemeClr val="bg1">
                    <a:lumMod val="50000"/>
                  </a:schemeClr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© 2018, Amazon Web Services, Inc. or its Affiliates. All rights reserved. </a:t>
            </a:r>
            <a:r>
              <a:rPr lang="en-US" sz="700" b="0" i="0" dirty="0">
                <a:solidFill>
                  <a:schemeClr val="bg1">
                    <a:lumMod val="50000"/>
                  </a:schemeClr>
                </a:solidFill>
                <a:effectLst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Amazon Confidential and Trademark</a:t>
            </a:r>
            <a:endParaRPr lang="en-US" sz="700" b="0" i="0" dirty="0">
              <a:solidFill>
                <a:schemeClr val="bg1">
                  <a:lumMod val="50000"/>
                </a:schemeClr>
              </a:solidFill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1618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-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CD578A1A-F7C9-A04C-B07A-ABEA4A42C44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36508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394" y="1969202"/>
            <a:ext cx="7772400" cy="930105"/>
          </a:xfrm>
        </p:spPr>
        <p:txBody>
          <a:bodyPr anchor="ctr">
            <a:noAutofit/>
          </a:bodyPr>
          <a:lstStyle>
            <a:lvl1pPr algn="l">
              <a:defRPr sz="4000" b="1" cap="none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A3DE56E-F6B8-0543-817A-DCBF6129803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1438" y="4706911"/>
            <a:ext cx="443363" cy="26506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86A16C5-0127-F443-821D-7AC0F088CDAC}"/>
              </a:ext>
            </a:extLst>
          </p:cNvPr>
          <p:cNvSpPr txBox="1"/>
          <p:nvPr userDrawn="1"/>
        </p:nvSpPr>
        <p:spPr>
          <a:xfrm>
            <a:off x="487899" y="4802438"/>
            <a:ext cx="4447181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dirty="0">
                <a:solidFill>
                  <a:schemeClr val="bg1">
                    <a:lumMod val="50000"/>
                  </a:schemeClr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© 2018, Amazon Web Services, Inc. or its Affiliates. All rights reserved. </a:t>
            </a:r>
            <a:r>
              <a:rPr lang="en-US" sz="700" b="0" i="0" dirty="0">
                <a:solidFill>
                  <a:schemeClr val="bg1">
                    <a:lumMod val="50000"/>
                  </a:schemeClr>
                </a:solidFill>
                <a:effectLst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Amazon Confidential and Trademark</a:t>
            </a:r>
            <a:endParaRPr lang="en-US" sz="700" b="0" i="0" dirty="0">
              <a:solidFill>
                <a:schemeClr val="bg1">
                  <a:lumMod val="50000"/>
                </a:schemeClr>
              </a:solidFill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26624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BEC77D13-6EFB-8F42-BB27-91F957615BF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23063" r="13445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4" name="TextBox 3"/>
          <p:cNvSpPr txBox="1"/>
          <p:nvPr userDrawn="1"/>
        </p:nvSpPr>
        <p:spPr>
          <a:xfrm>
            <a:off x="2822713" y="-284259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7436224" y="610496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89207326-B28E-A84E-B683-0ED64933D1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394" y="1969202"/>
            <a:ext cx="7772400" cy="930105"/>
          </a:xfrm>
        </p:spPr>
        <p:txBody>
          <a:bodyPr anchor="ctr">
            <a:noAutofit/>
          </a:bodyPr>
          <a:lstStyle>
            <a:lvl1pPr algn="l">
              <a:defRPr sz="4000" b="1" cap="none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0E1240B-0AF0-A544-8B13-4F6CE8C4914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1438" y="4706911"/>
            <a:ext cx="443363" cy="26506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CCA9E18-FE88-8249-ABA3-AF097E5373F8}"/>
              </a:ext>
            </a:extLst>
          </p:cNvPr>
          <p:cNvSpPr txBox="1"/>
          <p:nvPr userDrawn="1"/>
        </p:nvSpPr>
        <p:spPr>
          <a:xfrm>
            <a:off x="487899" y="4802438"/>
            <a:ext cx="4447181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dirty="0">
                <a:solidFill>
                  <a:schemeClr val="bg1">
                    <a:lumMod val="50000"/>
                  </a:schemeClr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© 2018, Amazon Web Services, Inc. or its Affiliates. All rights reserved. </a:t>
            </a:r>
            <a:r>
              <a:rPr lang="en-US" sz="700" b="0" i="0" dirty="0">
                <a:solidFill>
                  <a:schemeClr val="bg1">
                    <a:lumMod val="50000"/>
                  </a:schemeClr>
                </a:solidFill>
                <a:effectLst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Amazon Confidential and Trademark</a:t>
            </a:r>
            <a:endParaRPr lang="en-US" sz="700" b="0" i="0" dirty="0">
              <a:solidFill>
                <a:schemeClr val="bg1">
                  <a:lumMod val="50000"/>
                </a:schemeClr>
              </a:solidFill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</p:spTree>
    <p:extLst/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- P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BD9223EA-9961-BD43-9F4A-F879101FB69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25044" r="11463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4" name="TextBox 3"/>
          <p:cNvSpPr txBox="1"/>
          <p:nvPr userDrawn="1"/>
        </p:nvSpPr>
        <p:spPr>
          <a:xfrm>
            <a:off x="2822713" y="-284259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7436224" y="610496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85BE5736-B18C-C44C-8013-17CDACE3A2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394" y="1969202"/>
            <a:ext cx="7772400" cy="930105"/>
          </a:xfrm>
        </p:spPr>
        <p:txBody>
          <a:bodyPr anchor="ctr">
            <a:noAutofit/>
          </a:bodyPr>
          <a:lstStyle>
            <a:lvl1pPr algn="l">
              <a:defRPr sz="4000" b="1" cap="none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D771130-A3F1-D24E-A5F9-FD45DA62A95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1438" y="4706911"/>
            <a:ext cx="443363" cy="26506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1C23887-3318-1041-8574-2E814A03D6D4}"/>
              </a:ext>
            </a:extLst>
          </p:cNvPr>
          <p:cNvSpPr txBox="1"/>
          <p:nvPr userDrawn="1"/>
        </p:nvSpPr>
        <p:spPr>
          <a:xfrm>
            <a:off x="487899" y="4802438"/>
            <a:ext cx="4447181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dirty="0">
                <a:solidFill>
                  <a:schemeClr val="bg1">
                    <a:lumMod val="50000"/>
                  </a:schemeClr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© 2018, Amazon Web Services, Inc. or its Affiliates. All rights reserved. </a:t>
            </a:r>
            <a:r>
              <a:rPr lang="en-US" sz="700" b="0" i="0" dirty="0">
                <a:solidFill>
                  <a:schemeClr val="bg1">
                    <a:lumMod val="50000"/>
                  </a:schemeClr>
                </a:solidFill>
                <a:effectLst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Amazon Confidential and Trademark</a:t>
            </a:r>
            <a:endParaRPr lang="en-US" sz="700" b="0" i="0" dirty="0">
              <a:solidFill>
                <a:schemeClr val="bg1">
                  <a:lumMod val="50000"/>
                </a:schemeClr>
              </a:solidFill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</p:spTree>
    <p:extLst/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bullet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741"/>
          </a:xfrm>
        </p:spPr>
        <p:txBody>
          <a:bodyPr/>
          <a:lstStyle>
            <a:lvl1pPr>
              <a:defRPr>
                <a:solidFill>
                  <a:srgbClr val="41404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0592" y="1009332"/>
            <a:ext cx="8205304" cy="355392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rgbClr val="414042"/>
                </a:solidFill>
              </a:defRPr>
            </a:lvl1pPr>
            <a:lvl2pPr marL="742950" indent="-285750">
              <a:buFont typeface="Arial"/>
              <a:buChar char="•"/>
              <a:defRPr>
                <a:solidFill>
                  <a:srgbClr val="414042"/>
                </a:solidFill>
              </a:defRPr>
            </a:lvl2pPr>
            <a:lvl3pPr marL="1143000" indent="-228600">
              <a:buFont typeface="Arial"/>
              <a:buChar char="•"/>
              <a:defRPr>
                <a:solidFill>
                  <a:srgbClr val="414042"/>
                </a:solidFill>
              </a:defRPr>
            </a:lvl3pPr>
            <a:lvl4pPr>
              <a:defRPr>
                <a:solidFill>
                  <a:srgbClr val="414042"/>
                </a:solidFill>
              </a:defRPr>
            </a:lvl4pPr>
            <a:lvl5pPr>
              <a:defRPr>
                <a:solidFill>
                  <a:srgbClr val="41404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544951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85725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0592" y="1009332"/>
            <a:ext cx="8205304" cy="355392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2791" y="4706911"/>
            <a:ext cx="440655" cy="26439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9DC457E-9284-A34F-8F63-B4649C3DE34B}"/>
              </a:ext>
            </a:extLst>
          </p:cNvPr>
          <p:cNvSpPr txBox="1"/>
          <p:nvPr userDrawn="1"/>
        </p:nvSpPr>
        <p:spPr>
          <a:xfrm>
            <a:off x="487899" y="4802438"/>
            <a:ext cx="4447181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dirty="0">
                <a:solidFill>
                  <a:schemeClr val="bg1">
                    <a:lumMod val="50000"/>
                  </a:schemeClr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© 2018, Amazon Web Services, Inc. or its Affiliates. All rights reserved. </a:t>
            </a:r>
            <a:r>
              <a:rPr lang="en-US" sz="700" b="0" i="0" dirty="0">
                <a:solidFill>
                  <a:schemeClr val="bg1">
                    <a:lumMod val="50000"/>
                  </a:schemeClr>
                </a:solidFill>
                <a:effectLst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Amazon Confidential and Trademark</a:t>
            </a:r>
            <a:endParaRPr lang="en-US" sz="700" b="0" i="0" dirty="0">
              <a:solidFill>
                <a:schemeClr val="bg1">
                  <a:lumMod val="50000"/>
                </a:schemeClr>
              </a:solidFill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11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96" r:id="rId3"/>
    <p:sldLayoutId id="2147483697" r:id="rId4"/>
    <p:sldLayoutId id="2147483700" r:id="rId5"/>
    <p:sldLayoutId id="2147483701" r:id="rId6"/>
    <p:sldLayoutId id="2147483694" r:id="rId7"/>
    <p:sldLayoutId id="2147483695" r:id="rId8"/>
    <p:sldLayoutId id="2147483702" r:id="rId9"/>
    <p:sldLayoutId id="2147483703" r:id="rId10"/>
    <p:sldLayoutId id="2147483704" r:id="rId11"/>
    <p:sldLayoutId id="2147483692" r:id="rId12"/>
    <p:sldLayoutId id="2147483677" r:id="rId13"/>
    <p:sldLayoutId id="2147483678" r:id="rId14"/>
    <p:sldLayoutId id="2147483679" r:id="rId15"/>
    <p:sldLayoutId id="2147483689" r:id="rId16"/>
    <p:sldLayoutId id="2147483690" r:id="rId17"/>
    <p:sldLayoutId id="2147483691" r:id="rId18"/>
    <p:sldLayoutId id="2147483680" r:id="rId19"/>
    <p:sldLayoutId id="2147483682" r:id="rId20"/>
    <p:sldLayoutId id="2147483693" r:id="rId21"/>
    <p:sldLayoutId id="2147483687" r:id="rId22"/>
    <p:sldLayoutId id="2147483705" r:id="rId23"/>
    <p:sldLayoutId id="2147483706" r:id="rId24"/>
    <p:sldLayoutId id="2147483707" r:id="rId25"/>
    <p:sldLayoutId id="2147483708" r:id="rId26"/>
  </p:sldLayoutIdLst>
  <p:txStyles>
    <p:titleStyle>
      <a:lvl1pPr algn="l" defTabSz="457200" rtl="0" eaLnBrk="1" latinLnBrk="0" hangingPunct="1">
        <a:spcBef>
          <a:spcPct val="0"/>
        </a:spcBef>
        <a:buNone/>
        <a:defRPr sz="2400" b="1" i="0" kern="1200">
          <a:solidFill>
            <a:srgbClr val="0E2735"/>
          </a:solidFill>
          <a:latin typeface="Amazon Ember Regular" charset="0"/>
          <a:ea typeface="+mj-ea"/>
          <a:cs typeface="Amazon Ember Regular" charset="0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Tx/>
        <a:buNone/>
        <a:defRPr sz="1800" b="0" i="0" kern="1200">
          <a:solidFill>
            <a:srgbClr val="414042"/>
          </a:solidFill>
          <a:latin typeface="Amazon Ember Regular" charset="0"/>
          <a:ea typeface="+mn-ea"/>
          <a:cs typeface="Amazon Ember Regular" charset="0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1800" b="0" i="0" kern="1200">
          <a:solidFill>
            <a:srgbClr val="414042"/>
          </a:solidFill>
          <a:latin typeface="Amazon Ember Regular" charset="0"/>
          <a:ea typeface="+mn-ea"/>
          <a:cs typeface="Amazon Ember Regular" charset="0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600" b="0" i="0" kern="1200">
          <a:solidFill>
            <a:srgbClr val="414042"/>
          </a:solidFill>
          <a:latin typeface="Amazon Ember Regular" charset="0"/>
          <a:ea typeface="+mn-ea"/>
          <a:cs typeface="Amazon Ember Regular" charset="0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400" b="0" i="0" kern="1200">
          <a:solidFill>
            <a:srgbClr val="414042"/>
          </a:solidFill>
          <a:latin typeface="Amazon Ember Regular" charset="0"/>
          <a:ea typeface="+mn-ea"/>
          <a:cs typeface="Amazon Ember Regular" charset="0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200" b="0" i="0" kern="1200">
          <a:solidFill>
            <a:srgbClr val="414042"/>
          </a:solidFill>
          <a:latin typeface="Amazon Ember Regular" charset="0"/>
          <a:ea typeface="+mn-ea"/>
          <a:cs typeface="Amazon Ember Regular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6.xml"/><Relationship Id="rId5" Type="http://schemas.openxmlformats.org/officeDocument/2006/relationships/comments" Target="../comments/comment1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6.xml"/><Relationship Id="rId6" Type="http://schemas.openxmlformats.org/officeDocument/2006/relationships/comments" Target="../comments/commen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6.xml"/><Relationship Id="rId4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6.xml"/><Relationship Id="rId4" Type="http://schemas.openxmlformats.org/officeDocument/2006/relationships/image" Target="../media/image2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6.xml"/><Relationship Id="rId4" Type="http://schemas.openxmlformats.org/officeDocument/2006/relationships/image" Target="../media/image2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6.xml"/><Relationship Id="rId4" Type="http://schemas.openxmlformats.org/officeDocument/2006/relationships/image" Target="../media/image2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6.xml"/><Relationship Id="rId4" Type="http://schemas.openxmlformats.org/officeDocument/2006/relationships/image" Target="../media/image2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6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6.xml"/><Relationship Id="rId6" Type="http://schemas.openxmlformats.org/officeDocument/2006/relationships/image" Target="../media/image29.png"/><Relationship Id="rId5" Type="http://schemas.openxmlformats.org/officeDocument/2006/relationships/image" Target="../media/image27.png"/><Relationship Id="rId4" Type="http://schemas.openxmlformats.org/officeDocument/2006/relationships/image" Target="../media/image2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6.xml"/><Relationship Id="rId5" Type="http://schemas.openxmlformats.org/officeDocument/2006/relationships/image" Target="../media/image22.png"/><Relationship Id="rId4" Type="http://schemas.openxmlformats.org/officeDocument/2006/relationships/image" Target="../media/image2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6.xml"/><Relationship Id="rId5" Type="http://schemas.openxmlformats.org/officeDocument/2006/relationships/image" Target="../media/image22.png"/><Relationship Id="rId4" Type="http://schemas.openxmlformats.org/officeDocument/2006/relationships/image" Target="../media/image2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6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6.xml"/><Relationship Id="rId4" Type="http://schemas.openxmlformats.org/officeDocument/2006/relationships/image" Target="../media/image31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3.xml"/><Relationship Id="rId4" Type="http://schemas.openxmlformats.org/officeDocument/2006/relationships/chart" Target="../charts/chart3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3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g"/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5.jpg"/><Relationship Id="rId4" Type="http://schemas.openxmlformats.org/officeDocument/2006/relationships/image" Target="../media/image34.jpg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24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g"/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13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1.xml"/></Relationships>
</file>

<file path=ppt/slides/_rels/slide7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43.png"/><Relationship Id="rId11" Type="http://schemas.openxmlformats.org/officeDocument/2006/relationships/image" Target="../media/image48.png"/><Relationship Id="rId5" Type="http://schemas.openxmlformats.org/officeDocument/2006/relationships/image" Target="../media/image42.png"/><Relationship Id="rId10" Type="http://schemas.openxmlformats.org/officeDocument/2006/relationships/image" Target="../media/image47.png"/><Relationship Id="rId4" Type="http://schemas.openxmlformats.org/officeDocument/2006/relationships/image" Target="../media/image41.png"/><Relationship Id="rId9" Type="http://schemas.openxmlformats.org/officeDocument/2006/relationships/image" Target="../media/image4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6CCF0C0F-1A6B-1645-B60E-BB747DA69B0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04739" y="3718972"/>
            <a:ext cx="3683000" cy="381541"/>
          </a:xfrm>
        </p:spPr>
        <p:txBody>
          <a:bodyPr/>
          <a:lstStyle/>
          <a:p>
            <a:r>
              <a:rPr lang="en-US" dirty="0"/>
              <a:t>Eden Duthie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6568B5A0-D2B1-5D4A-B081-43D17C38ED0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04739" y="1908228"/>
            <a:ext cx="7324988" cy="744537"/>
          </a:xfrm>
        </p:spPr>
        <p:txBody>
          <a:bodyPr/>
          <a:lstStyle/>
          <a:p>
            <a:r>
              <a:rPr lang="en-US" dirty="0"/>
              <a:t>Scaling Training with </a:t>
            </a:r>
            <a:r>
              <a:rPr lang="en-US" dirty="0" err="1"/>
              <a:t>MXNet</a:t>
            </a:r>
            <a:endParaRPr lang="en-US" dirty="0"/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26E46925-096C-E14E-833E-95A7D3E85E4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04739" y="2658575"/>
            <a:ext cx="6502088" cy="769527"/>
          </a:xfrm>
        </p:spPr>
        <p:txBody>
          <a:bodyPr/>
          <a:lstStyle/>
          <a:p>
            <a:r>
              <a:rPr lang="en-US" sz="2200" dirty="0"/>
              <a:t>Multi GPU and Distributed Training with </a:t>
            </a:r>
            <a:r>
              <a:rPr lang="en-US" sz="2200" dirty="0" err="1"/>
              <a:t>MXNet</a:t>
            </a:r>
            <a:endParaRPr lang="en-US" sz="2200" dirty="0"/>
          </a:p>
          <a:p>
            <a:r>
              <a:rPr lang="en-US" sz="1600" dirty="0" err="1"/>
              <a:t>duthiee@amazon.com</a:t>
            </a:r>
            <a:endParaRPr lang="en-US" sz="1600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7E5E68B6-02F0-0741-B884-275FB189C1EB}"/>
              </a:ext>
            </a:extLst>
          </p:cNvPr>
          <p:cNvSpPr txBox="1">
            <a:spLocks/>
          </p:cNvSpPr>
          <p:nvPr/>
        </p:nvSpPr>
        <p:spPr>
          <a:xfrm>
            <a:off x="404739" y="4100513"/>
            <a:ext cx="3683000" cy="36988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Tx/>
              <a:buNone/>
              <a:defRPr sz="1800" b="0" i="0" kern="1200">
                <a:solidFill>
                  <a:srgbClr val="414042"/>
                </a:solidFill>
                <a:latin typeface="Amazon Ember Regular" charset="0"/>
                <a:ea typeface="+mn-ea"/>
                <a:cs typeface="Amazon Ember Regular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b="0" i="0" kern="1200">
                <a:solidFill>
                  <a:srgbClr val="414042"/>
                </a:solidFill>
                <a:latin typeface="Amazon Ember Regular" charset="0"/>
                <a:ea typeface="+mn-ea"/>
                <a:cs typeface="Amazon Ember Regular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b="0" i="0" kern="1200">
                <a:solidFill>
                  <a:srgbClr val="414042"/>
                </a:solidFill>
                <a:latin typeface="Amazon Ember Regular" charset="0"/>
                <a:ea typeface="+mn-ea"/>
                <a:cs typeface="Amazon Ember Regular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b="0" i="0" kern="1200">
                <a:solidFill>
                  <a:srgbClr val="414042"/>
                </a:solidFill>
                <a:latin typeface="Amazon Ember Regular" charset="0"/>
                <a:ea typeface="+mn-ea"/>
                <a:cs typeface="Amazon Ember Regular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200" b="0" i="0" kern="1200">
                <a:solidFill>
                  <a:srgbClr val="414042"/>
                </a:solidFill>
                <a:latin typeface="Amazon Ember Regular" charset="0"/>
                <a:ea typeface="+mn-ea"/>
                <a:cs typeface="Amazon Ember Regular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/>
              <a:t>1 August 2018</a:t>
            </a:r>
          </a:p>
        </p:txBody>
      </p:sp>
    </p:spTree>
    <p:extLst>
      <p:ext uri="{BB962C8B-B14F-4D97-AF65-F5344CB8AC3E}">
        <p14:creationId xmlns:p14="http://schemas.microsoft.com/office/powerpoint/2010/main" val="33034442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3AF57-2630-E844-AE0F-122B2BC0E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Steps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Multiple GPU Training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010856-9CBC-2448-9BFF-C77D6D887D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labs/</a:t>
            </a:r>
            <a:r>
              <a:rPr lang="en-US" b="1" dirty="0" err="1">
                <a:solidFill>
                  <a:schemeClr val="tx1"/>
                </a:solidFill>
              </a:rPr>
              <a:t>multiple_gpus_gluon</a:t>
            </a:r>
            <a:r>
              <a:rPr lang="en-US" b="1" dirty="0">
                <a:solidFill>
                  <a:schemeClr val="tx1"/>
                </a:solidFill>
              </a:rPr>
              <a:t>/</a:t>
            </a:r>
            <a:r>
              <a:rPr lang="en-US" b="1" dirty="0" err="1">
                <a:solidFill>
                  <a:schemeClr val="tx1"/>
                </a:solidFill>
              </a:rPr>
              <a:t>multiple_gpus_gluon.ipynb</a:t>
            </a:r>
            <a:endParaRPr lang="en-US" b="1" dirty="0">
              <a:solidFill>
                <a:schemeClr val="tx1"/>
              </a:solidFill>
            </a:endParaRPr>
          </a:p>
          <a:p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err="1"/>
              <a:t>Choose</a:t>
            </a:r>
            <a:r>
              <a:rPr lang="de-DE" dirty="0"/>
              <a:t> “</a:t>
            </a:r>
            <a:r>
              <a:rPr lang="de-DE" dirty="0" err="1"/>
              <a:t>local</a:t>
            </a:r>
            <a:r>
              <a:rPr lang="de-DE" dirty="0"/>
              <a:t>“ </a:t>
            </a:r>
            <a:r>
              <a:rPr lang="de-DE" dirty="0" err="1"/>
              <a:t>or</a:t>
            </a:r>
            <a:r>
              <a:rPr lang="de-DE" dirty="0"/>
              <a:t> “</a:t>
            </a:r>
            <a:r>
              <a:rPr lang="de-DE" dirty="0" err="1"/>
              <a:t>device</a:t>
            </a:r>
            <a:r>
              <a:rPr lang="de-DE" dirty="0"/>
              <a:t>“ </a:t>
            </a:r>
            <a:r>
              <a:rPr lang="de-DE" dirty="0" err="1"/>
              <a:t>kvstore</a:t>
            </a: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err="1"/>
              <a:t>Initialise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parameters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copy</a:t>
            </a:r>
            <a:r>
              <a:rPr lang="de-DE" dirty="0"/>
              <a:t> all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them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each</a:t>
            </a:r>
            <a:r>
              <a:rPr lang="de-DE" dirty="0"/>
              <a:t> GPU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Split </a:t>
            </a:r>
            <a:r>
              <a:rPr lang="de-DE" dirty="0" err="1"/>
              <a:t>up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batch</a:t>
            </a:r>
            <a:r>
              <a:rPr lang="de-DE" dirty="0"/>
              <a:t> </a:t>
            </a:r>
            <a:r>
              <a:rPr lang="de-DE" dirty="0" err="1"/>
              <a:t>into</a:t>
            </a:r>
            <a:r>
              <a:rPr lang="de-DE" dirty="0"/>
              <a:t> </a:t>
            </a:r>
            <a:r>
              <a:rPr lang="de-DE" dirty="0" err="1"/>
              <a:t>portions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copy</a:t>
            </a:r>
            <a:r>
              <a:rPr lang="de-DE" dirty="0"/>
              <a:t> </a:t>
            </a:r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dirty="0" err="1"/>
              <a:t>portion</a:t>
            </a:r>
            <a:r>
              <a:rPr lang="de-DE" dirty="0"/>
              <a:t> </a:t>
            </a:r>
            <a:r>
              <a:rPr lang="de-DE" dirty="0" err="1"/>
              <a:t>onto</a:t>
            </a:r>
            <a:r>
              <a:rPr lang="de-DE" dirty="0"/>
              <a:t> a GPU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Run </a:t>
            </a:r>
            <a:r>
              <a:rPr lang="de-DE" dirty="0" err="1"/>
              <a:t>forward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backward</a:t>
            </a:r>
            <a:endParaRPr lang="de-DE" dirty="0"/>
          </a:p>
          <a:p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err="1"/>
              <a:t>Sum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gradients</a:t>
            </a:r>
            <a:r>
              <a:rPr lang="de-DE" dirty="0"/>
              <a:t> </a:t>
            </a:r>
            <a:r>
              <a:rPr lang="de-DE" dirty="0" err="1"/>
              <a:t>across</a:t>
            </a:r>
            <a:r>
              <a:rPr lang="de-DE" dirty="0"/>
              <a:t> all GPUs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broadcast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all GPUs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Update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weights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661994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833A91-8E36-8446-8D75-DD3EFCF6D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Distributed Training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MXNet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455047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A696F-2158-4C49-83EF-54E7BD4575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The </a:t>
            </a:r>
            <a:r>
              <a:rPr lang="de-DE" dirty="0" err="1"/>
              <a:t>kvstore</a:t>
            </a:r>
            <a:endParaRPr lang="de-DE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E1FEC4C-10E8-564F-A691-735FE2E9DF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6789" y="965477"/>
            <a:ext cx="2546349" cy="2546349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F9FCA5D-F4E9-834A-ABFC-E40C098A7C07}"/>
              </a:ext>
            </a:extLst>
          </p:cNvPr>
          <p:cNvSpPr txBox="1"/>
          <p:nvPr/>
        </p:nvSpPr>
        <p:spPr>
          <a:xfrm>
            <a:off x="4072067" y="3982278"/>
            <a:ext cx="1263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dist_async</a:t>
            </a:r>
            <a:endParaRPr lang="de-DE" dirty="0"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34E8154-384D-1644-AA73-C774E1410C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3044" y="906394"/>
            <a:ext cx="2664514" cy="266451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4A6DD59-FD2D-5B47-8D90-F32EBE62E3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7464" y="965477"/>
            <a:ext cx="2161761" cy="216176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1B3108B-D9A2-F64C-AA63-80E7B9D91541}"/>
              </a:ext>
            </a:extLst>
          </p:cNvPr>
          <p:cNvSpPr txBox="1"/>
          <p:nvPr/>
        </p:nvSpPr>
        <p:spPr>
          <a:xfrm>
            <a:off x="1189129" y="3982278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dist_sync</a:t>
            </a:r>
            <a:endParaRPr lang="de-DE" dirty="0"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5D027CA-4DB8-6E43-B403-0583F9BC658C}"/>
              </a:ext>
            </a:extLst>
          </p:cNvPr>
          <p:cNvSpPr txBox="1"/>
          <p:nvPr/>
        </p:nvSpPr>
        <p:spPr>
          <a:xfrm>
            <a:off x="6528786" y="3982278"/>
            <a:ext cx="19191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dist_device_sync</a:t>
            </a:r>
            <a:endParaRPr lang="de-DE" dirty="0"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37372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21" name="Triangle">
            <a:extLst>
              <a:ext uri="{FF2B5EF4-FFF2-40B4-BE49-F238E27FC236}">
                <a16:creationId xmlns:a16="http://schemas.microsoft.com/office/drawing/2014/main" id="{B944CE79-DEBE-7C4E-AA31-E1CEFBA25D09}"/>
              </a:ext>
            </a:extLst>
          </p:cNvPr>
          <p:cNvGrpSpPr>
            <a:grpSpLocks/>
          </p:cNvGrpSpPr>
          <p:nvPr/>
        </p:nvGrpSpPr>
        <p:grpSpPr bwMode="auto">
          <a:xfrm>
            <a:off x="3090438" y="1645785"/>
            <a:ext cx="2984897" cy="2212181"/>
            <a:chOff x="0" y="0"/>
            <a:chExt cx="7960145" cy="5898850"/>
          </a:xfrm>
        </p:grpSpPr>
        <p:sp>
          <p:nvSpPr>
            <p:cNvPr id="234" name="Triangle">
              <a:extLst>
                <a:ext uri="{FF2B5EF4-FFF2-40B4-BE49-F238E27FC236}">
                  <a16:creationId xmlns:a16="http://schemas.microsoft.com/office/drawing/2014/main" id="{EA29B50B-B81C-0240-8B7D-742D400CF84A}"/>
                </a:ext>
              </a:extLst>
            </p:cNvPr>
            <p:cNvSpPr/>
            <p:nvPr/>
          </p:nvSpPr>
          <p:spPr>
            <a:xfrm>
              <a:off x="95255" y="90483"/>
              <a:ext cx="7769635" cy="57575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txBody>
            <a:bodyPr lIns="26789" tIns="26789" rIns="26789" bIns="26789" anchor="ctr"/>
            <a:lstStyle/>
            <a:p>
              <a:pPr algn="ctr" defTabSz="308074"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1125" kern="0">
                <a:solidFill>
                  <a:srgbClr val="FFFFFF"/>
                </a:solidFill>
                <a:sym typeface="Helvetica Neue Medium"/>
              </a:endParaRPr>
            </a:p>
          </p:txBody>
        </p:sp>
        <p:pic>
          <p:nvPicPr>
            <p:cNvPr id="30733" name="Triangle" descr="Triangle">
              <a:extLst>
                <a:ext uri="{FF2B5EF4-FFF2-40B4-BE49-F238E27FC236}">
                  <a16:creationId xmlns:a16="http://schemas.microsoft.com/office/drawing/2014/main" id="{7D811DBB-9A6B-554E-AC53-142C988475CE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" y="0"/>
              <a:ext cx="7960147" cy="58988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39" name="Group">
            <a:extLst>
              <a:ext uri="{FF2B5EF4-FFF2-40B4-BE49-F238E27FC236}">
                <a16:creationId xmlns:a16="http://schemas.microsoft.com/office/drawing/2014/main" id="{23DDAB0A-6639-C74C-A1E5-C95F5C96C86C}"/>
              </a:ext>
            </a:extLst>
          </p:cNvPr>
          <p:cNvGrpSpPr>
            <a:grpSpLocks/>
          </p:cNvGrpSpPr>
          <p:nvPr/>
        </p:nvGrpSpPr>
        <p:grpSpPr bwMode="auto">
          <a:xfrm>
            <a:off x="4052493" y="918313"/>
            <a:ext cx="1060787" cy="763720"/>
            <a:chOff x="-380910" y="0"/>
            <a:chExt cx="2828697" cy="2037474"/>
          </a:xfrm>
        </p:grpSpPr>
        <p:pic>
          <p:nvPicPr>
            <p:cNvPr id="30730" name="Image" descr="Image">
              <a:extLst>
                <a:ext uri="{FF2B5EF4-FFF2-40B4-BE49-F238E27FC236}">
                  <a16:creationId xmlns:a16="http://schemas.microsoft.com/office/drawing/2014/main" id="{2502272F-98D4-4D4A-839E-6A32B1330BA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6745" y="0"/>
              <a:ext cx="1213384" cy="12698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</p:pic>
        <p:sp>
          <p:nvSpPr>
            <p:cNvPr id="30731" name="scheduler">
              <a:extLst>
                <a:ext uri="{FF2B5EF4-FFF2-40B4-BE49-F238E27FC236}">
                  <a16:creationId xmlns:a16="http://schemas.microsoft.com/office/drawing/2014/main" id="{D72C6F20-AFDA-294E-A6C0-DCF17FB420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380910" y="1154156"/>
              <a:ext cx="2828697" cy="8833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wrap="none" lIns="26789" tIns="26789" rIns="26789" bIns="26789" anchor="ctr">
              <a:spAutoFit/>
            </a:bodyPr>
            <a:lstStyle/>
            <a:p>
              <a:pPr algn="ctr" eaLnBrk="1"/>
              <a:r>
                <a:rPr lang="de-DE" altLang="de-DE" dirty="0" err="1"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  <a:t>scheduler</a:t>
              </a:r>
              <a:endParaRPr lang="de-DE" altLang="de-DE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endParaRPr>
            </a:p>
          </p:txBody>
        </p:sp>
      </p:grpSp>
      <p:grpSp>
        <p:nvGrpSpPr>
          <p:cNvPr id="242" name="Group">
            <a:extLst>
              <a:ext uri="{FF2B5EF4-FFF2-40B4-BE49-F238E27FC236}">
                <a16:creationId xmlns:a16="http://schemas.microsoft.com/office/drawing/2014/main" id="{7C34BCFC-57B6-DC45-B7B7-E2B076A067E2}"/>
              </a:ext>
            </a:extLst>
          </p:cNvPr>
          <p:cNvGrpSpPr>
            <a:grpSpLocks/>
          </p:cNvGrpSpPr>
          <p:nvPr/>
        </p:nvGrpSpPr>
        <p:grpSpPr bwMode="auto">
          <a:xfrm>
            <a:off x="2121164" y="3533520"/>
            <a:ext cx="1027125" cy="964260"/>
            <a:chOff x="-381245" y="0"/>
            <a:chExt cx="2738740" cy="2570725"/>
          </a:xfrm>
        </p:grpSpPr>
        <p:sp>
          <p:nvSpPr>
            <p:cNvPr id="30728" name="worker(s)">
              <a:extLst>
                <a:ext uri="{FF2B5EF4-FFF2-40B4-BE49-F238E27FC236}">
                  <a16:creationId xmlns:a16="http://schemas.microsoft.com/office/drawing/2014/main" id="{0D263F8D-B5E2-C447-8586-ED076849108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381245" y="1688010"/>
              <a:ext cx="2738740" cy="8827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wrap="none" lIns="26789" tIns="26789" rIns="26789" bIns="26789" anchor="ctr">
              <a:spAutoFit/>
            </a:bodyPr>
            <a:lstStyle/>
            <a:p>
              <a:pPr algn="ctr" eaLnBrk="1"/>
              <a:r>
                <a:rPr lang="de-DE" altLang="de-DE" dirty="0" err="1"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  <a:t>worker</a:t>
              </a:r>
              <a:r>
                <a:rPr lang="de-DE" altLang="de-DE" dirty="0"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  <a:t>(s)</a:t>
              </a:r>
              <a:endParaRPr lang="de-DE" altLang="de-DE" sz="675" dirty="0"/>
            </a:p>
          </p:txBody>
        </p:sp>
        <p:pic>
          <p:nvPicPr>
            <p:cNvPr id="30729" name="Image" descr="Image">
              <a:extLst>
                <a:ext uri="{FF2B5EF4-FFF2-40B4-BE49-F238E27FC236}">
                  <a16:creationId xmlns:a16="http://schemas.microsoft.com/office/drawing/2014/main" id="{F2176B80-0801-AB48-A5CC-B840F4F3789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869" y="0"/>
              <a:ext cx="1784509" cy="19090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</p:pic>
      </p:grpSp>
      <p:grpSp>
        <p:nvGrpSpPr>
          <p:cNvPr id="245" name="Group">
            <a:extLst>
              <a:ext uri="{FF2B5EF4-FFF2-40B4-BE49-F238E27FC236}">
                <a16:creationId xmlns:a16="http://schemas.microsoft.com/office/drawing/2014/main" id="{FBA21A32-F873-4D48-85DE-161FB32C5419}"/>
              </a:ext>
            </a:extLst>
          </p:cNvPr>
          <p:cNvGrpSpPr>
            <a:grpSpLocks/>
          </p:cNvGrpSpPr>
          <p:nvPr/>
        </p:nvGrpSpPr>
        <p:grpSpPr bwMode="auto">
          <a:xfrm>
            <a:off x="6037298" y="3533520"/>
            <a:ext cx="930944" cy="964260"/>
            <a:chOff x="-253857" y="0"/>
            <a:chExt cx="2483965" cy="2570725"/>
          </a:xfrm>
        </p:grpSpPr>
        <p:sp>
          <p:nvSpPr>
            <p:cNvPr id="30726" name="server(s)">
              <a:extLst>
                <a:ext uri="{FF2B5EF4-FFF2-40B4-BE49-F238E27FC236}">
                  <a16:creationId xmlns:a16="http://schemas.microsoft.com/office/drawing/2014/main" id="{92D7941D-B7B7-C348-B3DD-2C820C9438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253857" y="1688010"/>
              <a:ext cx="2483965" cy="8827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wrap="none" lIns="26789" tIns="26789" rIns="26789" bIns="26789" anchor="ctr">
              <a:spAutoFit/>
            </a:bodyPr>
            <a:lstStyle/>
            <a:p>
              <a:pPr algn="ctr" eaLnBrk="1"/>
              <a:r>
                <a:rPr lang="de-DE" altLang="de-DE" dirty="0" err="1"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  <a:t>server</a:t>
              </a:r>
              <a:r>
                <a:rPr lang="de-DE" altLang="de-DE" dirty="0"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  <a:t>(s)</a:t>
              </a:r>
            </a:p>
          </p:txBody>
        </p:sp>
        <p:pic>
          <p:nvPicPr>
            <p:cNvPr id="30727" name="Image" descr="Image">
              <a:extLst>
                <a:ext uri="{FF2B5EF4-FFF2-40B4-BE49-F238E27FC236}">
                  <a16:creationId xmlns:a16="http://schemas.microsoft.com/office/drawing/2014/main" id="{7C050E10-51A6-8B49-8DF9-318551AC133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869" y="0"/>
              <a:ext cx="1784509" cy="19090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</p:pic>
      </p:grpSp>
      <p:sp>
        <p:nvSpPr>
          <p:cNvPr id="18" name="Title 1">
            <a:extLst>
              <a:ext uri="{FF2B5EF4-FFF2-40B4-BE49-F238E27FC236}">
                <a16:creationId xmlns:a16="http://schemas.microsoft.com/office/drawing/2014/main" id="{685CEA10-94CA-904B-860C-44840EFFDA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741"/>
          </a:xfrm>
        </p:spPr>
        <p:txBody>
          <a:bodyPr/>
          <a:lstStyle/>
          <a:p>
            <a:r>
              <a:rPr lang="de-DE" dirty="0" err="1"/>
              <a:t>MainComponents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an </a:t>
            </a:r>
            <a:r>
              <a:rPr lang="de-DE" dirty="0" err="1"/>
              <a:t>MXNet</a:t>
            </a:r>
            <a:r>
              <a:rPr lang="de-DE" dirty="0"/>
              <a:t> Cluster</a:t>
            </a:r>
          </a:p>
        </p:txBody>
      </p:sp>
    </p:spTree>
    <p:extLst>
      <p:ext uri="{BB962C8B-B14F-4D97-AF65-F5344CB8AC3E}">
        <p14:creationId xmlns:p14="http://schemas.microsoft.com/office/powerpoint/2010/main" val="2826360382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9" grpId="0" animBg="1" advAuto="0"/>
      <p:bldP spid="242" grpId="0" animBg="1" advAuto="0"/>
      <p:bldP spid="245" grpId="0" animBg="1" advAuto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CD056-B53E-2044-84D1-04497DF41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Start a </a:t>
            </a:r>
            <a:r>
              <a:rPr lang="de-DE" dirty="0" err="1"/>
              <a:t>Component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E5D82-8AAE-1D45-8927-1E3D352BC0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import</a:t>
            </a:r>
            <a:r>
              <a:rPr lang="de-DE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de-DE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os</a:t>
            </a:r>
            <a:endParaRPr lang="de-DE" sz="1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endParaRPr lang="de-DE" sz="1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de-DE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os.environ.update</a:t>
            </a:r>
            <a:r>
              <a:rPr lang="de-DE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({</a:t>
            </a:r>
          </a:p>
          <a:p>
            <a:r>
              <a:rPr lang="de-DE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"DMLC_ROLE": "</a:t>
            </a:r>
            <a:r>
              <a:rPr lang="de-DE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scheduler</a:t>
            </a:r>
            <a:r>
              <a:rPr lang="de-DE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", </a:t>
            </a:r>
            <a:r>
              <a:rPr lang="de-DE" sz="1400" dirty="0">
                <a:solidFill>
                  <a:schemeClr val="accent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# </a:t>
            </a:r>
            <a:r>
              <a:rPr lang="de-DE" sz="1400" dirty="0" err="1">
                <a:solidFill>
                  <a:schemeClr val="accent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Could</a:t>
            </a:r>
            <a:r>
              <a:rPr lang="de-DE" sz="1400" dirty="0">
                <a:solidFill>
                  <a:schemeClr val="accent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de-DE" sz="1400" dirty="0" err="1">
                <a:solidFill>
                  <a:schemeClr val="accent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be</a:t>
            </a:r>
            <a:r>
              <a:rPr lang="de-DE" sz="1400" dirty="0">
                <a:solidFill>
                  <a:schemeClr val="accent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"</a:t>
            </a:r>
            <a:r>
              <a:rPr lang="de-DE" sz="1400" dirty="0" err="1">
                <a:solidFill>
                  <a:schemeClr val="accent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scheduler</a:t>
            </a:r>
            <a:r>
              <a:rPr lang="de-DE" sz="1400" dirty="0">
                <a:solidFill>
                  <a:schemeClr val="accent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", "</a:t>
            </a:r>
            <a:r>
              <a:rPr lang="de-DE" sz="1400" dirty="0" err="1">
                <a:solidFill>
                  <a:schemeClr val="accent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worker</a:t>
            </a:r>
            <a:r>
              <a:rPr lang="de-DE" sz="1400" dirty="0">
                <a:solidFill>
                  <a:schemeClr val="accent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 </a:t>
            </a:r>
            <a:r>
              <a:rPr lang="de-DE" sz="1400" dirty="0" err="1">
                <a:solidFill>
                  <a:schemeClr val="accent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or</a:t>
            </a:r>
            <a:r>
              <a:rPr lang="de-DE" sz="1400" dirty="0">
                <a:solidFill>
                  <a:schemeClr val="accent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"</a:t>
            </a:r>
            <a:r>
              <a:rPr lang="de-DE" sz="1400" dirty="0" err="1">
                <a:solidFill>
                  <a:schemeClr val="accent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server</a:t>
            </a:r>
            <a:r>
              <a:rPr lang="de-DE" sz="1400" dirty="0">
                <a:solidFill>
                  <a:schemeClr val="accent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</a:t>
            </a:r>
          </a:p>
          <a:p>
            <a:r>
              <a:rPr lang="de-DE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"DMLC_PS_ROOT_URI": "127.0.0.1", </a:t>
            </a:r>
            <a:r>
              <a:rPr lang="de-DE" sz="1400" dirty="0">
                <a:solidFill>
                  <a:schemeClr val="accent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# IP </a:t>
            </a:r>
            <a:r>
              <a:rPr lang="de-DE" sz="1400" dirty="0" err="1">
                <a:solidFill>
                  <a:schemeClr val="accent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address</a:t>
            </a:r>
            <a:r>
              <a:rPr lang="de-DE" sz="1400" dirty="0">
                <a:solidFill>
                  <a:schemeClr val="accent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de-DE" sz="1400" dirty="0" err="1">
                <a:solidFill>
                  <a:schemeClr val="accent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of</a:t>
            </a:r>
            <a:r>
              <a:rPr lang="de-DE" sz="1400" dirty="0">
                <a:solidFill>
                  <a:schemeClr val="accent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a </a:t>
            </a:r>
            <a:r>
              <a:rPr lang="de-DE" sz="1400" dirty="0" err="1">
                <a:solidFill>
                  <a:schemeClr val="accent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scheduler</a:t>
            </a:r>
            <a:endParaRPr lang="de-DE" sz="1400" dirty="0">
              <a:solidFill>
                <a:schemeClr val="accent3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de-DE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"DMLC_PS_ROOT_PORT": "9000", </a:t>
            </a:r>
            <a:r>
              <a:rPr lang="de-DE" sz="1400" dirty="0">
                <a:solidFill>
                  <a:schemeClr val="accent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# Port </a:t>
            </a:r>
            <a:r>
              <a:rPr lang="de-DE" sz="1400" dirty="0" err="1">
                <a:solidFill>
                  <a:schemeClr val="accent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of</a:t>
            </a:r>
            <a:r>
              <a:rPr lang="de-DE" sz="1400" dirty="0">
                <a:solidFill>
                  <a:schemeClr val="accent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a </a:t>
            </a:r>
            <a:r>
              <a:rPr lang="de-DE" sz="1400" dirty="0" err="1">
                <a:solidFill>
                  <a:schemeClr val="accent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scheduler</a:t>
            </a:r>
            <a:endParaRPr lang="de-DE" sz="1400" dirty="0">
              <a:solidFill>
                <a:schemeClr val="accent3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de-DE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"DMLC_NUM_SERVER": "1", </a:t>
            </a:r>
            <a:r>
              <a:rPr lang="de-DE" sz="1400" dirty="0">
                <a:solidFill>
                  <a:schemeClr val="accent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# </a:t>
            </a:r>
            <a:r>
              <a:rPr lang="de-DE" sz="1400" dirty="0" err="1">
                <a:solidFill>
                  <a:schemeClr val="accent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Number</a:t>
            </a:r>
            <a:r>
              <a:rPr lang="de-DE" sz="1400" dirty="0">
                <a:solidFill>
                  <a:schemeClr val="accent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de-DE" sz="1400" dirty="0" err="1">
                <a:solidFill>
                  <a:schemeClr val="accent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of</a:t>
            </a:r>
            <a:r>
              <a:rPr lang="de-DE" sz="1400" dirty="0">
                <a:solidFill>
                  <a:schemeClr val="accent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de-DE" sz="1400" dirty="0" err="1">
                <a:solidFill>
                  <a:schemeClr val="accent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servers</a:t>
            </a:r>
            <a:r>
              <a:rPr lang="de-DE" sz="1400" dirty="0">
                <a:solidFill>
                  <a:schemeClr val="accent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in </a:t>
            </a:r>
            <a:r>
              <a:rPr lang="de-DE" sz="1400" dirty="0" err="1">
                <a:solidFill>
                  <a:schemeClr val="accent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cluster</a:t>
            </a:r>
            <a:endParaRPr lang="de-DE" sz="1400" dirty="0">
              <a:solidFill>
                <a:schemeClr val="accent3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de-DE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"DMLC_NUM_WORKER": "2", </a:t>
            </a:r>
            <a:r>
              <a:rPr lang="de-DE" sz="1400" dirty="0">
                <a:solidFill>
                  <a:schemeClr val="accent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# </a:t>
            </a:r>
            <a:r>
              <a:rPr lang="de-DE" sz="1400" dirty="0" err="1">
                <a:solidFill>
                  <a:schemeClr val="accent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Number</a:t>
            </a:r>
            <a:r>
              <a:rPr lang="de-DE" sz="1400" dirty="0">
                <a:solidFill>
                  <a:schemeClr val="accent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de-DE" sz="1400" dirty="0" err="1">
                <a:solidFill>
                  <a:schemeClr val="accent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of</a:t>
            </a:r>
            <a:r>
              <a:rPr lang="de-DE" sz="1400" dirty="0">
                <a:solidFill>
                  <a:schemeClr val="accent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de-DE" sz="1400" dirty="0" err="1">
                <a:solidFill>
                  <a:schemeClr val="accent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workers</a:t>
            </a:r>
            <a:r>
              <a:rPr lang="de-DE" sz="1400" dirty="0">
                <a:solidFill>
                  <a:schemeClr val="accent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in </a:t>
            </a:r>
            <a:r>
              <a:rPr lang="de-DE" sz="1400" dirty="0" err="1">
                <a:solidFill>
                  <a:schemeClr val="accent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cluster</a:t>
            </a:r>
            <a:endParaRPr lang="de-DE" sz="1400" dirty="0">
              <a:solidFill>
                <a:schemeClr val="accent3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de-DE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"PS_VERBOSE": "0" # </a:t>
            </a:r>
            <a:r>
              <a:rPr lang="de-DE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Could</a:t>
            </a:r>
            <a:r>
              <a:rPr lang="de-DE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de-DE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be</a:t>
            </a:r>
            <a:r>
              <a:rPr lang="de-DE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0, 1 </a:t>
            </a:r>
            <a:r>
              <a:rPr lang="de-DE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or</a:t>
            </a:r>
            <a:r>
              <a:rPr lang="de-DE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2</a:t>
            </a:r>
          </a:p>
          <a:p>
            <a:r>
              <a:rPr lang="de-DE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})</a:t>
            </a:r>
          </a:p>
          <a:p>
            <a:endParaRPr lang="de-DE" sz="1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de-DE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import</a:t>
            </a:r>
            <a:r>
              <a:rPr lang="de-DE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de-DE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mxnet</a:t>
            </a:r>
            <a:r>
              <a:rPr lang="de-DE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de-DE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as</a:t>
            </a:r>
            <a:r>
              <a:rPr lang="de-DE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mx</a:t>
            </a:r>
          </a:p>
        </p:txBody>
      </p:sp>
    </p:spTree>
    <p:extLst>
      <p:ext uri="{BB962C8B-B14F-4D97-AF65-F5344CB8AC3E}">
        <p14:creationId xmlns:p14="http://schemas.microsoft.com/office/powerpoint/2010/main" val="2021529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21" name="Triangle">
            <a:extLst>
              <a:ext uri="{FF2B5EF4-FFF2-40B4-BE49-F238E27FC236}">
                <a16:creationId xmlns:a16="http://schemas.microsoft.com/office/drawing/2014/main" id="{B944CE79-DEBE-7C4E-AA31-E1CEFBA25D09}"/>
              </a:ext>
            </a:extLst>
          </p:cNvPr>
          <p:cNvGrpSpPr>
            <a:grpSpLocks/>
          </p:cNvGrpSpPr>
          <p:nvPr/>
        </p:nvGrpSpPr>
        <p:grpSpPr bwMode="auto">
          <a:xfrm>
            <a:off x="3090438" y="1645785"/>
            <a:ext cx="2984897" cy="2212181"/>
            <a:chOff x="0" y="0"/>
            <a:chExt cx="7960145" cy="5898850"/>
          </a:xfrm>
        </p:grpSpPr>
        <p:sp>
          <p:nvSpPr>
            <p:cNvPr id="234" name="Triangle">
              <a:extLst>
                <a:ext uri="{FF2B5EF4-FFF2-40B4-BE49-F238E27FC236}">
                  <a16:creationId xmlns:a16="http://schemas.microsoft.com/office/drawing/2014/main" id="{EA29B50B-B81C-0240-8B7D-742D400CF84A}"/>
                </a:ext>
              </a:extLst>
            </p:cNvPr>
            <p:cNvSpPr/>
            <p:nvPr/>
          </p:nvSpPr>
          <p:spPr>
            <a:xfrm>
              <a:off x="95255" y="90483"/>
              <a:ext cx="7769635" cy="57575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txBody>
            <a:bodyPr lIns="26789" tIns="26789" rIns="26789" bIns="26789" anchor="ctr"/>
            <a:lstStyle/>
            <a:p>
              <a:pPr algn="ctr" defTabSz="308074"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1125" kern="0">
                <a:solidFill>
                  <a:srgbClr val="FFFFFF"/>
                </a:solidFill>
                <a:sym typeface="Helvetica Neue Medium"/>
              </a:endParaRPr>
            </a:p>
          </p:txBody>
        </p:sp>
        <p:pic>
          <p:nvPicPr>
            <p:cNvPr id="30733" name="Triangle" descr="Triangle">
              <a:extLst>
                <a:ext uri="{FF2B5EF4-FFF2-40B4-BE49-F238E27FC236}">
                  <a16:creationId xmlns:a16="http://schemas.microsoft.com/office/drawing/2014/main" id="{7D811DBB-9A6B-554E-AC53-142C988475CE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" y="0"/>
              <a:ext cx="7960147" cy="58988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39" name="Group">
            <a:extLst>
              <a:ext uri="{FF2B5EF4-FFF2-40B4-BE49-F238E27FC236}">
                <a16:creationId xmlns:a16="http://schemas.microsoft.com/office/drawing/2014/main" id="{23DDAB0A-6639-C74C-A1E5-C95F5C96C86C}"/>
              </a:ext>
            </a:extLst>
          </p:cNvPr>
          <p:cNvGrpSpPr>
            <a:grpSpLocks/>
          </p:cNvGrpSpPr>
          <p:nvPr/>
        </p:nvGrpSpPr>
        <p:grpSpPr bwMode="auto">
          <a:xfrm>
            <a:off x="3899407" y="918313"/>
            <a:ext cx="1366961" cy="763720"/>
            <a:chOff x="-789130" y="0"/>
            <a:chExt cx="3645141" cy="2037474"/>
          </a:xfrm>
        </p:grpSpPr>
        <p:pic>
          <p:nvPicPr>
            <p:cNvPr id="30730" name="Image" descr="Image">
              <a:extLst>
                <a:ext uri="{FF2B5EF4-FFF2-40B4-BE49-F238E27FC236}">
                  <a16:creationId xmlns:a16="http://schemas.microsoft.com/office/drawing/2014/main" id="{2502272F-98D4-4D4A-839E-6A32B1330BA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6745" y="0"/>
              <a:ext cx="1213384" cy="12698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</p:pic>
        <p:sp>
          <p:nvSpPr>
            <p:cNvPr id="30731" name="scheduler">
              <a:extLst>
                <a:ext uri="{FF2B5EF4-FFF2-40B4-BE49-F238E27FC236}">
                  <a16:creationId xmlns:a16="http://schemas.microsoft.com/office/drawing/2014/main" id="{D72C6F20-AFDA-294E-A6C0-DCF17FB420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789130" y="1154156"/>
              <a:ext cx="3645141" cy="8833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wrap="none" lIns="26789" tIns="26789" rIns="26789" bIns="26789" anchor="ctr">
              <a:spAutoFit/>
            </a:bodyPr>
            <a:lstStyle/>
            <a:p>
              <a:pPr algn="ctr" eaLnBrk="1"/>
              <a:r>
                <a:rPr lang="de-DE" altLang="de-DE" dirty="0"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  <a:t>1x </a:t>
              </a:r>
              <a:r>
                <a:rPr lang="de-DE" altLang="de-DE" dirty="0" err="1"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  <a:t>scheduler</a:t>
              </a:r>
              <a:endParaRPr lang="de-DE" altLang="de-DE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endParaRPr>
            </a:p>
          </p:txBody>
        </p:sp>
      </p:grpSp>
      <p:grpSp>
        <p:nvGrpSpPr>
          <p:cNvPr id="242" name="Group">
            <a:extLst>
              <a:ext uri="{FF2B5EF4-FFF2-40B4-BE49-F238E27FC236}">
                <a16:creationId xmlns:a16="http://schemas.microsoft.com/office/drawing/2014/main" id="{7C34BCFC-57B6-DC45-B7B7-E2B076A067E2}"/>
              </a:ext>
            </a:extLst>
          </p:cNvPr>
          <p:cNvGrpSpPr>
            <a:grpSpLocks/>
          </p:cNvGrpSpPr>
          <p:nvPr/>
        </p:nvGrpSpPr>
        <p:grpSpPr bwMode="auto">
          <a:xfrm>
            <a:off x="1968079" y="3533520"/>
            <a:ext cx="1333299" cy="964260"/>
            <a:chOff x="-789432" y="0"/>
            <a:chExt cx="3555129" cy="2570725"/>
          </a:xfrm>
        </p:grpSpPr>
        <p:sp>
          <p:nvSpPr>
            <p:cNvPr id="30728" name="worker(s)">
              <a:extLst>
                <a:ext uri="{FF2B5EF4-FFF2-40B4-BE49-F238E27FC236}">
                  <a16:creationId xmlns:a16="http://schemas.microsoft.com/office/drawing/2014/main" id="{0D263F8D-B5E2-C447-8586-ED076849108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789432" y="1688010"/>
              <a:ext cx="3555129" cy="8827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wrap="none" lIns="26789" tIns="26789" rIns="26789" bIns="26789" anchor="ctr">
              <a:spAutoFit/>
            </a:bodyPr>
            <a:lstStyle/>
            <a:p>
              <a:pPr algn="ctr" eaLnBrk="1"/>
              <a:r>
                <a:rPr lang="de-DE" altLang="de-DE" dirty="0"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  <a:t>1x </a:t>
              </a:r>
              <a:r>
                <a:rPr lang="de-DE" altLang="de-DE" dirty="0" err="1"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  <a:t>worker</a:t>
              </a:r>
              <a:r>
                <a:rPr lang="de-DE" altLang="de-DE" dirty="0"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  <a:t>(s)</a:t>
              </a:r>
              <a:endParaRPr lang="de-DE" altLang="de-DE" sz="675" dirty="0"/>
            </a:p>
          </p:txBody>
        </p:sp>
        <p:pic>
          <p:nvPicPr>
            <p:cNvPr id="30729" name="Image" descr="Image">
              <a:extLst>
                <a:ext uri="{FF2B5EF4-FFF2-40B4-BE49-F238E27FC236}">
                  <a16:creationId xmlns:a16="http://schemas.microsoft.com/office/drawing/2014/main" id="{F2176B80-0801-AB48-A5CC-B840F4F3789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869" y="0"/>
              <a:ext cx="1784509" cy="19090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</p:pic>
      </p:grpSp>
      <p:grpSp>
        <p:nvGrpSpPr>
          <p:cNvPr id="245" name="Group">
            <a:extLst>
              <a:ext uri="{FF2B5EF4-FFF2-40B4-BE49-F238E27FC236}">
                <a16:creationId xmlns:a16="http://schemas.microsoft.com/office/drawing/2014/main" id="{FBA21A32-F873-4D48-85DE-161FB32C5419}"/>
              </a:ext>
            </a:extLst>
          </p:cNvPr>
          <p:cNvGrpSpPr>
            <a:grpSpLocks/>
          </p:cNvGrpSpPr>
          <p:nvPr/>
        </p:nvGrpSpPr>
        <p:grpSpPr bwMode="auto">
          <a:xfrm>
            <a:off x="5884212" y="3533520"/>
            <a:ext cx="1237118" cy="964260"/>
            <a:chOff x="-662325" y="0"/>
            <a:chExt cx="3300905" cy="2570725"/>
          </a:xfrm>
        </p:grpSpPr>
        <p:sp>
          <p:nvSpPr>
            <p:cNvPr id="30726" name="server(s)">
              <a:extLst>
                <a:ext uri="{FF2B5EF4-FFF2-40B4-BE49-F238E27FC236}">
                  <a16:creationId xmlns:a16="http://schemas.microsoft.com/office/drawing/2014/main" id="{92D7941D-B7B7-C348-B3DD-2C820C9438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662325" y="1688010"/>
              <a:ext cx="3300905" cy="8827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wrap="none" lIns="26789" tIns="26789" rIns="26789" bIns="26789" anchor="ctr">
              <a:spAutoFit/>
            </a:bodyPr>
            <a:lstStyle/>
            <a:p>
              <a:pPr algn="ctr" eaLnBrk="1"/>
              <a:r>
                <a:rPr lang="de-DE" altLang="de-DE" dirty="0"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  <a:t>1x </a:t>
              </a:r>
              <a:r>
                <a:rPr lang="de-DE" altLang="de-DE" dirty="0" err="1"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  <a:t>server</a:t>
              </a:r>
              <a:r>
                <a:rPr lang="de-DE" altLang="de-DE" dirty="0"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  <a:t>(s)</a:t>
              </a:r>
            </a:p>
          </p:txBody>
        </p:sp>
        <p:pic>
          <p:nvPicPr>
            <p:cNvPr id="30727" name="Image" descr="Image">
              <a:extLst>
                <a:ext uri="{FF2B5EF4-FFF2-40B4-BE49-F238E27FC236}">
                  <a16:creationId xmlns:a16="http://schemas.microsoft.com/office/drawing/2014/main" id="{7C050E10-51A6-8B49-8DF9-318551AC133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869" y="0"/>
              <a:ext cx="1784509" cy="19090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</p:pic>
      </p:grpSp>
      <p:sp>
        <p:nvSpPr>
          <p:cNvPr id="18" name="Title 1">
            <a:extLst>
              <a:ext uri="{FF2B5EF4-FFF2-40B4-BE49-F238E27FC236}">
                <a16:creationId xmlns:a16="http://schemas.microsoft.com/office/drawing/2014/main" id="{685CEA10-94CA-904B-860C-44840EFFDA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741"/>
          </a:xfrm>
        </p:spPr>
        <p:txBody>
          <a:bodyPr/>
          <a:lstStyle/>
          <a:p>
            <a:r>
              <a:rPr lang="de-DE" dirty="0" err="1"/>
              <a:t>Our</a:t>
            </a:r>
            <a:r>
              <a:rPr lang="de-DE" dirty="0"/>
              <a:t> Test Cluster</a:t>
            </a:r>
          </a:p>
        </p:txBody>
      </p:sp>
      <p:pic>
        <p:nvPicPr>
          <p:cNvPr id="16" name="Rounded Rectangle" descr="Rounded Rectangle">
            <a:extLst>
              <a:ext uri="{FF2B5EF4-FFF2-40B4-BE49-F238E27FC236}">
                <a16:creationId xmlns:a16="http://schemas.microsoft.com/office/drawing/2014/main" id="{9ACAF9CC-57B7-9C43-B2F8-059F9DD589FF}"/>
              </a:ext>
            </a:extLst>
          </p:cNvPr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789" y="753441"/>
            <a:ext cx="8376306" cy="3837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9779B82-74C1-C54F-8C3C-E444401F7E64}"/>
              </a:ext>
            </a:extLst>
          </p:cNvPr>
          <p:cNvSpPr txBox="1"/>
          <p:nvPr/>
        </p:nvSpPr>
        <p:spPr>
          <a:xfrm>
            <a:off x="6767248" y="899983"/>
            <a:ext cx="1830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1 </a:t>
            </a:r>
            <a:r>
              <a:rPr lang="de-DE" b="1" dirty="0" err="1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Physical</a:t>
            </a:r>
            <a:r>
              <a:rPr lang="de-DE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 Host</a:t>
            </a:r>
          </a:p>
        </p:txBody>
      </p:sp>
    </p:spTree>
    <p:extLst>
      <p:ext uri="{BB962C8B-B14F-4D97-AF65-F5344CB8AC3E}">
        <p14:creationId xmlns:p14="http://schemas.microsoft.com/office/powerpoint/2010/main" val="2135483407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9" grpId="0" animBg="1" advAuto="0"/>
      <p:bldP spid="242" grpId="0" animBg="1" advAuto="0"/>
      <p:bldP spid="245" grpId="0" animBg="1" advAuto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CD056-B53E-2044-84D1-04497DF41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Bootstrap a Cluster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E5D82-8AAE-1D45-8927-1E3D352BC0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cd </a:t>
            </a:r>
            <a:r>
              <a:rPr lang="de-DE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labs</a:t>
            </a:r>
            <a:r>
              <a:rPr lang="de-DE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</a:t>
            </a:r>
            <a:r>
              <a:rPr lang="de-DE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distributed_training_mxnet</a:t>
            </a:r>
            <a:r>
              <a:rPr lang="de-DE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</a:t>
            </a:r>
            <a:r>
              <a:rPr lang="de-DE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example_cluster</a:t>
            </a:r>
            <a:endParaRPr lang="de-DE" sz="1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endParaRPr lang="de-DE" sz="1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de-DE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python</a:t>
            </a:r>
            <a:r>
              <a:rPr lang="de-DE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de-DE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start_scheduler.py</a:t>
            </a:r>
            <a:r>
              <a:rPr lang="de-DE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&amp;</a:t>
            </a:r>
          </a:p>
          <a:p>
            <a:r>
              <a:rPr lang="de-DE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python</a:t>
            </a:r>
            <a:r>
              <a:rPr lang="de-DE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de-DE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start_server.py</a:t>
            </a:r>
            <a:r>
              <a:rPr lang="de-DE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&amp; </a:t>
            </a:r>
          </a:p>
          <a:p>
            <a:r>
              <a:rPr lang="de-DE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python</a:t>
            </a:r>
            <a:r>
              <a:rPr lang="de-DE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de-DE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start_worker.py</a:t>
            </a:r>
            <a:r>
              <a:rPr lang="de-DE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&amp;</a:t>
            </a:r>
          </a:p>
        </p:txBody>
      </p:sp>
    </p:spTree>
    <p:extLst>
      <p:ext uri="{BB962C8B-B14F-4D97-AF65-F5344CB8AC3E}">
        <p14:creationId xmlns:p14="http://schemas.microsoft.com/office/powerpoint/2010/main" val="963430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CD056-B53E-2044-84D1-04497DF41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start_scheduler.py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E5D82-8AAE-1D45-8927-1E3D352BC0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50000"/>
              </a:lnSpc>
              <a:spcBef>
                <a:spcPts val="0"/>
              </a:spcBef>
              <a:defRPr sz="3900" b="0">
                <a:solidFill>
                  <a:srgbClr val="D73A49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de-DE" sz="1400" kern="0" dirty="0" err="1">
                <a:solidFill>
                  <a:srgbClr val="D73A49"/>
                </a:solidFill>
                <a:latin typeface="Menlo"/>
                <a:ea typeface="Menlo"/>
                <a:cs typeface="Menlo"/>
                <a:sym typeface="Menlo"/>
              </a:rPr>
              <a:t>import</a:t>
            </a:r>
            <a:r>
              <a:rPr lang="de-DE" sz="1400" kern="0" dirty="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de-DE" sz="1400" kern="0" dirty="0" err="1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rPr>
              <a:t>os</a:t>
            </a:r>
            <a:endParaRPr lang="de-DE" sz="1400" kern="0" dirty="0">
              <a:solidFill>
                <a:srgbClr val="24292E"/>
              </a:solidFill>
              <a:latin typeface="Menlo"/>
              <a:ea typeface="Menlo"/>
              <a:cs typeface="Menlo"/>
              <a:sym typeface="Menlo"/>
            </a:endParaRPr>
          </a:p>
          <a:p>
            <a:pPr>
              <a:lnSpc>
                <a:spcPct val="50000"/>
              </a:lnSpc>
              <a:spcBef>
                <a:spcPts val="0"/>
              </a:spcBef>
              <a:defRPr sz="3900" b="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defRPr>
            </a:pPr>
            <a:endParaRPr lang="de-DE" sz="1400" kern="0" dirty="0">
              <a:solidFill>
                <a:srgbClr val="24292E"/>
              </a:solidFill>
              <a:latin typeface="Menlo"/>
              <a:ea typeface="Menlo"/>
              <a:cs typeface="Menlo"/>
              <a:sym typeface="Menlo"/>
            </a:endParaRPr>
          </a:p>
          <a:p>
            <a:pPr>
              <a:lnSpc>
                <a:spcPct val="50000"/>
              </a:lnSpc>
              <a:spcBef>
                <a:spcPts val="0"/>
              </a:spcBef>
              <a:defRPr sz="3900" b="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defRPr>
            </a:pPr>
            <a:endParaRPr lang="de-DE" sz="1400" kern="0" dirty="0">
              <a:solidFill>
                <a:srgbClr val="24292E"/>
              </a:solidFill>
              <a:latin typeface="Menlo"/>
              <a:ea typeface="Menlo"/>
              <a:cs typeface="Menlo"/>
              <a:sym typeface="Menlo"/>
            </a:endParaRPr>
          </a:p>
          <a:p>
            <a:pPr algn="r">
              <a:lnSpc>
                <a:spcPct val="50000"/>
              </a:lnSpc>
              <a:spcBef>
                <a:spcPts val="0"/>
              </a:spcBef>
              <a:defRPr sz="3900" b="0">
                <a:solidFill>
                  <a:srgbClr val="1B1F23">
                    <a:alpha val="29803"/>
                  </a:srgbClr>
                </a:solidFill>
                <a:latin typeface="Menlo"/>
                <a:ea typeface="Menlo"/>
                <a:cs typeface="Menlo"/>
                <a:sym typeface="Menlo"/>
              </a:defRPr>
            </a:pPr>
            <a:endParaRPr lang="de-DE" sz="1400" kern="0" dirty="0">
              <a:solidFill>
                <a:srgbClr val="24292E"/>
              </a:solidFill>
              <a:latin typeface="Menlo"/>
              <a:ea typeface="Menlo"/>
              <a:cs typeface="Menlo"/>
              <a:sym typeface="Menlo"/>
            </a:endParaRPr>
          </a:p>
          <a:p>
            <a:pPr>
              <a:lnSpc>
                <a:spcPct val="50000"/>
              </a:lnSpc>
              <a:spcBef>
                <a:spcPts val="0"/>
              </a:spcBef>
              <a:defRPr sz="3900" b="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de-DE" sz="1400" kern="0" dirty="0" err="1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rPr>
              <a:t>os.environ.update</a:t>
            </a:r>
            <a:r>
              <a:rPr lang="de-DE" sz="1400" kern="0" dirty="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rPr>
              <a:t>({</a:t>
            </a:r>
          </a:p>
          <a:p>
            <a:pPr algn="r">
              <a:lnSpc>
                <a:spcPct val="50000"/>
              </a:lnSpc>
              <a:spcBef>
                <a:spcPts val="0"/>
              </a:spcBef>
              <a:defRPr sz="3900" b="0">
                <a:solidFill>
                  <a:srgbClr val="1B1F23">
                    <a:alpha val="29803"/>
                  </a:srgbClr>
                </a:solidFill>
                <a:latin typeface="Menlo"/>
                <a:ea typeface="Menlo"/>
                <a:cs typeface="Menlo"/>
                <a:sym typeface="Menlo"/>
              </a:defRPr>
            </a:pPr>
            <a:endParaRPr lang="de-DE" sz="1400" kern="0" dirty="0">
              <a:solidFill>
                <a:srgbClr val="1B1F23">
                  <a:alpha val="29803"/>
                </a:srgbClr>
              </a:solidFill>
              <a:latin typeface="Menlo"/>
              <a:ea typeface="Menlo"/>
              <a:cs typeface="Menlo"/>
              <a:sym typeface="Menlo"/>
            </a:endParaRPr>
          </a:p>
          <a:p>
            <a:pPr>
              <a:lnSpc>
                <a:spcPct val="50000"/>
              </a:lnSpc>
              <a:spcBef>
                <a:spcPts val="0"/>
              </a:spcBef>
              <a:defRPr sz="3900" b="0">
                <a:solidFill>
                  <a:srgbClr val="6A737D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de-DE" sz="1400" kern="0" dirty="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rPr>
              <a:t>  </a:t>
            </a:r>
            <a:r>
              <a:rPr lang="de-DE" sz="1400" kern="0" dirty="0">
                <a:solidFill>
                  <a:srgbClr val="032F62"/>
                </a:solidFill>
                <a:latin typeface="Menlo"/>
                <a:ea typeface="Menlo"/>
                <a:cs typeface="Menlo"/>
                <a:sym typeface="Menlo"/>
              </a:rPr>
              <a:t>"DMLC_ROLE"</a:t>
            </a:r>
            <a:r>
              <a:rPr lang="de-DE" sz="1400" kern="0" dirty="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rPr>
              <a:t>: </a:t>
            </a:r>
            <a:r>
              <a:rPr lang="de-DE" sz="1400" kern="0" dirty="0">
                <a:solidFill>
                  <a:srgbClr val="032F62"/>
                </a:solidFill>
                <a:latin typeface="Menlo"/>
                <a:ea typeface="Menlo"/>
                <a:cs typeface="Menlo"/>
                <a:sym typeface="Menlo"/>
              </a:rPr>
              <a:t>"</a:t>
            </a:r>
            <a:r>
              <a:rPr lang="de-DE" sz="1400" kern="0" dirty="0" err="1">
                <a:solidFill>
                  <a:srgbClr val="032F62"/>
                </a:solidFill>
                <a:latin typeface="Menlo"/>
                <a:ea typeface="Menlo"/>
                <a:cs typeface="Menlo"/>
                <a:sym typeface="Menlo"/>
              </a:rPr>
              <a:t>scheduler</a:t>
            </a:r>
            <a:r>
              <a:rPr lang="de-DE" sz="1400" kern="0" dirty="0">
                <a:solidFill>
                  <a:srgbClr val="032F62"/>
                </a:solidFill>
                <a:latin typeface="Menlo"/>
                <a:ea typeface="Menlo"/>
                <a:cs typeface="Menlo"/>
                <a:sym typeface="Menlo"/>
              </a:rPr>
              <a:t>"</a:t>
            </a:r>
            <a:r>
              <a:rPr lang="de-DE" sz="1400" kern="0" dirty="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rPr>
              <a:t>, </a:t>
            </a:r>
            <a:r>
              <a:rPr lang="de-DE" sz="1400" kern="0" dirty="0">
                <a:solidFill>
                  <a:srgbClr val="6A737D"/>
                </a:solidFill>
                <a:latin typeface="Menlo"/>
                <a:ea typeface="Menlo"/>
                <a:cs typeface="Menlo"/>
                <a:sym typeface="Menlo"/>
              </a:rPr>
              <a:t># </a:t>
            </a:r>
            <a:r>
              <a:rPr lang="de-DE" sz="1400" kern="0" dirty="0" err="1">
                <a:solidFill>
                  <a:srgbClr val="6A737D"/>
                </a:solidFill>
                <a:latin typeface="Menlo"/>
                <a:ea typeface="Menlo"/>
                <a:cs typeface="Menlo"/>
                <a:sym typeface="Menlo"/>
              </a:rPr>
              <a:t>Could</a:t>
            </a:r>
            <a:r>
              <a:rPr lang="de-DE" sz="1400" kern="0" dirty="0">
                <a:solidFill>
                  <a:srgbClr val="6A737D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de-DE" sz="1400" kern="0" dirty="0" err="1">
                <a:solidFill>
                  <a:srgbClr val="6A737D"/>
                </a:solidFill>
                <a:latin typeface="Menlo"/>
                <a:ea typeface="Menlo"/>
                <a:cs typeface="Menlo"/>
                <a:sym typeface="Menlo"/>
              </a:rPr>
              <a:t>be</a:t>
            </a:r>
            <a:r>
              <a:rPr lang="de-DE" sz="1400" kern="0" dirty="0">
                <a:solidFill>
                  <a:srgbClr val="6A737D"/>
                </a:solidFill>
                <a:latin typeface="Menlo"/>
                <a:ea typeface="Menlo"/>
                <a:cs typeface="Menlo"/>
                <a:sym typeface="Menlo"/>
              </a:rPr>
              <a:t> "</a:t>
            </a:r>
            <a:r>
              <a:rPr lang="de-DE" sz="1400" kern="0" dirty="0" err="1">
                <a:solidFill>
                  <a:srgbClr val="6A737D"/>
                </a:solidFill>
                <a:latin typeface="Menlo"/>
                <a:ea typeface="Menlo"/>
                <a:cs typeface="Menlo"/>
                <a:sym typeface="Menlo"/>
              </a:rPr>
              <a:t>scheduler</a:t>
            </a:r>
            <a:r>
              <a:rPr lang="de-DE" sz="1400" kern="0" dirty="0">
                <a:solidFill>
                  <a:srgbClr val="6A737D"/>
                </a:solidFill>
                <a:latin typeface="Menlo"/>
                <a:ea typeface="Menlo"/>
                <a:cs typeface="Menlo"/>
                <a:sym typeface="Menlo"/>
              </a:rPr>
              <a:t>", "</a:t>
            </a:r>
            <a:r>
              <a:rPr lang="de-DE" sz="1400" kern="0" dirty="0" err="1">
                <a:solidFill>
                  <a:srgbClr val="6A737D"/>
                </a:solidFill>
                <a:latin typeface="Menlo"/>
                <a:ea typeface="Menlo"/>
                <a:cs typeface="Menlo"/>
                <a:sym typeface="Menlo"/>
              </a:rPr>
              <a:t>worker</a:t>
            </a:r>
            <a:r>
              <a:rPr lang="de-DE" sz="1400" kern="0" dirty="0">
                <a:solidFill>
                  <a:srgbClr val="6A737D"/>
                </a:solidFill>
                <a:latin typeface="Menlo"/>
                <a:ea typeface="Menlo"/>
                <a:cs typeface="Menlo"/>
                <a:sym typeface="Menlo"/>
              </a:rPr>
              <a:t>" </a:t>
            </a:r>
            <a:r>
              <a:rPr lang="de-DE" sz="1400" kern="0" dirty="0" err="1">
                <a:solidFill>
                  <a:srgbClr val="6A737D"/>
                </a:solidFill>
                <a:latin typeface="Menlo"/>
                <a:ea typeface="Menlo"/>
                <a:cs typeface="Menlo"/>
                <a:sym typeface="Menlo"/>
              </a:rPr>
              <a:t>or</a:t>
            </a:r>
            <a:r>
              <a:rPr lang="de-DE" sz="1400" kern="0" dirty="0">
                <a:solidFill>
                  <a:srgbClr val="6A737D"/>
                </a:solidFill>
                <a:latin typeface="Menlo"/>
                <a:ea typeface="Menlo"/>
                <a:cs typeface="Menlo"/>
                <a:sym typeface="Menlo"/>
              </a:rPr>
              <a:t> "</a:t>
            </a:r>
            <a:r>
              <a:rPr lang="de-DE" sz="1400" kern="0" dirty="0" err="1">
                <a:solidFill>
                  <a:srgbClr val="6A737D"/>
                </a:solidFill>
                <a:latin typeface="Menlo"/>
                <a:ea typeface="Menlo"/>
                <a:cs typeface="Menlo"/>
                <a:sym typeface="Menlo"/>
              </a:rPr>
              <a:t>server</a:t>
            </a:r>
            <a:r>
              <a:rPr lang="de-DE" sz="1400" kern="0" dirty="0">
                <a:solidFill>
                  <a:srgbClr val="6A737D"/>
                </a:solidFill>
                <a:latin typeface="Menlo"/>
                <a:ea typeface="Menlo"/>
                <a:cs typeface="Menlo"/>
                <a:sym typeface="Menlo"/>
              </a:rPr>
              <a:t>"</a:t>
            </a:r>
            <a:endParaRPr lang="de-DE" sz="1400" kern="0" dirty="0">
              <a:solidFill>
                <a:srgbClr val="24292E"/>
              </a:solidFill>
              <a:latin typeface="Menlo"/>
              <a:ea typeface="Menlo"/>
              <a:cs typeface="Menlo"/>
              <a:sym typeface="Menlo"/>
            </a:endParaRPr>
          </a:p>
          <a:p>
            <a:pPr algn="r">
              <a:lnSpc>
                <a:spcPct val="50000"/>
              </a:lnSpc>
              <a:spcBef>
                <a:spcPts val="0"/>
              </a:spcBef>
              <a:defRPr sz="3900" b="0">
                <a:solidFill>
                  <a:srgbClr val="1B1F23">
                    <a:alpha val="29803"/>
                  </a:srgbClr>
                </a:solidFill>
                <a:latin typeface="Menlo"/>
                <a:ea typeface="Menlo"/>
                <a:cs typeface="Menlo"/>
                <a:sym typeface="Menlo"/>
              </a:defRPr>
            </a:pPr>
            <a:endParaRPr lang="de-DE" sz="1400" kern="0" dirty="0">
              <a:solidFill>
                <a:srgbClr val="24292E"/>
              </a:solidFill>
              <a:latin typeface="Menlo"/>
              <a:ea typeface="Menlo"/>
              <a:cs typeface="Menlo"/>
              <a:sym typeface="Menlo"/>
            </a:endParaRPr>
          </a:p>
          <a:p>
            <a:pPr>
              <a:lnSpc>
                <a:spcPct val="50000"/>
              </a:lnSpc>
              <a:spcBef>
                <a:spcPts val="0"/>
              </a:spcBef>
              <a:defRPr sz="3900" b="0">
                <a:solidFill>
                  <a:srgbClr val="6A737D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de-DE" sz="1400" kern="0" dirty="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rPr>
              <a:t>  </a:t>
            </a:r>
            <a:r>
              <a:rPr lang="de-DE" sz="1400" kern="0" dirty="0">
                <a:solidFill>
                  <a:srgbClr val="032F62"/>
                </a:solidFill>
                <a:latin typeface="Menlo"/>
                <a:ea typeface="Menlo"/>
                <a:cs typeface="Menlo"/>
                <a:sym typeface="Menlo"/>
              </a:rPr>
              <a:t>"DMLC_PS_ROOT_URI"</a:t>
            </a:r>
            <a:r>
              <a:rPr lang="de-DE" sz="1400" kern="0" dirty="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rPr>
              <a:t>: </a:t>
            </a:r>
            <a:r>
              <a:rPr lang="de-DE" sz="1400" kern="0" dirty="0">
                <a:solidFill>
                  <a:srgbClr val="032F62"/>
                </a:solidFill>
                <a:latin typeface="Menlo"/>
                <a:ea typeface="Menlo"/>
                <a:cs typeface="Menlo"/>
                <a:sym typeface="Menlo"/>
              </a:rPr>
              <a:t>"127.0.0.1"</a:t>
            </a:r>
            <a:r>
              <a:rPr lang="de-DE" sz="1400" kern="0" dirty="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rPr>
              <a:t>, </a:t>
            </a:r>
            <a:r>
              <a:rPr lang="de-DE" sz="1400" kern="0" dirty="0">
                <a:solidFill>
                  <a:srgbClr val="6A737D"/>
                </a:solidFill>
                <a:latin typeface="Menlo"/>
                <a:ea typeface="Menlo"/>
                <a:cs typeface="Menlo"/>
                <a:sym typeface="Menlo"/>
              </a:rPr>
              <a:t># IP </a:t>
            </a:r>
            <a:r>
              <a:rPr lang="de-DE" sz="1400" kern="0" dirty="0" err="1">
                <a:solidFill>
                  <a:srgbClr val="6A737D"/>
                </a:solidFill>
                <a:latin typeface="Menlo"/>
                <a:ea typeface="Menlo"/>
                <a:cs typeface="Menlo"/>
                <a:sym typeface="Menlo"/>
              </a:rPr>
              <a:t>address</a:t>
            </a:r>
            <a:r>
              <a:rPr lang="de-DE" sz="1400" kern="0" dirty="0">
                <a:solidFill>
                  <a:srgbClr val="6A737D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de-DE" sz="1400" kern="0" dirty="0" err="1">
                <a:solidFill>
                  <a:srgbClr val="6A737D"/>
                </a:solidFill>
                <a:latin typeface="Menlo"/>
                <a:ea typeface="Menlo"/>
                <a:cs typeface="Menlo"/>
                <a:sym typeface="Menlo"/>
              </a:rPr>
              <a:t>of</a:t>
            </a:r>
            <a:r>
              <a:rPr lang="de-DE" sz="1400" kern="0" dirty="0">
                <a:solidFill>
                  <a:srgbClr val="6A737D"/>
                </a:solidFill>
                <a:latin typeface="Menlo"/>
                <a:ea typeface="Menlo"/>
                <a:cs typeface="Menlo"/>
                <a:sym typeface="Menlo"/>
              </a:rPr>
              <a:t> a </a:t>
            </a:r>
            <a:r>
              <a:rPr lang="de-DE" sz="1400" kern="0" dirty="0" err="1">
                <a:solidFill>
                  <a:srgbClr val="6A737D"/>
                </a:solidFill>
                <a:latin typeface="Menlo"/>
                <a:ea typeface="Menlo"/>
                <a:cs typeface="Menlo"/>
                <a:sym typeface="Menlo"/>
              </a:rPr>
              <a:t>scheduler</a:t>
            </a:r>
            <a:endParaRPr lang="de-DE" sz="1400" kern="0" dirty="0">
              <a:solidFill>
                <a:srgbClr val="24292E"/>
              </a:solidFill>
              <a:latin typeface="Menlo"/>
              <a:ea typeface="Menlo"/>
              <a:cs typeface="Menlo"/>
              <a:sym typeface="Menlo"/>
            </a:endParaRPr>
          </a:p>
          <a:p>
            <a:pPr algn="r">
              <a:lnSpc>
                <a:spcPct val="50000"/>
              </a:lnSpc>
              <a:spcBef>
                <a:spcPts val="0"/>
              </a:spcBef>
              <a:defRPr sz="3900" b="0">
                <a:solidFill>
                  <a:srgbClr val="1B1F23">
                    <a:alpha val="29803"/>
                  </a:srgbClr>
                </a:solidFill>
                <a:latin typeface="Menlo"/>
                <a:ea typeface="Menlo"/>
                <a:cs typeface="Menlo"/>
                <a:sym typeface="Menlo"/>
              </a:defRPr>
            </a:pPr>
            <a:endParaRPr lang="de-DE" sz="1400" kern="0" dirty="0">
              <a:solidFill>
                <a:srgbClr val="24292E"/>
              </a:solidFill>
              <a:latin typeface="Menlo"/>
              <a:ea typeface="Menlo"/>
              <a:cs typeface="Menlo"/>
              <a:sym typeface="Menlo"/>
            </a:endParaRPr>
          </a:p>
          <a:p>
            <a:pPr>
              <a:lnSpc>
                <a:spcPct val="50000"/>
              </a:lnSpc>
              <a:spcBef>
                <a:spcPts val="0"/>
              </a:spcBef>
              <a:defRPr sz="3900" b="0">
                <a:solidFill>
                  <a:srgbClr val="6A737D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de-DE" sz="1400" kern="0" dirty="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rPr>
              <a:t>  </a:t>
            </a:r>
            <a:r>
              <a:rPr lang="de-DE" sz="1400" kern="0" dirty="0">
                <a:solidFill>
                  <a:srgbClr val="032F62"/>
                </a:solidFill>
                <a:latin typeface="Menlo"/>
                <a:ea typeface="Menlo"/>
                <a:cs typeface="Menlo"/>
                <a:sym typeface="Menlo"/>
              </a:rPr>
              <a:t>"DMLC_PS_ROOT_PORT"</a:t>
            </a:r>
            <a:r>
              <a:rPr lang="de-DE" sz="1400" kern="0" dirty="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rPr>
              <a:t>: </a:t>
            </a:r>
            <a:r>
              <a:rPr lang="de-DE" sz="1400" kern="0" dirty="0">
                <a:solidFill>
                  <a:srgbClr val="032F62"/>
                </a:solidFill>
                <a:latin typeface="Menlo"/>
                <a:ea typeface="Menlo"/>
                <a:cs typeface="Menlo"/>
                <a:sym typeface="Menlo"/>
              </a:rPr>
              <a:t>"9000"</a:t>
            </a:r>
            <a:r>
              <a:rPr lang="de-DE" sz="1400" kern="0" dirty="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rPr>
              <a:t>, </a:t>
            </a:r>
            <a:r>
              <a:rPr lang="de-DE" sz="1400" kern="0" dirty="0">
                <a:solidFill>
                  <a:srgbClr val="6A737D"/>
                </a:solidFill>
                <a:latin typeface="Menlo"/>
                <a:ea typeface="Menlo"/>
                <a:cs typeface="Menlo"/>
                <a:sym typeface="Menlo"/>
              </a:rPr>
              <a:t># Port </a:t>
            </a:r>
            <a:r>
              <a:rPr lang="de-DE" sz="1400" kern="0" dirty="0" err="1">
                <a:solidFill>
                  <a:srgbClr val="6A737D"/>
                </a:solidFill>
                <a:latin typeface="Menlo"/>
                <a:ea typeface="Menlo"/>
                <a:cs typeface="Menlo"/>
                <a:sym typeface="Menlo"/>
              </a:rPr>
              <a:t>of</a:t>
            </a:r>
            <a:r>
              <a:rPr lang="de-DE" sz="1400" kern="0" dirty="0">
                <a:solidFill>
                  <a:srgbClr val="6A737D"/>
                </a:solidFill>
                <a:latin typeface="Menlo"/>
                <a:ea typeface="Menlo"/>
                <a:cs typeface="Menlo"/>
                <a:sym typeface="Menlo"/>
              </a:rPr>
              <a:t> a </a:t>
            </a:r>
            <a:r>
              <a:rPr lang="de-DE" sz="1400" kern="0" dirty="0" err="1">
                <a:solidFill>
                  <a:srgbClr val="6A737D"/>
                </a:solidFill>
                <a:latin typeface="Menlo"/>
                <a:ea typeface="Menlo"/>
                <a:cs typeface="Menlo"/>
                <a:sym typeface="Menlo"/>
              </a:rPr>
              <a:t>scheduler</a:t>
            </a:r>
            <a:endParaRPr lang="de-DE" sz="1400" kern="0" dirty="0">
              <a:solidFill>
                <a:srgbClr val="24292E"/>
              </a:solidFill>
              <a:latin typeface="Menlo"/>
              <a:ea typeface="Menlo"/>
              <a:cs typeface="Menlo"/>
              <a:sym typeface="Menlo"/>
            </a:endParaRPr>
          </a:p>
          <a:p>
            <a:pPr algn="r">
              <a:lnSpc>
                <a:spcPct val="50000"/>
              </a:lnSpc>
              <a:spcBef>
                <a:spcPts val="0"/>
              </a:spcBef>
              <a:defRPr sz="3900" b="0">
                <a:solidFill>
                  <a:srgbClr val="1B1F23">
                    <a:alpha val="29803"/>
                  </a:srgbClr>
                </a:solidFill>
                <a:latin typeface="Menlo"/>
                <a:ea typeface="Menlo"/>
                <a:cs typeface="Menlo"/>
                <a:sym typeface="Menlo"/>
              </a:defRPr>
            </a:pPr>
            <a:endParaRPr lang="de-DE" sz="1400" kern="0" dirty="0">
              <a:solidFill>
                <a:srgbClr val="24292E"/>
              </a:solidFill>
              <a:latin typeface="Menlo"/>
              <a:ea typeface="Menlo"/>
              <a:cs typeface="Menlo"/>
              <a:sym typeface="Menlo"/>
            </a:endParaRPr>
          </a:p>
          <a:p>
            <a:pPr>
              <a:lnSpc>
                <a:spcPct val="50000"/>
              </a:lnSpc>
              <a:spcBef>
                <a:spcPts val="0"/>
              </a:spcBef>
              <a:defRPr sz="3900" b="0">
                <a:solidFill>
                  <a:srgbClr val="6A737D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de-DE" sz="1400" kern="0" dirty="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rPr>
              <a:t>  </a:t>
            </a:r>
            <a:r>
              <a:rPr lang="de-DE" sz="1400" kern="0" dirty="0">
                <a:solidFill>
                  <a:srgbClr val="032F62"/>
                </a:solidFill>
                <a:latin typeface="Menlo"/>
                <a:ea typeface="Menlo"/>
                <a:cs typeface="Menlo"/>
                <a:sym typeface="Menlo"/>
              </a:rPr>
              <a:t>"DMLC_NUM_SERVER"</a:t>
            </a:r>
            <a:r>
              <a:rPr lang="de-DE" sz="1400" kern="0" dirty="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rPr>
              <a:t>: </a:t>
            </a:r>
            <a:r>
              <a:rPr lang="de-DE" sz="1400" kern="0" dirty="0">
                <a:solidFill>
                  <a:srgbClr val="032F62"/>
                </a:solidFill>
                <a:latin typeface="Menlo"/>
                <a:ea typeface="Menlo"/>
                <a:cs typeface="Menlo"/>
                <a:sym typeface="Menlo"/>
              </a:rPr>
              <a:t>"1"</a:t>
            </a:r>
            <a:r>
              <a:rPr lang="de-DE" sz="1400" kern="0" dirty="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rPr>
              <a:t>, </a:t>
            </a:r>
            <a:r>
              <a:rPr lang="de-DE" sz="1400" kern="0" dirty="0">
                <a:solidFill>
                  <a:srgbClr val="6A737D"/>
                </a:solidFill>
                <a:latin typeface="Menlo"/>
                <a:ea typeface="Menlo"/>
                <a:cs typeface="Menlo"/>
                <a:sym typeface="Menlo"/>
              </a:rPr>
              <a:t># </a:t>
            </a:r>
            <a:r>
              <a:rPr lang="de-DE" sz="1400" kern="0" dirty="0" err="1">
                <a:solidFill>
                  <a:srgbClr val="6A737D"/>
                </a:solidFill>
                <a:latin typeface="Menlo"/>
                <a:ea typeface="Menlo"/>
                <a:cs typeface="Menlo"/>
                <a:sym typeface="Menlo"/>
              </a:rPr>
              <a:t>Number</a:t>
            </a:r>
            <a:r>
              <a:rPr lang="de-DE" sz="1400" kern="0" dirty="0">
                <a:solidFill>
                  <a:srgbClr val="6A737D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de-DE" sz="1400" kern="0" dirty="0" err="1">
                <a:solidFill>
                  <a:srgbClr val="6A737D"/>
                </a:solidFill>
                <a:latin typeface="Menlo"/>
                <a:ea typeface="Menlo"/>
                <a:cs typeface="Menlo"/>
                <a:sym typeface="Menlo"/>
              </a:rPr>
              <a:t>of</a:t>
            </a:r>
            <a:r>
              <a:rPr lang="de-DE" sz="1400" kern="0" dirty="0">
                <a:solidFill>
                  <a:srgbClr val="6A737D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de-DE" sz="1400" kern="0" dirty="0" err="1">
                <a:solidFill>
                  <a:srgbClr val="6A737D"/>
                </a:solidFill>
                <a:latin typeface="Menlo"/>
                <a:ea typeface="Menlo"/>
                <a:cs typeface="Menlo"/>
                <a:sym typeface="Menlo"/>
              </a:rPr>
              <a:t>servers</a:t>
            </a:r>
            <a:r>
              <a:rPr lang="de-DE" sz="1400" kern="0" dirty="0">
                <a:solidFill>
                  <a:srgbClr val="6A737D"/>
                </a:solidFill>
                <a:latin typeface="Menlo"/>
                <a:ea typeface="Menlo"/>
                <a:cs typeface="Menlo"/>
                <a:sym typeface="Menlo"/>
              </a:rPr>
              <a:t> in </a:t>
            </a:r>
            <a:r>
              <a:rPr lang="de-DE" sz="1400" kern="0" dirty="0" err="1">
                <a:solidFill>
                  <a:srgbClr val="6A737D"/>
                </a:solidFill>
                <a:latin typeface="Menlo"/>
                <a:ea typeface="Menlo"/>
                <a:cs typeface="Menlo"/>
                <a:sym typeface="Menlo"/>
              </a:rPr>
              <a:t>cluster</a:t>
            </a:r>
            <a:endParaRPr lang="de-DE" sz="1400" kern="0" dirty="0">
              <a:solidFill>
                <a:srgbClr val="24292E"/>
              </a:solidFill>
              <a:latin typeface="Menlo"/>
              <a:ea typeface="Menlo"/>
              <a:cs typeface="Menlo"/>
              <a:sym typeface="Menlo"/>
            </a:endParaRPr>
          </a:p>
          <a:p>
            <a:pPr algn="r">
              <a:lnSpc>
                <a:spcPct val="50000"/>
              </a:lnSpc>
              <a:spcBef>
                <a:spcPts val="0"/>
              </a:spcBef>
              <a:defRPr sz="3900" b="0">
                <a:solidFill>
                  <a:srgbClr val="1B1F23">
                    <a:alpha val="29803"/>
                  </a:srgbClr>
                </a:solidFill>
                <a:latin typeface="Menlo"/>
                <a:ea typeface="Menlo"/>
                <a:cs typeface="Menlo"/>
                <a:sym typeface="Menlo"/>
              </a:defRPr>
            </a:pPr>
            <a:endParaRPr lang="de-DE" sz="1400" kern="0" dirty="0">
              <a:solidFill>
                <a:srgbClr val="24292E"/>
              </a:solidFill>
              <a:latin typeface="Menlo"/>
              <a:ea typeface="Menlo"/>
              <a:cs typeface="Menlo"/>
              <a:sym typeface="Menlo"/>
            </a:endParaRPr>
          </a:p>
          <a:p>
            <a:pPr>
              <a:lnSpc>
                <a:spcPct val="50000"/>
              </a:lnSpc>
              <a:spcBef>
                <a:spcPts val="0"/>
              </a:spcBef>
              <a:defRPr sz="3900" b="0">
                <a:solidFill>
                  <a:srgbClr val="6A737D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de-DE" sz="1400" kern="0" dirty="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rPr>
              <a:t>  </a:t>
            </a:r>
            <a:r>
              <a:rPr lang="de-DE" sz="1400" kern="0" dirty="0">
                <a:solidFill>
                  <a:srgbClr val="032F62"/>
                </a:solidFill>
                <a:latin typeface="Menlo"/>
                <a:ea typeface="Menlo"/>
                <a:cs typeface="Menlo"/>
                <a:sym typeface="Menlo"/>
              </a:rPr>
              <a:t>"DMLC_NUM_WORKER"</a:t>
            </a:r>
            <a:r>
              <a:rPr lang="de-DE" sz="1400" kern="0" dirty="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rPr>
              <a:t>: </a:t>
            </a:r>
            <a:r>
              <a:rPr lang="de-DE" sz="1400" kern="0" dirty="0">
                <a:solidFill>
                  <a:srgbClr val="032F62"/>
                </a:solidFill>
                <a:latin typeface="Menlo"/>
                <a:ea typeface="Menlo"/>
                <a:cs typeface="Menlo"/>
                <a:sym typeface="Menlo"/>
              </a:rPr>
              <a:t>"1"</a:t>
            </a:r>
            <a:r>
              <a:rPr lang="de-DE" sz="1400" kern="0" dirty="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rPr>
              <a:t>, </a:t>
            </a:r>
            <a:r>
              <a:rPr lang="de-DE" sz="1400" kern="0" dirty="0">
                <a:solidFill>
                  <a:srgbClr val="6A737D"/>
                </a:solidFill>
                <a:latin typeface="Menlo"/>
                <a:ea typeface="Menlo"/>
                <a:cs typeface="Menlo"/>
                <a:sym typeface="Menlo"/>
              </a:rPr>
              <a:t># </a:t>
            </a:r>
            <a:r>
              <a:rPr lang="de-DE" sz="1400" kern="0" dirty="0" err="1">
                <a:solidFill>
                  <a:srgbClr val="6A737D"/>
                </a:solidFill>
                <a:latin typeface="Menlo"/>
                <a:ea typeface="Menlo"/>
                <a:cs typeface="Menlo"/>
                <a:sym typeface="Menlo"/>
              </a:rPr>
              <a:t>Number</a:t>
            </a:r>
            <a:r>
              <a:rPr lang="de-DE" sz="1400" kern="0" dirty="0">
                <a:solidFill>
                  <a:srgbClr val="6A737D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de-DE" sz="1400" kern="0" dirty="0" err="1">
                <a:solidFill>
                  <a:srgbClr val="6A737D"/>
                </a:solidFill>
                <a:latin typeface="Menlo"/>
                <a:ea typeface="Menlo"/>
                <a:cs typeface="Menlo"/>
                <a:sym typeface="Menlo"/>
              </a:rPr>
              <a:t>of</a:t>
            </a:r>
            <a:r>
              <a:rPr lang="de-DE" sz="1400" kern="0" dirty="0">
                <a:solidFill>
                  <a:srgbClr val="6A737D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de-DE" sz="1400" kern="0" dirty="0" err="1">
                <a:solidFill>
                  <a:srgbClr val="6A737D"/>
                </a:solidFill>
                <a:latin typeface="Menlo"/>
                <a:ea typeface="Menlo"/>
                <a:cs typeface="Menlo"/>
                <a:sym typeface="Menlo"/>
              </a:rPr>
              <a:t>workers</a:t>
            </a:r>
            <a:r>
              <a:rPr lang="de-DE" sz="1400" kern="0" dirty="0">
                <a:solidFill>
                  <a:srgbClr val="6A737D"/>
                </a:solidFill>
                <a:latin typeface="Menlo"/>
                <a:ea typeface="Menlo"/>
                <a:cs typeface="Menlo"/>
                <a:sym typeface="Menlo"/>
              </a:rPr>
              <a:t> in </a:t>
            </a:r>
            <a:r>
              <a:rPr lang="de-DE" sz="1400" kern="0" dirty="0" err="1">
                <a:solidFill>
                  <a:srgbClr val="6A737D"/>
                </a:solidFill>
                <a:latin typeface="Menlo"/>
                <a:ea typeface="Menlo"/>
                <a:cs typeface="Menlo"/>
                <a:sym typeface="Menlo"/>
              </a:rPr>
              <a:t>cluster</a:t>
            </a:r>
            <a:endParaRPr lang="de-DE" sz="1400" kern="0" dirty="0">
              <a:solidFill>
                <a:srgbClr val="24292E"/>
              </a:solidFill>
              <a:latin typeface="Menlo"/>
              <a:ea typeface="Menlo"/>
              <a:cs typeface="Menlo"/>
              <a:sym typeface="Menlo"/>
            </a:endParaRPr>
          </a:p>
          <a:p>
            <a:pPr algn="r">
              <a:lnSpc>
                <a:spcPct val="50000"/>
              </a:lnSpc>
              <a:spcBef>
                <a:spcPts val="0"/>
              </a:spcBef>
              <a:defRPr sz="3900" b="0">
                <a:solidFill>
                  <a:srgbClr val="1B1F23">
                    <a:alpha val="29803"/>
                  </a:srgbClr>
                </a:solidFill>
                <a:latin typeface="Menlo"/>
                <a:ea typeface="Menlo"/>
                <a:cs typeface="Menlo"/>
                <a:sym typeface="Menlo"/>
              </a:defRPr>
            </a:pPr>
            <a:endParaRPr lang="de-DE" sz="1400" kern="0" dirty="0">
              <a:solidFill>
                <a:srgbClr val="24292E"/>
              </a:solidFill>
              <a:latin typeface="Menlo"/>
              <a:ea typeface="Menlo"/>
              <a:cs typeface="Menlo"/>
              <a:sym typeface="Menlo"/>
            </a:endParaRPr>
          </a:p>
          <a:p>
            <a:pPr>
              <a:lnSpc>
                <a:spcPct val="50000"/>
              </a:lnSpc>
              <a:spcBef>
                <a:spcPts val="0"/>
              </a:spcBef>
              <a:defRPr sz="3900" b="0">
                <a:solidFill>
                  <a:srgbClr val="032F62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de-DE" sz="1400" kern="0" dirty="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rPr>
              <a:t>  </a:t>
            </a:r>
            <a:r>
              <a:rPr lang="de-DE" sz="1400" kern="0" dirty="0">
                <a:solidFill>
                  <a:srgbClr val="032F62"/>
                </a:solidFill>
                <a:latin typeface="Menlo"/>
                <a:ea typeface="Menlo"/>
                <a:cs typeface="Menlo"/>
                <a:sym typeface="Menlo"/>
              </a:rPr>
              <a:t>"PS_VERBOSE"</a:t>
            </a:r>
            <a:r>
              <a:rPr lang="de-DE" sz="1400" kern="0" dirty="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rPr>
              <a:t>: </a:t>
            </a:r>
            <a:r>
              <a:rPr lang="de-DE" sz="1400" kern="0" dirty="0">
                <a:solidFill>
                  <a:srgbClr val="032F62"/>
                </a:solidFill>
                <a:latin typeface="Menlo"/>
                <a:ea typeface="Menlo"/>
                <a:cs typeface="Menlo"/>
                <a:sym typeface="Menlo"/>
              </a:rPr>
              <a:t>"2"</a:t>
            </a:r>
            <a:r>
              <a:rPr lang="de-DE" sz="1400" kern="0" dirty="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de-DE" sz="1400" kern="0" dirty="0">
                <a:solidFill>
                  <a:srgbClr val="6A737D"/>
                </a:solidFill>
                <a:latin typeface="Menlo"/>
                <a:ea typeface="Menlo"/>
                <a:cs typeface="Menlo"/>
                <a:sym typeface="Menlo"/>
              </a:rPr>
              <a:t># </a:t>
            </a:r>
            <a:r>
              <a:rPr lang="de-DE" sz="1400" kern="0" dirty="0" err="1">
                <a:solidFill>
                  <a:srgbClr val="6A737D"/>
                </a:solidFill>
                <a:latin typeface="Menlo"/>
                <a:ea typeface="Menlo"/>
                <a:cs typeface="Menlo"/>
                <a:sym typeface="Menlo"/>
              </a:rPr>
              <a:t>Debug</a:t>
            </a:r>
            <a:r>
              <a:rPr lang="de-DE" sz="1400" kern="0" dirty="0">
                <a:solidFill>
                  <a:srgbClr val="6A737D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de-DE" sz="1400" kern="0" dirty="0" err="1">
                <a:solidFill>
                  <a:srgbClr val="6A737D"/>
                </a:solidFill>
                <a:latin typeface="Menlo"/>
                <a:ea typeface="Menlo"/>
                <a:cs typeface="Menlo"/>
                <a:sym typeface="Menlo"/>
              </a:rPr>
              <a:t>mode</a:t>
            </a:r>
            <a:endParaRPr lang="de-DE" sz="1400" kern="0" dirty="0">
              <a:solidFill>
                <a:srgbClr val="24292E"/>
              </a:solidFill>
              <a:latin typeface="Menlo"/>
              <a:ea typeface="Menlo"/>
              <a:cs typeface="Menlo"/>
              <a:sym typeface="Menlo"/>
            </a:endParaRPr>
          </a:p>
          <a:p>
            <a:pPr algn="r">
              <a:lnSpc>
                <a:spcPct val="50000"/>
              </a:lnSpc>
              <a:spcBef>
                <a:spcPts val="0"/>
              </a:spcBef>
              <a:defRPr sz="3900" b="0">
                <a:solidFill>
                  <a:srgbClr val="1B1F23">
                    <a:alpha val="29803"/>
                  </a:srgbClr>
                </a:solidFill>
                <a:latin typeface="Menlo"/>
                <a:ea typeface="Menlo"/>
                <a:cs typeface="Menlo"/>
                <a:sym typeface="Menlo"/>
              </a:defRPr>
            </a:pPr>
            <a:endParaRPr lang="de-DE" sz="1400" kern="0" dirty="0">
              <a:solidFill>
                <a:srgbClr val="24292E"/>
              </a:solidFill>
              <a:latin typeface="Menlo"/>
              <a:ea typeface="Menlo"/>
              <a:cs typeface="Menlo"/>
              <a:sym typeface="Menlo"/>
            </a:endParaRPr>
          </a:p>
          <a:p>
            <a:pPr>
              <a:lnSpc>
                <a:spcPct val="50000"/>
              </a:lnSpc>
              <a:spcBef>
                <a:spcPts val="0"/>
              </a:spcBef>
              <a:defRPr sz="3900" b="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de-DE" sz="1400" kern="0" dirty="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rPr>
              <a:t>})</a:t>
            </a:r>
          </a:p>
          <a:p>
            <a:pPr>
              <a:lnSpc>
                <a:spcPct val="50000"/>
              </a:lnSpc>
              <a:spcBef>
                <a:spcPts val="0"/>
              </a:spcBef>
              <a:defRPr sz="3900" b="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defRPr>
            </a:pPr>
            <a:endParaRPr lang="de-DE" sz="1400" kern="0" dirty="0">
              <a:solidFill>
                <a:srgbClr val="24292E"/>
              </a:solidFill>
              <a:latin typeface="Menlo"/>
              <a:ea typeface="Menlo"/>
              <a:cs typeface="Menlo"/>
              <a:sym typeface="Menlo"/>
            </a:endParaRPr>
          </a:p>
          <a:p>
            <a:pPr>
              <a:lnSpc>
                <a:spcPct val="50000"/>
              </a:lnSpc>
              <a:spcBef>
                <a:spcPts val="0"/>
              </a:spcBef>
              <a:defRPr sz="3900" b="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defRPr>
            </a:pPr>
            <a:endParaRPr lang="de-DE" sz="1400" kern="0" dirty="0">
              <a:solidFill>
                <a:srgbClr val="24292E"/>
              </a:solidFill>
              <a:latin typeface="Menlo"/>
              <a:ea typeface="Menlo"/>
              <a:cs typeface="Menlo"/>
              <a:sym typeface="Menlo"/>
            </a:endParaRPr>
          </a:p>
          <a:p>
            <a:pPr algn="r">
              <a:lnSpc>
                <a:spcPct val="50000"/>
              </a:lnSpc>
              <a:spcBef>
                <a:spcPts val="0"/>
              </a:spcBef>
              <a:defRPr sz="3900" b="0">
                <a:solidFill>
                  <a:srgbClr val="1B1F23">
                    <a:alpha val="29803"/>
                  </a:srgbClr>
                </a:solidFill>
                <a:latin typeface="Menlo"/>
                <a:ea typeface="Menlo"/>
                <a:cs typeface="Menlo"/>
                <a:sym typeface="Menlo"/>
              </a:defRPr>
            </a:pPr>
            <a:endParaRPr lang="de-DE" sz="1400" kern="0" dirty="0">
              <a:solidFill>
                <a:srgbClr val="1B1F23">
                  <a:alpha val="29803"/>
                </a:srgbClr>
              </a:solidFill>
              <a:latin typeface="Menlo"/>
              <a:ea typeface="Menlo"/>
              <a:cs typeface="Menlo"/>
              <a:sym typeface="Menlo"/>
            </a:endParaRPr>
          </a:p>
          <a:p>
            <a:pPr>
              <a:lnSpc>
                <a:spcPct val="50000"/>
              </a:lnSpc>
              <a:spcBef>
                <a:spcPts val="0"/>
              </a:spcBef>
              <a:defRPr sz="3900" b="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de-DE" sz="1400" kern="0" dirty="0" err="1">
                <a:solidFill>
                  <a:srgbClr val="D73A49"/>
                </a:solidFill>
                <a:latin typeface="Menlo"/>
                <a:ea typeface="Menlo"/>
                <a:cs typeface="Menlo"/>
                <a:sym typeface="Menlo"/>
              </a:rPr>
              <a:t>import</a:t>
            </a:r>
            <a:r>
              <a:rPr lang="de-DE" sz="1400" kern="0" dirty="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de-DE" sz="1400" kern="0" dirty="0" err="1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rPr>
              <a:t>mxnet</a:t>
            </a:r>
            <a:r>
              <a:rPr lang="de-DE" sz="1400" kern="0" dirty="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de-DE" sz="1400" kern="0" dirty="0" err="1">
                <a:solidFill>
                  <a:srgbClr val="D73A49"/>
                </a:solidFill>
                <a:latin typeface="Menlo"/>
                <a:ea typeface="Menlo"/>
                <a:cs typeface="Menlo"/>
                <a:sym typeface="Menlo"/>
              </a:rPr>
              <a:t>as</a:t>
            </a:r>
            <a:r>
              <a:rPr lang="de-DE" sz="1400" kern="0" dirty="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rPr>
              <a:t> mx</a:t>
            </a:r>
          </a:p>
        </p:txBody>
      </p:sp>
    </p:spTree>
    <p:extLst>
      <p:ext uri="{BB962C8B-B14F-4D97-AF65-F5344CB8AC3E}">
        <p14:creationId xmlns:p14="http://schemas.microsoft.com/office/powerpoint/2010/main" val="33547740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CD056-B53E-2044-84D1-04497DF41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start_server.py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E5D82-8AAE-1D45-8927-1E3D352BC0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50000"/>
              </a:lnSpc>
              <a:spcBef>
                <a:spcPts val="0"/>
              </a:spcBef>
              <a:defRPr sz="3900" b="0">
                <a:solidFill>
                  <a:srgbClr val="D73A49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de-DE" sz="1400" kern="0" dirty="0" err="1">
                <a:solidFill>
                  <a:srgbClr val="D73A49"/>
                </a:solidFill>
                <a:latin typeface="Menlo"/>
                <a:ea typeface="Menlo"/>
                <a:cs typeface="Menlo"/>
                <a:sym typeface="Menlo"/>
              </a:rPr>
              <a:t>import</a:t>
            </a:r>
            <a:r>
              <a:rPr lang="de-DE" sz="1400" kern="0" dirty="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de-DE" sz="1400" kern="0" dirty="0" err="1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rPr>
              <a:t>os</a:t>
            </a:r>
            <a:endParaRPr lang="de-DE" sz="1400" kern="0" dirty="0">
              <a:solidFill>
                <a:srgbClr val="24292E"/>
              </a:solidFill>
              <a:latin typeface="Menlo"/>
              <a:ea typeface="Menlo"/>
              <a:cs typeface="Menlo"/>
              <a:sym typeface="Menlo"/>
            </a:endParaRPr>
          </a:p>
          <a:p>
            <a:pPr>
              <a:lnSpc>
                <a:spcPct val="50000"/>
              </a:lnSpc>
              <a:spcBef>
                <a:spcPts val="0"/>
              </a:spcBef>
              <a:defRPr sz="3900" b="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defRPr>
            </a:pPr>
            <a:endParaRPr lang="de-DE" sz="1400" kern="0" dirty="0">
              <a:solidFill>
                <a:srgbClr val="24292E"/>
              </a:solidFill>
              <a:latin typeface="Menlo"/>
              <a:ea typeface="Menlo"/>
              <a:cs typeface="Menlo"/>
              <a:sym typeface="Menlo"/>
            </a:endParaRPr>
          </a:p>
          <a:p>
            <a:pPr>
              <a:lnSpc>
                <a:spcPct val="50000"/>
              </a:lnSpc>
              <a:spcBef>
                <a:spcPts val="0"/>
              </a:spcBef>
              <a:defRPr sz="3900" b="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defRPr>
            </a:pPr>
            <a:endParaRPr lang="de-DE" sz="1400" kern="0" dirty="0">
              <a:solidFill>
                <a:srgbClr val="24292E"/>
              </a:solidFill>
              <a:latin typeface="Menlo"/>
              <a:ea typeface="Menlo"/>
              <a:cs typeface="Menlo"/>
              <a:sym typeface="Menlo"/>
            </a:endParaRPr>
          </a:p>
          <a:p>
            <a:pPr algn="r">
              <a:lnSpc>
                <a:spcPct val="50000"/>
              </a:lnSpc>
              <a:spcBef>
                <a:spcPts val="0"/>
              </a:spcBef>
              <a:defRPr sz="3900" b="0">
                <a:solidFill>
                  <a:srgbClr val="1B1F23">
                    <a:alpha val="29803"/>
                  </a:srgbClr>
                </a:solidFill>
                <a:latin typeface="Menlo"/>
                <a:ea typeface="Menlo"/>
                <a:cs typeface="Menlo"/>
                <a:sym typeface="Menlo"/>
              </a:defRPr>
            </a:pPr>
            <a:endParaRPr lang="de-DE" sz="1400" kern="0" dirty="0">
              <a:solidFill>
                <a:srgbClr val="24292E"/>
              </a:solidFill>
              <a:latin typeface="Menlo"/>
              <a:ea typeface="Menlo"/>
              <a:cs typeface="Menlo"/>
              <a:sym typeface="Menlo"/>
            </a:endParaRPr>
          </a:p>
          <a:p>
            <a:pPr>
              <a:lnSpc>
                <a:spcPct val="50000"/>
              </a:lnSpc>
              <a:spcBef>
                <a:spcPts val="0"/>
              </a:spcBef>
              <a:defRPr sz="3900" b="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de-DE" sz="1400" kern="0" dirty="0" err="1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rPr>
              <a:t>os.environ.update</a:t>
            </a:r>
            <a:r>
              <a:rPr lang="de-DE" sz="1400" kern="0" dirty="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rPr>
              <a:t>({</a:t>
            </a:r>
          </a:p>
          <a:p>
            <a:pPr algn="r">
              <a:lnSpc>
                <a:spcPct val="50000"/>
              </a:lnSpc>
              <a:spcBef>
                <a:spcPts val="0"/>
              </a:spcBef>
              <a:defRPr sz="3900" b="0">
                <a:solidFill>
                  <a:srgbClr val="1B1F23">
                    <a:alpha val="29803"/>
                  </a:srgbClr>
                </a:solidFill>
                <a:latin typeface="Menlo"/>
                <a:ea typeface="Menlo"/>
                <a:cs typeface="Menlo"/>
                <a:sym typeface="Menlo"/>
              </a:defRPr>
            </a:pPr>
            <a:endParaRPr lang="de-DE" sz="1400" kern="0" dirty="0">
              <a:solidFill>
                <a:srgbClr val="1B1F23">
                  <a:alpha val="29803"/>
                </a:srgbClr>
              </a:solidFill>
              <a:latin typeface="Menlo"/>
              <a:ea typeface="Menlo"/>
              <a:cs typeface="Menlo"/>
              <a:sym typeface="Menlo"/>
            </a:endParaRPr>
          </a:p>
          <a:p>
            <a:pPr>
              <a:lnSpc>
                <a:spcPct val="50000"/>
              </a:lnSpc>
              <a:spcBef>
                <a:spcPts val="0"/>
              </a:spcBef>
              <a:defRPr sz="3900" b="0">
                <a:solidFill>
                  <a:srgbClr val="6A737D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de-DE" sz="1400" kern="0" dirty="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rPr>
              <a:t>  </a:t>
            </a:r>
            <a:r>
              <a:rPr lang="de-DE" sz="1400" kern="0" dirty="0">
                <a:solidFill>
                  <a:srgbClr val="032F62"/>
                </a:solidFill>
                <a:latin typeface="Menlo"/>
                <a:ea typeface="Menlo"/>
                <a:cs typeface="Menlo"/>
                <a:sym typeface="Menlo"/>
              </a:rPr>
              <a:t>"DMLC_ROLE"</a:t>
            </a:r>
            <a:r>
              <a:rPr lang="de-DE" sz="1400" kern="0" dirty="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rPr>
              <a:t>: </a:t>
            </a:r>
            <a:r>
              <a:rPr lang="de-DE" sz="1400" kern="0" dirty="0">
                <a:solidFill>
                  <a:srgbClr val="032F62"/>
                </a:solidFill>
                <a:latin typeface="Menlo"/>
                <a:ea typeface="Menlo"/>
                <a:cs typeface="Menlo"/>
                <a:sym typeface="Menlo"/>
              </a:rPr>
              <a:t>"</a:t>
            </a:r>
            <a:r>
              <a:rPr lang="de-DE" sz="1400" kern="0" dirty="0" err="1">
                <a:solidFill>
                  <a:srgbClr val="032F62"/>
                </a:solidFill>
                <a:latin typeface="Menlo"/>
                <a:ea typeface="Menlo"/>
                <a:cs typeface="Menlo"/>
                <a:sym typeface="Menlo"/>
              </a:rPr>
              <a:t>server</a:t>
            </a:r>
            <a:r>
              <a:rPr lang="de-DE" sz="1400" kern="0" dirty="0">
                <a:solidFill>
                  <a:srgbClr val="032F62"/>
                </a:solidFill>
                <a:latin typeface="Menlo"/>
                <a:ea typeface="Menlo"/>
                <a:cs typeface="Menlo"/>
                <a:sym typeface="Menlo"/>
              </a:rPr>
              <a:t>"</a:t>
            </a:r>
            <a:r>
              <a:rPr lang="de-DE" sz="1400" kern="0" dirty="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rPr>
              <a:t>, </a:t>
            </a:r>
            <a:r>
              <a:rPr lang="de-DE" sz="1400" kern="0" dirty="0">
                <a:solidFill>
                  <a:srgbClr val="6A737D"/>
                </a:solidFill>
                <a:latin typeface="Menlo"/>
                <a:ea typeface="Menlo"/>
                <a:cs typeface="Menlo"/>
                <a:sym typeface="Menlo"/>
              </a:rPr>
              <a:t># </a:t>
            </a:r>
            <a:r>
              <a:rPr lang="de-DE" sz="1400" kern="0" dirty="0" err="1">
                <a:solidFill>
                  <a:srgbClr val="6A737D"/>
                </a:solidFill>
                <a:latin typeface="Menlo"/>
                <a:ea typeface="Menlo"/>
                <a:cs typeface="Menlo"/>
                <a:sym typeface="Menlo"/>
              </a:rPr>
              <a:t>Could</a:t>
            </a:r>
            <a:r>
              <a:rPr lang="de-DE" sz="1400" kern="0" dirty="0">
                <a:solidFill>
                  <a:srgbClr val="6A737D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de-DE" sz="1400" kern="0" dirty="0" err="1">
                <a:solidFill>
                  <a:srgbClr val="6A737D"/>
                </a:solidFill>
                <a:latin typeface="Menlo"/>
                <a:ea typeface="Menlo"/>
                <a:cs typeface="Menlo"/>
                <a:sym typeface="Menlo"/>
              </a:rPr>
              <a:t>be</a:t>
            </a:r>
            <a:r>
              <a:rPr lang="de-DE" sz="1400" kern="0" dirty="0">
                <a:solidFill>
                  <a:srgbClr val="6A737D"/>
                </a:solidFill>
                <a:latin typeface="Menlo"/>
                <a:ea typeface="Menlo"/>
                <a:cs typeface="Menlo"/>
                <a:sym typeface="Menlo"/>
              </a:rPr>
              <a:t> "</a:t>
            </a:r>
            <a:r>
              <a:rPr lang="de-DE" sz="1400" kern="0" dirty="0" err="1">
                <a:solidFill>
                  <a:srgbClr val="6A737D"/>
                </a:solidFill>
                <a:latin typeface="Menlo"/>
                <a:ea typeface="Menlo"/>
                <a:cs typeface="Menlo"/>
                <a:sym typeface="Menlo"/>
              </a:rPr>
              <a:t>scheduler</a:t>
            </a:r>
            <a:r>
              <a:rPr lang="de-DE" sz="1400" kern="0" dirty="0">
                <a:solidFill>
                  <a:srgbClr val="6A737D"/>
                </a:solidFill>
                <a:latin typeface="Menlo"/>
                <a:ea typeface="Menlo"/>
                <a:cs typeface="Menlo"/>
                <a:sym typeface="Menlo"/>
              </a:rPr>
              <a:t>", "</a:t>
            </a:r>
            <a:r>
              <a:rPr lang="de-DE" sz="1400" kern="0" dirty="0" err="1">
                <a:solidFill>
                  <a:srgbClr val="6A737D"/>
                </a:solidFill>
                <a:latin typeface="Menlo"/>
                <a:ea typeface="Menlo"/>
                <a:cs typeface="Menlo"/>
                <a:sym typeface="Menlo"/>
              </a:rPr>
              <a:t>worker</a:t>
            </a:r>
            <a:r>
              <a:rPr lang="de-DE" sz="1400" kern="0" dirty="0">
                <a:solidFill>
                  <a:srgbClr val="6A737D"/>
                </a:solidFill>
                <a:latin typeface="Menlo"/>
                <a:ea typeface="Menlo"/>
                <a:cs typeface="Menlo"/>
                <a:sym typeface="Menlo"/>
              </a:rPr>
              <a:t>" </a:t>
            </a:r>
            <a:r>
              <a:rPr lang="de-DE" sz="1400" kern="0" dirty="0" err="1">
                <a:solidFill>
                  <a:srgbClr val="6A737D"/>
                </a:solidFill>
                <a:latin typeface="Menlo"/>
                <a:ea typeface="Menlo"/>
                <a:cs typeface="Menlo"/>
                <a:sym typeface="Menlo"/>
              </a:rPr>
              <a:t>or</a:t>
            </a:r>
            <a:r>
              <a:rPr lang="de-DE" sz="1400" kern="0" dirty="0">
                <a:solidFill>
                  <a:srgbClr val="6A737D"/>
                </a:solidFill>
                <a:latin typeface="Menlo"/>
                <a:ea typeface="Menlo"/>
                <a:cs typeface="Menlo"/>
                <a:sym typeface="Menlo"/>
              </a:rPr>
              <a:t> "</a:t>
            </a:r>
            <a:r>
              <a:rPr lang="de-DE" sz="1400" kern="0" dirty="0" err="1">
                <a:solidFill>
                  <a:srgbClr val="6A737D"/>
                </a:solidFill>
                <a:latin typeface="Menlo"/>
                <a:ea typeface="Menlo"/>
                <a:cs typeface="Menlo"/>
                <a:sym typeface="Menlo"/>
              </a:rPr>
              <a:t>server</a:t>
            </a:r>
            <a:r>
              <a:rPr lang="de-DE" sz="1400" kern="0" dirty="0">
                <a:solidFill>
                  <a:srgbClr val="6A737D"/>
                </a:solidFill>
                <a:latin typeface="Menlo"/>
                <a:ea typeface="Menlo"/>
                <a:cs typeface="Menlo"/>
                <a:sym typeface="Menlo"/>
              </a:rPr>
              <a:t>"</a:t>
            </a:r>
            <a:endParaRPr lang="de-DE" sz="1400" kern="0" dirty="0">
              <a:solidFill>
                <a:srgbClr val="24292E"/>
              </a:solidFill>
              <a:latin typeface="Menlo"/>
              <a:ea typeface="Menlo"/>
              <a:cs typeface="Menlo"/>
              <a:sym typeface="Menlo"/>
            </a:endParaRPr>
          </a:p>
          <a:p>
            <a:pPr algn="r">
              <a:lnSpc>
                <a:spcPct val="50000"/>
              </a:lnSpc>
              <a:spcBef>
                <a:spcPts val="0"/>
              </a:spcBef>
              <a:defRPr sz="3900" b="0">
                <a:solidFill>
                  <a:srgbClr val="1B1F23">
                    <a:alpha val="29803"/>
                  </a:srgbClr>
                </a:solidFill>
                <a:latin typeface="Menlo"/>
                <a:ea typeface="Menlo"/>
                <a:cs typeface="Menlo"/>
                <a:sym typeface="Menlo"/>
              </a:defRPr>
            </a:pPr>
            <a:endParaRPr lang="de-DE" sz="1400" kern="0" dirty="0">
              <a:solidFill>
                <a:srgbClr val="24292E"/>
              </a:solidFill>
              <a:latin typeface="Menlo"/>
              <a:ea typeface="Menlo"/>
              <a:cs typeface="Menlo"/>
              <a:sym typeface="Menlo"/>
            </a:endParaRPr>
          </a:p>
          <a:p>
            <a:pPr>
              <a:lnSpc>
                <a:spcPct val="50000"/>
              </a:lnSpc>
              <a:spcBef>
                <a:spcPts val="0"/>
              </a:spcBef>
              <a:defRPr sz="3900" b="0">
                <a:solidFill>
                  <a:srgbClr val="6A737D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de-DE" sz="1400" kern="0" dirty="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rPr>
              <a:t>  </a:t>
            </a:r>
            <a:r>
              <a:rPr lang="de-DE" sz="1400" kern="0" dirty="0">
                <a:solidFill>
                  <a:srgbClr val="032F62"/>
                </a:solidFill>
                <a:latin typeface="Menlo"/>
                <a:ea typeface="Menlo"/>
                <a:cs typeface="Menlo"/>
                <a:sym typeface="Menlo"/>
              </a:rPr>
              <a:t>"DMLC_PS_ROOT_URI"</a:t>
            </a:r>
            <a:r>
              <a:rPr lang="de-DE" sz="1400" kern="0" dirty="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rPr>
              <a:t>: </a:t>
            </a:r>
            <a:r>
              <a:rPr lang="de-DE" sz="1400" kern="0" dirty="0">
                <a:solidFill>
                  <a:srgbClr val="032F62"/>
                </a:solidFill>
                <a:latin typeface="Menlo"/>
                <a:ea typeface="Menlo"/>
                <a:cs typeface="Menlo"/>
                <a:sym typeface="Menlo"/>
              </a:rPr>
              <a:t>"127.0.0.1"</a:t>
            </a:r>
            <a:r>
              <a:rPr lang="de-DE" sz="1400" kern="0" dirty="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rPr>
              <a:t>, </a:t>
            </a:r>
            <a:r>
              <a:rPr lang="de-DE" sz="1400" kern="0" dirty="0">
                <a:solidFill>
                  <a:srgbClr val="6A737D"/>
                </a:solidFill>
                <a:latin typeface="Menlo"/>
                <a:ea typeface="Menlo"/>
                <a:cs typeface="Menlo"/>
                <a:sym typeface="Menlo"/>
              </a:rPr>
              <a:t># IP </a:t>
            </a:r>
            <a:r>
              <a:rPr lang="de-DE" sz="1400" kern="0" dirty="0" err="1">
                <a:solidFill>
                  <a:srgbClr val="6A737D"/>
                </a:solidFill>
                <a:latin typeface="Menlo"/>
                <a:ea typeface="Menlo"/>
                <a:cs typeface="Menlo"/>
                <a:sym typeface="Menlo"/>
              </a:rPr>
              <a:t>address</a:t>
            </a:r>
            <a:r>
              <a:rPr lang="de-DE" sz="1400" kern="0" dirty="0">
                <a:solidFill>
                  <a:srgbClr val="6A737D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de-DE" sz="1400" kern="0" dirty="0" err="1">
                <a:solidFill>
                  <a:srgbClr val="6A737D"/>
                </a:solidFill>
                <a:latin typeface="Menlo"/>
                <a:ea typeface="Menlo"/>
                <a:cs typeface="Menlo"/>
                <a:sym typeface="Menlo"/>
              </a:rPr>
              <a:t>of</a:t>
            </a:r>
            <a:r>
              <a:rPr lang="de-DE" sz="1400" kern="0" dirty="0">
                <a:solidFill>
                  <a:srgbClr val="6A737D"/>
                </a:solidFill>
                <a:latin typeface="Menlo"/>
                <a:ea typeface="Menlo"/>
                <a:cs typeface="Menlo"/>
                <a:sym typeface="Menlo"/>
              </a:rPr>
              <a:t> a </a:t>
            </a:r>
            <a:r>
              <a:rPr lang="de-DE" sz="1400" kern="0" dirty="0" err="1">
                <a:solidFill>
                  <a:srgbClr val="6A737D"/>
                </a:solidFill>
                <a:latin typeface="Menlo"/>
                <a:ea typeface="Menlo"/>
                <a:cs typeface="Menlo"/>
                <a:sym typeface="Menlo"/>
              </a:rPr>
              <a:t>scheduler</a:t>
            </a:r>
            <a:endParaRPr lang="de-DE" sz="1400" kern="0" dirty="0">
              <a:solidFill>
                <a:srgbClr val="24292E"/>
              </a:solidFill>
              <a:latin typeface="Menlo"/>
              <a:ea typeface="Menlo"/>
              <a:cs typeface="Menlo"/>
              <a:sym typeface="Menlo"/>
            </a:endParaRPr>
          </a:p>
          <a:p>
            <a:pPr algn="r">
              <a:lnSpc>
                <a:spcPct val="50000"/>
              </a:lnSpc>
              <a:spcBef>
                <a:spcPts val="0"/>
              </a:spcBef>
              <a:defRPr sz="3900" b="0">
                <a:solidFill>
                  <a:srgbClr val="1B1F23">
                    <a:alpha val="29803"/>
                  </a:srgbClr>
                </a:solidFill>
                <a:latin typeface="Menlo"/>
                <a:ea typeface="Menlo"/>
                <a:cs typeface="Menlo"/>
                <a:sym typeface="Menlo"/>
              </a:defRPr>
            </a:pPr>
            <a:endParaRPr lang="de-DE" sz="1400" kern="0" dirty="0">
              <a:solidFill>
                <a:srgbClr val="24292E"/>
              </a:solidFill>
              <a:latin typeface="Menlo"/>
              <a:ea typeface="Menlo"/>
              <a:cs typeface="Menlo"/>
              <a:sym typeface="Menlo"/>
            </a:endParaRPr>
          </a:p>
          <a:p>
            <a:pPr>
              <a:lnSpc>
                <a:spcPct val="50000"/>
              </a:lnSpc>
              <a:spcBef>
                <a:spcPts val="0"/>
              </a:spcBef>
              <a:defRPr sz="3900" b="0">
                <a:solidFill>
                  <a:srgbClr val="6A737D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de-DE" sz="1400" kern="0" dirty="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rPr>
              <a:t>  </a:t>
            </a:r>
            <a:r>
              <a:rPr lang="de-DE" sz="1400" kern="0" dirty="0">
                <a:solidFill>
                  <a:srgbClr val="032F62"/>
                </a:solidFill>
                <a:latin typeface="Menlo"/>
                <a:ea typeface="Menlo"/>
                <a:cs typeface="Menlo"/>
                <a:sym typeface="Menlo"/>
              </a:rPr>
              <a:t>"DMLC_PS_ROOT_PORT"</a:t>
            </a:r>
            <a:r>
              <a:rPr lang="de-DE" sz="1400" kern="0" dirty="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rPr>
              <a:t>: </a:t>
            </a:r>
            <a:r>
              <a:rPr lang="de-DE" sz="1400" kern="0" dirty="0">
                <a:solidFill>
                  <a:srgbClr val="032F62"/>
                </a:solidFill>
                <a:latin typeface="Menlo"/>
                <a:ea typeface="Menlo"/>
                <a:cs typeface="Menlo"/>
                <a:sym typeface="Menlo"/>
              </a:rPr>
              <a:t>"9000"</a:t>
            </a:r>
            <a:r>
              <a:rPr lang="de-DE" sz="1400" kern="0" dirty="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rPr>
              <a:t>, </a:t>
            </a:r>
            <a:r>
              <a:rPr lang="de-DE" sz="1400" kern="0" dirty="0">
                <a:solidFill>
                  <a:srgbClr val="6A737D"/>
                </a:solidFill>
                <a:latin typeface="Menlo"/>
                <a:ea typeface="Menlo"/>
                <a:cs typeface="Menlo"/>
                <a:sym typeface="Menlo"/>
              </a:rPr>
              <a:t># Port </a:t>
            </a:r>
            <a:r>
              <a:rPr lang="de-DE" sz="1400" kern="0" dirty="0" err="1">
                <a:solidFill>
                  <a:srgbClr val="6A737D"/>
                </a:solidFill>
                <a:latin typeface="Menlo"/>
                <a:ea typeface="Menlo"/>
                <a:cs typeface="Menlo"/>
                <a:sym typeface="Menlo"/>
              </a:rPr>
              <a:t>of</a:t>
            </a:r>
            <a:r>
              <a:rPr lang="de-DE" sz="1400" kern="0" dirty="0">
                <a:solidFill>
                  <a:srgbClr val="6A737D"/>
                </a:solidFill>
                <a:latin typeface="Menlo"/>
                <a:ea typeface="Menlo"/>
                <a:cs typeface="Menlo"/>
                <a:sym typeface="Menlo"/>
              </a:rPr>
              <a:t> a </a:t>
            </a:r>
            <a:r>
              <a:rPr lang="de-DE" sz="1400" kern="0" dirty="0" err="1">
                <a:solidFill>
                  <a:srgbClr val="6A737D"/>
                </a:solidFill>
                <a:latin typeface="Menlo"/>
                <a:ea typeface="Menlo"/>
                <a:cs typeface="Menlo"/>
                <a:sym typeface="Menlo"/>
              </a:rPr>
              <a:t>scheduler</a:t>
            </a:r>
            <a:endParaRPr lang="de-DE" sz="1400" kern="0" dirty="0">
              <a:solidFill>
                <a:srgbClr val="24292E"/>
              </a:solidFill>
              <a:latin typeface="Menlo"/>
              <a:ea typeface="Menlo"/>
              <a:cs typeface="Menlo"/>
              <a:sym typeface="Menlo"/>
            </a:endParaRPr>
          </a:p>
          <a:p>
            <a:pPr algn="r">
              <a:lnSpc>
                <a:spcPct val="50000"/>
              </a:lnSpc>
              <a:spcBef>
                <a:spcPts val="0"/>
              </a:spcBef>
              <a:defRPr sz="3900" b="0">
                <a:solidFill>
                  <a:srgbClr val="1B1F23">
                    <a:alpha val="29803"/>
                  </a:srgbClr>
                </a:solidFill>
                <a:latin typeface="Menlo"/>
                <a:ea typeface="Menlo"/>
                <a:cs typeface="Menlo"/>
                <a:sym typeface="Menlo"/>
              </a:defRPr>
            </a:pPr>
            <a:endParaRPr lang="de-DE" sz="1400" kern="0" dirty="0">
              <a:solidFill>
                <a:srgbClr val="24292E"/>
              </a:solidFill>
              <a:latin typeface="Menlo"/>
              <a:ea typeface="Menlo"/>
              <a:cs typeface="Menlo"/>
              <a:sym typeface="Menlo"/>
            </a:endParaRPr>
          </a:p>
          <a:p>
            <a:pPr>
              <a:lnSpc>
                <a:spcPct val="50000"/>
              </a:lnSpc>
              <a:spcBef>
                <a:spcPts val="0"/>
              </a:spcBef>
              <a:defRPr sz="3900" b="0">
                <a:solidFill>
                  <a:srgbClr val="6A737D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de-DE" sz="1400" kern="0" dirty="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rPr>
              <a:t>  </a:t>
            </a:r>
            <a:r>
              <a:rPr lang="de-DE" sz="1400" kern="0" dirty="0">
                <a:solidFill>
                  <a:srgbClr val="032F62"/>
                </a:solidFill>
                <a:latin typeface="Menlo"/>
                <a:ea typeface="Menlo"/>
                <a:cs typeface="Menlo"/>
                <a:sym typeface="Menlo"/>
              </a:rPr>
              <a:t>"DMLC_NUM_SERVER"</a:t>
            </a:r>
            <a:r>
              <a:rPr lang="de-DE" sz="1400" kern="0" dirty="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rPr>
              <a:t>: </a:t>
            </a:r>
            <a:r>
              <a:rPr lang="de-DE" sz="1400" kern="0" dirty="0">
                <a:solidFill>
                  <a:srgbClr val="032F62"/>
                </a:solidFill>
                <a:latin typeface="Menlo"/>
                <a:ea typeface="Menlo"/>
                <a:cs typeface="Menlo"/>
                <a:sym typeface="Menlo"/>
              </a:rPr>
              <a:t>"1"</a:t>
            </a:r>
            <a:r>
              <a:rPr lang="de-DE" sz="1400" kern="0" dirty="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rPr>
              <a:t>, </a:t>
            </a:r>
            <a:r>
              <a:rPr lang="de-DE" sz="1400" kern="0" dirty="0">
                <a:solidFill>
                  <a:srgbClr val="6A737D"/>
                </a:solidFill>
                <a:latin typeface="Menlo"/>
                <a:ea typeface="Menlo"/>
                <a:cs typeface="Menlo"/>
                <a:sym typeface="Menlo"/>
              </a:rPr>
              <a:t># </a:t>
            </a:r>
            <a:r>
              <a:rPr lang="de-DE" sz="1400" kern="0" dirty="0" err="1">
                <a:solidFill>
                  <a:srgbClr val="6A737D"/>
                </a:solidFill>
                <a:latin typeface="Menlo"/>
                <a:ea typeface="Menlo"/>
                <a:cs typeface="Menlo"/>
                <a:sym typeface="Menlo"/>
              </a:rPr>
              <a:t>Number</a:t>
            </a:r>
            <a:r>
              <a:rPr lang="de-DE" sz="1400" kern="0" dirty="0">
                <a:solidFill>
                  <a:srgbClr val="6A737D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de-DE" sz="1400" kern="0" dirty="0" err="1">
                <a:solidFill>
                  <a:srgbClr val="6A737D"/>
                </a:solidFill>
                <a:latin typeface="Menlo"/>
                <a:ea typeface="Menlo"/>
                <a:cs typeface="Menlo"/>
                <a:sym typeface="Menlo"/>
              </a:rPr>
              <a:t>of</a:t>
            </a:r>
            <a:r>
              <a:rPr lang="de-DE" sz="1400" kern="0" dirty="0">
                <a:solidFill>
                  <a:srgbClr val="6A737D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de-DE" sz="1400" kern="0" dirty="0" err="1">
                <a:solidFill>
                  <a:srgbClr val="6A737D"/>
                </a:solidFill>
                <a:latin typeface="Menlo"/>
                <a:ea typeface="Menlo"/>
                <a:cs typeface="Menlo"/>
                <a:sym typeface="Menlo"/>
              </a:rPr>
              <a:t>servers</a:t>
            </a:r>
            <a:r>
              <a:rPr lang="de-DE" sz="1400" kern="0" dirty="0">
                <a:solidFill>
                  <a:srgbClr val="6A737D"/>
                </a:solidFill>
                <a:latin typeface="Menlo"/>
                <a:ea typeface="Menlo"/>
                <a:cs typeface="Menlo"/>
                <a:sym typeface="Menlo"/>
              </a:rPr>
              <a:t> in </a:t>
            </a:r>
            <a:r>
              <a:rPr lang="de-DE" sz="1400" kern="0" dirty="0" err="1">
                <a:solidFill>
                  <a:srgbClr val="6A737D"/>
                </a:solidFill>
                <a:latin typeface="Menlo"/>
                <a:ea typeface="Menlo"/>
                <a:cs typeface="Menlo"/>
                <a:sym typeface="Menlo"/>
              </a:rPr>
              <a:t>cluster</a:t>
            </a:r>
            <a:endParaRPr lang="de-DE" sz="1400" kern="0" dirty="0">
              <a:solidFill>
                <a:srgbClr val="24292E"/>
              </a:solidFill>
              <a:latin typeface="Menlo"/>
              <a:ea typeface="Menlo"/>
              <a:cs typeface="Menlo"/>
              <a:sym typeface="Menlo"/>
            </a:endParaRPr>
          </a:p>
          <a:p>
            <a:pPr algn="r">
              <a:lnSpc>
                <a:spcPct val="50000"/>
              </a:lnSpc>
              <a:spcBef>
                <a:spcPts val="0"/>
              </a:spcBef>
              <a:defRPr sz="3900" b="0">
                <a:solidFill>
                  <a:srgbClr val="1B1F23">
                    <a:alpha val="29803"/>
                  </a:srgbClr>
                </a:solidFill>
                <a:latin typeface="Menlo"/>
                <a:ea typeface="Menlo"/>
                <a:cs typeface="Menlo"/>
                <a:sym typeface="Menlo"/>
              </a:defRPr>
            </a:pPr>
            <a:endParaRPr lang="de-DE" sz="1400" kern="0" dirty="0">
              <a:solidFill>
                <a:srgbClr val="24292E"/>
              </a:solidFill>
              <a:latin typeface="Menlo"/>
              <a:ea typeface="Menlo"/>
              <a:cs typeface="Menlo"/>
              <a:sym typeface="Menlo"/>
            </a:endParaRPr>
          </a:p>
          <a:p>
            <a:pPr>
              <a:lnSpc>
                <a:spcPct val="50000"/>
              </a:lnSpc>
              <a:spcBef>
                <a:spcPts val="0"/>
              </a:spcBef>
              <a:defRPr sz="3900" b="0">
                <a:solidFill>
                  <a:srgbClr val="6A737D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de-DE" sz="1400" kern="0" dirty="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rPr>
              <a:t>  </a:t>
            </a:r>
            <a:r>
              <a:rPr lang="de-DE" sz="1400" kern="0" dirty="0">
                <a:solidFill>
                  <a:srgbClr val="032F62"/>
                </a:solidFill>
                <a:latin typeface="Menlo"/>
                <a:ea typeface="Menlo"/>
                <a:cs typeface="Menlo"/>
                <a:sym typeface="Menlo"/>
              </a:rPr>
              <a:t>"DMLC_NUM_WORKER"</a:t>
            </a:r>
            <a:r>
              <a:rPr lang="de-DE" sz="1400" kern="0" dirty="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rPr>
              <a:t>: </a:t>
            </a:r>
            <a:r>
              <a:rPr lang="de-DE" sz="1400" kern="0" dirty="0">
                <a:solidFill>
                  <a:srgbClr val="032F62"/>
                </a:solidFill>
                <a:latin typeface="Menlo"/>
                <a:ea typeface="Menlo"/>
                <a:cs typeface="Menlo"/>
                <a:sym typeface="Menlo"/>
              </a:rPr>
              <a:t>"1"</a:t>
            </a:r>
            <a:r>
              <a:rPr lang="de-DE" sz="1400" kern="0" dirty="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rPr>
              <a:t>, </a:t>
            </a:r>
            <a:r>
              <a:rPr lang="de-DE" sz="1400" kern="0" dirty="0">
                <a:solidFill>
                  <a:srgbClr val="6A737D"/>
                </a:solidFill>
                <a:latin typeface="Menlo"/>
                <a:ea typeface="Menlo"/>
                <a:cs typeface="Menlo"/>
                <a:sym typeface="Menlo"/>
              </a:rPr>
              <a:t># </a:t>
            </a:r>
            <a:r>
              <a:rPr lang="de-DE" sz="1400" kern="0" dirty="0" err="1">
                <a:solidFill>
                  <a:srgbClr val="6A737D"/>
                </a:solidFill>
                <a:latin typeface="Menlo"/>
                <a:ea typeface="Menlo"/>
                <a:cs typeface="Menlo"/>
                <a:sym typeface="Menlo"/>
              </a:rPr>
              <a:t>Number</a:t>
            </a:r>
            <a:r>
              <a:rPr lang="de-DE" sz="1400" kern="0" dirty="0">
                <a:solidFill>
                  <a:srgbClr val="6A737D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de-DE" sz="1400" kern="0" dirty="0" err="1">
                <a:solidFill>
                  <a:srgbClr val="6A737D"/>
                </a:solidFill>
                <a:latin typeface="Menlo"/>
                <a:ea typeface="Menlo"/>
                <a:cs typeface="Menlo"/>
                <a:sym typeface="Menlo"/>
              </a:rPr>
              <a:t>of</a:t>
            </a:r>
            <a:r>
              <a:rPr lang="de-DE" sz="1400" kern="0" dirty="0">
                <a:solidFill>
                  <a:srgbClr val="6A737D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de-DE" sz="1400" kern="0" dirty="0" err="1">
                <a:solidFill>
                  <a:srgbClr val="6A737D"/>
                </a:solidFill>
                <a:latin typeface="Menlo"/>
                <a:ea typeface="Menlo"/>
                <a:cs typeface="Menlo"/>
                <a:sym typeface="Menlo"/>
              </a:rPr>
              <a:t>workers</a:t>
            </a:r>
            <a:r>
              <a:rPr lang="de-DE" sz="1400" kern="0" dirty="0">
                <a:solidFill>
                  <a:srgbClr val="6A737D"/>
                </a:solidFill>
                <a:latin typeface="Menlo"/>
                <a:ea typeface="Menlo"/>
                <a:cs typeface="Menlo"/>
                <a:sym typeface="Menlo"/>
              </a:rPr>
              <a:t> in </a:t>
            </a:r>
            <a:r>
              <a:rPr lang="de-DE" sz="1400" kern="0" dirty="0" err="1">
                <a:solidFill>
                  <a:srgbClr val="6A737D"/>
                </a:solidFill>
                <a:latin typeface="Menlo"/>
                <a:ea typeface="Menlo"/>
                <a:cs typeface="Menlo"/>
                <a:sym typeface="Menlo"/>
              </a:rPr>
              <a:t>cluster</a:t>
            </a:r>
            <a:endParaRPr lang="de-DE" sz="1400" kern="0" dirty="0">
              <a:solidFill>
                <a:srgbClr val="24292E"/>
              </a:solidFill>
              <a:latin typeface="Menlo"/>
              <a:ea typeface="Menlo"/>
              <a:cs typeface="Menlo"/>
              <a:sym typeface="Menlo"/>
            </a:endParaRPr>
          </a:p>
          <a:p>
            <a:pPr algn="r">
              <a:lnSpc>
                <a:spcPct val="50000"/>
              </a:lnSpc>
              <a:spcBef>
                <a:spcPts val="0"/>
              </a:spcBef>
              <a:defRPr sz="3900" b="0">
                <a:solidFill>
                  <a:srgbClr val="1B1F23">
                    <a:alpha val="29803"/>
                  </a:srgbClr>
                </a:solidFill>
                <a:latin typeface="Menlo"/>
                <a:ea typeface="Menlo"/>
                <a:cs typeface="Menlo"/>
                <a:sym typeface="Menlo"/>
              </a:defRPr>
            </a:pPr>
            <a:endParaRPr lang="de-DE" sz="1400" kern="0" dirty="0">
              <a:solidFill>
                <a:srgbClr val="24292E"/>
              </a:solidFill>
              <a:latin typeface="Menlo"/>
              <a:ea typeface="Menlo"/>
              <a:cs typeface="Menlo"/>
              <a:sym typeface="Menlo"/>
            </a:endParaRPr>
          </a:p>
          <a:p>
            <a:pPr>
              <a:lnSpc>
                <a:spcPct val="50000"/>
              </a:lnSpc>
              <a:spcBef>
                <a:spcPts val="0"/>
              </a:spcBef>
              <a:defRPr sz="3900" b="0">
                <a:solidFill>
                  <a:srgbClr val="032F62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de-DE" sz="1400" kern="0" dirty="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rPr>
              <a:t>  </a:t>
            </a:r>
            <a:r>
              <a:rPr lang="de-DE" sz="1400" kern="0" dirty="0">
                <a:solidFill>
                  <a:srgbClr val="032F62"/>
                </a:solidFill>
                <a:latin typeface="Menlo"/>
                <a:ea typeface="Menlo"/>
                <a:cs typeface="Menlo"/>
                <a:sym typeface="Menlo"/>
              </a:rPr>
              <a:t>"PS_VERBOSE"</a:t>
            </a:r>
            <a:r>
              <a:rPr lang="de-DE" sz="1400" kern="0" dirty="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rPr>
              <a:t>: </a:t>
            </a:r>
            <a:r>
              <a:rPr lang="de-DE" sz="1400" kern="0" dirty="0">
                <a:solidFill>
                  <a:srgbClr val="032F62"/>
                </a:solidFill>
                <a:latin typeface="Menlo"/>
                <a:ea typeface="Menlo"/>
                <a:cs typeface="Menlo"/>
                <a:sym typeface="Menlo"/>
              </a:rPr>
              <a:t>"2"</a:t>
            </a:r>
            <a:r>
              <a:rPr lang="de-DE" sz="1400" kern="0" dirty="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de-DE" sz="1400" kern="0" dirty="0">
                <a:solidFill>
                  <a:srgbClr val="6A737D"/>
                </a:solidFill>
                <a:latin typeface="Menlo"/>
                <a:ea typeface="Menlo"/>
                <a:cs typeface="Menlo"/>
                <a:sym typeface="Menlo"/>
              </a:rPr>
              <a:t># </a:t>
            </a:r>
            <a:r>
              <a:rPr lang="de-DE" sz="1400" kern="0" dirty="0" err="1">
                <a:solidFill>
                  <a:srgbClr val="6A737D"/>
                </a:solidFill>
                <a:latin typeface="Menlo"/>
                <a:ea typeface="Menlo"/>
                <a:cs typeface="Menlo"/>
                <a:sym typeface="Menlo"/>
              </a:rPr>
              <a:t>Debug</a:t>
            </a:r>
            <a:r>
              <a:rPr lang="de-DE" sz="1400" kern="0" dirty="0">
                <a:solidFill>
                  <a:srgbClr val="6A737D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de-DE" sz="1400" kern="0" dirty="0" err="1">
                <a:solidFill>
                  <a:srgbClr val="6A737D"/>
                </a:solidFill>
                <a:latin typeface="Menlo"/>
                <a:ea typeface="Menlo"/>
                <a:cs typeface="Menlo"/>
                <a:sym typeface="Menlo"/>
              </a:rPr>
              <a:t>mode</a:t>
            </a:r>
            <a:endParaRPr lang="de-DE" sz="1400" kern="0" dirty="0">
              <a:solidFill>
                <a:srgbClr val="24292E"/>
              </a:solidFill>
              <a:latin typeface="Menlo"/>
              <a:ea typeface="Menlo"/>
              <a:cs typeface="Menlo"/>
              <a:sym typeface="Menlo"/>
            </a:endParaRPr>
          </a:p>
          <a:p>
            <a:pPr algn="r">
              <a:lnSpc>
                <a:spcPct val="50000"/>
              </a:lnSpc>
              <a:spcBef>
                <a:spcPts val="0"/>
              </a:spcBef>
              <a:defRPr sz="3900" b="0">
                <a:solidFill>
                  <a:srgbClr val="1B1F23">
                    <a:alpha val="29803"/>
                  </a:srgbClr>
                </a:solidFill>
                <a:latin typeface="Menlo"/>
                <a:ea typeface="Menlo"/>
                <a:cs typeface="Menlo"/>
                <a:sym typeface="Menlo"/>
              </a:defRPr>
            </a:pPr>
            <a:endParaRPr lang="de-DE" sz="1400" kern="0" dirty="0">
              <a:solidFill>
                <a:srgbClr val="24292E"/>
              </a:solidFill>
              <a:latin typeface="Menlo"/>
              <a:ea typeface="Menlo"/>
              <a:cs typeface="Menlo"/>
              <a:sym typeface="Menlo"/>
            </a:endParaRPr>
          </a:p>
          <a:p>
            <a:pPr>
              <a:lnSpc>
                <a:spcPct val="50000"/>
              </a:lnSpc>
              <a:spcBef>
                <a:spcPts val="0"/>
              </a:spcBef>
              <a:defRPr sz="3900" b="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de-DE" sz="1400" kern="0" dirty="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rPr>
              <a:t>})</a:t>
            </a:r>
          </a:p>
          <a:p>
            <a:pPr>
              <a:lnSpc>
                <a:spcPct val="50000"/>
              </a:lnSpc>
              <a:spcBef>
                <a:spcPts val="0"/>
              </a:spcBef>
              <a:defRPr sz="3900" b="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defRPr>
            </a:pPr>
            <a:endParaRPr lang="de-DE" sz="1400" kern="0" dirty="0">
              <a:solidFill>
                <a:srgbClr val="24292E"/>
              </a:solidFill>
              <a:latin typeface="Menlo"/>
              <a:ea typeface="Menlo"/>
              <a:cs typeface="Menlo"/>
              <a:sym typeface="Menlo"/>
            </a:endParaRPr>
          </a:p>
          <a:p>
            <a:pPr>
              <a:lnSpc>
                <a:spcPct val="50000"/>
              </a:lnSpc>
              <a:spcBef>
                <a:spcPts val="0"/>
              </a:spcBef>
              <a:defRPr sz="3900" b="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defRPr>
            </a:pPr>
            <a:endParaRPr lang="de-DE" sz="1400" kern="0" dirty="0">
              <a:solidFill>
                <a:srgbClr val="24292E"/>
              </a:solidFill>
              <a:latin typeface="Menlo"/>
              <a:ea typeface="Menlo"/>
              <a:cs typeface="Menlo"/>
              <a:sym typeface="Menlo"/>
            </a:endParaRPr>
          </a:p>
          <a:p>
            <a:pPr algn="r">
              <a:lnSpc>
                <a:spcPct val="50000"/>
              </a:lnSpc>
              <a:spcBef>
                <a:spcPts val="0"/>
              </a:spcBef>
              <a:defRPr sz="3900" b="0">
                <a:solidFill>
                  <a:srgbClr val="1B1F23">
                    <a:alpha val="29803"/>
                  </a:srgbClr>
                </a:solidFill>
                <a:latin typeface="Menlo"/>
                <a:ea typeface="Menlo"/>
                <a:cs typeface="Menlo"/>
                <a:sym typeface="Menlo"/>
              </a:defRPr>
            </a:pPr>
            <a:endParaRPr lang="de-DE" sz="1400" kern="0" dirty="0">
              <a:solidFill>
                <a:srgbClr val="1B1F23">
                  <a:alpha val="29803"/>
                </a:srgbClr>
              </a:solidFill>
              <a:latin typeface="Menlo"/>
              <a:ea typeface="Menlo"/>
              <a:cs typeface="Menlo"/>
              <a:sym typeface="Menlo"/>
            </a:endParaRPr>
          </a:p>
          <a:p>
            <a:pPr>
              <a:lnSpc>
                <a:spcPct val="50000"/>
              </a:lnSpc>
              <a:spcBef>
                <a:spcPts val="0"/>
              </a:spcBef>
              <a:defRPr sz="3900" b="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de-DE" sz="1400" kern="0" dirty="0" err="1">
                <a:solidFill>
                  <a:srgbClr val="D73A49"/>
                </a:solidFill>
                <a:latin typeface="Menlo"/>
                <a:ea typeface="Menlo"/>
                <a:cs typeface="Menlo"/>
                <a:sym typeface="Menlo"/>
              </a:rPr>
              <a:t>import</a:t>
            </a:r>
            <a:r>
              <a:rPr lang="de-DE" sz="1400" kern="0" dirty="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de-DE" sz="1400" kern="0" dirty="0" err="1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rPr>
              <a:t>mxnet</a:t>
            </a:r>
            <a:r>
              <a:rPr lang="de-DE" sz="1400" kern="0" dirty="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de-DE" sz="1400" kern="0" dirty="0" err="1">
                <a:solidFill>
                  <a:srgbClr val="D73A49"/>
                </a:solidFill>
                <a:latin typeface="Menlo"/>
                <a:ea typeface="Menlo"/>
                <a:cs typeface="Menlo"/>
                <a:sym typeface="Menlo"/>
              </a:rPr>
              <a:t>as</a:t>
            </a:r>
            <a:r>
              <a:rPr lang="de-DE" sz="1400" kern="0" dirty="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rPr>
              <a:t> mx</a:t>
            </a:r>
          </a:p>
        </p:txBody>
      </p:sp>
    </p:spTree>
    <p:extLst>
      <p:ext uri="{BB962C8B-B14F-4D97-AF65-F5344CB8AC3E}">
        <p14:creationId xmlns:p14="http://schemas.microsoft.com/office/powerpoint/2010/main" val="22233847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CD056-B53E-2044-84D1-04497DF41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start_worker.py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E5D82-8AAE-1D45-8927-1E3D352BC0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50000"/>
              </a:lnSpc>
              <a:spcBef>
                <a:spcPts val="0"/>
              </a:spcBef>
              <a:defRPr sz="2900" b="0">
                <a:solidFill>
                  <a:srgbClr val="D73A49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de-DE" sz="1400" kern="0" dirty="0" err="1">
                <a:solidFill>
                  <a:srgbClr val="D73A49"/>
                </a:solidFill>
                <a:latin typeface="Menlo"/>
                <a:ea typeface="Menlo"/>
                <a:cs typeface="Menlo"/>
                <a:sym typeface="Menlo"/>
              </a:rPr>
              <a:t>import</a:t>
            </a:r>
            <a:r>
              <a:rPr lang="de-DE" sz="1400" kern="0" dirty="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de-DE" sz="1400" kern="0" dirty="0" err="1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rPr>
              <a:t>os</a:t>
            </a:r>
            <a:endParaRPr lang="de-DE" sz="1400" kern="0" dirty="0">
              <a:solidFill>
                <a:srgbClr val="24292E"/>
              </a:solidFill>
              <a:latin typeface="Menlo"/>
              <a:ea typeface="Menlo"/>
              <a:cs typeface="Menlo"/>
              <a:sym typeface="Menlo"/>
            </a:endParaRPr>
          </a:p>
          <a:p>
            <a:pPr>
              <a:lnSpc>
                <a:spcPct val="50000"/>
              </a:lnSpc>
              <a:spcBef>
                <a:spcPts val="0"/>
              </a:spcBef>
              <a:defRPr sz="2900" b="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defRPr>
            </a:pPr>
            <a:endParaRPr lang="de-DE" sz="1400" kern="0" dirty="0">
              <a:solidFill>
                <a:srgbClr val="24292E"/>
              </a:solidFill>
              <a:latin typeface="Menlo"/>
              <a:ea typeface="Menlo"/>
              <a:cs typeface="Menlo"/>
              <a:sym typeface="Menlo"/>
            </a:endParaRPr>
          </a:p>
          <a:p>
            <a:pPr>
              <a:lnSpc>
                <a:spcPct val="50000"/>
              </a:lnSpc>
              <a:spcBef>
                <a:spcPts val="0"/>
              </a:spcBef>
              <a:defRPr sz="2900" b="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defRPr>
            </a:pPr>
            <a:endParaRPr lang="de-DE" sz="1400" kern="0" dirty="0">
              <a:solidFill>
                <a:srgbClr val="24292E"/>
              </a:solidFill>
              <a:latin typeface="Menlo"/>
              <a:ea typeface="Menlo"/>
              <a:cs typeface="Menlo"/>
              <a:sym typeface="Menlo"/>
            </a:endParaRPr>
          </a:p>
          <a:p>
            <a:pPr algn="r">
              <a:lnSpc>
                <a:spcPct val="50000"/>
              </a:lnSpc>
              <a:spcBef>
                <a:spcPts val="0"/>
              </a:spcBef>
              <a:defRPr sz="2900" b="0">
                <a:solidFill>
                  <a:srgbClr val="1B1F23">
                    <a:alpha val="29803"/>
                  </a:srgbClr>
                </a:solidFill>
                <a:latin typeface="Menlo"/>
                <a:ea typeface="Menlo"/>
                <a:cs typeface="Menlo"/>
                <a:sym typeface="Menlo"/>
              </a:defRPr>
            </a:pPr>
            <a:endParaRPr lang="de-DE" sz="1400" kern="0" dirty="0">
              <a:solidFill>
                <a:srgbClr val="24292E"/>
              </a:solidFill>
              <a:latin typeface="Menlo"/>
              <a:ea typeface="Menlo"/>
              <a:cs typeface="Menlo"/>
              <a:sym typeface="Menlo"/>
            </a:endParaRPr>
          </a:p>
          <a:p>
            <a:pPr>
              <a:lnSpc>
                <a:spcPct val="50000"/>
              </a:lnSpc>
              <a:spcBef>
                <a:spcPts val="0"/>
              </a:spcBef>
              <a:defRPr sz="2900" b="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de-DE" sz="1400" kern="0" dirty="0" err="1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rPr>
              <a:t>os.environ.update</a:t>
            </a:r>
            <a:r>
              <a:rPr lang="de-DE" sz="1400" kern="0" dirty="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rPr>
              <a:t>({</a:t>
            </a:r>
          </a:p>
          <a:p>
            <a:pPr algn="r">
              <a:lnSpc>
                <a:spcPct val="50000"/>
              </a:lnSpc>
              <a:spcBef>
                <a:spcPts val="0"/>
              </a:spcBef>
              <a:defRPr sz="2900" b="0">
                <a:solidFill>
                  <a:srgbClr val="1B1F23">
                    <a:alpha val="29803"/>
                  </a:srgbClr>
                </a:solidFill>
                <a:latin typeface="Menlo"/>
                <a:ea typeface="Menlo"/>
                <a:cs typeface="Menlo"/>
                <a:sym typeface="Menlo"/>
              </a:defRPr>
            </a:pPr>
            <a:endParaRPr lang="de-DE" sz="1400" kern="0" dirty="0">
              <a:solidFill>
                <a:srgbClr val="1B1F23">
                  <a:alpha val="29803"/>
                </a:srgbClr>
              </a:solidFill>
              <a:latin typeface="Menlo"/>
              <a:ea typeface="Menlo"/>
              <a:cs typeface="Menlo"/>
              <a:sym typeface="Menlo"/>
            </a:endParaRPr>
          </a:p>
          <a:p>
            <a:pPr>
              <a:lnSpc>
                <a:spcPct val="50000"/>
              </a:lnSpc>
              <a:spcBef>
                <a:spcPts val="0"/>
              </a:spcBef>
              <a:defRPr sz="2900" b="0">
                <a:solidFill>
                  <a:srgbClr val="032F62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de-DE" sz="1400" kern="0" dirty="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rPr>
              <a:t>  </a:t>
            </a:r>
            <a:r>
              <a:rPr lang="de-DE" sz="1400" kern="0" dirty="0">
                <a:solidFill>
                  <a:srgbClr val="032F62"/>
                </a:solidFill>
                <a:latin typeface="Menlo"/>
                <a:ea typeface="Menlo"/>
                <a:cs typeface="Menlo"/>
                <a:sym typeface="Menlo"/>
              </a:rPr>
              <a:t>"DMLC_ROLE"</a:t>
            </a:r>
            <a:r>
              <a:rPr lang="de-DE" sz="1400" kern="0" dirty="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rPr>
              <a:t>: </a:t>
            </a:r>
            <a:r>
              <a:rPr lang="de-DE" sz="1400" kern="0" dirty="0">
                <a:solidFill>
                  <a:srgbClr val="032F62"/>
                </a:solidFill>
                <a:latin typeface="Menlo"/>
                <a:ea typeface="Menlo"/>
                <a:cs typeface="Menlo"/>
                <a:sym typeface="Menlo"/>
              </a:rPr>
              <a:t>"</a:t>
            </a:r>
            <a:r>
              <a:rPr lang="de-DE" sz="1400" kern="0" dirty="0" err="1">
                <a:solidFill>
                  <a:srgbClr val="032F62"/>
                </a:solidFill>
                <a:latin typeface="Menlo"/>
                <a:ea typeface="Menlo"/>
                <a:cs typeface="Menlo"/>
                <a:sym typeface="Menlo"/>
              </a:rPr>
              <a:t>worker</a:t>
            </a:r>
            <a:r>
              <a:rPr lang="de-DE" sz="1400" kern="0" dirty="0">
                <a:solidFill>
                  <a:srgbClr val="032F62"/>
                </a:solidFill>
                <a:latin typeface="Menlo"/>
                <a:ea typeface="Menlo"/>
                <a:cs typeface="Menlo"/>
                <a:sym typeface="Menlo"/>
              </a:rPr>
              <a:t>"</a:t>
            </a:r>
            <a:r>
              <a:rPr lang="de-DE" sz="1400" kern="0" dirty="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rPr>
              <a:t>,</a:t>
            </a:r>
          </a:p>
          <a:p>
            <a:pPr algn="r">
              <a:lnSpc>
                <a:spcPct val="50000"/>
              </a:lnSpc>
              <a:spcBef>
                <a:spcPts val="0"/>
              </a:spcBef>
              <a:defRPr sz="2900" b="0">
                <a:solidFill>
                  <a:srgbClr val="1B1F23">
                    <a:alpha val="29803"/>
                  </a:srgbClr>
                </a:solidFill>
                <a:latin typeface="Menlo"/>
                <a:ea typeface="Menlo"/>
                <a:cs typeface="Menlo"/>
                <a:sym typeface="Menlo"/>
              </a:defRPr>
            </a:pPr>
            <a:endParaRPr lang="de-DE" sz="1400" kern="0" dirty="0">
              <a:solidFill>
                <a:srgbClr val="24292E"/>
              </a:solidFill>
              <a:latin typeface="Menlo"/>
              <a:ea typeface="Menlo"/>
              <a:cs typeface="Menlo"/>
              <a:sym typeface="Menlo"/>
            </a:endParaRPr>
          </a:p>
          <a:p>
            <a:pPr>
              <a:lnSpc>
                <a:spcPct val="50000"/>
              </a:lnSpc>
              <a:spcBef>
                <a:spcPts val="0"/>
              </a:spcBef>
              <a:defRPr sz="2900" b="0">
                <a:solidFill>
                  <a:srgbClr val="032F62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de-DE" sz="1400" kern="0" dirty="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rPr>
              <a:t>  </a:t>
            </a:r>
            <a:r>
              <a:rPr lang="de-DE" sz="1400" kern="0" dirty="0">
                <a:solidFill>
                  <a:srgbClr val="032F62"/>
                </a:solidFill>
                <a:latin typeface="Menlo"/>
                <a:ea typeface="Menlo"/>
                <a:cs typeface="Menlo"/>
                <a:sym typeface="Menlo"/>
              </a:rPr>
              <a:t>"DMLC_PS_ROOT_URI"</a:t>
            </a:r>
            <a:r>
              <a:rPr lang="de-DE" sz="1400" kern="0" dirty="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rPr>
              <a:t>: </a:t>
            </a:r>
            <a:r>
              <a:rPr lang="de-DE" sz="1400" kern="0" dirty="0">
                <a:solidFill>
                  <a:srgbClr val="032F62"/>
                </a:solidFill>
                <a:latin typeface="Menlo"/>
                <a:ea typeface="Menlo"/>
                <a:cs typeface="Menlo"/>
                <a:sym typeface="Menlo"/>
              </a:rPr>
              <a:t>"127.0.0.1"</a:t>
            </a:r>
            <a:r>
              <a:rPr lang="de-DE" sz="1400" kern="0" dirty="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rPr>
              <a:t>,</a:t>
            </a:r>
          </a:p>
          <a:p>
            <a:pPr algn="r">
              <a:lnSpc>
                <a:spcPct val="50000"/>
              </a:lnSpc>
              <a:spcBef>
                <a:spcPts val="0"/>
              </a:spcBef>
              <a:defRPr sz="2900" b="0">
                <a:solidFill>
                  <a:srgbClr val="1B1F23">
                    <a:alpha val="29803"/>
                  </a:srgbClr>
                </a:solidFill>
                <a:latin typeface="Menlo"/>
                <a:ea typeface="Menlo"/>
                <a:cs typeface="Menlo"/>
                <a:sym typeface="Menlo"/>
              </a:defRPr>
            </a:pPr>
            <a:endParaRPr lang="de-DE" sz="1400" kern="0" dirty="0">
              <a:solidFill>
                <a:srgbClr val="24292E"/>
              </a:solidFill>
              <a:latin typeface="Menlo"/>
              <a:ea typeface="Menlo"/>
              <a:cs typeface="Menlo"/>
              <a:sym typeface="Menlo"/>
            </a:endParaRPr>
          </a:p>
          <a:p>
            <a:pPr>
              <a:lnSpc>
                <a:spcPct val="50000"/>
              </a:lnSpc>
              <a:spcBef>
                <a:spcPts val="0"/>
              </a:spcBef>
              <a:defRPr sz="2900" b="0">
                <a:solidFill>
                  <a:srgbClr val="032F62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de-DE" sz="1400" kern="0" dirty="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rPr>
              <a:t>  </a:t>
            </a:r>
            <a:r>
              <a:rPr lang="de-DE" sz="1400" kern="0" dirty="0">
                <a:solidFill>
                  <a:srgbClr val="032F62"/>
                </a:solidFill>
                <a:latin typeface="Menlo"/>
                <a:ea typeface="Menlo"/>
                <a:cs typeface="Menlo"/>
                <a:sym typeface="Menlo"/>
              </a:rPr>
              <a:t>"DMLC_PS_ROOT_PORT"</a:t>
            </a:r>
            <a:r>
              <a:rPr lang="de-DE" sz="1400" kern="0" dirty="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rPr>
              <a:t>: </a:t>
            </a:r>
            <a:r>
              <a:rPr lang="de-DE" sz="1400" kern="0" dirty="0">
                <a:solidFill>
                  <a:srgbClr val="032F62"/>
                </a:solidFill>
                <a:latin typeface="Menlo"/>
                <a:ea typeface="Menlo"/>
                <a:cs typeface="Menlo"/>
                <a:sym typeface="Menlo"/>
              </a:rPr>
              <a:t>"9000"</a:t>
            </a:r>
            <a:r>
              <a:rPr lang="de-DE" sz="1400" kern="0" dirty="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rPr>
              <a:t>,</a:t>
            </a:r>
          </a:p>
          <a:p>
            <a:pPr algn="r">
              <a:lnSpc>
                <a:spcPct val="50000"/>
              </a:lnSpc>
              <a:spcBef>
                <a:spcPts val="0"/>
              </a:spcBef>
              <a:defRPr sz="2900" b="0">
                <a:solidFill>
                  <a:srgbClr val="1B1F23">
                    <a:alpha val="29803"/>
                  </a:srgbClr>
                </a:solidFill>
                <a:latin typeface="Menlo"/>
                <a:ea typeface="Menlo"/>
                <a:cs typeface="Menlo"/>
                <a:sym typeface="Menlo"/>
              </a:defRPr>
            </a:pPr>
            <a:endParaRPr lang="de-DE" sz="1400" kern="0" dirty="0">
              <a:solidFill>
                <a:srgbClr val="24292E"/>
              </a:solidFill>
              <a:latin typeface="Menlo"/>
              <a:ea typeface="Menlo"/>
              <a:cs typeface="Menlo"/>
              <a:sym typeface="Menlo"/>
            </a:endParaRPr>
          </a:p>
          <a:p>
            <a:pPr>
              <a:lnSpc>
                <a:spcPct val="50000"/>
              </a:lnSpc>
              <a:spcBef>
                <a:spcPts val="0"/>
              </a:spcBef>
              <a:defRPr sz="2900" b="0">
                <a:solidFill>
                  <a:srgbClr val="032F62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de-DE" sz="1400" kern="0" dirty="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rPr>
              <a:t>  </a:t>
            </a:r>
            <a:r>
              <a:rPr lang="de-DE" sz="1400" kern="0" dirty="0">
                <a:solidFill>
                  <a:srgbClr val="032F62"/>
                </a:solidFill>
                <a:latin typeface="Menlo"/>
                <a:ea typeface="Menlo"/>
                <a:cs typeface="Menlo"/>
                <a:sym typeface="Menlo"/>
              </a:rPr>
              <a:t>"DMLC_NUM_SERVER"</a:t>
            </a:r>
            <a:r>
              <a:rPr lang="de-DE" sz="1400" kern="0" dirty="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rPr>
              <a:t>: </a:t>
            </a:r>
            <a:r>
              <a:rPr lang="de-DE" sz="1400" kern="0" dirty="0">
                <a:solidFill>
                  <a:srgbClr val="032F62"/>
                </a:solidFill>
                <a:latin typeface="Menlo"/>
                <a:ea typeface="Menlo"/>
                <a:cs typeface="Menlo"/>
                <a:sym typeface="Menlo"/>
              </a:rPr>
              <a:t>"1"</a:t>
            </a:r>
            <a:r>
              <a:rPr lang="de-DE" sz="1400" kern="0" dirty="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rPr>
              <a:t>,</a:t>
            </a:r>
          </a:p>
          <a:p>
            <a:pPr algn="r">
              <a:lnSpc>
                <a:spcPct val="50000"/>
              </a:lnSpc>
              <a:spcBef>
                <a:spcPts val="0"/>
              </a:spcBef>
              <a:defRPr sz="2900" b="0">
                <a:solidFill>
                  <a:srgbClr val="1B1F23">
                    <a:alpha val="29803"/>
                  </a:srgbClr>
                </a:solidFill>
                <a:latin typeface="Menlo"/>
                <a:ea typeface="Menlo"/>
                <a:cs typeface="Menlo"/>
                <a:sym typeface="Menlo"/>
              </a:defRPr>
            </a:pPr>
            <a:endParaRPr lang="de-DE" sz="1400" kern="0" dirty="0">
              <a:solidFill>
                <a:srgbClr val="24292E"/>
              </a:solidFill>
              <a:latin typeface="Menlo"/>
              <a:ea typeface="Menlo"/>
              <a:cs typeface="Menlo"/>
              <a:sym typeface="Menlo"/>
            </a:endParaRPr>
          </a:p>
          <a:p>
            <a:pPr>
              <a:lnSpc>
                <a:spcPct val="50000"/>
              </a:lnSpc>
              <a:spcBef>
                <a:spcPts val="0"/>
              </a:spcBef>
              <a:defRPr sz="2900" b="0">
                <a:solidFill>
                  <a:srgbClr val="032F62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de-DE" sz="1400" kern="0" dirty="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rPr>
              <a:t>  </a:t>
            </a:r>
            <a:r>
              <a:rPr lang="de-DE" sz="1400" kern="0" dirty="0">
                <a:solidFill>
                  <a:srgbClr val="032F62"/>
                </a:solidFill>
                <a:latin typeface="Menlo"/>
                <a:ea typeface="Menlo"/>
                <a:cs typeface="Menlo"/>
                <a:sym typeface="Menlo"/>
              </a:rPr>
              <a:t>"DMLC_NUM_WORKER"</a:t>
            </a:r>
            <a:r>
              <a:rPr lang="de-DE" sz="1400" kern="0" dirty="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rPr>
              <a:t>: </a:t>
            </a:r>
            <a:r>
              <a:rPr lang="de-DE" sz="1400" kern="0" dirty="0">
                <a:solidFill>
                  <a:srgbClr val="032F62"/>
                </a:solidFill>
                <a:latin typeface="Menlo"/>
                <a:ea typeface="Menlo"/>
                <a:cs typeface="Menlo"/>
                <a:sym typeface="Menlo"/>
              </a:rPr>
              <a:t>"1"</a:t>
            </a:r>
            <a:r>
              <a:rPr lang="de-DE" sz="1400" kern="0" dirty="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rPr>
              <a:t>,</a:t>
            </a:r>
          </a:p>
          <a:p>
            <a:pPr algn="r">
              <a:lnSpc>
                <a:spcPct val="50000"/>
              </a:lnSpc>
              <a:spcBef>
                <a:spcPts val="0"/>
              </a:spcBef>
              <a:defRPr sz="2900" b="0">
                <a:solidFill>
                  <a:srgbClr val="1B1F23">
                    <a:alpha val="29803"/>
                  </a:srgbClr>
                </a:solidFill>
                <a:latin typeface="Menlo"/>
                <a:ea typeface="Menlo"/>
                <a:cs typeface="Menlo"/>
                <a:sym typeface="Menlo"/>
              </a:defRPr>
            </a:pPr>
            <a:endParaRPr lang="de-DE" sz="1400" kern="0" dirty="0">
              <a:solidFill>
                <a:srgbClr val="24292E"/>
              </a:solidFill>
              <a:latin typeface="Menlo"/>
              <a:ea typeface="Menlo"/>
              <a:cs typeface="Menlo"/>
              <a:sym typeface="Menlo"/>
            </a:endParaRPr>
          </a:p>
          <a:p>
            <a:pPr>
              <a:lnSpc>
                <a:spcPct val="50000"/>
              </a:lnSpc>
              <a:spcBef>
                <a:spcPts val="0"/>
              </a:spcBef>
              <a:defRPr sz="2900" b="0">
                <a:solidFill>
                  <a:srgbClr val="032F62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de-DE" sz="1400" kern="0" dirty="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rPr>
              <a:t>  </a:t>
            </a:r>
            <a:r>
              <a:rPr lang="de-DE" sz="1400" kern="0" dirty="0">
                <a:solidFill>
                  <a:srgbClr val="032F62"/>
                </a:solidFill>
                <a:latin typeface="Menlo"/>
                <a:ea typeface="Menlo"/>
                <a:cs typeface="Menlo"/>
                <a:sym typeface="Menlo"/>
              </a:rPr>
              <a:t>"PS_VERBOSE"</a:t>
            </a:r>
            <a:r>
              <a:rPr lang="de-DE" sz="1400" kern="0" dirty="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rPr>
              <a:t>: </a:t>
            </a:r>
            <a:r>
              <a:rPr lang="de-DE" sz="1400" kern="0" dirty="0">
                <a:solidFill>
                  <a:srgbClr val="032F62"/>
                </a:solidFill>
                <a:latin typeface="Menlo"/>
                <a:ea typeface="Menlo"/>
                <a:cs typeface="Menlo"/>
                <a:sym typeface="Menlo"/>
              </a:rPr>
              <a:t>"2"</a:t>
            </a:r>
            <a:endParaRPr lang="de-DE" sz="1400" kern="0" dirty="0">
              <a:solidFill>
                <a:srgbClr val="24292E"/>
              </a:solidFill>
              <a:latin typeface="Menlo"/>
              <a:ea typeface="Menlo"/>
              <a:cs typeface="Menlo"/>
              <a:sym typeface="Menlo"/>
            </a:endParaRPr>
          </a:p>
          <a:p>
            <a:pPr algn="r">
              <a:lnSpc>
                <a:spcPct val="50000"/>
              </a:lnSpc>
              <a:spcBef>
                <a:spcPts val="0"/>
              </a:spcBef>
              <a:defRPr sz="2900" b="0">
                <a:solidFill>
                  <a:srgbClr val="1B1F23">
                    <a:alpha val="29803"/>
                  </a:srgbClr>
                </a:solidFill>
                <a:latin typeface="Menlo"/>
                <a:ea typeface="Menlo"/>
                <a:cs typeface="Menlo"/>
                <a:sym typeface="Menlo"/>
              </a:defRPr>
            </a:pPr>
            <a:endParaRPr lang="de-DE" sz="1400" kern="0" dirty="0">
              <a:solidFill>
                <a:srgbClr val="24292E"/>
              </a:solidFill>
              <a:latin typeface="Menlo"/>
              <a:ea typeface="Menlo"/>
              <a:cs typeface="Menlo"/>
              <a:sym typeface="Menlo"/>
            </a:endParaRPr>
          </a:p>
          <a:p>
            <a:pPr>
              <a:lnSpc>
                <a:spcPct val="50000"/>
              </a:lnSpc>
              <a:spcBef>
                <a:spcPts val="0"/>
              </a:spcBef>
              <a:defRPr sz="2900" b="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de-DE" sz="1400" kern="0" dirty="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rPr>
              <a:t>})</a:t>
            </a:r>
          </a:p>
          <a:p>
            <a:pPr>
              <a:lnSpc>
                <a:spcPct val="50000"/>
              </a:lnSpc>
              <a:spcBef>
                <a:spcPts val="0"/>
              </a:spcBef>
              <a:defRPr sz="2900" b="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defRPr>
            </a:pPr>
            <a:endParaRPr lang="de-DE" sz="1400" kern="0" dirty="0">
              <a:solidFill>
                <a:srgbClr val="24292E"/>
              </a:solidFill>
              <a:latin typeface="Menlo"/>
              <a:ea typeface="Menlo"/>
              <a:cs typeface="Menlo"/>
              <a:sym typeface="Menlo"/>
            </a:endParaRPr>
          </a:p>
          <a:p>
            <a:pPr>
              <a:lnSpc>
                <a:spcPct val="50000"/>
              </a:lnSpc>
              <a:spcBef>
                <a:spcPts val="0"/>
              </a:spcBef>
              <a:defRPr sz="2900" b="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defRPr>
            </a:pPr>
            <a:endParaRPr lang="de-DE" sz="1400" kern="0" dirty="0">
              <a:solidFill>
                <a:srgbClr val="24292E"/>
              </a:solidFill>
              <a:latin typeface="Menlo"/>
              <a:ea typeface="Menlo"/>
              <a:cs typeface="Menlo"/>
              <a:sym typeface="Menlo"/>
            </a:endParaRPr>
          </a:p>
          <a:p>
            <a:pPr>
              <a:lnSpc>
                <a:spcPct val="50000"/>
              </a:lnSpc>
              <a:spcBef>
                <a:spcPts val="0"/>
              </a:spcBef>
              <a:defRPr sz="2900" b="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de-DE" sz="1400" kern="0" dirty="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rPr>
              <a:t>…</a:t>
            </a:r>
          </a:p>
          <a:p>
            <a:pPr>
              <a:lnSpc>
                <a:spcPct val="50000"/>
              </a:lnSpc>
              <a:spcBef>
                <a:spcPts val="0"/>
              </a:spcBef>
              <a:defRPr sz="2900" b="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defRPr>
            </a:pPr>
            <a:endParaRPr lang="de-DE" sz="1400" kern="0" dirty="0">
              <a:solidFill>
                <a:srgbClr val="24292E"/>
              </a:solidFill>
              <a:latin typeface="Menlo"/>
              <a:ea typeface="Menlo"/>
              <a:cs typeface="Menlo"/>
              <a:sym typeface="Menlo"/>
            </a:endParaRPr>
          </a:p>
          <a:p>
            <a:pPr>
              <a:lnSpc>
                <a:spcPct val="50000"/>
              </a:lnSpc>
              <a:spcBef>
                <a:spcPts val="0"/>
              </a:spcBef>
              <a:defRPr sz="2900" b="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defRPr>
            </a:pPr>
            <a:endParaRPr lang="de-DE" sz="1400" kern="0" dirty="0">
              <a:solidFill>
                <a:srgbClr val="24292E"/>
              </a:solidFill>
              <a:latin typeface="Menlo"/>
              <a:ea typeface="Menlo"/>
              <a:cs typeface="Menlo"/>
              <a:sym typeface="Menlo"/>
            </a:endParaRPr>
          </a:p>
          <a:p>
            <a:pPr>
              <a:lnSpc>
                <a:spcPct val="50000"/>
              </a:lnSpc>
              <a:spcBef>
                <a:spcPts val="0"/>
              </a:spcBef>
              <a:defRPr sz="2900" b="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de-DE" sz="1400" kern="0" dirty="0" err="1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rPr>
              <a:t>kv_store</a:t>
            </a:r>
            <a:r>
              <a:rPr lang="de-DE" sz="1400" kern="0" dirty="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de-DE" sz="1400" kern="0" dirty="0">
                <a:solidFill>
                  <a:srgbClr val="D73A49"/>
                </a:solidFill>
                <a:latin typeface="Menlo"/>
                <a:ea typeface="Menlo"/>
                <a:cs typeface="Menlo"/>
                <a:sym typeface="Menlo"/>
              </a:rPr>
              <a:t>=</a:t>
            </a:r>
            <a:r>
              <a:rPr lang="de-DE" sz="1400" kern="0" dirty="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de-DE" sz="1400" kern="0" dirty="0" err="1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rPr>
              <a:t>mx.kv.create</a:t>
            </a:r>
            <a:r>
              <a:rPr lang="de-DE" sz="1400" kern="0" dirty="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rPr>
              <a:t>(</a:t>
            </a:r>
            <a:r>
              <a:rPr lang="de-DE" sz="1400" kern="0" dirty="0">
                <a:solidFill>
                  <a:srgbClr val="032F62"/>
                </a:solidFill>
                <a:latin typeface="Menlo"/>
                <a:ea typeface="Menlo"/>
                <a:cs typeface="Menlo"/>
                <a:sym typeface="Menlo"/>
              </a:rPr>
              <a:t>'</a:t>
            </a:r>
            <a:r>
              <a:rPr lang="de-DE" sz="1400" kern="0" dirty="0" err="1">
                <a:solidFill>
                  <a:srgbClr val="032F62"/>
                </a:solidFill>
                <a:latin typeface="Menlo"/>
                <a:ea typeface="Menlo"/>
                <a:cs typeface="Menlo"/>
                <a:sym typeface="Menlo"/>
              </a:rPr>
              <a:t>dist_async</a:t>
            </a:r>
            <a:r>
              <a:rPr lang="de-DE" sz="1400" kern="0" dirty="0">
                <a:solidFill>
                  <a:srgbClr val="032F62"/>
                </a:solidFill>
                <a:latin typeface="Menlo"/>
                <a:ea typeface="Menlo"/>
                <a:cs typeface="Menlo"/>
                <a:sym typeface="Menlo"/>
              </a:rPr>
              <a:t>‘</a:t>
            </a:r>
            <a:r>
              <a:rPr lang="de-DE" sz="1400" kern="0" dirty="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rPr>
              <a:t>)</a:t>
            </a:r>
          </a:p>
          <a:p>
            <a:pPr>
              <a:lnSpc>
                <a:spcPct val="50000"/>
              </a:lnSpc>
              <a:spcBef>
                <a:spcPts val="0"/>
              </a:spcBef>
              <a:defRPr sz="2900" b="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defRPr>
            </a:pPr>
            <a:endParaRPr lang="de-DE" sz="1400" kern="0" dirty="0">
              <a:solidFill>
                <a:srgbClr val="24292E"/>
              </a:solidFill>
              <a:latin typeface="Menlo"/>
              <a:ea typeface="Menlo"/>
              <a:cs typeface="Menlo"/>
              <a:sym typeface="Menlo"/>
            </a:endParaRPr>
          </a:p>
          <a:p>
            <a:pPr>
              <a:lnSpc>
                <a:spcPct val="50000"/>
              </a:lnSpc>
              <a:spcBef>
                <a:spcPts val="0"/>
              </a:spcBef>
              <a:defRPr sz="2900" b="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defRPr>
            </a:pPr>
            <a:endParaRPr lang="de-DE" sz="1400" kern="0" dirty="0">
              <a:solidFill>
                <a:srgbClr val="24292E"/>
              </a:solidFill>
              <a:latin typeface="Menlo"/>
              <a:ea typeface="Menlo"/>
              <a:cs typeface="Menlo"/>
              <a:sym typeface="Menlo"/>
            </a:endParaRPr>
          </a:p>
          <a:p>
            <a:pPr>
              <a:lnSpc>
                <a:spcPct val="50000"/>
              </a:lnSpc>
              <a:spcBef>
                <a:spcPts val="0"/>
              </a:spcBef>
              <a:defRPr sz="2900" b="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de-DE" sz="1400" kern="0" dirty="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rPr>
              <a:t>…</a:t>
            </a:r>
          </a:p>
          <a:p>
            <a:pPr>
              <a:lnSpc>
                <a:spcPct val="50000"/>
              </a:lnSpc>
              <a:spcBef>
                <a:spcPts val="0"/>
              </a:spcBef>
              <a:defRPr sz="2900" b="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defRPr>
            </a:pPr>
            <a:endParaRPr lang="de-DE" sz="1400" kern="0" dirty="0">
              <a:solidFill>
                <a:srgbClr val="24292E"/>
              </a:solidFill>
              <a:latin typeface="Menlo"/>
              <a:ea typeface="Menlo"/>
              <a:cs typeface="Menlo"/>
              <a:sym typeface="Menlo"/>
            </a:endParaRPr>
          </a:p>
          <a:p>
            <a:pPr algn="r">
              <a:lnSpc>
                <a:spcPct val="50000"/>
              </a:lnSpc>
              <a:spcBef>
                <a:spcPts val="0"/>
              </a:spcBef>
              <a:defRPr sz="2900" b="0">
                <a:solidFill>
                  <a:srgbClr val="1B1F23">
                    <a:alpha val="29803"/>
                  </a:srgbClr>
                </a:solidFill>
                <a:latin typeface="Menlo"/>
                <a:ea typeface="Menlo"/>
                <a:cs typeface="Menlo"/>
                <a:sym typeface="Menlo"/>
              </a:defRPr>
            </a:pPr>
            <a:endParaRPr lang="de-DE" sz="1400" kern="0" dirty="0">
              <a:solidFill>
                <a:srgbClr val="1B1F23">
                  <a:alpha val="29803"/>
                </a:srgbClr>
              </a:solidFill>
              <a:latin typeface="Menlo"/>
              <a:ea typeface="Menlo"/>
              <a:cs typeface="Menlo"/>
              <a:sym typeface="Menlo"/>
            </a:endParaRPr>
          </a:p>
          <a:p>
            <a:pPr>
              <a:lnSpc>
                <a:spcPct val="50000"/>
              </a:lnSpc>
              <a:spcBef>
                <a:spcPts val="0"/>
              </a:spcBef>
              <a:defRPr sz="2900" b="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de-DE" sz="1400" kern="0" dirty="0" err="1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rPr>
              <a:t>model.fit</a:t>
            </a:r>
            <a:r>
              <a:rPr lang="de-DE" sz="1400" kern="0" dirty="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rPr>
              <a:t>(…,</a:t>
            </a:r>
            <a:r>
              <a:rPr lang="de-DE" sz="1400" kern="0" dirty="0">
                <a:solidFill>
                  <a:srgbClr val="1B1F23">
                    <a:alpha val="29803"/>
                  </a:srgbClr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de-DE" sz="1400" kern="0" dirty="0" err="1">
                <a:solidFill>
                  <a:srgbClr val="E36209"/>
                </a:solidFill>
                <a:latin typeface="Menlo"/>
                <a:ea typeface="Menlo"/>
                <a:cs typeface="Menlo"/>
                <a:sym typeface="Menlo"/>
              </a:rPr>
              <a:t>kvstore</a:t>
            </a:r>
            <a:r>
              <a:rPr lang="de-DE" sz="1400" kern="0" dirty="0">
                <a:solidFill>
                  <a:srgbClr val="E36209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de-DE" sz="1400" kern="0" dirty="0">
                <a:solidFill>
                  <a:srgbClr val="D73A49"/>
                </a:solidFill>
                <a:latin typeface="Menlo"/>
                <a:ea typeface="Menlo"/>
                <a:cs typeface="Menlo"/>
                <a:sym typeface="Menlo"/>
              </a:rPr>
              <a:t>= </a:t>
            </a:r>
            <a:r>
              <a:rPr lang="de-DE" sz="1400" kern="0" dirty="0" err="1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rPr>
              <a:t>kv_store</a:t>
            </a:r>
            <a:r>
              <a:rPr lang="de-DE" sz="1400" kern="0" dirty="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rPr>
              <a:t>)</a:t>
            </a:r>
          </a:p>
          <a:p>
            <a:pPr>
              <a:lnSpc>
                <a:spcPct val="50000"/>
              </a:lnSpc>
              <a:spcBef>
                <a:spcPts val="0"/>
              </a:spcBef>
              <a:defRPr sz="2900" b="0">
                <a:solidFill>
                  <a:srgbClr val="D73A49"/>
                </a:solidFill>
                <a:latin typeface="Menlo"/>
                <a:ea typeface="Menlo"/>
                <a:cs typeface="Menlo"/>
                <a:sym typeface="Menlo"/>
              </a:defRPr>
            </a:pPr>
            <a:endParaRPr lang="de-DE" sz="1400" kern="0" dirty="0">
              <a:solidFill>
                <a:srgbClr val="24292E"/>
              </a:solidFill>
              <a:latin typeface="Menlo"/>
              <a:ea typeface="Menlo"/>
              <a:cs typeface="Menlo"/>
              <a:sym typeface="Menlo"/>
            </a:endParaRPr>
          </a:p>
        </p:txBody>
      </p:sp>
    </p:spTree>
    <p:extLst>
      <p:ext uri="{BB962C8B-B14F-4D97-AF65-F5344CB8AC3E}">
        <p14:creationId xmlns:p14="http://schemas.microsoft.com/office/powerpoint/2010/main" val="42236852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0592" y="221468"/>
            <a:ext cx="8205304" cy="545741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40592" y="1009331"/>
            <a:ext cx="8205304" cy="3704711"/>
          </a:xfrm>
          <a:prstGeom prst="rect">
            <a:avLst/>
          </a:prstGeo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Introduction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Multi GPU Training in Gluon – 15 min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Lab</a:t>
            </a:r>
            <a:r>
              <a:rPr lang="en-US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: Multi GPU Training in Gluon – 30 min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Distributed Training – 60 min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Lab</a:t>
            </a:r>
            <a:r>
              <a:rPr lang="en-US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: Distributed training with </a:t>
            </a:r>
            <a:r>
              <a:rPr lang="en-US" dirty="0" err="1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SageMaker</a:t>
            </a:r>
            <a:r>
              <a:rPr lang="en-US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 and Gluon – 30 min</a:t>
            </a:r>
          </a:p>
        </p:txBody>
      </p:sp>
    </p:spTree>
    <p:extLst>
      <p:ext uri="{BB962C8B-B14F-4D97-AF65-F5344CB8AC3E}">
        <p14:creationId xmlns:p14="http://schemas.microsoft.com/office/powerpoint/2010/main" val="23997987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081" name="Triangle" descr="Triangle">
            <a:extLst>
              <a:ext uri="{FF2B5EF4-FFF2-40B4-BE49-F238E27FC236}">
                <a16:creationId xmlns:a16="http://schemas.microsoft.com/office/drawing/2014/main" id="{6005E227-CFC7-C34C-BA55-3B6D06622775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552" y="2005013"/>
            <a:ext cx="2984897" cy="22121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082" name="Image" descr="Image">
            <a:extLst>
              <a:ext uri="{FF2B5EF4-FFF2-40B4-BE49-F238E27FC236}">
                <a16:creationId xmlns:a16="http://schemas.microsoft.com/office/drawing/2014/main" id="{2AD6062F-3585-124F-BE8D-34E2C2E026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4591" y="1277541"/>
            <a:ext cx="454819" cy="475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</p:pic>
      <p:sp>
        <p:nvSpPr>
          <p:cNvPr id="46083" name="1x scheduler (1)">
            <a:extLst>
              <a:ext uri="{FF2B5EF4-FFF2-40B4-BE49-F238E27FC236}">
                <a16:creationId xmlns:a16="http://schemas.microsoft.com/office/drawing/2014/main" id="{BD2DCE76-B603-2E43-AEC9-D87550637F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18602" y="1710280"/>
            <a:ext cx="1706798" cy="331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26789" tIns="26789" rIns="26789" bIns="26789" anchor="ctr">
            <a:spAutoFit/>
          </a:bodyPr>
          <a:lstStyle/>
          <a:p>
            <a:pPr algn="ctr" eaLnBrk="1"/>
            <a:r>
              <a:rPr lang="de-DE" altLang="de-DE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1x </a:t>
            </a:r>
            <a:r>
              <a:rPr lang="de-DE" altLang="de-DE" dirty="0" err="1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scheduler</a:t>
            </a:r>
            <a:r>
              <a:rPr lang="de-DE" altLang="de-DE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 (1)</a:t>
            </a:r>
          </a:p>
        </p:txBody>
      </p:sp>
      <p:sp>
        <p:nvSpPr>
          <p:cNvPr id="46084" name="1x worker (?)">
            <a:extLst>
              <a:ext uri="{FF2B5EF4-FFF2-40B4-BE49-F238E27FC236}">
                <a16:creationId xmlns:a16="http://schemas.microsoft.com/office/drawing/2014/main" id="{5ADAD254-2CAC-0043-8BCA-A2EC86E792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22269" y="4525810"/>
            <a:ext cx="1394213" cy="331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26789" tIns="26789" rIns="26789" bIns="26789" anchor="ctr">
            <a:spAutoFit/>
          </a:bodyPr>
          <a:lstStyle/>
          <a:p>
            <a:pPr algn="ctr" eaLnBrk="1"/>
            <a:r>
              <a:rPr lang="de-DE" altLang="de-DE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1x </a:t>
            </a:r>
            <a:r>
              <a:rPr lang="de-DE" altLang="de-DE" dirty="0" err="1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worker</a:t>
            </a:r>
            <a:r>
              <a:rPr lang="de-DE" altLang="de-DE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 (?)</a:t>
            </a:r>
          </a:p>
        </p:txBody>
      </p:sp>
      <p:sp>
        <p:nvSpPr>
          <p:cNvPr id="46085" name="1x server (?)">
            <a:extLst>
              <a:ext uri="{FF2B5EF4-FFF2-40B4-BE49-F238E27FC236}">
                <a16:creationId xmlns:a16="http://schemas.microsoft.com/office/drawing/2014/main" id="{910AAB5D-C39B-2F43-9FB9-D31985A6A7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42867" y="4525810"/>
            <a:ext cx="1298033" cy="331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26789" tIns="26789" rIns="26789" bIns="26789" anchor="ctr">
            <a:spAutoFit/>
          </a:bodyPr>
          <a:lstStyle/>
          <a:p>
            <a:pPr algn="ctr" eaLnBrk="1"/>
            <a:r>
              <a:rPr lang="de-DE" altLang="de-DE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1x </a:t>
            </a:r>
            <a:r>
              <a:rPr lang="de-DE" altLang="de-DE" dirty="0" err="1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server</a:t>
            </a:r>
            <a:r>
              <a:rPr lang="de-DE" altLang="de-DE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 (?)</a:t>
            </a:r>
          </a:p>
        </p:txBody>
      </p:sp>
      <p:pic>
        <p:nvPicPr>
          <p:cNvPr id="46086" name="Image" descr="Image">
            <a:extLst>
              <a:ext uri="{FF2B5EF4-FFF2-40B4-BE49-F238E27FC236}">
                <a16:creationId xmlns:a16="http://schemas.microsoft.com/office/drawing/2014/main" id="{E9C02804-E4FF-B542-A31C-4E6507D0FB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4474" y="4040386"/>
            <a:ext cx="454819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</p:pic>
      <p:pic>
        <p:nvPicPr>
          <p:cNvPr id="46088" name="Line" descr="Line">
            <a:extLst>
              <a:ext uri="{FF2B5EF4-FFF2-40B4-BE49-F238E27FC236}">
                <a16:creationId xmlns:a16="http://schemas.microsoft.com/office/drawing/2014/main" id="{37954206-0FFD-7441-B708-4940E4B1BE3A}"/>
              </a:ext>
            </a:extLst>
          </p:cNvPr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4192692">
            <a:off x="3946029" y="2994125"/>
            <a:ext cx="2715220" cy="2309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089" name="Image" descr="Image">
            <a:extLst>
              <a:ext uri="{FF2B5EF4-FFF2-40B4-BE49-F238E27FC236}">
                <a16:creationId xmlns:a16="http://schemas.microsoft.com/office/drawing/2014/main" id="{1A2EDC18-0FF8-724C-9710-237C1BE923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1966" y="4040386"/>
            <a:ext cx="454819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</p:pic>
      <p:sp>
        <p:nvSpPr>
          <p:cNvPr id="2" name="Rounded Rectangular Callout 1">
            <a:extLst>
              <a:ext uri="{FF2B5EF4-FFF2-40B4-BE49-F238E27FC236}">
                <a16:creationId xmlns:a16="http://schemas.microsoft.com/office/drawing/2014/main" id="{820CDB1D-3E65-6444-8EC1-E554912AE09F}"/>
              </a:ext>
            </a:extLst>
          </p:cNvPr>
          <p:cNvSpPr/>
          <p:nvPr/>
        </p:nvSpPr>
        <p:spPr>
          <a:xfrm>
            <a:off x="6297197" y="3101453"/>
            <a:ext cx="2590800" cy="417401"/>
          </a:xfrm>
          <a:prstGeom prst="wedgeRoundRectCallout">
            <a:avLst>
              <a:gd name="adj1" fmla="val -36519"/>
              <a:gd name="adj2" fmla="val 134929"/>
              <a:gd name="adj3" fmla="val 16667"/>
            </a:avLst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6789" tIns="26789" rIns="26789" bIns="26789" spcCol="38100" anchor="ctr">
            <a:spAutoFit/>
          </a:bodyPr>
          <a:lstStyle/>
          <a:p>
            <a:pPr algn="ctr" defTabSz="308074">
              <a:defRPr/>
            </a:pPr>
            <a:r>
              <a:rPr lang="en-US" sz="1050" kern="0" dirty="0">
                <a:latin typeface="Helvetica Neue"/>
                <a:ea typeface="Helvetica Neue"/>
                <a:cs typeface="Helvetica Neue"/>
                <a:sym typeface="Helvetica Neue"/>
              </a:rPr>
              <a:t>Hey scheduler, I’m server, I’m up, my rank is ? please add me to the cluster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502D5752-52F1-D742-8430-732568C7D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741"/>
          </a:xfrm>
        </p:spPr>
        <p:txBody>
          <a:bodyPr/>
          <a:lstStyle/>
          <a:p>
            <a:r>
              <a:rPr lang="de-DE" dirty="0"/>
              <a:t>Server: ADD_NODE( </a:t>
            </a:r>
            <a:r>
              <a:rPr lang="de-DE" dirty="0" err="1"/>
              <a:t>role</a:t>
            </a:r>
            <a:r>
              <a:rPr lang="de-DE" dirty="0"/>
              <a:t>=</a:t>
            </a:r>
            <a:r>
              <a:rPr lang="de-DE" dirty="0" err="1"/>
              <a:t>server</a:t>
            </a:r>
            <a:r>
              <a:rPr lang="de-DE" dirty="0"/>
              <a:t> )</a:t>
            </a:r>
          </a:p>
        </p:txBody>
      </p:sp>
    </p:spTree>
    <p:extLst>
      <p:ext uri="{BB962C8B-B14F-4D97-AF65-F5344CB8AC3E}">
        <p14:creationId xmlns:p14="http://schemas.microsoft.com/office/powerpoint/2010/main" val="4249117046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105" name="Triangle" descr="Triangle">
            <a:extLst>
              <a:ext uri="{FF2B5EF4-FFF2-40B4-BE49-F238E27FC236}">
                <a16:creationId xmlns:a16="http://schemas.microsoft.com/office/drawing/2014/main" id="{A0E3583A-83FC-374D-AEDC-FCB496475DFD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552" y="2005013"/>
            <a:ext cx="2984897" cy="22121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106" name="Image" descr="Image">
            <a:extLst>
              <a:ext uri="{FF2B5EF4-FFF2-40B4-BE49-F238E27FC236}">
                <a16:creationId xmlns:a16="http://schemas.microsoft.com/office/drawing/2014/main" id="{5CD1F944-202D-6640-99BA-F5B3181682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4591" y="1277541"/>
            <a:ext cx="454819" cy="475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</p:pic>
      <p:sp>
        <p:nvSpPr>
          <p:cNvPr id="47107" name="1x scheduler (1)">
            <a:extLst>
              <a:ext uri="{FF2B5EF4-FFF2-40B4-BE49-F238E27FC236}">
                <a16:creationId xmlns:a16="http://schemas.microsoft.com/office/drawing/2014/main" id="{22DBEDBB-18AA-114D-ACD4-8F8C69AD63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08371" y="1725669"/>
            <a:ext cx="1527261" cy="300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26789" tIns="26789" rIns="26789" bIns="26789" anchor="ctr">
            <a:spAutoFit/>
          </a:bodyPr>
          <a:lstStyle/>
          <a:p>
            <a:pPr algn="ctr" eaLnBrk="1"/>
            <a:r>
              <a:rPr lang="de-DE" altLang="de-DE" sz="16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1x </a:t>
            </a:r>
            <a:r>
              <a:rPr lang="de-DE" altLang="de-DE" sz="1600" dirty="0" err="1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scheduler</a:t>
            </a:r>
            <a:r>
              <a:rPr lang="de-DE" altLang="de-DE" sz="16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 (1)</a:t>
            </a:r>
          </a:p>
        </p:txBody>
      </p:sp>
      <p:sp>
        <p:nvSpPr>
          <p:cNvPr id="47108" name="1x worker (?)">
            <a:extLst>
              <a:ext uri="{FF2B5EF4-FFF2-40B4-BE49-F238E27FC236}">
                <a16:creationId xmlns:a16="http://schemas.microsoft.com/office/drawing/2014/main" id="{7F803E95-9B28-854F-A422-2707DA24F6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96809" y="4541199"/>
            <a:ext cx="1245133" cy="300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26789" tIns="26789" rIns="26789" bIns="26789" anchor="ctr">
            <a:spAutoFit/>
          </a:bodyPr>
          <a:lstStyle/>
          <a:p>
            <a:pPr algn="ctr" eaLnBrk="1"/>
            <a:r>
              <a:rPr lang="de-DE" altLang="de-DE" sz="16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1x </a:t>
            </a:r>
            <a:r>
              <a:rPr lang="de-DE" altLang="de-DE" sz="1600" dirty="0" err="1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worker</a:t>
            </a:r>
            <a:r>
              <a:rPr lang="de-DE" altLang="de-DE" sz="16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 (?)</a:t>
            </a:r>
          </a:p>
        </p:txBody>
      </p:sp>
      <p:sp>
        <p:nvSpPr>
          <p:cNvPr id="47109" name="1x server (?)">
            <a:extLst>
              <a:ext uri="{FF2B5EF4-FFF2-40B4-BE49-F238E27FC236}">
                <a16:creationId xmlns:a16="http://schemas.microsoft.com/office/drawing/2014/main" id="{D1CDC0DC-21B8-084D-A70C-43521C689C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10193" y="4541199"/>
            <a:ext cx="1163380" cy="300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26789" tIns="26789" rIns="26789" bIns="26789" anchor="ctr">
            <a:spAutoFit/>
          </a:bodyPr>
          <a:lstStyle/>
          <a:p>
            <a:pPr algn="ctr" eaLnBrk="1"/>
            <a:r>
              <a:rPr lang="de-DE" altLang="de-DE" sz="16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1x </a:t>
            </a:r>
            <a:r>
              <a:rPr lang="de-DE" altLang="de-DE" sz="1600" dirty="0" err="1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server</a:t>
            </a:r>
            <a:r>
              <a:rPr lang="de-DE" altLang="de-DE" sz="16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 (?)</a:t>
            </a:r>
          </a:p>
        </p:txBody>
      </p:sp>
      <p:pic>
        <p:nvPicPr>
          <p:cNvPr id="47110" name="Image" descr="Image">
            <a:extLst>
              <a:ext uri="{FF2B5EF4-FFF2-40B4-BE49-F238E27FC236}">
                <a16:creationId xmlns:a16="http://schemas.microsoft.com/office/drawing/2014/main" id="{F6A7382A-D541-EE43-8086-C712AB5616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4474" y="4040386"/>
            <a:ext cx="454819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</p:pic>
      <p:pic>
        <p:nvPicPr>
          <p:cNvPr id="47111" name="Line" descr="Line">
            <a:extLst>
              <a:ext uri="{FF2B5EF4-FFF2-40B4-BE49-F238E27FC236}">
                <a16:creationId xmlns:a16="http://schemas.microsoft.com/office/drawing/2014/main" id="{E0E98159-992B-C04C-8E8E-45C2943B45AA}"/>
              </a:ext>
            </a:extLst>
          </p:cNvPr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4192692">
            <a:off x="3946029" y="2994125"/>
            <a:ext cx="2715220" cy="2309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113" name="Image" descr="Image">
            <a:extLst>
              <a:ext uri="{FF2B5EF4-FFF2-40B4-BE49-F238E27FC236}">
                <a16:creationId xmlns:a16="http://schemas.microsoft.com/office/drawing/2014/main" id="{C5E5F32E-70FF-804B-AA08-6285D34700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1966" y="4040386"/>
            <a:ext cx="454819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</p:pic>
      <p:sp>
        <p:nvSpPr>
          <p:cNvPr id="19" name="Rounded Rectangular Callout 18">
            <a:extLst>
              <a:ext uri="{FF2B5EF4-FFF2-40B4-BE49-F238E27FC236}">
                <a16:creationId xmlns:a16="http://schemas.microsoft.com/office/drawing/2014/main" id="{4224CCEC-3B0D-F048-9292-04CA0B669C45}"/>
              </a:ext>
            </a:extLst>
          </p:cNvPr>
          <p:cNvSpPr/>
          <p:nvPr/>
        </p:nvSpPr>
        <p:spPr>
          <a:xfrm>
            <a:off x="6297197" y="3101453"/>
            <a:ext cx="2590800" cy="417401"/>
          </a:xfrm>
          <a:prstGeom prst="wedgeRoundRectCallout">
            <a:avLst>
              <a:gd name="adj1" fmla="val -36519"/>
              <a:gd name="adj2" fmla="val 134929"/>
              <a:gd name="adj3" fmla="val 16667"/>
            </a:avLst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6789" tIns="26789" rIns="26789" bIns="26789" spcCol="38100" anchor="ctr">
            <a:spAutoFit/>
          </a:bodyPr>
          <a:lstStyle/>
          <a:p>
            <a:pPr algn="ctr" defTabSz="308074">
              <a:defRPr/>
            </a:pPr>
            <a:r>
              <a:rPr lang="en-US" sz="1050" kern="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  <a:sym typeface="Helvetica Neue"/>
              </a:rPr>
              <a:t>Hey scheduler, I’m server, I’m up, my rank is ? please add me to the cluster</a:t>
            </a:r>
          </a:p>
        </p:txBody>
      </p:sp>
      <p:sp>
        <p:nvSpPr>
          <p:cNvPr id="20" name="Rounded Rectangular Callout 19">
            <a:extLst>
              <a:ext uri="{FF2B5EF4-FFF2-40B4-BE49-F238E27FC236}">
                <a16:creationId xmlns:a16="http://schemas.microsoft.com/office/drawing/2014/main" id="{0324FF9B-BBA8-9945-8E11-4EBD9E16ED20}"/>
              </a:ext>
            </a:extLst>
          </p:cNvPr>
          <p:cNvSpPr/>
          <p:nvPr/>
        </p:nvSpPr>
        <p:spPr>
          <a:xfrm>
            <a:off x="5303753" y="1228273"/>
            <a:ext cx="2590800" cy="596174"/>
          </a:xfrm>
          <a:prstGeom prst="wedgeRoundRectCallout">
            <a:avLst>
              <a:gd name="adj1" fmla="val -71813"/>
              <a:gd name="adj2" fmla="val 7114"/>
              <a:gd name="adj3" fmla="val 16667"/>
            </a:avLst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6789" tIns="26789" rIns="26789" bIns="26789" spcCol="38100" anchor="ctr">
            <a:spAutoFit/>
          </a:bodyPr>
          <a:lstStyle/>
          <a:p>
            <a:pPr algn="ctr" defTabSz="308074"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rPr lang="en-US" sz="1050" b="1" kern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  <a:sym typeface="Helvetica Neue Medium"/>
              </a:rPr>
              <a:t>I'm confirming that I got:</a:t>
            </a:r>
          </a:p>
          <a:p>
            <a:pPr algn="ctr" defTabSz="308074"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rPr lang="en-US" sz="1050" b="1" kern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  <a:sym typeface="Helvetica Neue Medium"/>
              </a:rPr>
              <a:t>“Hey scheduler, I’m server, I’m up, my rank is ? please add me to the cluster”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87DB20A3-2299-1149-B7D2-C1C2AFF36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741"/>
          </a:xfrm>
        </p:spPr>
        <p:txBody>
          <a:bodyPr/>
          <a:lstStyle/>
          <a:p>
            <a:r>
              <a:rPr lang="de-DE" dirty="0"/>
              <a:t>Scheduler: </a:t>
            </a:r>
            <a:r>
              <a:rPr lang="de-DE" dirty="0" err="1"/>
              <a:t>Confirm</a:t>
            </a:r>
            <a:r>
              <a:rPr lang="de-DE" dirty="0"/>
              <a:t> ADD_NODE( </a:t>
            </a:r>
            <a:r>
              <a:rPr lang="de-DE" dirty="0" err="1"/>
              <a:t>role</a:t>
            </a:r>
            <a:r>
              <a:rPr lang="de-DE" dirty="0"/>
              <a:t>=</a:t>
            </a:r>
            <a:r>
              <a:rPr lang="de-DE" dirty="0" err="1"/>
              <a:t>server</a:t>
            </a:r>
            <a:r>
              <a:rPr lang="de-DE" dirty="0"/>
              <a:t> )</a:t>
            </a:r>
          </a:p>
        </p:txBody>
      </p:sp>
    </p:spTree>
    <p:extLst>
      <p:ext uri="{BB962C8B-B14F-4D97-AF65-F5344CB8AC3E}">
        <p14:creationId xmlns:p14="http://schemas.microsoft.com/office/powerpoint/2010/main" val="2771439693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129" name="Triangle" descr="Triangle">
            <a:extLst>
              <a:ext uri="{FF2B5EF4-FFF2-40B4-BE49-F238E27FC236}">
                <a16:creationId xmlns:a16="http://schemas.microsoft.com/office/drawing/2014/main" id="{75AD4F53-1951-934A-85A1-D51A9EE2C72F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552" y="2005013"/>
            <a:ext cx="2984897" cy="22121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130" name="Image" descr="Image">
            <a:extLst>
              <a:ext uri="{FF2B5EF4-FFF2-40B4-BE49-F238E27FC236}">
                <a16:creationId xmlns:a16="http://schemas.microsoft.com/office/drawing/2014/main" id="{FF4F1073-A3CA-7D49-A6AE-0BEBA60E9F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4591" y="1277541"/>
            <a:ext cx="454819" cy="475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</p:pic>
      <p:sp>
        <p:nvSpPr>
          <p:cNvPr id="48131" name="1x scheduler (1)">
            <a:extLst>
              <a:ext uri="{FF2B5EF4-FFF2-40B4-BE49-F238E27FC236}">
                <a16:creationId xmlns:a16="http://schemas.microsoft.com/office/drawing/2014/main" id="{0DCFEC3A-BACA-D143-BEDE-D2D8683F72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08371" y="1725669"/>
            <a:ext cx="1527261" cy="300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26789" tIns="26789" rIns="26789" bIns="26789" anchor="ctr">
            <a:spAutoFit/>
          </a:bodyPr>
          <a:lstStyle/>
          <a:p>
            <a:pPr algn="ctr" eaLnBrk="1"/>
            <a:r>
              <a:rPr lang="de-DE" altLang="de-DE" sz="16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1x </a:t>
            </a:r>
            <a:r>
              <a:rPr lang="de-DE" altLang="de-DE" sz="1600" dirty="0" err="1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scheduler</a:t>
            </a:r>
            <a:r>
              <a:rPr lang="de-DE" altLang="de-DE" sz="16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 (1)</a:t>
            </a:r>
          </a:p>
        </p:txBody>
      </p:sp>
      <p:sp>
        <p:nvSpPr>
          <p:cNvPr id="48132" name="1x worker (?)">
            <a:extLst>
              <a:ext uri="{FF2B5EF4-FFF2-40B4-BE49-F238E27FC236}">
                <a16:creationId xmlns:a16="http://schemas.microsoft.com/office/drawing/2014/main" id="{2B656FB7-9A88-5048-9670-B1E342A020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96809" y="4541199"/>
            <a:ext cx="1245133" cy="300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26789" tIns="26789" rIns="26789" bIns="26789" anchor="ctr">
            <a:spAutoFit/>
          </a:bodyPr>
          <a:lstStyle/>
          <a:p>
            <a:pPr algn="ctr" eaLnBrk="1"/>
            <a:r>
              <a:rPr lang="de-DE" altLang="de-DE" sz="160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1x worker (?)</a:t>
            </a:r>
          </a:p>
        </p:txBody>
      </p:sp>
      <p:sp>
        <p:nvSpPr>
          <p:cNvPr id="48133" name="1x server (?)">
            <a:extLst>
              <a:ext uri="{FF2B5EF4-FFF2-40B4-BE49-F238E27FC236}">
                <a16:creationId xmlns:a16="http://schemas.microsoft.com/office/drawing/2014/main" id="{6D8F9595-1E73-1143-9C68-2BB1FEE488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10193" y="4541199"/>
            <a:ext cx="1163380" cy="300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26789" tIns="26789" rIns="26789" bIns="26789" anchor="ctr">
            <a:spAutoFit/>
          </a:bodyPr>
          <a:lstStyle/>
          <a:p>
            <a:pPr algn="ctr" eaLnBrk="1"/>
            <a:r>
              <a:rPr lang="de-DE" altLang="de-DE" sz="160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1x server (?)</a:t>
            </a:r>
          </a:p>
        </p:txBody>
      </p:sp>
      <p:pic>
        <p:nvPicPr>
          <p:cNvPr id="48134" name="Image" descr="Image">
            <a:extLst>
              <a:ext uri="{FF2B5EF4-FFF2-40B4-BE49-F238E27FC236}">
                <a16:creationId xmlns:a16="http://schemas.microsoft.com/office/drawing/2014/main" id="{421C06F7-BC65-504E-BB5E-1888711A96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4474" y="4040386"/>
            <a:ext cx="454819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</p:pic>
      <p:pic>
        <p:nvPicPr>
          <p:cNvPr id="48135" name="Line" descr="Line">
            <a:extLst>
              <a:ext uri="{FF2B5EF4-FFF2-40B4-BE49-F238E27FC236}">
                <a16:creationId xmlns:a16="http://schemas.microsoft.com/office/drawing/2014/main" id="{0002C738-A2F9-F441-B11F-070A540CE36F}"/>
              </a:ext>
            </a:extLst>
          </p:cNvPr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06367">
            <a:off x="2514898" y="2974479"/>
            <a:ext cx="2668191" cy="231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136" name="Image" descr="Image">
            <a:extLst>
              <a:ext uri="{FF2B5EF4-FFF2-40B4-BE49-F238E27FC236}">
                <a16:creationId xmlns:a16="http://schemas.microsoft.com/office/drawing/2014/main" id="{28A182D9-75C0-A34E-A14F-955D424F35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1966" y="4040386"/>
            <a:ext cx="454819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</p:pic>
      <p:sp>
        <p:nvSpPr>
          <p:cNvPr id="13" name="Rounded Rectangular Callout 12">
            <a:extLst>
              <a:ext uri="{FF2B5EF4-FFF2-40B4-BE49-F238E27FC236}">
                <a16:creationId xmlns:a16="http://schemas.microsoft.com/office/drawing/2014/main" id="{6E315F5B-0F59-3F46-9D39-36E3B134BD68}"/>
              </a:ext>
            </a:extLst>
          </p:cNvPr>
          <p:cNvSpPr/>
          <p:nvPr/>
        </p:nvSpPr>
        <p:spPr>
          <a:xfrm>
            <a:off x="527885" y="3316283"/>
            <a:ext cx="2590800" cy="417401"/>
          </a:xfrm>
          <a:prstGeom prst="wedgeRoundRectCallout">
            <a:avLst>
              <a:gd name="adj1" fmla="val 26716"/>
              <a:gd name="adj2" fmla="val 119716"/>
              <a:gd name="adj3" fmla="val 16667"/>
            </a:avLst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6789" tIns="26789" rIns="26789" bIns="26789" spcCol="38100" anchor="ctr">
            <a:spAutoFit/>
          </a:bodyPr>
          <a:lstStyle/>
          <a:p>
            <a:pPr algn="ctr" defTabSz="308074">
              <a:defRPr/>
            </a:pPr>
            <a:r>
              <a:rPr lang="en-US" sz="1050" kern="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  <a:sym typeface="Helvetica Neue"/>
              </a:rPr>
              <a:t>Hey scheduler, I’m worker, I’m up, my rank is ? please add me to the cluster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47E79DBF-9D07-3A40-A60D-9A87BB574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741"/>
          </a:xfrm>
        </p:spPr>
        <p:txBody>
          <a:bodyPr/>
          <a:lstStyle/>
          <a:p>
            <a:r>
              <a:rPr lang="de-DE" dirty="0"/>
              <a:t>Worker: ADD_NODE( </a:t>
            </a:r>
            <a:r>
              <a:rPr lang="de-DE" dirty="0" err="1"/>
              <a:t>role</a:t>
            </a:r>
            <a:r>
              <a:rPr lang="de-DE" dirty="0"/>
              <a:t>=</a:t>
            </a:r>
            <a:r>
              <a:rPr lang="de-DE" dirty="0" err="1"/>
              <a:t>worker</a:t>
            </a:r>
            <a:r>
              <a:rPr lang="de-DE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0427780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153" name="Triangle" descr="Triangle">
            <a:extLst>
              <a:ext uri="{FF2B5EF4-FFF2-40B4-BE49-F238E27FC236}">
                <a16:creationId xmlns:a16="http://schemas.microsoft.com/office/drawing/2014/main" id="{3118ACC6-37CE-3F44-BAB6-489AF5BF0649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552" y="2005013"/>
            <a:ext cx="2984897" cy="22121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154" name="Image" descr="Image">
            <a:extLst>
              <a:ext uri="{FF2B5EF4-FFF2-40B4-BE49-F238E27FC236}">
                <a16:creationId xmlns:a16="http://schemas.microsoft.com/office/drawing/2014/main" id="{C31254C5-5A80-9D4B-B394-EE604DA9FC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4591" y="1277541"/>
            <a:ext cx="454819" cy="475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</p:pic>
      <p:sp>
        <p:nvSpPr>
          <p:cNvPr id="49155" name="1x scheduler (1)">
            <a:extLst>
              <a:ext uri="{FF2B5EF4-FFF2-40B4-BE49-F238E27FC236}">
                <a16:creationId xmlns:a16="http://schemas.microsoft.com/office/drawing/2014/main" id="{8D5A537A-8D49-204B-AB7E-7A9300B126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08371" y="1725669"/>
            <a:ext cx="1527261" cy="300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26789" tIns="26789" rIns="26789" bIns="26789" anchor="ctr">
            <a:spAutoFit/>
          </a:bodyPr>
          <a:lstStyle/>
          <a:p>
            <a:pPr algn="ctr" eaLnBrk="1"/>
            <a:r>
              <a:rPr lang="de-DE" altLang="de-DE" sz="16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1x </a:t>
            </a:r>
            <a:r>
              <a:rPr lang="de-DE" altLang="de-DE" sz="1600" dirty="0" err="1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scheduler</a:t>
            </a:r>
            <a:r>
              <a:rPr lang="de-DE" altLang="de-DE" sz="16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 (1)</a:t>
            </a:r>
          </a:p>
        </p:txBody>
      </p:sp>
      <p:sp>
        <p:nvSpPr>
          <p:cNvPr id="49156" name="1x worker (?)">
            <a:extLst>
              <a:ext uri="{FF2B5EF4-FFF2-40B4-BE49-F238E27FC236}">
                <a16:creationId xmlns:a16="http://schemas.microsoft.com/office/drawing/2014/main" id="{E985498A-DD1A-594F-8482-03D81539D1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96809" y="4541199"/>
            <a:ext cx="1245133" cy="300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26789" tIns="26789" rIns="26789" bIns="26789" anchor="ctr">
            <a:spAutoFit/>
          </a:bodyPr>
          <a:lstStyle/>
          <a:p>
            <a:pPr algn="ctr" eaLnBrk="1"/>
            <a:r>
              <a:rPr lang="de-DE" altLang="de-DE" sz="160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1x worker (?)</a:t>
            </a:r>
          </a:p>
        </p:txBody>
      </p:sp>
      <p:sp>
        <p:nvSpPr>
          <p:cNvPr id="49157" name="1x server (?)">
            <a:extLst>
              <a:ext uri="{FF2B5EF4-FFF2-40B4-BE49-F238E27FC236}">
                <a16:creationId xmlns:a16="http://schemas.microsoft.com/office/drawing/2014/main" id="{A0B15B5E-678B-E346-8075-D5C177DB01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10193" y="4541199"/>
            <a:ext cx="1163380" cy="300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26789" tIns="26789" rIns="26789" bIns="26789" anchor="ctr">
            <a:spAutoFit/>
          </a:bodyPr>
          <a:lstStyle/>
          <a:p>
            <a:pPr algn="ctr" eaLnBrk="1"/>
            <a:r>
              <a:rPr lang="de-DE" altLang="de-DE" sz="160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1x server (?)</a:t>
            </a:r>
          </a:p>
        </p:txBody>
      </p:sp>
      <p:pic>
        <p:nvPicPr>
          <p:cNvPr id="49158" name="Image" descr="Image">
            <a:extLst>
              <a:ext uri="{FF2B5EF4-FFF2-40B4-BE49-F238E27FC236}">
                <a16:creationId xmlns:a16="http://schemas.microsoft.com/office/drawing/2014/main" id="{93F6865C-A073-D248-BE0B-BEBB89ADDB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4474" y="4040386"/>
            <a:ext cx="454819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</p:pic>
      <p:pic>
        <p:nvPicPr>
          <p:cNvPr id="49159" name="Image" descr="Image">
            <a:extLst>
              <a:ext uri="{FF2B5EF4-FFF2-40B4-BE49-F238E27FC236}">
                <a16:creationId xmlns:a16="http://schemas.microsoft.com/office/drawing/2014/main" id="{447DD0A4-6D63-B448-8CED-855FCEF606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1966" y="4040386"/>
            <a:ext cx="454819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</p:pic>
      <p:sp>
        <p:nvSpPr>
          <p:cNvPr id="12" name="Rounded Rectangular Callout 11">
            <a:extLst>
              <a:ext uri="{FF2B5EF4-FFF2-40B4-BE49-F238E27FC236}">
                <a16:creationId xmlns:a16="http://schemas.microsoft.com/office/drawing/2014/main" id="{1F2150BD-5B3C-E549-998A-7AB878B6BB62}"/>
              </a:ext>
            </a:extLst>
          </p:cNvPr>
          <p:cNvSpPr/>
          <p:nvPr/>
        </p:nvSpPr>
        <p:spPr>
          <a:xfrm>
            <a:off x="1419374" y="1371540"/>
            <a:ext cx="2590800" cy="238629"/>
          </a:xfrm>
          <a:prstGeom prst="wedgeRoundRectCallout">
            <a:avLst>
              <a:gd name="adj1" fmla="val 62991"/>
              <a:gd name="adj2" fmla="val 2630"/>
              <a:gd name="adj3" fmla="val 16667"/>
            </a:avLst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6789" tIns="26789" rIns="26789" bIns="26789" spcCol="38100" anchor="ctr">
            <a:spAutoFit/>
          </a:bodyPr>
          <a:lstStyle/>
          <a:p>
            <a:pPr algn="ctr" defTabSz="308074">
              <a:defRPr/>
            </a:pPr>
            <a:r>
              <a:rPr lang="en-US" sz="1050" kern="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  <a:sym typeface="Helvetica Neue"/>
              </a:rPr>
              <a:t>Assigning rank 8 to the server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FED92A00-705C-A740-9DEE-29F1933AFD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741"/>
          </a:xfrm>
        </p:spPr>
        <p:txBody>
          <a:bodyPr/>
          <a:lstStyle/>
          <a:p>
            <a:r>
              <a:rPr lang="de-DE" dirty="0"/>
              <a:t>Scheduler: ASSIGN_RANK( rank=8, </a:t>
            </a:r>
            <a:r>
              <a:rPr lang="de-DE" dirty="0" err="1"/>
              <a:t>node</a:t>
            </a:r>
            <a:r>
              <a:rPr lang="de-DE" dirty="0"/>
              <a:t>=</a:t>
            </a:r>
            <a:r>
              <a:rPr lang="de-DE" dirty="0" err="1"/>
              <a:t>server</a:t>
            </a:r>
            <a:r>
              <a:rPr lang="de-DE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535594826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177" name="Triangle" descr="Triangle">
            <a:extLst>
              <a:ext uri="{FF2B5EF4-FFF2-40B4-BE49-F238E27FC236}">
                <a16:creationId xmlns:a16="http://schemas.microsoft.com/office/drawing/2014/main" id="{F1594C64-4FF7-7840-A21F-44AB61BF6E2B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552" y="2005013"/>
            <a:ext cx="2984897" cy="22121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0178" name="Image" descr="Image">
            <a:extLst>
              <a:ext uri="{FF2B5EF4-FFF2-40B4-BE49-F238E27FC236}">
                <a16:creationId xmlns:a16="http://schemas.microsoft.com/office/drawing/2014/main" id="{77009499-638D-2848-BDA5-D06884B60E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4591" y="1277541"/>
            <a:ext cx="454819" cy="475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</p:pic>
      <p:sp>
        <p:nvSpPr>
          <p:cNvPr id="50179" name="1x scheduler (1)">
            <a:extLst>
              <a:ext uri="{FF2B5EF4-FFF2-40B4-BE49-F238E27FC236}">
                <a16:creationId xmlns:a16="http://schemas.microsoft.com/office/drawing/2014/main" id="{9BEFE074-C37A-994C-91A7-749E17545E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08371" y="1725669"/>
            <a:ext cx="1527261" cy="300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26789" tIns="26789" rIns="26789" bIns="26789" anchor="ctr">
            <a:spAutoFit/>
          </a:bodyPr>
          <a:lstStyle/>
          <a:p>
            <a:pPr algn="ctr" eaLnBrk="1"/>
            <a:r>
              <a:rPr lang="de-DE" altLang="de-DE" sz="160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1x scheduler (1)</a:t>
            </a:r>
          </a:p>
        </p:txBody>
      </p:sp>
      <p:sp>
        <p:nvSpPr>
          <p:cNvPr id="50180" name="1x worker (?)">
            <a:extLst>
              <a:ext uri="{FF2B5EF4-FFF2-40B4-BE49-F238E27FC236}">
                <a16:creationId xmlns:a16="http://schemas.microsoft.com/office/drawing/2014/main" id="{4B0C811E-5D3E-734D-8726-734ED64A3B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96809" y="4541199"/>
            <a:ext cx="1245133" cy="300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26789" tIns="26789" rIns="26789" bIns="26789" anchor="ctr">
            <a:spAutoFit/>
          </a:bodyPr>
          <a:lstStyle/>
          <a:p>
            <a:pPr algn="ctr" eaLnBrk="1"/>
            <a:r>
              <a:rPr lang="de-DE" altLang="de-DE" sz="160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1x worker (?)</a:t>
            </a:r>
          </a:p>
        </p:txBody>
      </p:sp>
      <p:sp>
        <p:nvSpPr>
          <p:cNvPr id="50181" name="1x server (?)">
            <a:extLst>
              <a:ext uri="{FF2B5EF4-FFF2-40B4-BE49-F238E27FC236}">
                <a16:creationId xmlns:a16="http://schemas.microsoft.com/office/drawing/2014/main" id="{490DFACC-D117-1E49-B9CD-2AA8C7B8FD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10193" y="4541199"/>
            <a:ext cx="1163380" cy="300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26789" tIns="26789" rIns="26789" bIns="26789" anchor="ctr">
            <a:spAutoFit/>
          </a:bodyPr>
          <a:lstStyle/>
          <a:p>
            <a:pPr algn="ctr" eaLnBrk="1"/>
            <a:r>
              <a:rPr lang="de-DE" altLang="de-DE" sz="160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1x server (?)</a:t>
            </a:r>
          </a:p>
        </p:txBody>
      </p:sp>
      <p:pic>
        <p:nvPicPr>
          <p:cNvPr id="50182" name="Image" descr="Image">
            <a:extLst>
              <a:ext uri="{FF2B5EF4-FFF2-40B4-BE49-F238E27FC236}">
                <a16:creationId xmlns:a16="http://schemas.microsoft.com/office/drawing/2014/main" id="{771680B1-8A9F-554C-9433-7108310C8E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4474" y="4040386"/>
            <a:ext cx="454819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</p:pic>
      <p:pic>
        <p:nvPicPr>
          <p:cNvPr id="50183" name="Image" descr="Image">
            <a:extLst>
              <a:ext uri="{FF2B5EF4-FFF2-40B4-BE49-F238E27FC236}">
                <a16:creationId xmlns:a16="http://schemas.microsoft.com/office/drawing/2014/main" id="{25BEA7B3-C739-AA4F-B39A-BD5A392816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1966" y="4040386"/>
            <a:ext cx="454819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</p:pic>
      <p:sp>
        <p:nvSpPr>
          <p:cNvPr id="14" name="Rounded Rectangular Callout 13">
            <a:extLst>
              <a:ext uri="{FF2B5EF4-FFF2-40B4-BE49-F238E27FC236}">
                <a16:creationId xmlns:a16="http://schemas.microsoft.com/office/drawing/2014/main" id="{A3C40D42-B513-1F42-89E2-53110EC904BF}"/>
              </a:ext>
            </a:extLst>
          </p:cNvPr>
          <p:cNvSpPr/>
          <p:nvPr/>
        </p:nvSpPr>
        <p:spPr>
          <a:xfrm>
            <a:off x="1380530" y="1396940"/>
            <a:ext cx="2590800" cy="238629"/>
          </a:xfrm>
          <a:prstGeom prst="wedgeRoundRectCallout">
            <a:avLst>
              <a:gd name="adj1" fmla="val 62991"/>
              <a:gd name="adj2" fmla="val 2630"/>
              <a:gd name="adj3" fmla="val 16667"/>
            </a:avLst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6789" tIns="26789" rIns="26789" bIns="26789" spcCol="38100" anchor="ctr">
            <a:spAutoFit/>
          </a:bodyPr>
          <a:lstStyle/>
          <a:p>
            <a:pPr algn="ctr" defTabSz="308074">
              <a:defRPr/>
            </a:pPr>
            <a:r>
              <a:rPr lang="en-US" sz="1050" kern="0" dirty="0">
                <a:latin typeface="Helvetica Neue"/>
                <a:ea typeface="Helvetica Neue"/>
                <a:cs typeface="Helvetica Neue"/>
                <a:sym typeface="Helvetica Neue"/>
              </a:rPr>
              <a:t>Assigning rank 9 to the </a:t>
            </a:r>
            <a:r>
              <a:rPr lang="en-US" sz="1050" kern="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  <a:sym typeface="Helvetica Neue"/>
              </a:rPr>
              <a:t>worker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DDAFD261-96EA-E244-B4EF-D3A9F8CF7E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741"/>
          </a:xfrm>
        </p:spPr>
        <p:txBody>
          <a:bodyPr/>
          <a:lstStyle/>
          <a:p>
            <a:r>
              <a:rPr lang="de-DE" dirty="0"/>
              <a:t>Scheduler: ASSIGN_RANK( rank=9, </a:t>
            </a:r>
            <a:r>
              <a:rPr lang="de-DE" dirty="0" err="1"/>
              <a:t>node</a:t>
            </a:r>
            <a:r>
              <a:rPr lang="de-DE" dirty="0"/>
              <a:t>=</a:t>
            </a:r>
            <a:r>
              <a:rPr lang="de-DE" dirty="0" err="1"/>
              <a:t>worker</a:t>
            </a:r>
            <a:r>
              <a:rPr lang="de-DE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929205423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01" name="Triangle" descr="Triangle">
            <a:extLst>
              <a:ext uri="{FF2B5EF4-FFF2-40B4-BE49-F238E27FC236}">
                <a16:creationId xmlns:a16="http://schemas.microsoft.com/office/drawing/2014/main" id="{8DD04923-5075-C740-8B96-2D0E65E6B99C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552" y="2005013"/>
            <a:ext cx="2984897" cy="22121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02" name="Image" descr="Image">
            <a:extLst>
              <a:ext uri="{FF2B5EF4-FFF2-40B4-BE49-F238E27FC236}">
                <a16:creationId xmlns:a16="http://schemas.microsoft.com/office/drawing/2014/main" id="{CE8CB3FC-F3B9-0148-8765-0DF2E6F837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4591" y="1277541"/>
            <a:ext cx="454819" cy="475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</p:pic>
      <p:sp>
        <p:nvSpPr>
          <p:cNvPr id="51203" name="1x scheduler (1)">
            <a:extLst>
              <a:ext uri="{FF2B5EF4-FFF2-40B4-BE49-F238E27FC236}">
                <a16:creationId xmlns:a16="http://schemas.microsoft.com/office/drawing/2014/main" id="{6C72E8E7-522B-AD4D-A6EB-0044589CA8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08371" y="1725669"/>
            <a:ext cx="1527261" cy="300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26789" tIns="26789" rIns="26789" bIns="26789" anchor="ctr">
            <a:spAutoFit/>
          </a:bodyPr>
          <a:lstStyle/>
          <a:p>
            <a:pPr algn="ctr" eaLnBrk="1"/>
            <a:r>
              <a:rPr lang="de-DE" altLang="de-DE" sz="160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1x scheduler (1)</a:t>
            </a:r>
          </a:p>
        </p:txBody>
      </p:sp>
      <p:sp>
        <p:nvSpPr>
          <p:cNvPr id="51204" name="1x worker (?)">
            <a:extLst>
              <a:ext uri="{FF2B5EF4-FFF2-40B4-BE49-F238E27FC236}">
                <a16:creationId xmlns:a16="http://schemas.microsoft.com/office/drawing/2014/main" id="{100F2E9D-35BC-A447-92BE-B01963D20E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96809" y="4541199"/>
            <a:ext cx="1245133" cy="300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26789" tIns="26789" rIns="26789" bIns="26789" anchor="ctr">
            <a:spAutoFit/>
          </a:bodyPr>
          <a:lstStyle/>
          <a:p>
            <a:pPr algn="ctr" eaLnBrk="1"/>
            <a:r>
              <a:rPr lang="de-DE" altLang="de-DE" sz="160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1x worker (?)</a:t>
            </a:r>
          </a:p>
        </p:txBody>
      </p:sp>
      <p:sp>
        <p:nvSpPr>
          <p:cNvPr id="51205" name="1x server (?)">
            <a:extLst>
              <a:ext uri="{FF2B5EF4-FFF2-40B4-BE49-F238E27FC236}">
                <a16:creationId xmlns:a16="http://schemas.microsoft.com/office/drawing/2014/main" id="{D289D621-E5DE-234D-9AC7-E3F220AADC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10193" y="4541199"/>
            <a:ext cx="1163380" cy="300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26789" tIns="26789" rIns="26789" bIns="26789" anchor="ctr">
            <a:spAutoFit/>
          </a:bodyPr>
          <a:lstStyle/>
          <a:p>
            <a:pPr algn="ctr" eaLnBrk="1"/>
            <a:r>
              <a:rPr lang="de-DE" altLang="de-DE" sz="160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1x server (?)</a:t>
            </a:r>
          </a:p>
        </p:txBody>
      </p:sp>
      <p:pic>
        <p:nvPicPr>
          <p:cNvPr id="51206" name="Image" descr="Image">
            <a:extLst>
              <a:ext uri="{FF2B5EF4-FFF2-40B4-BE49-F238E27FC236}">
                <a16:creationId xmlns:a16="http://schemas.microsoft.com/office/drawing/2014/main" id="{B8E03A84-2E0E-A845-A1D4-8A345A4649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4474" y="4040386"/>
            <a:ext cx="454819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</p:pic>
      <p:pic>
        <p:nvPicPr>
          <p:cNvPr id="51207" name="Image" descr="Image">
            <a:extLst>
              <a:ext uri="{FF2B5EF4-FFF2-40B4-BE49-F238E27FC236}">
                <a16:creationId xmlns:a16="http://schemas.microsoft.com/office/drawing/2014/main" id="{445C9605-8F67-B244-B3E6-369B55C263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1966" y="4040386"/>
            <a:ext cx="454819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</p:pic>
      <p:pic>
        <p:nvPicPr>
          <p:cNvPr id="51209" name="Line" descr="Line">
            <a:extLst>
              <a:ext uri="{FF2B5EF4-FFF2-40B4-BE49-F238E27FC236}">
                <a16:creationId xmlns:a16="http://schemas.microsoft.com/office/drawing/2014/main" id="{5521A06A-644E-974E-93FC-2E57E66A06AB}"/>
              </a:ext>
            </a:extLst>
          </p:cNvPr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06367">
            <a:off x="2514898" y="2975075"/>
            <a:ext cx="2668786" cy="2309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Rounded Rectangular Callout 12">
            <a:extLst>
              <a:ext uri="{FF2B5EF4-FFF2-40B4-BE49-F238E27FC236}">
                <a16:creationId xmlns:a16="http://schemas.microsoft.com/office/drawing/2014/main" id="{FCAA22BD-6222-2846-9404-9A8FF697DFA5}"/>
              </a:ext>
            </a:extLst>
          </p:cNvPr>
          <p:cNvSpPr/>
          <p:nvPr/>
        </p:nvSpPr>
        <p:spPr>
          <a:xfrm>
            <a:off x="1380530" y="1307554"/>
            <a:ext cx="2590800" cy="417401"/>
          </a:xfrm>
          <a:prstGeom prst="wedgeRoundRectCallout">
            <a:avLst>
              <a:gd name="adj1" fmla="val 62991"/>
              <a:gd name="adj2" fmla="val 2630"/>
              <a:gd name="adj3" fmla="val 16667"/>
            </a:avLst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6789" tIns="26789" rIns="26789" bIns="26789" spcCol="38100" anchor="ctr">
            <a:spAutoFit/>
          </a:bodyPr>
          <a:lstStyle/>
          <a:p>
            <a:pPr algn="ctr" defTabSz="308074">
              <a:defRPr/>
            </a:pPr>
            <a:r>
              <a:rPr lang="en-US" sz="1050" kern="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  <a:sym typeface="Helvetica Neue"/>
              </a:rPr>
              <a:t>Hey, worker, you are now part of the cluster with rank 9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08CAB68F-3C7A-4D42-87E1-A53016D73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741"/>
          </a:xfrm>
        </p:spPr>
        <p:txBody>
          <a:bodyPr/>
          <a:lstStyle/>
          <a:p>
            <a:r>
              <a:rPr lang="de-DE" dirty="0"/>
              <a:t>Scheduler: ADD_NODE( rank=9, </a:t>
            </a:r>
            <a:r>
              <a:rPr lang="de-DE" dirty="0" err="1"/>
              <a:t>node</a:t>
            </a:r>
            <a:r>
              <a:rPr lang="de-DE" dirty="0"/>
              <a:t>=</a:t>
            </a:r>
            <a:r>
              <a:rPr lang="de-DE" dirty="0" err="1"/>
              <a:t>worker</a:t>
            </a:r>
            <a:r>
              <a:rPr lang="de-DE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655170313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225" name="Triangle" descr="Triangle">
            <a:extLst>
              <a:ext uri="{FF2B5EF4-FFF2-40B4-BE49-F238E27FC236}">
                <a16:creationId xmlns:a16="http://schemas.microsoft.com/office/drawing/2014/main" id="{F1748765-A180-6D4D-89CB-AEC4D394DC57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552" y="2034183"/>
            <a:ext cx="2984897" cy="22121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226" name="Image" descr="Image">
            <a:extLst>
              <a:ext uri="{FF2B5EF4-FFF2-40B4-BE49-F238E27FC236}">
                <a16:creationId xmlns:a16="http://schemas.microsoft.com/office/drawing/2014/main" id="{3ACB2C88-D521-1941-9E7E-527269828F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4591" y="1277541"/>
            <a:ext cx="454819" cy="475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</p:pic>
      <p:sp>
        <p:nvSpPr>
          <p:cNvPr id="52227" name="1x scheduler (1)">
            <a:extLst>
              <a:ext uri="{FF2B5EF4-FFF2-40B4-BE49-F238E27FC236}">
                <a16:creationId xmlns:a16="http://schemas.microsoft.com/office/drawing/2014/main" id="{768923B0-4BBB-7043-A626-2BA2BD2177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08371" y="1725669"/>
            <a:ext cx="1527261" cy="300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26789" tIns="26789" rIns="26789" bIns="26789" anchor="ctr">
            <a:spAutoFit/>
          </a:bodyPr>
          <a:lstStyle/>
          <a:p>
            <a:pPr algn="ctr" eaLnBrk="1"/>
            <a:r>
              <a:rPr lang="de-DE" altLang="de-DE" sz="160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1x scheduler (1)</a:t>
            </a:r>
          </a:p>
        </p:txBody>
      </p:sp>
      <p:sp>
        <p:nvSpPr>
          <p:cNvPr id="52228" name="1x worker (?)">
            <a:extLst>
              <a:ext uri="{FF2B5EF4-FFF2-40B4-BE49-F238E27FC236}">
                <a16:creationId xmlns:a16="http://schemas.microsoft.com/office/drawing/2014/main" id="{8A2604EA-915A-5E49-9C5E-F4A3FD729D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96809" y="4541199"/>
            <a:ext cx="1245133" cy="300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26789" tIns="26789" rIns="26789" bIns="26789" anchor="ctr">
            <a:spAutoFit/>
          </a:bodyPr>
          <a:lstStyle/>
          <a:p>
            <a:pPr algn="ctr" eaLnBrk="1"/>
            <a:r>
              <a:rPr lang="de-DE" altLang="de-DE" sz="160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1x worker (?)</a:t>
            </a:r>
          </a:p>
        </p:txBody>
      </p:sp>
      <p:sp>
        <p:nvSpPr>
          <p:cNvPr id="52229" name="1x server (?)">
            <a:extLst>
              <a:ext uri="{FF2B5EF4-FFF2-40B4-BE49-F238E27FC236}">
                <a16:creationId xmlns:a16="http://schemas.microsoft.com/office/drawing/2014/main" id="{6EB78AA4-8925-B345-9E59-F21C85AE1D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10193" y="4541199"/>
            <a:ext cx="1163380" cy="300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26789" tIns="26789" rIns="26789" bIns="26789" anchor="ctr">
            <a:spAutoFit/>
          </a:bodyPr>
          <a:lstStyle/>
          <a:p>
            <a:pPr algn="ctr" eaLnBrk="1"/>
            <a:r>
              <a:rPr lang="de-DE" altLang="de-DE" sz="160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1x server (?)</a:t>
            </a:r>
          </a:p>
        </p:txBody>
      </p:sp>
      <p:pic>
        <p:nvPicPr>
          <p:cNvPr id="52230" name="Image" descr="Image">
            <a:extLst>
              <a:ext uri="{FF2B5EF4-FFF2-40B4-BE49-F238E27FC236}">
                <a16:creationId xmlns:a16="http://schemas.microsoft.com/office/drawing/2014/main" id="{E8D289B7-B676-0A4F-B172-97A5FCC6F9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4474" y="4040386"/>
            <a:ext cx="454819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</p:pic>
      <p:pic>
        <p:nvPicPr>
          <p:cNvPr id="52231" name="Image" descr="Image">
            <a:extLst>
              <a:ext uri="{FF2B5EF4-FFF2-40B4-BE49-F238E27FC236}">
                <a16:creationId xmlns:a16="http://schemas.microsoft.com/office/drawing/2014/main" id="{3ECEF5B3-D7F7-E442-BFC3-DB99AEA13E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1966" y="4040386"/>
            <a:ext cx="454819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</p:pic>
      <p:pic>
        <p:nvPicPr>
          <p:cNvPr id="52234" name="Line" descr="Line">
            <a:extLst>
              <a:ext uri="{FF2B5EF4-FFF2-40B4-BE49-F238E27FC236}">
                <a16:creationId xmlns:a16="http://schemas.microsoft.com/office/drawing/2014/main" id="{4AADDF81-26D8-6D4C-8CE7-65917C59034A}"/>
              </a:ext>
            </a:extLst>
          </p:cNvPr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4192692">
            <a:off x="3946624" y="2994125"/>
            <a:ext cx="2715220" cy="2309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Rounded Rectangular Callout 15">
            <a:extLst>
              <a:ext uri="{FF2B5EF4-FFF2-40B4-BE49-F238E27FC236}">
                <a16:creationId xmlns:a16="http://schemas.microsoft.com/office/drawing/2014/main" id="{B60728E9-3912-D540-9FBF-091AB38A1F72}"/>
              </a:ext>
            </a:extLst>
          </p:cNvPr>
          <p:cNvSpPr/>
          <p:nvPr/>
        </p:nvSpPr>
        <p:spPr>
          <a:xfrm>
            <a:off x="5069214" y="1361917"/>
            <a:ext cx="2590800" cy="417401"/>
          </a:xfrm>
          <a:prstGeom prst="wedgeRoundRectCallout">
            <a:avLst>
              <a:gd name="adj1" fmla="val -61519"/>
              <a:gd name="adj2" fmla="val -27796"/>
              <a:gd name="adj3" fmla="val 16667"/>
            </a:avLst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6789" tIns="26789" rIns="26789" bIns="26789" spcCol="38100" anchor="ctr">
            <a:spAutoFit/>
          </a:bodyPr>
          <a:lstStyle/>
          <a:p>
            <a:pPr algn="ctr" defTabSz="308074">
              <a:defRPr/>
            </a:pPr>
            <a:r>
              <a:rPr lang="en-US" sz="1050" kern="0" dirty="0">
                <a:latin typeface="Helvetica Neue"/>
                <a:ea typeface="Helvetica Neue"/>
                <a:cs typeface="Helvetica Neue"/>
                <a:sym typeface="Helvetica Neue"/>
              </a:rPr>
              <a:t>Hey, server, you are now part of the cluster with rank 8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863B3DDF-0C73-644C-A6A4-723AFAF872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741"/>
          </a:xfrm>
        </p:spPr>
        <p:txBody>
          <a:bodyPr/>
          <a:lstStyle/>
          <a:p>
            <a:r>
              <a:rPr lang="de-DE" dirty="0"/>
              <a:t>Scheduler: ADD_NODE( rank=8, </a:t>
            </a:r>
            <a:r>
              <a:rPr lang="de-DE" dirty="0" err="1"/>
              <a:t>node</a:t>
            </a:r>
            <a:r>
              <a:rPr lang="de-DE" dirty="0"/>
              <a:t>=</a:t>
            </a:r>
            <a:r>
              <a:rPr lang="de-DE" dirty="0" err="1"/>
              <a:t>server</a:t>
            </a:r>
            <a:r>
              <a:rPr lang="de-DE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57825419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249" name="Triangle" descr="Triangle">
            <a:extLst>
              <a:ext uri="{FF2B5EF4-FFF2-40B4-BE49-F238E27FC236}">
                <a16:creationId xmlns:a16="http://schemas.microsoft.com/office/drawing/2014/main" id="{73C5BED3-2968-4242-9214-34C4921565DE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552" y="2005013"/>
            <a:ext cx="2984897" cy="22121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250" name="Image" descr="Image">
            <a:extLst>
              <a:ext uri="{FF2B5EF4-FFF2-40B4-BE49-F238E27FC236}">
                <a16:creationId xmlns:a16="http://schemas.microsoft.com/office/drawing/2014/main" id="{069D10B8-AF74-A949-B38F-E98723B0D8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4591" y="1277541"/>
            <a:ext cx="454819" cy="475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</p:pic>
      <p:sp>
        <p:nvSpPr>
          <p:cNvPr id="53251" name="1x scheduler (1)">
            <a:extLst>
              <a:ext uri="{FF2B5EF4-FFF2-40B4-BE49-F238E27FC236}">
                <a16:creationId xmlns:a16="http://schemas.microsoft.com/office/drawing/2014/main" id="{BAEB01DC-7AB7-764F-87BA-86D8DF68AF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08371" y="1725669"/>
            <a:ext cx="1527261" cy="300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26789" tIns="26789" rIns="26789" bIns="26789" anchor="ctr">
            <a:spAutoFit/>
          </a:bodyPr>
          <a:lstStyle/>
          <a:p>
            <a:pPr algn="ctr" eaLnBrk="1"/>
            <a:r>
              <a:rPr lang="de-DE" altLang="de-DE" sz="16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1x </a:t>
            </a:r>
            <a:r>
              <a:rPr lang="de-DE" altLang="de-DE" sz="1600" dirty="0" err="1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scheduler</a:t>
            </a:r>
            <a:r>
              <a:rPr lang="de-DE" altLang="de-DE" sz="16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 (1)</a:t>
            </a:r>
          </a:p>
        </p:txBody>
      </p:sp>
      <p:sp>
        <p:nvSpPr>
          <p:cNvPr id="53252" name="1x worker (?)">
            <a:extLst>
              <a:ext uri="{FF2B5EF4-FFF2-40B4-BE49-F238E27FC236}">
                <a16:creationId xmlns:a16="http://schemas.microsoft.com/office/drawing/2014/main" id="{5DF2DE80-2AD7-034F-A885-ED8E165B43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96809" y="4541199"/>
            <a:ext cx="1245133" cy="300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26789" tIns="26789" rIns="26789" bIns="26789" anchor="ctr">
            <a:spAutoFit/>
          </a:bodyPr>
          <a:lstStyle/>
          <a:p>
            <a:pPr algn="ctr" eaLnBrk="1"/>
            <a:r>
              <a:rPr lang="de-DE" altLang="de-DE" sz="160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1x worker (?)</a:t>
            </a:r>
          </a:p>
        </p:txBody>
      </p:sp>
      <p:sp>
        <p:nvSpPr>
          <p:cNvPr id="53253" name="1x server (?)">
            <a:extLst>
              <a:ext uri="{FF2B5EF4-FFF2-40B4-BE49-F238E27FC236}">
                <a16:creationId xmlns:a16="http://schemas.microsoft.com/office/drawing/2014/main" id="{4A3BA6E8-D37F-2045-8BA7-B78BFBEDCD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10193" y="4541199"/>
            <a:ext cx="1163380" cy="300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26789" tIns="26789" rIns="26789" bIns="26789" anchor="ctr">
            <a:spAutoFit/>
          </a:bodyPr>
          <a:lstStyle/>
          <a:p>
            <a:pPr algn="ctr" eaLnBrk="1"/>
            <a:r>
              <a:rPr lang="de-DE" altLang="de-DE" sz="160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1x server (?)</a:t>
            </a:r>
          </a:p>
        </p:txBody>
      </p:sp>
      <p:pic>
        <p:nvPicPr>
          <p:cNvPr id="53254" name="Image" descr="Image">
            <a:extLst>
              <a:ext uri="{FF2B5EF4-FFF2-40B4-BE49-F238E27FC236}">
                <a16:creationId xmlns:a16="http://schemas.microsoft.com/office/drawing/2014/main" id="{3F47DCE0-76C6-3D42-871F-0896AAE015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4474" y="4040386"/>
            <a:ext cx="454819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</p:pic>
      <p:pic>
        <p:nvPicPr>
          <p:cNvPr id="53255" name="Image" descr="Image">
            <a:extLst>
              <a:ext uri="{FF2B5EF4-FFF2-40B4-BE49-F238E27FC236}">
                <a16:creationId xmlns:a16="http://schemas.microsoft.com/office/drawing/2014/main" id="{A1DF5338-CF91-9242-8916-9CB3480EC6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1966" y="4040386"/>
            <a:ext cx="454819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</p:pic>
      <p:pic>
        <p:nvPicPr>
          <p:cNvPr id="53258" name="Line" descr="Line">
            <a:extLst>
              <a:ext uri="{FF2B5EF4-FFF2-40B4-BE49-F238E27FC236}">
                <a16:creationId xmlns:a16="http://schemas.microsoft.com/office/drawing/2014/main" id="{BACAB222-040C-4B4D-BD0C-0FC14E4EADE9}"/>
              </a:ext>
            </a:extLst>
          </p:cNvPr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4214112">
            <a:off x="4211836" y="2524125"/>
            <a:ext cx="1463278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259" name="Line" descr="Line">
            <a:extLst>
              <a:ext uri="{FF2B5EF4-FFF2-40B4-BE49-F238E27FC236}">
                <a16:creationId xmlns:a16="http://schemas.microsoft.com/office/drawing/2014/main" id="{C184EEB3-673A-C149-A3D5-E6FA2AF1243C}"/>
              </a:ext>
            </a:extLst>
          </p:cNvPr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195419">
            <a:off x="3461742" y="2524125"/>
            <a:ext cx="1465659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2BD39895-F5E2-5F41-8789-DE34F1FFA6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741"/>
          </a:xfrm>
        </p:spPr>
        <p:txBody>
          <a:bodyPr/>
          <a:lstStyle/>
          <a:p>
            <a:r>
              <a:rPr lang="de-DE" dirty="0"/>
              <a:t>Scheduler: CONNECTED( 1 </a:t>
            </a:r>
            <a:r>
              <a:rPr lang="de-DE" dirty="0" err="1"/>
              <a:t>worker</a:t>
            </a:r>
            <a:r>
              <a:rPr lang="de-DE" dirty="0"/>
              <a:t>, 1 </a:t>
            </a:r>
            <a:r>
              <a:rPr lang="de-DE" dirty="0" err="1"/>
              <a:t>server</a:t>
            </a:r>
            <a:r>
              <a:rPr lang="de-DE" dirty="0"/>
              <a:t> )</a:t>
            </a:r>
          </a:p>
        </p:txBody>
      </p:sp>
    </p:spTree>
    <p:extLst>
      <p:ext uri="{BB962C8B-B14F-4D97-AF65-F5344CB8AC3E}">
        <p14:creationId xmlns:p14="http://schemas.microsoft.com/office/powerpoint/2010/main" val="1264695550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273" name="Triangle" descr="Triangle">
            <a:extLst>
              <a:ext uri="{FF2B5EF4-FFF2-40B4-BE49-F238E27FC236}">
                <a16:creationId xmlns:a16="http://schemas.microsoft.com/office/drawing/2014/main" id="{4279AACD-A869-064F-9FB6-28B3A1EB592C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552" y="2005013"/>
            <a:ext cx="2984897" cy="22121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4274" name="Image" descr="Image">
            <a:extLst>
              <a:ext uri="{FF2B5EF4-FFF2-40B4-BE49-F238E27FC236}">
                <a16:creationId xmlns:a16="http://schemas.microsoft.com/office/drawing/2014/main" id="{27F6B409-19E4-DC42-A046-E46718FC8A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4591" y="1277541"/>
            <a:ext cx="454819" cy="475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</p:pic>
      <p:sp>
        <p:nvSpPr>
          <p:cNvPr id="54275" name="1x scheduler (1)">
            <a:extLst>
              <a:ext uri="{FF2B5EF4-FFF2-40B4-BE49-F238E27FC236}">
                <a16:creationId xmlns:a16="http://schemas.microsoft.com/office/drawing/2014/main" id="{A6F79EDF-F686-254D-BB81-47C2E28C09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08371" y="1725669"/>
            <a:ext cx="1527261" cy="300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26789" tIns="26789" rIns="26789" bIns="26789" anchor="ctr">
            <a:spAutoFit/>
          </a:bodyPr>
          <a:lstStyle/>
          <a:p>
            <a:pPr algn="ctr" eaLnBrk="1"/>
            <a:r>
              <a:rPr lang="de-DE" altLang="de-DE" sz="160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1x scheduler (1)</a:t>
            </a:r>
          </a:p>
        </p:txBody>
      </p:sp>
      <p:sp>
        <p:nvSpPr>
          <p:cNvPr id="54276" name="1x worker (?)">
            <a:extLst>
              <a:ext uri="{FF2B5EF4-FFF2-40B4-BE49-F238E27FC236}">
                <a16:creationId xmlns:a16="http://schemas.microsoft.com/office/drawing/2014/main" id="{F0BD20E1-F463-6D4B-BF79-5875B868A5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96809" y="4541199"/>
            <a:ext cx="1245133" cy="300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26789" tIns="26789" rIns="26789" bIns="26789" anchor="ctr">
            <a:spAutoFit/>
          </a:bodyPr>
          <a:lstStyle/>
          <a:p>
            <a:pPr algn="ctr" eaLnBrk="1"/>
            <a:r>
              <a:rPr lang="de-DE" altLang="de-DE" sz="160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1x worker (?)</a:t>
            </a:r>
          </a:p>
        </p:txBody>
      </p:sp>
      <p:sp>
        <p:nvSpPr>
          <p:cNvPr id="54277" name="1x server (8)">
            <a:extLst>
              <a:ext uri="{FF2B5EF4-FFF2-40B4-BE49-F238E27FC236}">
                <a16:creationId xmlns:a16="http://schemas.microsoft.com/office/drawing/2014/main" id="{A9B4F0D9-A422-174E-A128-03C9021F02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94163" y="4541199"/>
            <a:ext cx="1195440" cy="300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26789" tIns="26789" rIns="26789" bIns="26789" anchor="ctr">
            <a:spAutoFit/>
          </a:bodyPr>
          <a:lstStyle/>
          <a:p>
            <a:pPr algn="ctr" eaLnBrk="1"/>
            <a:r>
              <a:rPr lang="de-DE" altLang="de-DE" sz="160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1x server (8)</a:t>
            </a:r>
          </a:p>
        </p:txBody>
      </p:sp>
      <p:pic>
        <p:nvPicPr>
          <p:cNvPr id="54278" name="Image" descr="Image">
            <a:extLst>
              <a:ext uri="{FF2B5EF4-FFF2-40B4-BE49-F238E27FC236}">
                <a16:creationId xmlns:a16="http://schemas.microsoft.com/office/drawing/2014/main" id="{9FA4B94F-8817-5C43-BE01-136291D372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4474" y="4040386"/>
            <a:ext cx="454819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</p:pic>
      <p:pic>
        <p:nvPicPr>
          <p:cNvPr id="54279" name="Image" descr="Image">
            <a:extLst>
              <a:ext uri="{FF2B5EF4-FFF2-40B4-BE49-F238E27FC236}">
                <a16:creationId xmlns:a16="http://schemas.microsoft.com/office/drawing/2014/main" id="{51B1098A-6E85-D343-BAA3-EDB5E11CA1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1966" y="4040386"/>
            <a:ext cx="454819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</p:pic>
      <p:pic>
        <p:nvPicPr>
          <p:cNvPr id="54280" name="Line" descr="Line">
            <a:extLst>
              <a:ext uri="{FF2B5EF4-FFF2-40B4-BE49-F238E27FC236}">
                <a16:creationId xmlns:a16="http://schemas.microsoft.com/office/drawing/2014/main" id="{83D6AAD6-4379-3344-A65C-F8252894245E}"/>
              </a:ext>
            </a:extLst>
          </p:cNvPr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4196591">
            <a:off x="3923705" y="3063479"/>
            <a:ext cx="2758678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4281" name="Line" descr="Line">
            <a:extLst>
              <a:ext uri="{FF2B5EF4-FFF2-40B4-BE49-F238E27FC236}">
                <a16:creationId xmlns:a16="http://schemas.microsoft.com/office/drawing/2014/main" id="{1532CD6A-F618-9643-ABE2-01EE4CAE9C1C}"/>
              </a:ext>
            </a:extLst>
          </p:cNvPr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195419">
            <a:off x="3461742" y="2524125"/>
            <a:ext cx="1465659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4284" name="Line" descr="Line">
            <a:extLst>
              <a:ext uri="{FF2B5EF4-FFF2-40B4-BE49-F238E27FC236}">
                <a16:creationId xmlns:a16="http://schemas.microsoft.com/office/drawing/2014/main" id="{8DFB9791-3208-C743-A5C8-5B69D7CEDC99}"/>
              </a:ext>
            </a:extLst>
          </p:cNvPr>
          <p:cNvPicPr>
            <a:picLocks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0087" y="4145161"/>
            <a:ext cx="1585913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Rounded Rectangular Callout 16">
            <a:extLst>
              <a:ext uri="{FF2B5EF4-FFF2-40B4-BE49-F238E27FC236}">
                <a16:creationId xmlns:a16="http://schemas.microsoft.com/office/drawing/2014/main" id="{E5DD01DE-540C-7447-94EA-C62521ABAF19}"/>
              </a:ext>
            </a:extLst>
          </p:cNvPr>
          <p:cNvSpPr/>
          <p:nvPr/>
        </p:nvSpPr>
        <p:spPr>
          <a:xfrm>
            <a:off x="6156514" y="3562680"/>
            <a:ext cx="2590800" cy="238629"/>
          </a:xfrm>
          <a:prstGeom prst="wedgeRoundRectCallout">
            <a:avLst>
              <a:gd name="adj1" fmla="val -36519"/>
              <a:gd name="adj2" fmla="val 134929"/>
              <a:gd name="adj3" fmla="val 16667"/>
            </a:avLst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6789" tIns="26789" rIns="26789" bIns="26789" spcCol="38100" anchor="ctr">
            <a:spAutoFit/>
          </a:bodyPr>
          <a:lstStyle/>
          <a:p>
            <a:pPr algn="ctr" defTabSz="308074">
              <a:defRPr/>
            </a:pPr>
            <a:r>
              <a:rPr lang="en-US" sz="1050" kern="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  <a:sym typeface="Helvetica Neue"/>
              </a:rPr>
              <a:t>Finally I’m connected and have rank 8</a:t>
            </a: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7F9FD6C3-3E64-4E46-90A0-C2C6E297E1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741"/>
          </a:xfrm>
        </p:spPr>
        <p:txBody>
          <a:bodyPr/>
          <a:lstStyle/>
          <a:p>
            <a:r>
              <a:rPr lang="de-DE" dirty="0"/>
              <a:t>Server: CONNECTED( 1 </a:t>
            </a:r>
            <a:r>
              <a:rPr lang="de-DE" dirty="0" err="1"/>
              <a:t>scheduler</a:t>
            </a:r>
            <a:r>
              <a:rPr lang="de-DE" dirty="0"/>
              <a:t>, 1 </a:t>
            </a:r>
            <a:r>
              <a:rPr lang="de-DE" dirty="0" err="1"/>
              <a:t>worker</a:t>
            </a:r>
            <a:r>
              <a:rPr lang="de-DE" dirty="0"/>
              <a:t> )</a:t>
            </a:r>
          </a:p>
        </p:txBody>
      </p:sp>
    </p:spTree>
    <p:extLst>
      <p:ext uri="{BB962C8B-B14F-4D97-AF65-F5344CB8AC3E}">
        <p14:creationId xmlns:p14="http://schemas.microsoft.com/office/powerpoint/2010/main" val="1096962666"/>
      </p:ext>
    </p:extLst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297" name="Triangle" descr="Triangle">
            <a:extLst>
              <a:ext uri="{FF2B5EF4-FFF2-40B4-BE49-F238E27FC236}">
                <a16:creationId xmlns:a16="http://schemas.microsoft.com/office/drawing/2014/main" id="{83653FB7-BD8F-F44B-8BFF-A5C3F4FEF3A2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5974" y="1953816"/>
            <a:ext cx="3092053" cy="22919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298" name="Image" descr="Image">
            <a:extLst>
              <a:ext uri="{FF2B5EF4-FFF2-40B4-BE49-F238E27FC236}">
                <a16:creationId xmlns:a16="http://schemas.microsoft.com/office/drawing/2014/main" id="{AC057B45-F311-DB41-85EE-CBD6C31ECD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4591" y="1277541"/>
            <a:ext cx="454819" cy="475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</p:pic>
      <p:sp>
        <p:nvSpPr>
          <p:cNvPr id="55299" name="1x scheduler (1)">
            <a:extLst>
              <a:ext uri="{FF2B5EF4-FFF2-40B4-BE49-F238E27FC236}">
                <a16:creationId xmlns:a16="http://schemas.microsoft.com/office/drawing/2014/main" id="{3A4BFBF2-2038-B246-81B3-67962E1FE4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08371" y="1725669"/>
            <a:ext cx="1527261" cy="300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26789" tIns="26789" rIns="26789" bIns="26789" anchor="ctr">
            <a:spAutoFit/>
          </a:bodyPr>
          <a:lstStyle/>
          <a:p>
            <a:pPr algn="ctr" eaLnBrk="1"/>
            <a:r>
              <a:rPr lang="de-DE" altLang="de-DE" sz="160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1x scheduler (1)</a:t>
            </a:r>
          </a:p>
        </p:txBody>
      </p:sp>
      <p:sp>
        <p:nvSpPr>
          <p:cNvPr id="55300" name="1x worker (9)">
            <a:extLst>
              <a:ext uri="{FF2B5EF4-FFF2-40B4-BE49-F238E27FC236}">
                <a16:creationId xmlns:a16="http://schemas.microsoft.com/office/drawing/2014/main" id="{E7F6465F-3A23-E14D-B67F-02D9FE8CAC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0779" y="4541199"/>
            <a:ext cx="1277193" cy="300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26789" tIns="26789" rIns="26789" bIns="26789" anchor="ctr">
            <a:spAutoFit/>
          </a:bodyPr>
          <a:lstStyle/>
          <a:p>
            <a:pPr algn="ctr" eaLnBrk="1"/>
            <a:r>
              <a:rPr lang="de-DE" altLang="de-DE" sz="160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1x worker (9)</a:t>
            </a:r>
          </a:p>
        </p:txBody>
      </p:sp>
      <p:sp>
        <p:nvSpPr>
          <p:cNvPr id="55301" name="1x server (8)">
            <a:extLst>
              <a:ext uri="{FF2B5EF4-FFF2-40B4-BE49-F238E27FC236}">
                <a16:creationId xmlns:a16="http://schemas.microsoft.com/office/drawing/2014/main" id="{58E41AD3-49CD-6744-BF92-EC2A0B78CD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94163" y="4541199"/>
            <a:ext cx="1195440" cy="300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26789" tIns="26789" rIns="26789" bIns="26789" anchor="ctr">
            <a:spAutoFit/>
          </a:bodyPr>
          <a:lstStyle/>
          <a:p>
            <a:pPr algn="ctr" eaLnBrk="1"/>
            <a:r>
              <a:rPr lang="de-DE" altLang="de-DE" sz="160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1x server (8)</a:t>
            </a:r>
          </a:p>
        </p:txBody>
      </p:sp>
      <p:pic>
        <p:nvPicPr>
          <p:cNvPr id="55302" name="Image" descr="Image">
            <a:extLst>
              <a:ext uri="{FF2B5EF4-FFF2-40B4-BE49-F238E27FC236}">
                <a16:creationId xmlns:a16="http://schemas.microsoft.com/office/drawing/2014/main" id="{3D440C8E-7C3F-7D4F-BB73-C52D4D289E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4474" y="4040386"/>
            <a:ext cx="454819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</p:pic>
      <p:pic>
        <p:nvPicPr>
          <p:cNvPr id="55303" name="Image" descr="Image">
            <a:extLst>
              <a:ext uri="{FF2B5EF4-FFF2-40B4-BE49-F238E27FC236}">
                <a16:creationId xmlns:a16="http://schemas.microsoft.com/office/drawing/2014/main" id="{904FE591-C97A-D443-AA2B-05726AC210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1966" y="4040386"/>
            <a:ext cx="454819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</p:pic>
      <p:sp>
        <p:nvSpPr>
          <p:cNvPr id="14" name="Rounded Rectangular Callout 13">
            <a:extLst>
              <a:ext uri="{FF2B5EF4-FFF2-40B4-BE49-F238E27FC236}">
                <a16:creationId xmlns:a16="http://schemas.microsoft.com/office/drawing/2014/main" id="{34B07B65-FCBD-4C4B-8528-4C9CBD8E02AC}"/>
              </a:ext>
            </a:extLst>
          </p:cNvPr>
          <p:cNvSpPr/>
          <p:nvPr/>
        </p:nvSpPr>
        <p:spPr>
          <a:xfrm>
            <a:off x="539620" y="3584425"/>
            <a:ext cx="2590800" cy="238629"/>
          </a:xfrm>
          <a:prstGeom prst="wedgeRoundRectCallout">
            <a:avLst>
              <a:gd name="adj1" fmla="val 26716"/>
              <a:gd name="adj2" fmla="val 119716"/>
              <a:gd name="adj3" fmla="val 16667"/>
            </a:avLst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6789" tIns="26789" rIns="26789" bIns="26789" spcCol="38100" anchor="ctr">
            <a:spAutoFit/>
          </a:bodyPr>
          <a:lstStyle/>
          <a:p>
            <a:pPr algn="ctr" defTabSz="308074">
              <a:defRPr/>
            </a:pPr>
            <a:r>
              <a:rPr lang="en-US" sz="1050" kern="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  <a:sym typeface="Helvetica Neue"/>
              </a:rPr>
              <a:t>Finally I’m connected and have rank 9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D094C154-2045-8840-9836-505263A3C3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741"/>
          </a:xfrm>
        </p:spPr>
        <p:txBody>
          <a:bodyPr/>
          <a:lstStyle/>
          <a:p>
            <a:r>
              <a:rPr lang="de-DE" dirty="0"/>
              <a:t>Worker: CONNECTED( 1 </a:t>
            </a:r>
            <a:r>
              <a:rPr lang="de-DE" dirty="0" err="1"/>
              <a:t>scheduler</a:t>
            </a:r>
            <a:r>
              <a:rPr lang="de-DE" dirty="0"/>
              <a:t>, 1 </a:t>
            </a:r>
            <a:r>
              <a:rPr lang="de-DE" dirty="0" err="1"/>
              <a:t>server</a:t>
            </a:r>
            <a:r>
              <a:rPr lang="de-DE" dirty="0"/>
              <a:t> )</a:t>
            </a:r>
          </a:p>
        </p:txBody>
      </p:sp>
    </p:spTree>
    <p:extLst>
      <p:ext uri="{BB962C8B-B14F-4D97-AF65-F5344CB8AC3E}">
        <p14:creationId xmlns:p14="http://schemas.microsoft.com/office/powerpoint/2010/main" val="297021854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F7DD2-E2D9-A346-AE5B-D71DE9DF9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Introduction</a:t>
            </a:r>
            <a:endParaRPr lang="de-DE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2B2795F-AA1E-B645-9AED-44A0210578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667000" y="1009650"/>
            <a:ext cx="3552825" cy="3552825"/>
          </a:xfrm>
        </p:spPr>
      </p:pic>
    </p:spTree>
    <p:extLst>
      <p:ext uri="{BB962C8B-B14F-4D97-AF65-F5344CB8AC3E}">
        <p14:creationId xmlns:p14="http://schemas.microsoft.com/office/powerpoint/2010/main" val="16793083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321" name="Triangle" descr="Triangle">
            <a:extLst>
              <a:ext uri="{FF2B5EF4-FFF2-40B4-BE49-F238E27FC236}">
                <a16:creationId xmlns:a16="http://schemas.microsoft.com/office/drawing/2014/main" id="{5D16C7CA-0FF9-B641-B722-16EA10F2869F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5974" y="1953816"/>
            <a:ext cx="3092053" cy="22919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6322" name="Image" descr="Image">
            <a:extLst>
              <a:ext uri="{FF2B5EF4-FFF2-40B4-BE49-F238E27FC236}">
                <a16:creationId xmlns:a16="http://schemas.microsoft.com/office/drawing/2014/main" id="{F733E778-9436-C346-B86A-D8C902714D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4591" y="1277541"/>
            <a:ext cx="454819" cy="475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</p:pic>
      <p:sp>
        <p:nvSpPr>
          <p:cNvPr id="56323" name="1x scheduler (1)">
            <a:extLst>
              <a:ext uri="{FF2B5EF4-FFF2-40B4-BE49-F238E27FC236}">
                <a16:creationId xmlns:a16="http://schemas.microsoft.com/office/drawing/2014/main" id="{8BDED0E4-9DF9-CA40-B919-4A8692893B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08371" y="1725669"/>
            <a:ext cx="1527261" cy="300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26789" tIns="26789" rIns="26789" bIns="26789" anchor="ctr">
            <a:spAutoFit/>
          </a:bodyPr>
          <a:lstStyle/>
          <a:p>
            <a:pPr algn="ctr" eaLnBrk="1"/>
            <a:r>
              <a:rPr lang="de-DE" altLang="de-DE" sz="16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1x </a:t>
            </a:r>
            <a:r>
              <a:rPr lang="de-DE" altLang="de-DE" sz="1600" dirty="0" err="1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scheduler</a:t>
            </a:r>
            <a:r>
              <a:rPr lang="de-DE" altLang="de-DE" sz="16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 (1)</a:t>
            </a:r>
          </a:p>
        </p:txBody>
      </p:sp>
      <p:sp>
        <p:nvSpPr>
          <p:cNvPr id="56324" name="1x worker (9)">
            <a:extLst>
              <a:ext uri="{FF2B5EF4-FFF2-40B4-BE49-F238E27FC236}">
                <a16:creationId xmlns:a16="http://schemas.microsoft.com/office/drawing/2014/main" id="{33689E74-7E3D-9F48-9B18-FEF762DC4C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0779" y="4541199"/>
            <a:ext cx="1277193" cy="300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26789" tIns="26789" rIns="26789" bIns="26789" anchor="ctr">
            <a:spAutoFit/>
          </a:bodyPr>
          <a:lstStyle/>
          <a:p>
            <a:pPr algn="ctr" eaLnBrk="1"/>
            <a:r>
              <a:rPr lang="de-DE" altLang="de-DE" sz="160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1x worker (9)</a:t>
            </a:r>
          </a:p>
        </p:txBody>
      </p:sp>
      <p:sp>
        <p:nvSpPr>
          <p:cNvPr id="56325" name="1x server (8)">
            <a:extLst>
              <a:ext uri="{FF2B5EF4-FFF2-40B4-BE49-F238E27FC236}">
                <a16:creationId xmlns:a16="http://schemas.microsoft.com/office/drawing/2014/main" id="{8D3DB5FB-5088-0D45-B042-D2C0893A0D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94163" y="4541199"/>
            <a:ext cx="1195440" cy="300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26789" tIns="26789" rIns="26789" bIns="26789" anchor="ctr">
            <a:spAutoFit/>
          </a:bodyPr>
          <a:lstStyle/>
          <a:p>
            <a:pPr algn="ctr" eaLnBrk="1"/>
            <a:r>
              <a:rPr lang="de-DE" altLang="de-DE" sz="160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1x server (8)</a:t>
            </a:r>
          </a:p>
        </p:txBody>
      </p:sp>
      <p:pic>
        <p:nvPicPr>
          <p:cNvPr id="56326" name="Image" descr="Image">
            <a:extLst>
              <a:ext uri="{FF2B5EF4-FFF2-40B4-BE49-F238E27FC236}">
                <a16:creationId xmlns:a16="http://schemas.microsoft.com/office/drawing/2014/main" id="{349A3EDF-F9B9-274B-9AB5-E0A4B57F10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4474" y="4040386"/>
            <a:ext cx="454819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</p:pic>
      <p:pic>
        <p:nvPicPr>
          <p:cNvPr id="56327" name="Image" descr="Image">
            <a:extLst>
              <a:ext uri="{FF2B5EF4-FFF2-40B4-BE49-F238E27FC236}">
                <a16:creationId xmlns:a16="http://schemas.microsoft.com/office/drawing/2014/main" id="{934D8610-8EF4-FD48-AE3A-F4D1295C2A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1966" y="4040386"/>
            <a:ext cx="454819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</p:pic>
      <p:pic>
        <p:nvPicPr>
          <p:cNvPr id="56332" name="Line" descr="Line">
            <a:extLst>
              <a:ext uri="{FF2B5EF4-FFF2-40B4-BE49-F238E27FC236}">
                <a16:creationId xmlns:a16="http://schemas.microsoft.com/office/drawing/2014/main" id="{16975E74-A539-164F-9DA8-22426161CB9F}"/>
              </a:ext>
            </a:extLst>
          </p:cNvPr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06367">
            <a:off x="2514898" y="2974479"/>
            <a:ext cx="2668191" cy="231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6333" name="Line" descr="Line">
            <a:extLst>
              <a:ext uri="{FF2B5EF4-FFF2-40B4-BE49-F238E27FC236}">
                <a16:creationId xmlns:a16="http://schemas.microsoft.com/office/drawing/2014/main" id="{59EBEC8D-E58F-B343-8F57-F062E83FB5BF}"/>
              </a:ext>
            </a:extLst>
          </p:cNvPr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4192692">
            <a:off x="3946029" y="2994125"/>
            <a:ext cx="2715220" cy="2309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Rounded Rectangular Callout 17">
            <a:extLst>
              <a:ext uri="{FF2B5EF4-FFF2-40B4-BE49-F238E27FC236}">
                <a16:creationId xmlns:a16="http://schemas.microsoft.com/office/drawing/2014/main" id="{E820CACC-0B82-8445-85AE-2375B2EFF89E}"/>
              </a:ext>
            </a:extLst>
          </p:cNvPr>
          <p:cNvSpPr/>
          <p:nvPr/>
        </p:nvSpPr>
        <p:spPr>
          <a:xfrm>
            <a:off x="539620" y="3584425"/>
            <a:ext cx="2590800" cy="238629"/>
          </a:xfrm>
          <a:prstGeom prst="wedgeRoundRectCallout">
            <a:avLst>
              <a:gd name="adj1" fmla="val 26716"/>
              <a:gd name="adj2" fmla="val 119716"/>
              <a:gd name="adj3" fmla="val 16667"/>
            </a:avLst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6789" tIns="26789" rIns="26789" bIns="26789" spcCol="38100" anchor="ctr">
            <a:spAutoFit/>
          </a:bodyPr>
          <a:lstStyle/>
          <a:p>
            <a:pPr algn="ctr" defTabSz="308074">
              <a:defRPr/>
            </a:pPr>
            <a:r>
              <a:rPr lang="en-US" sz="1050" kern="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  <a:sym typeface="Helvetica Neue"/>
              </a:rPr>
              <a:t>I have reached barrier</a:t>
            </a:r>
          </a:p>
        </p:txBody>
      </p:sp>
      <p:sp>
        <p:nvSpPr>
          <p:cNvPr id="19" name="Rounded Rectangular Callout 18">
            <a:extLst>
              <a:ext uri="{FF2B5EF4-FFF2-40B4-BE49-F238E27FC236}">
                <a16:creationId xmlns:a16="http://schemas.microsoft.com/office/drawing/2014/main" id="{8380B182-9CAB-A34E-90FF-91B1E5DA10C0}"/>
              </a:ext>
            </a:extLst>
          </p:cNvPr>
          <p:cNvSpPr/>
          <p:nvPr/>
        </p:nvSpPr>
        <p:spPr>
          <a:xfrm>
            <a:off x="6181685" y="3584424"/>
            <a:ext cx="2590800" cy="238629"/>
          </a:xfrm>
          <a:prstGeom prst="wedgeRoundRectCallout">
            <a:avLst>
              <a:gd name="adj1" fmla="val -37009"/>
              <a:gd name="adj2" fmla="val 119716"/>
              <a:gd name="adj3" fmla="val 16667"/>
            </a:avLst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6789" tIns="26789" rIns="26789" bIns="26789" spcCol="38100" anchor="ctr">
            <a:spAutoFit/>
          </a:bodyPr>
          <a:lstStyle/>
          <a:p>
            <a:pPr algn="ctr" defTabSz="308074">
              <a:defRPr/>
            </a:pPr>
            <a:r>
              <a:rPr lang="en-US" sz="1050" kern="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  <a:sym typeface="Helvetica Neue"/>
              </a:rPr>
              <a:t>I have reached barrier</a:t>
            </a:r>
          </a:p>
        </p:txBody>
      </p:sp>
      <p:sp>
        <p:nvSpPr>
          <p:cNvPr id="20" name="Rounded Rectangular Callout 19">
            <a:extLst>
              <a:ext uri="{FF2B5EF4-FFF2-40B4-BE49-F238E27FC236}">
                <a16:creationId xmlns:a16="http://schemas.microsoft.com/office/drawing/2014/main" id="{F3A7EE34-8D7A-F449-A63E-335D96D0023A}"/>
              </a:ext>
            </a:extLst>
          </p:cNvPr>
          <p:cNvSpPr/>
          <p:nvPr/>
        </p:nvSpPr>
        <p:spPr>
          <a:xfrm>
            <a:off x="4680676" y="961042"/>
            <a:ext cx="2590800" cy="238629"/>
          </a:xfrm>
          <a:prstGeom prst="wedgeRoundRectCallout">
            <a:avLst>
              <a:gd name="adj1" fmla="val -44852"/>
              <a:gd name="adj2" fmla="val 172937"/>
              <a:gd name="adj3" fmla="val 16667"/>
            </a:avLst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6789" tIns="26789" rIns="26789" bIns="26789" spcCol="38100" anchor="ctr">
            <a:spAutoFit/>
          </a:bodyPr>
          <a:lstStyle/>
          <a:p>
            <a:pPr algn="ctr" defTabSz="308074">
              <a:defRPr/>
            </a:pPr>
            <a:r>
              <a:rPr lang="en-US" sz="1050" kern="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  <a:sym typeface="Helvetica Neue"/>
              </a:rPr>
              <a:t>I have reached barrier</a:t>
            </a: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477898FC-84B4-814E-8ABF-18C73B1EA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789" y="114936"/>
            <a:ext cx="8542168" cy="545741"/>
          </a:xfrm>
        </p:spPr>
        <p:txBody>
          <a:bodyPr/>
          <a:lstStyle/>
          <a:p>
            <a:r>
              <a:rPr lang="de-DE" dirty="0"/>
              <a:t>Scheduler, Worker, Server: BARRIER_REACHED( </a:t>
            </a:r>
            <a:r>
              <a:rPr lang="de-DE" dirty="0" err="1"/>
              <a:t>barrier_group</a:t>
            </a:r>
            <a:r>
              <a:rPr lang="de-DE" dirty="0"/>
              <a:t> = 7)</a:t>
            </a:r>
          </a:p>
        </p:txBody>
      </p:sp>
    </p:spTree>
    <p:extLst>
      <p:ext uri="{BB962C8B-B14F-4D97-AF65-F5344CB8AC3E}">
        <p14:creationId xmlns:p14="http://schemas.microsoft.com/office/powerpoint/2010/main" val="2388350598"/>
      </p:ext>
    </p:extLst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345" name="Triangle" descr="Triangle">
            <a:extLst>
              <a:ext uri="{FF2B5EF4-FFF2-40B4-BE49-F238E27FC236}">
                <a16:creationId xmlns:a16="http://schemas.microsoft.com/office/drawing/2014/main" id="{60C3D4A2-CC36-1E41-A82D-02740D8D3D0B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5974" y="1953816"/>
            <a:ext cx="3092053" cy="22919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346" name="Image" descr="Image">
            <a:extLst>
              <a:ext uri="{FF2B5EF4-FFF2-40B4-BE49-F238E27FC236}">
                <a16:creationId xmlns:a16="http://schemas.microsoft.com/office/drawing/2014/main" id="{8A827E01-AD30-F540-B47D-B683D7CCE0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4591" y="1277541"/>
            <a:ext cx="454819" cy="475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</p:pic>
      <p:sp>
        <p:nvSpPr>
          <p:cNvPr id="57347" name="1x scheduler (1)">
            <a:extLst>
              <a:ext uri="{FF2B5EF4-FFF2-40B4-BE49-F238E27FC236}">
                <a16:creationId xmlns:a16="http://schemas.microsoft.com/office/drawing/2014/main" id="{AE4C0DD6-2760-C449-950C-EACF6D4E71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08371" y="1725669"/>
            <a:ext cx="1527261" cy="300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26789" tIns="26789" rIns="26789" bIns="26789" anchor="ctr">
            <a:spAutoFit/>
          </a:bodyPr>
          <a:lstStyle/>
          <a:p>
            <a:pPr algn="ctr" eaLnBrk="1"/>
            <a:r>
              <a:rPr lang="de-DE" altLang="de-DE" sz="160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1x scheduler (1)</a:t>
            </a:r>
          </a:p>
        </p:txBody>
      </p:sp>
      <p:sp>
        <p:nvSpPr>
          <p:cNvPr id="57348" name="1x worker (9)">
            <a:extLst>
              <a:ext uri="{FF2B5EF4-FFF2-40B4-BE49-F238E27FC236}">
                <a16:creationId xmlns:a16="http://schemas.microsoft.com/office/drawing/2014/main" id="{862A892C-DFB2-F245-A383-411AF1020F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0779" y="4541199"/>
            <a:ext cx="1277193" cy="300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26789" tIns="26789" rIns="26789" bIns="26789" anchor="ctr">
            <a:spAutoFit/>
          </a:bodyPr>
          <a:lstStyle/>
          <a:p>
            <a:pPr algn="ctr" eaLnBrk="1"/>
            <a:r>
              <a:rPr lang="de-DE" altLang="de-DE" sz="160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1x worker (9)</a:t>
            </a:r>
          </a:p>
        </p:txBody>
      </p:sp>
      <p:sp>
        <p:nvSpPr>
          <p:cNvPr id="57349" name="1x server (8)">
            <a:extLst>
              <a:ext uri="{FF2B5EF4-FFF2-40B4-BE49-F238E27FC236}">
                <a16:creationId xmlns:a16="http://schemas.microsoft.com/office/drawing/2014/main" id="{E1D0E08E-C19F-B64A-8700-F75FD68365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94163" y="4541199"/>
            <a:ext cx="1195440" cy="300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26789" tIns="26789" rIns="26789" bIns="26789" anchor="ctr">
            <a:spAutoFit/>
          </a:bodyPr>
          <a:lstStyle/>
          <a:p>
            <a:pPr algn="ctr" eaLnBrk="1"/>
            <a:r>
              <a:rPr lang="de-DE" altLang="de-DE" sz="160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1x server (8)</a:t>
            </a:r>
          </a:p>
        </p:txBody>
      </p:sp>
      <p:pic>
        <p:nvPicPr>
          <p:cNvPr id="57350" name="Image" descr="Image">
            <a:extLst>
              <a:ext uri="{FF2B5EF4-FFF2-40B4-BE49-F238E27FC236}">
                <a16:creationId xmlns:a16="http://schemas.microsoft.com/office/drawing/2014/main" id="{9E99C7C3-E565-6E42-9088-EA9492DFAE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4474" y="4040386"/>
            <a:ext cx="454819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</p:pic>
      <p:pic>
        <p:nvPicPr>
          <p:cNvPr id="57351" name="Image" descr="Image">
            <a:extLst>
              <a:ext uri="{FF2B5EF4-FFF2-40B4-BE49-F238E27FC236}">
                <a16:creationId xmlns:a16="http://schemas.microsoft.com/office/drawing/2014/main" id="{02D3DE32-7C4A-2A44-B815-0A8EF6A5CF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1966" y="4040386"/>
            <a:ext cx="454819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</p:pic>
      <p:pic>
        <p:nvPicPr>
          <p:cNvPr id="57352" name="Line" descr="Line">
            <a:extLst>
              <a:ext uri="{FF2B5EF4-FFF2-40B4-BE49-F238E27FC236}">
                <a16:creationId xmlns:a16="http://schemas.microsoft.com/office/drawing/2014/main" id="{F6A1A559-E067-AB4C-B60A-7488E260C50D}"/>
              </a:ext>
            </a:extLst>
          </p:cNvPr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06367">
            <a:off x="2514898" y="2974479"/>
            <a:ext cx="2668191" cy="231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353" name="Line" descr="Line">
            <a:extLst>
              <a:ext uri="{FF2B5EF4-FFF2-40B4-BE49-F238E27FC236}">
                <a16:creationId xmlns:a16="http://schemas.microsoft.com/office/drawing/2014/main" id="{981F176E-3F80-B843-B2A0-1AC7CD4243FF}"/>
              </a:ext>
            </a:extLst>
          </p:cNvPr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4192692">
            <a:off x="3946029" y="2994125"/>
            <a:ext cx="2715220" cy="2309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Rounded Rectangular Callout 13">
            <a:extLst>
              <a:ext uri="{FF2B5EF4-FFF2-40B4-BE49-F238E27FC236}">
                <a16:creationId xmlns:a16="http://schemas.microsoft.com/office/drawing/2014/main" id="{9BA449FA-32FA-974F-B005-DAEA09EAFAEF}"/>
              </a:ext>
            </a:extLst>
          </p:cNvPr>
          <p:cNvSpPr/>
          <p:nvPr/>
        </p:nvSpPr>
        <p:spPr>
          <a:xfrm>
            <a:off x="4968994" y="1153488"/>
            <a:ext cx="2590800" cy="417401"/>
          </a:xfrm>
          <a:prstGeom prst="wedgeRoundRectCallout">
            <a:avLst>
              <a:gd name="adj1" fmla="val -56617"/>
              <a:gd name="adj2" fmla="val 26890"/>
              <a:gd name="adj3" fmla="val 16667"/>
            </a:avLst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6789" tIns="26789" rIns="26789" bIns="26789" spcCol="38100" anchor="ctr">
            <a:spAutoFit/>
          </a:bodyPr>
          <a:lstStyle/>
          <a:p>
            <a:pPr algn="ctr" defTabSz="308074">
              <a:defRPr/>
            </a:pPr>
            <a:r>
              <a:rPr lang="en-US" sz="1050" kern="0" dirty="0">
                <a:latin typeface="Helvetica Neue"/>
                <a:ea typeface="Helvetica Neue"/>
                <a:cs typeface="Helvetica Neue"/>
                <a:sym typeface="Helvetica Neue"/>
              </a:rPr>
              <a:t>3 nodes have reached barrier, looks like all gang is here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A1F90D53-5EEE-3B49-A8B2-A7126B9EC1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741"/>
          </a:xfrm>
        </p:spPr>
        <p:txBody>
          <a:bodyPr/>
          <a:lstStyle/>
          <a:p>
            <a:r>
              <a:rPr lang="de-DE" dirty="0"/>
              <a:t>Scheduler: BARRIER_COUNT( </a:t>
            </a:r>
            <a:r>
              <a:rPr lang="de-DE" dirty="0" err="1"/>
              <a:t>barrier_group</a:t>
            </a:r>
            <a:r>
              <a:rPr lang="de-DE" dirty="0"/>
              <a:t> = 7 ) = 3</a:t>
            </a:r>
          </a:p>
        </p:txBody>
      </p:sp>
    </p:spTree>
    <p:extLst>
      <p:ext uri="{BB962C8B-B14F-4D97-AF65-F5344CB8AC3E}">
        <p14:creationId xmlns:p14="http://schemas.microsoft.com/office/powerpoint/2010/main" val="1029688906"/>
      </p:ext>
    </p:extLst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369" name="Triangle" descr="Triangle">
            <a:extLst>
              <a:ext uri="{FF2B5EF4-FFF2-40B4-BE49-F238E27FC236}">
                <a16:creationId xmlns:a16="http://schemas.microsoft.com/office/drawing/2014/main" id="{2FBE2429-CF76-C842-9E70-F0528E4D96B4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5974" y="1953816"/>
            <a:ext cx="3092053" cy="22919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370" name="Image" descr="Image">
            <a:extLst>
              <a:ext uri="{FF2B5EF4-FFF2-40B4-BE49-F238E27FC236}">
                <a16:creationId xmlns:a16="http://schemas.microsoft.com/office/drawing/2014/main" id="{1886A10B-5817-5240-8645-0F2CC4B789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4591" y="1277541"/>
            <a:ext cx="454819" cy="475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</p:pic>
      <p:sp>
        <p:nvSpPr>
          <p:cNvPr id="58371" name="1x scheduler (1)">
            <a:extLst>
              <a:ext uri="{FF2B5EF4-FFF2-40B4-BE49-F238E27FC236}">
                <a16:creationId xmlns:a16="http://schemas.microsoft.com/office/drawing/2014/main" id="{ACA258F6-EA51-204C-B718-A79CD2416E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08371" y="1725669"/>
            <a:ext cx="1527261" cy="300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26789" tIns="26789" rIns="26789" bIns="26789" anchor="ctr">
            <a:spAutoFit/>
          </a:bodyPr>
          <a:lstStyle/>
          <a:p>
            <a:pPr algn="ctr" eaLnBrk="1"/>
            <a:r>
              <a:rPr lang="de-DE" altLang="de-DE" sz="160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1x scheduler (1)</a:t>
            </a:r>
          </a:p>
        </p:txBody>
      </p:sp>
      <p:sp>
        <p:nvSpPr>
          <p:cNvPr id="58372" name="1x worker (9)">
            <a:extLst>
              <a:ext uri="{FF2B5EF4-FFF2-40B4-BE49-F238E27FC236}">
                <a16:creationId xmlns:a16="http://schemas.microsoft.com/office/drawing/2014/main" id="{59B01EC6-AEE8-EB40-A6AF-E32A9AE17C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0779" y="4541199"/>
            <a:ext cx="1277193" cy="300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26789" tIns="26789" rIns="26789" bIns="26789" anchor="ctr">
            <a:spAutoFit/>
          </a:bodyPr>
          <a:lstStyle/>
          <a:p>
            <a:pPr algn="ctr" eaLnBrk="1"/>
            <a:r>
              <a:rPr lang="de-DE" altLang="de-DE" sz="160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1x worker (9)</a:t>
            </a:r>
          </a:p>
        </p:txBody>
      </p:sp>
      <p:sp>
        <p:nvSpPr>
          <p:cNvPr id="58373" name="1x server (8)">
            <a:extLst>
              <a:ext uri="{FF2B5EF4-FFF2-40B4-BE49-F238E27FC236}">
                <a16:creationId xmlns:a16="http://schemas.microsoft.com/office/drawing/2014/main" id="{B5E4B239-B479-1144-A0FA-757D2E5884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94163" y="4541199"/>
            <a:ext cx="1195440" cy="300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26789" tIns="26789" rIns="26789" bIns="26789" anchor="ctr">
            <a:spAutoFit/>
          </a:bodyPr>
          <a:lstStyle/>
          <a:p>
            <a:pPr algn="ctr" eaLnBrk="1"/>
            <a:r>
              <a:rPr lang="de-DE" altLang="de-DE" sz="160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1x server (8)</a:t>
            </a:r>
          </a:p>
        </p:txBody>
      </p:sp>
      <p:pic>
        <p:nvPicPr>
          <p:cNvPr id="58374" name="Image" descr="Image">
            <a:extLst>
              <a:ext uri="{FF2B5EF4-FFF2-40B4-BE49-F238E27FC236}">
                <a16:creationId xmlns:a16="http://schemas.microsoft.com/office/drawing/2014/main" id="{E8EEE0FE-384F-1E44-8D68-21C79FC4AA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4474" y="4040386"/>
            <a:ext cx="454819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</p:pic>
      <p:pic>
        <p:nvPicPr>
          <p:cNvPr id="58375" name="Image" descr="Image">
            <a:extLst>
              <a:ext uri="{FF2B5EF4-FFF2-40B4-BE49-F238E27FC236}">
                <a16:creationId xmlns:a16="http://schemas.microsoft.com/office/drawing/2014/main" id="{7D99D405-4CB2-244C-9183-139F196730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1966" y="4040386"/>
            <a:ext cx="454819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</p:pic>
      <p:pic>
        <p:nvPicPr>
          <p:cNvPr id="58376" name="Line" descr="Line">
            <a:extLst>
              <a:ext uri="{FF2B5EF4-FFF2-40B4-BE49-F238E27FC236}">
                <a16:creationId xmlns:a16="http://schemas.microsoft.com/office/drawing/2014/main" id="{544ED3F4-187C-9F4E-AD57-5AB0B655D09B}"/>
              </a:ext>
            </a:extLst>
          </p:cNvPr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06367">
            <a:off x="2514898" y="2975075"/>
            <a:ext cx="2668786" cy="2309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377" name="Line" descr="Line">
            <a:extLst>
              <a:ext uri="{FF2B5EF4-FFF2-40B4-BE49-F238E27FC236}">
                <a16:creationId xmlns:a16="http://schemas.microsoft.com/office/drawing/2014/main" id="{320DB3E8-386E-6E40-961B-0E0A9BF834BA}"/>
              </a:ext>
            </a:extLst>
          </p:cNvPr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4192692">
            <a:off x="3946624" y="2994125"/>
            <a:ext cx="2715220" cy="2309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Rounded Rectangular Callout 13">
            <a:extLst>
              <a:ext uri="{FF2B5EF4-FFF2-40B4-BE49-F238E27FC236}">
                <a16:creationId xmlns:a16="http://schemas.microsoft.com/office/drawing/2014/main" id="{A1CE8F91-15E1-1645-800D-C625C2864AAA}"/>
              </a:ext>
            </a:extLst>
          </p:cNvPr>
          <p:cNvSpPr/>
          <p:nvPr/>
        </p:nvSpPr>
        <p:spPr>
          <a:xfrm>
            <a:off x="4968994" y="1153488"/>
            <a:ext cx="2590800" cy="417401"/>
          </a:xfrm>
          <a:prstGeom prst="wedgeRoundRectCallout">
            <a:avLst>
              <a:gd name="adj1" fmla="val -56617"/>
              <a:gd name="adj2" fmla="val 26890"/>
              <a:gd name="adj3" fmla="val 16667"/>
            </a:avLst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6789" tIns="26789" rIns="26789" bIns="26789" spcCol="38100" anchor="ctr">
            <a:spAutoFit/>
          </a:bodyPr>
          <a:lstStyle/>
          <a:p>
            <a:pPr algn="ctr" defTabSz="308074">
              <a:defRPr/>
            </a:pPr>
            <a:r>
              <a:rPr lang="en-US" sz="1050" kern="0" dirty="0">
                <a:latin typeface="Helvetica Neue"/>
                <a:ea typeface="Helvetica Neue"/>
                <a:cs typeface="Helvetica Neue"/>
                <a:sym typeface="Helvetica Neue"/>
              </a:rPr>
              <a:t>Hey server and worker, you are free </a:t>
            </a:r>
            <a:r>
              <a:rPr lang="en-US" sz="1050" kern="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  <a:sym typeface="Helvetica Neue"/>
              </a:rPr>
              <a:t>to</a:t>
            </a:r>
            <a:r>
              <a:rPr lang="en-US" sz="1050" kern="0" dirty="0">
                <a:latin typeface="Helvetica Neue"/>
                <a:ea typeface="Helvetica Neue"/>
                <a:cs typeface="Helvetica Neue"/>
                <a:sym typeface="Helvetica Neue"/>
              </a:rPr>
              <a:t> go, barrier has been removed. 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B2DE86A7-7166-824A-8F10-F88FB876B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741"/>
          </a:xfrm>
        </p:spPr>
        <p:txBody>
          <a:bodyPr/>
          <a:lstStyle/>
          <a:p>
            <a:r>
              <a:rPr lang="de-DE" dirty="0"/>
              <a:t>Scheduler: BARRIER_REMOVED( </a:t>
            </a:r>
            <a:r>
              <a:rPr lang="de-DE" dirty="0" err="1"/>
              <a:t>barrier_group</a:t>
            </a:r>
            <a:r>
              <a:rPr lang="de-DE" dirty="0"/>
              <a:t> = 0 )</a:t>
            </a:r>
          </a:p>
        </p:txBody>
      </p:sp>
    </p:spTree>
    <p:extLst>
      <p:ext uri="{BB962C8B-B14F-4D97-AF65-F5344CB8AC3E}">
        <p14:creationId xmlns:p14="http://schemas.microsoft.com/office/powerpoint/2010/main" val="1260201975"/>
      </p:ext>
    </p:extLst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393" name="Triangle" descr="Triangle">
            <a:extLst>
              <a:ext uri="{FF2B5EF4-FFF2-40B4-BE49-F238E27FC236}">
                <a16:creationId xmlns:a16="http://schemas.microsoft.com/office/drawing/2014/main" id="{8B3126E1-6273-1248-8D27-B64BD1D31774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5974" y="1953816"/>
            <a:ext cx="3092053" cy="22919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9394" name="Image" descr="Image">
            <a:extLst>
              <a:ext uri="{FF2B5EF4-FFF2-40B4-BE49-F238E27FC236}">
                <a16:creationId xmlns:a16="http://schemas.microsoft.com/office/drawing/2014/main" id="{5AC3E88A-5CCC-A349-B4CF-85FB05099B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4591" y="1277541"/>
            <a:ext cx="454819" cy="475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</p:pic>
      <p:sp>
        <p:nvSpPr>
          <p:cNvPr id="59395" name="1x scheduler (1)">
            <a:extLst>
              <a:ext uri="{FF2B5EF4-FFF2-40B4-BE49-F238E27FC236}">
                <a16:creationId xmlns:a16="http://schemas.microsoft.com/office/drawing/2014/main" id="{F3285699-3979-314A-9DE3-AE1C8ED3F2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08371" y="1725669"/>
            <a:ext cx="1527261" cy="300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26789" tIns="26789" rIns="26789" bIns="26789" anchor="ctr">
            <a:spAutoFit/>
          </a:bodyPr>
          <a:lstStyle/>
          <a:p>
            <a:pPr algn="ctr" eaLnBrk="1"/>
            <a:r>
              <a:rPr lang="de-DE" altLang="de-DE" sz="160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1x scheduler (1)</a:t>
            </a:r>
          </a:p>
        </p:txBody>
      </p:sp>
      <p:sp>
        <p:nvSpPr>
          <p:cNvPr id="59396" name="1x worker (9)">
            <a:extLst>
              <a:ext uri="{FF2B5EF4-FFF2-40B4-BE49-F238E27FC236}">
                <a16:creationId xmlns:a16="http://schemas.microsoft.com/office/drawing/2014/main" id="{A7C190ED-EA7B-604B-A88A-D592985829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0779" y="4541199"/>
            <a:ext cx="1277193" cy="300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26789" tIns="26789" rIns="26789" bIns="26789" anchor="ctr">
            <a:spAutoFit/>
          </a:bodyPr>
          <a:lstStyle/>
          <a:p>
            <a:pPr algn="ctr" eaLnBrk="1"/>
            <a:r>
              <a:rPr lang="de-DE" altLang="de-DE" sz="160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1x worker (9)</a:t>
            </a:r>
          </a:p>
        </p:txBody>
      </p:sp>
      <p:sp>
        <p:nvSpPr>
          <p:cNvPr id="59397" name="1x server (8)">
            <a:extLst>
              <a:ext uri="{FF2B5EF4-FFF2-40B4-BE49-F238E27FC236}">
                <a16:creationId xmlns:a16="http://schemas.microsoft.com/office/drawing/2014/main" id="{308702EB-D209-7F48-8F0D-0A155D165C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94163" y="4541199"/>
            <a:ext cx="1195440" cy="300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26789" tIns="26789" rIns="26789" bIns="26789" anchor="ctr">
            <a:spAutoFit/>
          </a:bodyPr>
          <a:lstStyle/>
          <a:p>
            <a:pPr algn="ctr" eaLnBrk="1"/>
            <a:r>
              <a:rPr lang="de-DE" altLang="de-DE" sz="160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1x server (8)</a:t>
            </a:r>
          </a:p>
        </p:txBody>
      </p:sp>
      <p:pic>
        <p:nvPicPr>
          <p:cNvPr id="59398" name="Image" descr="Image">
            <a:extLst>
              <a:ext uri="{FF2B5EF4-FFF2-40B4-BE49-F238E27FC236}">
                <a16:creationId xmlns:a16="http://schemas.microsoft.com/office/drawing/2014/main" id="{87933B3C-1E56-D14A-83A0-9AFA6266E4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4474" y="4040386"/>
            <a:ext cx="454819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</p:pic>
      <p:pic>
        <p:nvPicPr>
          <p:cNvPr id="59399" name="Image" descr="Image">
            <a:extLst>
              <a:ext uri="{FF2B5EF4-FFF2-40B4-BE49-F238E27FC236}">
                <a16:creationId xmlns:a16="http://schemas.microsoft.com/office/drawing/2014/main" id="{C03E4F3A-3FCC-594E-8CD9-61311EBF3B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1966" y="4040386"/>
            <a:ext cx="454819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</p:pic>
      <p:sp>
        <p:nvSpPr>
          <p:cNvPr id="12" name="Rounded Rectangular Callout 11">
            <a:extLst>
              <a:ext uri="{FF2B5EF4-FFF2-40B4-BE49-F238E27FC236}">
                <a16:creationId xmlns:a16="http://schemas.microsoft.com/office/drawing/2014/main" id="{346EC1CD-B106-9C4D-A7AA-D0822A2DD173}"/>
              </a:ext>
            </a:extLst>
          </p:cNvPr>
          <p:cNvSpPr/>
          <p:nvPr/>
        </p:nvSpPr>
        <p:spPr>
          <a:xfrm>
            <a:off x="4968994" y="1242875"/>
            <a:ext cx="2590800" cy="238629"/>
          </a:xfrm>
          <a:prstGeom prst="wedgeRoundRectCallout">
            <a:avLst>
              <a:gd name="adj1" fmla="val -56617"/>
              <a:gd name="adj2" fmla="val 26890"/>
              <a:gd name="adj3" fmla="val 16667"/>
            </a:avLst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6789" tIns="26789" rIns="26789" bIns="26789" spcCol="38100" anchor="ctr">
            <a:spAutoFit/>
          </a:bodyPr>
          <a:lstStyle/>
          <a:p>
            <a:pPr algn="ctr" defTabSz="308074">
              <a:defRPr/>
            </a:pPr>
            <a:r>
              <a:rPr lang="en-US" sz="1050" kern="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  <a:sym typeface="Helvetica Neue"/>
              </a:rPr>
              <a:t>I will wait you all in the next barrier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6B0F8F2A-A29F-0C42-96D2-6EB7062FA1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741"/>
          </a:xfrm>
        </p:spPr>
        <p:txBody>
          <a:bodyPr/>
          <a:lstStyle/>
          <a:p>
            <a:r>
              <a:rPr lang="de-DE" dirty="0"/>
              <a:t>Scheduler: BARRIER_COUNT( </a:t>
            </a:r>
            <a:r>
              <a:rPr lang="de-DE" dirty="0" err="1"/>
              <a:t>barrier_group</a:t>
            </a:r>
            <a:r>
              <a:rPr lang="de-DE" dirty="0"/>
              <a:t> = 7 ) = 1</a:t>
            </a:r>
          </a:p>
        </p:txBody>
      </p:sp>
    </p:spTree>
    <p:extLst>
      <p:ext uri="{BB962C8B-B14F-4D97-AF65-F5344CB8AC3E}">
        <p14:creationId xmlns:p14="http://schemas.microsoft.com/office/powerpoint/2010/main" val="1841485143"/>
      </p:ext>
    </p:extLst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417" name="Triangle" descr="Triangle">
            <a:extLst>
              <a:ext uri="{FF2B5EF4-FFF2-40B4-BE49-F238E27FC236}">
                <a16:creationId xmlns:a16="http://schemas.microsoft.com/office/drawing/2014/main" id="{247525AD-A805-BB43-8459-3A770A5DDFA6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5974" y="1953816"/>
            <a:ext cx="3092053" cy="22919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0418" name="Image" descr="Image">
            <a:extLst>
              <a:ext uri="{FF2B5EF4-FFF2-40B4-BE49-F238E27FC236}">
                <a16:creationId xmlns:a16="http://schemas.microsoft.com/office/drawing/2014/main" id="{A0E40130-1FE8-324A-9E49-EFBC407195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4591" y="1277541"/>
            <a:ext cx="454819" cy="475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</p:pic>
      <p:sp>
        <p:nvSpPr>
          <p:cNvPr id="60419" name="1x scheduler (1)">
            <a:extLst>
              <a:ext uri="{FF2B5EF4-FFF2-40B4-BE49-F238E27FC236}">
                <a16:creationId xmlns:a16="http://schemas.microsoft.com/office/drawing/2014/main" id="{DE69738D-6694-544F-954A-25446D9F9F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08371" y="1725669"/>
            <a:ext cx="1527261" cy="300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26789" tIns="26789" rIns="26789" bIns="26789" anchor="ctr">
            <a:spAutoFit/>
          </a:bodyPr>
          <a:lstStyle/>
          <a:p>
            <a:pPr algn="ctr" eaLnBrk="1"/>
            <a:r>
              <a:rPr lang="de-DE" altLang="de-DE" sz="16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1x </a:t>
            </a:r>
            <a:r>
              <a:rPr lang="de-DE" altLang="de-DE" sz="1600" dirty="0" err="1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scheduler</a:t>
            </a:r>
            <a:r>
              <a:rPr lang="de-DE" altLang="de-DE" sz="16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 (1)</a:t>
            </a:r>
          </a:p>
        </p:txBody>
      </p:sp>
      <p:sp>
        <p:nvSpPr>
          <p:cNvPr id="60420" name="1x worker (9)">
            <a:extLst>
              <a:ext uri="{FF2B5EF4-FFF2-40B4-BE49-F238E27FC236}">
                <a16:creationId xmlns:a16="http://schemas.microsoft.com/office/drawing/2014/main" id="{5BCE3394-48FD-534D-B57F-E85D0FF183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0779" y="4541199"/>
            <a:ext cx="1277193" cy="300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26789" tIns="26789" rIns="26789" bIns="26789" anchor="ctr">
            <a:spAutoFit/>
          </a:bodyPr>
          <a:lstStyle/>
          <a:p>
            <a:pPr algn="ctr" eaLnBrk="1"/>
            <a:r>
              <a:rPr lang="de-DE" altLang="de-DE" sz="16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1x </a:t>
            </a:r>
            <a:r>
              <a:rPr lang="de-DE" altLang="de-DE" sz="1600" dirty="0" err="1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worker</a:t>
            </a:r>
            <a:r>
              <a:rPr lang="de-DE" altLang="de-DE" sz="16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 (9)</a:t>
            </a:r>
          </a:p>
        </p:txBody>
      </p:sp>
      <p:sp>
        <p:nvSpPr>
          <p:cNvPr id="60421" name="1x server (8)">
            <a:extLst>
              <a:ext uri="{FF2B5EF4-FFF2-40B4-BE49-F238E27FC236}">
                <a16:creationId xmlns:a16="http://schemas.microsoft.com/office/drawing/2014/main" id="{2C7B8488-1CCD-DA41-AFCC-11F9A3C334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94163" y="4541199"/>
            <a:ext cx="1195440" cy="300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26789" tIns="26789" rIns="26789" bIns="26789" anchor="ctr">
            <a:spAutoFit/>
          </a:bodyPr>
          <a:lstStyle/>
          <a:p>
            <a:pPr algn="ctr" eaLnBrk="1"/>
            <a:r>
              <a:rPr lang="de-DE" altLang="de-DE" sz="160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1x server (8)</a:t>
            </a:r>
          </a:p>
        </p:txBody>
      </p:sp>
      <p:pic>
        <p:nvPicPr>
          <p:cNvPr id="60422" name="Image" descr="Image">
            <a:extLst>
              <a:ext uri="{FF2B5EF4-FFF2-40B4-BE49-F238E27FC236}">
                <a16:creationId xmlns:a16="http://schemas.microsoft.com/office/drawing/2014/main" id="{C8DE16EF-4994-FD4E-BE3D-B48C4E3A17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4474" y="4040386"/>
            <a:ext cx="454819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</p:pic>
      <p:pic>
        <p:nvPicPr>
          <p:cNvPr id="60423" name="Image" descr="Image">
            <a:extLst>
              <a:ext uri="{FF2B5EF4-FFF2-40B4-BE49-F238E27FC236}">
                <a16:creationId xmlns:a16="http://schemas.microsoft.com/office/drawing/2014/main" id="{A39A07C4-D22F-6E40-B31C-A3829796E1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1966" y="4040386"/>
            <a:ext cx="454819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</p:pic>
      <p:pic>
        <p:nvPicPr>
          <p:cNvPr id="60424" name="drowsiness-557700_1280.png" descr="drowsiness-557700_1280.png">
            <a:extLst>
              <a:ext uri="{FF2B5EF4-FFF2-40B4-BE49-F238E27FC236}">
                <a16:creationId xmlns:a16="http://schemas.microsoft.com/office/drawing/2014/main" id="{20709525-ED4C-6B43-83CF-34C6C8FC19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2318" y="751285"/>
            <a:ext cx="1554956" cy="8745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DAF0C41A-97CF-A343-9C4D-BCBF7A857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741"/>
          </a:xfrm>
        </p:spPr>
        <p:txBody>
          <a:bodyPr/>
          <a:lstStyle/>
          <a:p>
            <a:r>
              <a:rPr lang="de-DE" dirty="0"/>
              <a:t>Scheduler: SLEEP()</a:t>
            </a:r>
          </a:p>
        </p:txBody>
      </p:sp>
    </p:spTree>
    <p:extLst>
      <p:ext uri="{BB962C8B-B14F-4D97-AF65-F5344CB8AC3E}">
        <p14:creationId xmlns:p14="http://schemas.microsoft.com/office/powerpoint/2010/main" val="1458403187"/>
      </p:ext>
    </p:extLst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640D9-45F8-7345-9CA8-1CE70736C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Lab 2: Distributed Training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SageMaker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Gluon</a:t>
            </a:r>
            <a:endParaRPr lang="de-DE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7CBEC41-2E67-EA47-AD5B-719274933C5B}"/>
              </a:ext>
            </a:extLst>
          </p:cNvPr>
          <p:cNvSpPr/>
          <p:nvPr/>
        </p:nvSpPr>
        <p:spPr>
          <a:xfrm>
            <a:off x="396393" y="3380700"/>
            <a:ext cx="673374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err="1">
                <a:solidFill>
                  <a:schemeClr val="bg1"/>
                </a:solidFill>
              </a:rPr>
              <a:t>labs</a:t>
            </a:r>
            <a:r>
              <a:rPr lang="de-DE" dirty="0">
                <a:solidFill>
                  <a:schemeClr val="bg1"/>
                </a:solidFill>
              </a:rPr>
              <a:t>/</a:t>
            </a:r>
            <a:r>
              <a:rPr lang="de-DE" dirty="0" err="1">
                <a:solidFill>
                  <a:schemeClr val="bg1"/>
                </a:solidFill>
              </a:rPr>
              <a:t>distributed_training_gluon</a:t>
            </a:r>
            <a:r>
              <a:rPr lang="de-DE" dirty="0">
                <a:solidFill>
                  <a:schemeClr val="bg1"/>
                </a:solidFill>
              </a:rPr>
              <a:t>/</a:t>
            </a:r>
            <a:r>
              <a:rPr lang="de-DE" dirty="0" err="1">
                <a:solidFill>
                  <a:schemeClr val="bg1"/>
                </a:solidFill>
              </a:rPr>
              <a:t>distributed_training_gluon.ipynb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027334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9410F-5C74-984F-8341-2D94B1AEA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Steps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Distributed Training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750EBF-1517-5148-9EEE-F35E5CF380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b="1" dirty="0" err="1">
                <a:solidFill>
                  <a:schemeClr val="tx1"/>
                </a:solidFill>
              </a:rPr>
              <a:t>labs</a:t>
            </a:r>
            <a:r>
              <a:rPr lang="de-DE" b="1" dirty="0">
                <a:solidFill>
                  <a:schemeClr val="tx1"/>
                </a:solidFill>
              </a:rPr>
              <a:t>/</a:t>
            </a:r>
            <a:r>
              <a:rPr lang="de-DE" b="1" dirty="0" err="1">
                <a:solidFill>
                  <a:schemeClr val="tx1"/>
                </a:solidFill>
              </a:rPr>
              <a:t>distributed_training_gluon</a:t>
            </a:r>
            <a:r>
              <a:rPr lang="de-DE" b="1" dirty="0">
                <a:solidFill>
                  <a:schemeClr val="tx1"/>
                </a:solidFill>
              </a:rPr>
              <a:t>/</a:t>
            </a:r>
            <a:r>
              <a:rPr lang="de-DE" b="1" dirty="0" err="1">
                <a:solidFill>
                  <a:schemeClr val="tx1"/>
                </a:solidFill>
              </a:rPr>
              <a:t>distributed_training_gluon.ipynb</a:t>
            </a:r>
            <a:endParaRPr lang="de-DE" b="1" dirty="0">
              <a:solidFill>
                <a:schemeClr val="tx1"/>
              </a:solidFill>
            </a:endParaRPr>
          </a:p>
          <a:p>
            <a:endParaRPr lang="de-DE" dirty="0"/>
          </a:p>
          <a:p>
            <a:r>
              <a:rPr lang="de-DE" dirty="0" err="1"/>
              <a:t>kvstore</a:t>
            </a:r>
            <a:r>
              <a:rPr lang="de-DE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dist_sync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dist_device_sync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dist_async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r>
              <a:rPr lang="de-DE" dirty="0" err="1"/>
              <a:t>Shard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input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(at least 1 </a:t>
            </a:r>
            <a:r>
              <a:rPr lang="de-DE" dirty="0" err="1"/>
              <a:t>part</a:t>
            </a:r>
            <a:r>
              <a:rPr lang="de-DE" dirty="0"/>
              <a:t> per host)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upload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S3</a:t>
            </a:r>
          </a:p>
        </p:txBody>
      </p:sp>
    </p:spTree>
    <p:extLst>
      <p:ext uri="{BB962C8B-B14F-4D97-AF65-F5344CB8AC3E}">
        <p14:creationId xmlns:p14="http://schemas.microsoft.com/office/powerpoint/2010/main" val="219976809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A2D4648-A5BE-2C48-9663-78CFAC4B2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4: Multiple GPUs from Scratch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6DC232A-095E-E648-8B07-674A5DE086D3}"/>
              </a:ext>
            </a:extLst>
          </p:cNvPr>
          <p:cNvSpPr txBox="1"/>
          <p:nvPr/>
        </p:nvSpPr>
        <p:spPr>
          <a:xfrm>
            <a:off x="396394" y="1784536"/>
            <a:ext cx="1120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>
                <a:solidFill>
                  <a:schemeClr val="bg1"/>
                </a:solidFill>
              </a:rPr>
              <a:t>Optional</a:t>
            </a:r>
          </a:p>
        </p:txBody>
      </p:sp>
    </p:spTree>
    <p:extLst>
      <p:ext uri="{BB962C8B-B14F-4D97-AF65-F5344CB8AC3E}">
        <p14:creationId xmlns:p14="http://schemas.microsoft.com/office/powerpoint/2010/main" val="272727919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2251F-0A6F-3147-8654-7284D4BF9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Task 1: </a:t>
            </a:r>
            <a:r>
              <a:rPr lang="de-DE" dirty="0" err="1"/>
              <a:t>Lazy</a:t>
            </a:r>
            <a:r>
              <a:rPr lang="de-DE" dirty="0"/>
              <a:t>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4E7AC1-6AAF-B24A-A8EE-4769B16A71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x = </a:t>
            </a:r>
            <a:r>
              <a:rPr lang="de-DE" dirty="0" err="1"/>
              <a:t>nd.random_uniform</a:t>
            </a:r>
            <a:r>
              <a:rPr lang="de-DE" dirty="0"/>
              <a:t>(</a:t>
            </a:r>
            <a:r>
              <a:rPr lang="de-DE" dirty="0" err="1"/>
              <a:t>shape</a:t>
            </a:r>
            <a:r>
              <a:rPr lang="de-DE" dirty="0"/>
              <a:t>=(2000,2000))</a:t>
            </a:r>
          </a:p>
          <a:p>
            <a:r>
              <a:rPr lang="de-DE" dirty="0" err="1"/>
              <a:t>y</a:t>
            </a:r>
            <a:r>
              <a:rPr lang="de-DE" dirty="0"/>
              <a:t> = </a:t>
            </a:r>
            <a:r>
              <a:rPr lang="de-DE" dirty="0" err="1"/>
              <a:t>nd.dot</a:t>
            </a:r>
            <a:r>
              <a:rPr lang="de-DE" dirty="0"/>
              <a:t>(x, x)</a:t>
            </a:r>
          </a:p>
          <a:p>
            <a:endParaRPr lang="de-DE" dirty="0"/>
          </a:p>
          <a:p>
            <a:r>
              <a:rPr lang="de-DE" dirty="0" err="1"/>
              <a:t>z</a:t>
            </a:r>
            <a:r>
              <a:rPr lang="de-DE" dirty="0"/>
              <a:t> = </a:t>
            </a:r>
            <a:r>
              <a:rPr lang="de-DE" dirty="0" err="1"/>
              <a:t>y.asnumpy</a:t>
            </a:r>
            <a:r>
              <a:rPr lang="de-DE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14986345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3779FF-FC06-014A-AE2C-A3162951A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Task 2: Parallel </a:t>
            </a:r>
            <a:r>
              <a:rPr lang="de-DE" dirty="0" err="1"/>
              <a:t>Computation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425EEB-5460-3048-8FED-7819024014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x0 = </a:t>
            </a:r>
            <a:r>
              <a:rPr lang="de-DE" dirty="0" err="1"/>
              <a:t>nd.random_uniform</a:t>
            </a:r>
            <a:r>
              <a:rPr lang="de-DE" dirty="0"/>
              <a:t>(</a:t>
            </a:r>
            <a:r>
              <a:rPr lang="de-DE" dirty="0" err="1"/>
              <a:t>shape</a:t>
            </a:r>
            <a:r>
              <a:rPr lang="de-DE" dirty="0"/>
              <a:t>=(4000, 4000), </a:t>
            </a:r>
            <a:r>
              <a:rPr lang="de-DE" dirty="0" err="1"/>
              <a:t>ctx</a:t>
            </a:r>
            <a:r>
              <a:rPr lang="de-DE" dirty="0"/>
              <a:t>=</a:t>
            </a:r>
            <a:r>
              <a:rPr lang="de-DE" dirty="0" err="1"/>
              <a:t>gpu</a:t>
            </a:r>
            <a:r>
              <a:rPr lang="de-DE" dirty="0"/>
              <a:t>(0))</a:t>
            </a:r>
          </a:p>
          <a:p>
            <a:r>
              <a:rPr lang="de-DE" dirty="0"/>
              <a:t>x1 = x0.copyto(</a:t>
            </a:r>
            <a:r>
              <a:rPr lang="de-DE" dirty="0" err="1"/>
              <a:t>gpu</a:t>
            </a:r>
            <a:r>
              <a:rPr lang="de-DE" dirty="0"/>
              <a:t>(1))</a:t>
            </a:r>
          </a:p>
        </p:txBody>
      </p:sp>
    </p:spTree>
    <p:extLst>
      <p:ext uri="{BB962C8B-B14F-4D97-AF65-F5344CB8AC3E}">
        <p14:creationId xmlns:p14="http://schemas.microsoft.com/office/powerpoint/2010/main" val="23321948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8EF90-F117-0148-B110-0B18E7F63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GPU</a:t>
            </a:r>
          </a:p>
        </p:txBody>
      </p:sp>
    </p:spTree>
    <p:extLst>
      <p:ext uri="{BB962C8B-B14F-4D97-AF65-F5344CB8AC3E}">
        <p14:creationId xmlns:p14="http://schemas.microsoft.com/office/powerpoint/2010/main" val="288137826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AC49F-377B-E848-9C07-F52C2CB00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Task 3: Parallel </a:t>
            </a:r>
            <a:r>
              <a:rPr lang="de-DE" dirty="0" err="1"/>
              <a:t>Computation</a:t>
            </a:r>
            <a:r>
              <a:rPr lang="de-DE" dirty="0"/>
              <a:t>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7883EA-3CAE-4446-AD6E-1DC7D4DA22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y0 = </a:t>
            </a:r>
            <a:r>
              <a:rPr lang="de-DE" dirty="0" err="1"/>
              <a:t>run</a:t>
            </a:r>
            <a:r>
              <a:rPr lang="de-DE" dirty="0"/>
              <a:t>(x0)</a:t>
            </a:r>
          </a:p>
          <a:p>
            <a:endParaRPr lang="de-DE" dirty="0"/>
          </a:p>
          <a:p>
            <a:r>
              <a:rPr lang="de-DE" dirty="0" err="1"/>
              <a:t>wait</a:t>
            </a:r>
            <a:r>
              <a:rPr lang="de-DE" dirty="0"/>
              <a:t>(y0)</a:t>
            </a:r>
          </a:p>
          <a:p>
            <a:endParaRPr lang="de-DE" dirty="0"/>
          </a:p>
          <a:p>
            <a:r>
              <a:rPr lang="de-DE" dirty="0"/>
              <a:t>z0 = </a:t>
            </a:r>
            <a:r>
              <a:rPr lang="de-DE" dirty="0" err="1"/>
              <a:t>copy</a:t>
            </a:r>
            <a:r>
              <a:rPr lang="de-DE" dirty="0"/>
              <a:t>(y0, </a:t>
            </a:r>
            <a:r>
              <a:rPr lang="de-DE" dirty="0" err="1"/>
              <a:t>cpu</a:t>
            </a:r>
            <a:r>
              <a:rPr lang="de-DE" dirty="0"/>
              <a:t>())</a:t>
            </a:r>
          </a:p>
        </p:txBody>
      </p:sp>
    </p:spTree>
    <p:extLst>
      <p:ext uri="{BB962C8B-B14F-4D97-AF65-F5344CB8AC3E}">
        <p14:creationId xmlns:p14="http://schemas.microsoft.com/office/powerpoint/2010/main" val="400503372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AEE56-E054-2C42-805C-5D887F539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Task 4: </a:t>
            </a:r>
            <a:r>
              <a:rPr lang="de-DE" dirty="0" err="1"/>
              <a:t>Define</a:t>
            </a:r>
            <a:r>
              <a:rPr lang="de-DE" dirty="0"/>
              <a:t> a </a:t>
            </a:r>
            <a:r>
              <a:rPr lang="de-DE" dirty="0" err="1"/>
              <a:t>Convolutional</a:t>
            </a:r>
            <a:r>
              <a:rPr lang="de-DE" dirty="0"/>
              <a:t> </a:t>
            </a:r>
            <a:r>
              <a:rPr lang="de-DE" dirty="0" err="1"/>
              <a:t>Neural</a:t>
            </a:r>
            <a:r>
              <a:rPr lang="de-DE" dirty="0"/>
              <a:t> Network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CC820D-8841-0B4A-A076-B519D88741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W1 = </a:t>
            </a:r>
            <a:r>
              <a:rPr lang="de-DE" dirty="0" err="1"/>
              <a:t>nd.random_normal</a:t>
            </a:r>
            <a:r>
              <a:rPr lang="de-DE" dirty="0"/>
              <a:t>(</a:t>
            </a:r>
            <a:r>
              <a:rPr lang="de-DE" dirty="0" err="1"/>
              <a:t>shape</a:t>
            </a:r>
            <a:r>
              <a:rPr lang="de-DE" dirty="0"/>
              <a:t>=(20,1,3,3))*</a:t>
            </a:r>
            <a:r>
              <a:rPr lang="de-DE" dirty="0" err="1"/>
              <a:t>scale</a:t>
            </a:r>
            <a:endParaRPr lang="de-DE" dirty="0"/>
          </a:p>
          <a:p>
            <a:r>
              <a:rPr lang="de-DE" dirty="0"/>
              <a:t>b1 = </a:t>
            </a:r>
            <a:r>
              <a:rPr lang="de-DE" dirty="0" err="1"/>
              <a:t>nd.zeros</a:t>
            </a:r>
            <a:r>
              <a:rPr lang="de-DE" dirty="0"/>
              <a:t>(</a:t>
            </a:r>
            <a:r>
              <a:rPr lang="de-DE" dirty="0" err="1"/>
              <a:t>shape</a:t>
            </a:r>
            <a:r>
              <a:rPr lang="de-DE" dirty="0"/>
              <a:t>=20)</a:t>
            </a:r>
          </a:p>
          <a:p>
            <a:endParaRPr lang="de-DE" dirty="0"/>
          </a:p>
          <a:p>
            <a:r>
              <a:rPr lang="de-DE" dirty="0"/>
              <a:t>h1_conv = </a:t>
            </a:r>
            <a:r>
              <a:rPr lang="de-DE" dirty="0" err="1"/>
              <a:t>nd.Convolution</a:t>
            </a:r>
            <a:r>
              <a:rPr lang="de-DE" dirty="0"/>
              <a:t>(</a:t>
            </a:r>
            <a:r>
              <a:rPr lang="de-DE" dirty="0" err="1"/>
              <a:t>data</a:t>
            </a:r>
            <a:r>
              <a:rPr lang="de-DE" dirty="0"/>
              <a:t>=X, </a:t>
            </a:r>
            <a:r>
              <a:rPr lang="de-DE" dirty="0" err="1"/>
              <a:t>weight</a:t>
            </a:r>
            <a:r>
              <a:rPr lang="de-DE" dirty="0"/>
              <a:t>=</a:t>
            </a:r>
            <a:r>
              <a:rPr lang="de-DE" dirty="0" err="1"/>
              <a:t>params</a:t>
            </a:r>
            <a:r>
              <a:rPr lang="de-DE" dirty="0"/>
              <a:t>[0], </a:t>
            </a:r>
            <a:r>
              <a:rPr lang="de-DE" dirty="0" err="1"/>
              <a:t>bias</a:t>
            </a:r>
            <a:r>
              <a:rPr lang="de-DE" dirty="0"/>
              <a:t>=</a:t>
            </a:r>
            <a:r>
              <a:rPr lang="de-DE" dirty="0" err="1"/>
              <a:t>params</a:t>
            </a:r>
            <a:r>
              <a:rPr lang="de-DE" dirty="0"/>
              <a:t>[1],    </a:t>
            </a:r>
            <a:r>
              <a:rPr lang="de-DE" dirty="0" err="1"/>
              <a:t>kernel</a:t>
            </a:r>
            <a:r>
              <a:rPr lang="de-DE" dirty="0"/>
              <a:t>=(3,3), </a:t>
            </a:r>
            <a:r>
              <a:rPr lang="de-DE" dirty="0" err="1"/>
              <a:t>num_filter</a:t>
            </a:r>
            <a:r>
              <a:rPr lang="de-DE" dirty="0"/>
              <a:t>=20)</a:t>
            </a:r>
          </a:p>
          <a:p>
            <a:endParaRPr lang="de-DE" dirty="0"/>
          </a:p>
          <a:p>
            <a:r>
              <a:rPr lang="de-DE" dirty="0" err="1"/>
              <a:t>loss</a:t>
            </a:r>
            <a:r>
              <a:rPr lang="de-DE" dirty="0"/>
              <a:t> = </a:t>
            </a:r>
            <a:r>
              <a:rPr lang="de-DE" dirty="0" err="1"/>
              <a:t>gluon.loss.SoftmaxCrossEntropyLoss</a:t>
            </a:r>
            <a:r>
              <a:rPr lang="de-DE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86003241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F07B9-BB4E-9644-9B53-DA18FEE27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Task 4: </a:t>
            </a:r>
            <a:r>
              <a:rPr lang="de-DE" dirty="0" err="1"/>
              <a:t>Define</a:t>
            </a:r>
            <a:r>
              <a:rPr lang="de-DE" dirty="0"/>
              <a:t> a </a:t>
            </a:r>
            <a:r>
              <a:rPr lang="de-DE" dirty="0" err="1"/>
              <a:t>Function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Copy</a:t>
            </a:r>
            <a:r>
              <a:rPr lang="de-DE" dirty="0"/>
              <a:t> Parameters </a:t>
            </a:r>
            <a:r>
              <a:rPr lang="de-DE" dirty="0" err="1"/>
              <a:t>to</a:t>
            </a:r>
            <a:r>
              <a:rPr lang="de-DE" dirty="0"/>
              <a:t> a GPU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70C2E1-7375-364A-8210-60D24B4A46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p.copyto</a:t>
            </a:r>
            <a:r>
              <a:rPr lang="de-DE" dirty="0"/>
              <a:t>(</a:t>
            </a:r>
            <a:r>
              <a:rPr lang="de-DE" dirty="0" err="1"/>
              <a:t>ctx</a:t>
            </a:r>
            <a:r>
              <a:rPr lang="de-DE" dirty="0"/>
              <a:t>)</a:t>
            </a:r>
          </a:p>
          <a:p>
            <a:r>
              <a:rPr lang="de-DE" dirty="0"/>
              <a:t>   …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p</a:t>
            </a:r>
            <a:r>
              <a:rPr lang="de-DE" dirty="0" err="1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.as_in_context</a:t>
            </a:r>
            <a:r>
              <a:rPr lang="de-DE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(</a:t>
            </a:r>
            <a:r>
              <a:rPr lang="de-DE" dirty="0" err="1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ctx</a:t>
            </a:r>
            <a:r>
              <a:rPr lang="de-DE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)</a:t>
            </a:r>
            <a:r>
              <a:rPr lang="de-DE" dirty="0"/>
              <a:t> </a:t>
            </a:r>
          </a:p>
          <a:p>
            <a:endParaRPr lang="de-DE" dirty="0"/>
          </a:p>
          <a:p>
            <a:r>
              <a:rPr lang="de-DE" dirty="0" err="1"/>
              <a:t>p.attach_grad</a:t>
            </a:r>
            <a:r>
              <a:rPr lang="de-DE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48148255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4B416-3948-D542-918D-C21FAEBBD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Task 6: Create a </a:t>
            </a:r>
            <a:r>
              <a:rPr lang="de-DE" dirty="0" err="1"/>
              <a:t>function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sum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broadcast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results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9965C4-32FC-8440-8BB9-CE264A2917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# 1 </a:t>
            </a:r>
            <a:r>
              <a:rPr lang="de-DE" dirty="0" err="1"/>
              <a:t>line</a:t>
            </a:r>
            <a:r>
              <a:rPr lang="de-DE" dirty="0"/>
              <a:t>: </a:t>
            </a:r>
            <a:r>
              <a:rPr lang="de-DE" dirty="0" err="1"/>
              <a:t>Copy</a:t>
            </a:r>
            <a:r>
              <a:rPr lang="de-DE" dirty="0"/>
              <a:t> </a:t>
            </a:r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dirty="0" err="1"/>
              <a:t>array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input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[0].</a:t>
            </a:r>
            <a:r>
              <a:rPr lang="de-DE" dirty="0" err="1"/>
              <a:t>context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sum</a:t>
            </a:r>
            <a:r>
              <a:rPr lang="de-DE" dirty="0"/>
              <a:t> all </a:t>
            </a:r>
            <a:r>
              <a:rPr lang="de-DE" dirty="0" err="1"/>
              <a:t>arrays</a:t>
            </a:r>
            <a:endParaRPr lang="de-DE" dirty="0"/>
          </a:p>
          <a:p>
            <a:r>
              <a:rPr lang="de-DE" dirty="0" err="1"/>
              <a:t>data</a:t>
            </a:r>
            <a:r>
              <a:rPr lang="de-DE" dirty="0"/>
              <a:t>[0][:] += </a:t>
            </a:r>
            <a:r>
              <a:rPr lang="de-DE" dirty="0" err="1"/>
              <a:t>data</a:t>
            </a:r>
            <a:r>
              <a:rPr lang="de-DE" dirty="0"/>
              <a:t>[i].</a:t>
            </a:r>
            <a:r>
              <a:rPr lang="de-DE" dirty="0" err="1"/>
              <a:t>copyto</a:t>
            </a:r>
            <a:r>
              <a:rPr lang="de-DE" dirty="0"/>
              <a:t>(</a:t>
            </a:r>
            <a:r>
              <a:rPr lang="de-DE" dirty="0" err="1"/>
              <a:t>data</a:t>
            </a:r>
            <a:r>
              <a:rPr lang="de-DE" dirty="0"/>
              <a:t>[0].</a:t>
            </a:r>
            <a:r>
              <a:rPr lang="de-DE" dirty="0" err="1"/>
              <a:t>context</a:t>
            </a:r>
            <a:r>
              <a:rPr lang="de-DE" dirty="0"/>
              <a:t>)</a:t>
            </a:r>
          </a:p>
          <a:p>
            <a:endParaRPr lang="de-DE" dirty="0"/>
          </a:p>
          <a:p>
            <a:r>
              <a:rPr lang="de-DE" dirty="0"/>
              <a:t># 1 </a:t>
            </a:r>
            <a:r>
              <a:rPr lang="de-DE" dirty="0" err="1"/>
              <a:t>line</a:t>
            </a:r>
            <a:r>
              <a:rPr lang="de-DE" dirty="0"/>
              <a:t>: </a:t>
            </a:r>
            <a:r>
              <a:rPr lang="de-DE" dirty="0" err="1"/>
              <a:t>Copy</a:t>
            </a:r>
            <a:r>
              <a:rPr lang="de-DE" dirty="0"/>
              <a:t>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sum</a:t>
            </a:r>
            <a:r>
              <a:rPr lang="de-DE" dirty="0"/>
              <a:t> back </a:t>
            </a:r>
            <a:r>
              <a:rPr lang="de-DE" dirty="0" err="1"/>
              <a:t>to</a:t>
            </a:r>
            <a:r>
              <a:rPr lang="de-DE" dirty="0"/>
              <a:t> all </a:t>
            </a:r>
            <a:r>
              <a:rPr lang="de-DE" dirty="0" err="1"/>
              <a:t>the</a:t>
            </a:r>
            <a:r>
              <a:rPr lang="de-DE" dirty="0"/>
              <a:t> GPUs</a:t>
            </a:r>
          </a:p>
          <a:p>
            <a:r>
              <a:rPr lang="de-DE" dirty="0" err="1"/>
              <a:t>data</a:t>
            </a:r>
            <a:r>
              <a:rPr lang="de-DE" dirty="0"/>
              <a:t>[0].</a:t>
            </a:r>
            <a:r>
              <a:rPr lang="de-DE" dirty="0" err="1"/>
              <a:t>copyto</a:t>
            </a:r>
            <a:r>
              <a:rPr lang="de-DE" dirty="0"/>
              <a:t>(</a:t>
            </a:r>
            <a:r>
              <a:rPr lang="de-DE" dirty="0" err="1"/>
              <a:t>data</a:t>
            </a:r>
            <a:r>
              <a:rPr lang="de-DE" dirty="0"/>
              <a:t>[i])</a:t>
            </a:r>
          </a:p>
        </p:txBody>
      </p:sp>
    </p:spTree>
    <p:extLst>
      <p:ext uri="{BB962C8B-B14F-4D97-AF65-F5344CB8AC3E}">
        <p14:creationId xmlns:p14="http://schemas.microsoft.com/office/powerpoint/2010/main" val="221135571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9F16BA-A2E2-184E-871A-BA313BF1D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Task 7: Split </a:t>
            </a:r>
            <a:r>
              <a:rPr lang="de-DE" dirty="0" err="1"/>
              <a:t>into</a:t>
            </a:r>
            <a:r>
              <a:rPr lang="de-DE" dirty="0"/>
              <a:t> Batches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Copy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GPUs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25ECF1-07E9-B14F-B28D-0E58073D37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# </a:t>
            </a:r>
            <a:r>
              <a:rPr lang="de-DE" dirty="0" err="1"/>
              <a:t>Copy</a:t>
            </a:r>
            <a:r>
              <a:rPr lang="de-DE" dirty="0"/>
              <a:t> </a:t>
            </a:r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batch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correct</a:t>
            </a:r>
            <a:r>
              <a:rPr lang="de-DE" dirty="0"/>
              <a:t> GPU</a:t>
            </a:r>
          </a:p>
          <a:p>
            <a:r>
              <a:rPr lang="de-DE" dirty="0" err="1"/>
              <a:t>return</a:t>
            </a:r>
            <a:r>
              <a:rPr lang="de-DE" dirty="0"/>
              <a:t> [</a:t>
            </a:r>
            <a:r>
              <a:rPr lang="de-DE" dirty="0" err="1"/>
              <a:t>data</a:t>
            </a:r>
            <a:r>
              <a:rPr lang="de-DE" dirty="0"/>
              <a:t>[</a:t>
            </a:r>
            <a:r>
              <a:rPr lang="de-DE" dirty="0" err="1"/>
              <a:t>idx</a:t>
            </a:r>
            <a:r>
              <a:rPr lang="de-DE" dirty="0"/>
              <a:t>[i]:</a:t>
            </a:r>
            <a:r>
              <a:rPr lang="de-DE" dirty="0" err="1"/>
              <a:t>idx</a:t>
            </a:r>
            <a:r>
              <a:rPr lang="de-DE" dirty="0"/>
              <a:t>[i+1]].</a:t>
            </a:r>
            <a:r>
              <a:rPr lang="de-DE" dirty="0" err="1"/>
              <a:t>as_in_context</a:t>
            </a:r>
            <a:r>
              <a:rPr lang="de-DE" dirty="0"/>
              <a:t>(</a:t>
            </a:r>
            <a:r>
              <a:rPr lang="de-DE" dirty="0" err="1"/>
              <a:t>ctx</a:t>
            </a:r>
            <a:r>
              <a:rPr lang="de-DE" dirty="0"/>
              <a:t>[i]) </a:t>
            </a:r>
            <a:r>
              <a:rPr lang="de-DE" dirty="0" err="1"/>
              <a:t>for</a:t>
            </a:r>
            <a:r>
              <a:rPr lang="de-DE" dirty="0"/>
              <a:t> i in </a:t>
            </a:r>
            <a:r>
              <a:rPr lang="de-DE" dirty="0" err="1"/>
              <a:t>range</a:t>
            </a:r>
            <a:r>
              <a:rPr lang="de-DE" dirty="0"/>
              <a:t>(</a:t>
            </a:r>
            <a:r>
              <a:rPr lang="de-DE" dirty="0" err="1"/>
              <a:t>k</a:t>
            </a:r>
            <a:r>
              <a:rPr lang="de-DE" dirty="0"/>
              <a:t>)]</a:t>
            </a:r>
          </a:p>
        </p:txBody>
      </p:sp>
    </p:spTree>
    <p:extLst>
      <p:ext uri="{BB962C8B-B14F-4D97-AF65-F5344CB8AC3E}">
        <p14:creationId xmlns:p14="http://schemas.microsoft.com/office/powerpoint/2010/main" val="412423623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A322E-B83C-2841-BDD9-4228DBF8B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Task 8: Create a </a:t>
            </a:r>
            <a:r>
              <a:rPr lang="de-DE" dirty="0" err="1"/>
              <a:t>Function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Train on a Single Batch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E40F74-8E2C-F647-8640-A3619B8E5B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# 2 </a:t>
            </a:r>
            <a:r>
              <a:rPr lang="de-DE" dirty="0" err="1"/>
              <a:t>lines</a:t>
            </a:r>
            <a:r>
              <a:rPr lang="de-DE" dirty="0"/>
              <a:t>: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split_and_load</a:t>
            </a:r>
            <a:r>
              <a:rPr lang="de-DE" dirty="0"/>
              <a:t> </a:t>
            </a:r>
            <a:r>
              <a:rPr lang="de-DE" dirty="0" err="1"/>
              <a:t>function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split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copy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label</a:t>
            </a:r>
            <a:r>
              <a:rPr lang="de-DE" dirty="0"/>
              <a:t> </a:t>
            </a:r>
            <a:r>
              <a:rPr lang="de-DE" dirty="0" err="1"/>
              <a:t>onto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GPUs</a:t>
            </a:r>
          </a:p>
          <a:p>
            <a:r>
              <a:rPr lang="de-DE" dirty="0" err="1"/>
              <a:t>data</a:t>
            </a:r>
            <a:r>
              <a:rPr lang="de-DE" dirty="0"/>
              <a:t> = </a:t>
            </a:r>
            <a:r>
              <a:rPr lang="de-DE" dirty="0" err="1"/>
              <a:t>split_and_load</a:t>
            </a:r>
            <a:r>
              <a:rPr lang="de-DE" dirty="0"/>
              <a:t>(</a:t>
            </a:r>
            <a:r>
              <a:rPr lang="de-DE" dirty="0" err="1"/>
              <a:t>batch.data</a:t>
            </a:r>
            <a:r>
              <a:rPr lang="de-DE" dirty="0"/>
              <a:t>[0], </a:t>
            </a:r>
            <a:r>
              <a:rPr lang="de-DE" dirty="0" err="1"/>
              <a:t>ctx</a:t>
            </a:r>
            <a:r>
              <a:rPr lang="de-DE" dirty="0"/>
              <a:t>)</a:t>
            </a:r>
          </a:p>
          <a:p>
            <a:r>
              <a:rPr lang="de-DE" dirty="0" err="1"/>
              <a:t>label</a:t>
            </a:r>
            <a:r>
              <a:rPr lang="de-DE" dirty="0"/>
              <a:t> = </a:t>
            </a:r>
            <a:r>
              <a:rPr lang="de-DE" dirty="0" err="1"/>
              <a:t>split_and_load</a:t>
            </a:r>
            <a:r>
              <a:rPr lang="de-DE" dirty="0"/>
              <a:t>(</a:t>
            </a:r>
            <a:r>
              <a:rPr lang="de-DE" dirty="0" err="1"/>
              <a:t>batch.label</a:t>
            </a:r>
            <a:r>
              <a:rPr lang="de-DE" dirty="0"/>
              <a:t>[0], </a:t>
            </a:r>
            <a:r>
              <a:rPr lang="de-DE" dirty="0" err="1"/>
              <a:t>ctx</a:t>
            </a:r>
            <a:r>
              <a:rPr lang="de-DE" dirty="0"/>
              <a:t>)</a:t>
            </a:r>
          </a:p>
          <a:p>
            <a:endParaRPr lang="de-DE" dirty="0"/>
          </a:p>
          <a:p>
            <a:r>
              <a:rPr lang="de-DE" dirty="0"/>
              <a:t># 1 </a:t>
            </a:r>
            <a:r>
              <a:rPr lang="de-DE" dirty="0" err="1"/>
              <a:t>line</a:t>
            </a:r>
            <a:r>
              <a:rPr lang="de-DE" dirty="0"/>
              <a:t> </a:t>
            </a:r>
            <a:r>
              <a:rPr lang="de-DE" dirty="0" err="1"/>
              <a:t>calculate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gradients</a:t>
            </a:r>
            <a:r>
              <a:rPr lang="de-DE" dirty="0"/>
              <a:t> on </a:t>
            </a:r>
            <a:r>
              <a:rPr lang="de-DE" dirty="0" err="1"/>
              <a:t>each</a:t>
            </a:r>
            <a:r>
              <a:rPr lang="de-DE" dirty="0"/>
              <a:t> GPU</a:t>
            </a:r>
          </a:p>
          <a:p>
            <a:r>
              <a:rPr lang="de-DE" dirty="0" err="1"/>
              <a:t>l.backward</a:t>
            </a:r>
            <a:r>
              <a:rPr lang="de-DE" dirty="0"/>
              <a:t>()</a:t>
            </a:r>
          </a:p>
          <a:p>
            <a:endParaRPr lang="de-DE" dirty="0"/>
          </a:p>
          <a:p>
            <a:r>
              <a:rPr lang="de-DE" dirty="0" err="1"/>
              <a:t>allreduce</a:t>
            </a:r>
            <a:r>
              <a:rPr lang="de-DE" dirty="0"/>
              <a:t>([</a:t>
            </a:r>
            <a:r>
              <a:rPr lang="de-DE" dirty="0" err="1"/>
              <a:t>params</a:t>
            </a:r>
            <a:r>
              <a:rPr lang="de-DE" dirty="0"/>
              <a:t>[c][i].grad </a:t>
            </a:r>
            <a:r>
              <a:rPr lang="de-DE" dirty="0" err="1"/>
              <a:t>for</a:t>
            </a:r>
            <a:r>
              <a:rPr lang="de-DE" dirty="0"/>
              <a:t> c in </a:t>
            </a:r>
            <a:r>
              <a:rPr lang="de-DE" dirty="0" err="1"/>
              <a:t>range</a:t>
            </a:r>
            <a:r>
              <a:rPr lang="de-DE" dirty="0"/>
              <a:t>(</a:t>
            </a:r>
            <a:r>
              <a:rPr lang="de-DE" dirty="0" err="1"/>
              <a:t>len</a:t>
            </a:r>
            <a:r>
              <a:rPr lang="de-DE" dirty="0"/>
              <a:t>(</a:t>
            </a:r>
            <a:r>
              <a:rPr lang="de-DE" dirty="0" err="1"/>
              <a:t>ctx</a:t>
            </a:r>
            <a:r>
              <a:rPr lang="de-DE" dirty="0"/>
              <a:t>))])</a:t>
            </a:r>
          </a:p>
        </p:txBody>
      </p:sp>
    </p:spTree>
    <p:extLst>
      <p:ext uri="{BB962C8B-B14F-4D97-AF65-F5344CB8AC3E}">
        <p14:creationId xmlns:p14="http://schemas.microsoft.com/office/powerpoint/2010/main" val="193328627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71D00-5077-3A4C-8DE6-9370AF75C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Task 9: </a:t>
            </a:r>
            <a:r>
              <a:rPr lang="de-DE" dirty="0" err="1"/>
              <a:t>Put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All </a:t>
            </a:r>
            <a:r>
              <a:rPr lang="de-DE" dirty="0" err="1"/>
              <a:t>Together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Train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Validate</a:t>
            </a:r>
            <a:r>
              <a:rPr lang="de-DE"/>
              <a:t> on MNIST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5E6D45-E40C-424E-98A0-A1E2B3BDB6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0759463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79E8426-FB75-E64A-BDF9-7E907B580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Divider slide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ABBF94-4C0B-3E4E-8EEF-A12546E95DD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Sub-title</a:t>
            </a:r>
          </a:p>
        </p:txBody>
      </p:sp>
    </p:spTree>
    <p:extLst>
      <p:ext uri="{BB962C8B-B14F-4D97-AF65-F5344CB8AC3E}">
        <p14:creationId xmlns:p14="http://schemas.microsoft.com/office/powerpoint/2010/main" val="91234427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A2D4648-A5BE-2C48-9663-78CFAC4B2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Divider slide</a:t>
            </a:r>
          </a:p>
        </p:txBody>
      </p:sp>
    </p:spTree>
    <p:extLst>
      <p:ext uri="{BB962C8B-B14F-4D97-AF65-F5344CB8AC3E}">
        <p14:creationId xmlns:p14="http://schemas.microsoft.com/office/powerpoint/2010/main" val="73704076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8EF90-F117-0148-B110-0B18E7F63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3843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3137C-2D43-E346-9090-60817A1237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789" y="239224"/>
            <a:ext cx="8205304" cy="545741"/>
          </a:xfrm>
        </p:spPr>
        <p:txBody>
          <a:bodyPr/>
          <a:lstStyle/>
          <a:p>
            <a:r>
              <a:rPr lang="de-DE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Data Parallel </a:t>
            </a:r>
            <a:r>
              <a:rPr lang="de-DE" dirty="0" err="1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LSTNet</a:t>
            </a:r>
            <a:r>
              <a:rPr lang="de-DE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 – </a:t>
            </a:r>
            <a:r>
              <a:rPr lang="de-DE" dirty="0" err="1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electricity.txt</a:t>
            </a:r>
            <a:endParaRPr lang="de-DE" dirty="0"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52A090A4-A8C2-304F-8FC1-119EA948BA46}"/>
              </a:ext>
            </a:extLst>
          </p:cNvPr>
          <p:cNvSpPr/>
          <p:nvPr/>
        </p:nvSpPr>
        <p:spPr>
          <a:xfrm>
            <a:off x="443883" y="905522"/>
            <a:ext cx="1562470" cy="1571348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26,303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484AD6F0-5B83-0141-9631-770F53514F81}"/>
              </a:ext>
            </a:extLst>
          </p:cNvPr>
          <p:cNvSpPr/>
          <p:nvPr/>
        </p:nvSpPr>
        <p:spPr>
          <a:xfrm>
            <a:off x="2634449" y="905522"/>
            <a:ext cx="1562470" cy="157134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2261</a:t>
            </a:r>
          </a:p>
          <a:p>
            <a:pPr algn="ctr"/>
            <a:r>
              <a:rPr lang="de-DE" dirty="0" err="1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test</a:t>
            </a:r>
            <a:endParaRPr lang="de-DE" dirty="0">
              <a:solidFill>
                <a:schemeClr val="tx1"/>
              </a:solidFill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3805AB8A-5EF8-834C-96E8-F39B5800A84C}"/>
              </a:ext>
            </a:extLst>
          </p:cNvPr>
          <p:cNvSpPr/>
          <p:nvPr/>
        </p:nvSpPr>
        <p:spPr>
          <a:xfrm>
            <a:off x="2634449" y="2114365"/>
            <a:ext cx="1562470" cy="1571348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24,042</a:t>
            </a:r>
          </a:p>
          <a:p>
            <a:pPr algn="ctr"/>
            <a:r>
              <a:rPr lang="de-DE" dirty="0" err="1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train</a:t>
            </a:r>
            <a:endParaRPr lang="de-DE" dirty="0"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C6284DF8-D5C7-8A4F-83FE-083289FCBA7E}"/>
              </a:ext>
            </a:extLst>
          </p:cNvPr>
          <p:cNvSpPr/>
          <p:nvPr/>
        </p:nvSpPr>
        <p:spPr>
          <a:xfrm>
            <a:off x="4974455" y="906292"/>
            <a:ext cx="1562470" cy="157134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512</a:t>
            </a:r>
          </a:p>
          <a:p>
            <a:pPr algn="ctr"/>
            <a:r>
              <a:rPr lang="de-DE" dirty="0" err="1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batch</a:t>
            </a:r>
            <a:endParaRPr lang="de-DE" dirty="0">
              <a:solidFill>
                <a:schemeClr val="tx1"/>
              </a:solidFill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12AC5898-BDDC-3B42-868A-855DD395F582}"/>
              </a:ext>
            </a:extLst>
          </p:cNvPr>
          <p:cNvSpPr/>
          <p:nvPr/>
        </p:nvSpPr>
        <p:spPr>
          <a:xfrm>
            <a:off x="4974455" y="1026079"/>
            <a:ext cx="1562470" cy="157134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512</a:t>
            </a:r>
          </a:p>
          <a:p>
            <a:pPr algn="ctr"/>
            <a:r>
              <a:rPr lang="de-DE" dirty="0" err="1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batch</a:t>
            </a:r>
            <a:endParaRPr lang="de-DE" dirty="0">
              <a:solidFill>
                <a:schemeClr val="tx1"/>
              </a:solidFill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6F07CB4F-02CA-694A-A8D3-5D60613DEB2E}"/>
              </a:ext>
            </a:extLst>
          </p:cNvPr>
          <p:cNvSpPr/>
          <p:nvPr/>
        </p:nvSpPr>
        <p:spPr>
          <a:xfrm>
            <a:off x="4974455" y="1222867"/>
            <a:ext cx="1562470" cy="157134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512</a:t>
            </a:r>
          </a:p>
          <a:p>
            <a:pPr algn="ctr"/>
            <a:r>
              <a:rPr lang="de-DE" dirty="0" err="1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batch</a:t>
            </a:r>
            <a:endParaRPr lang="de-DE" dirty="0">
              <a:solidFill>
                <a:schemeClr val="tx1"/>
              </a:solidFill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BF3CAF16-4111-3F48-A0E8-7823DEE25FEE}"/>
              </a:ext>
            </a:extLst>
          </p:cNvPr>
          <p:cNvSpPr/>
          <p:nvPr/>
        </p:nvSpPr>
        <p:spPr>
          <a:xfrm>
            <a:off x="4959659" y="1445643"/>
            <a:ext cx="1562470" cy="157134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512</a:t>
            </a:r>
          </a:p>
          <a:p>
            <a:pPr algn="ctr"/>
            <a:r>
              <a:rPr lang="de-DE" dirty="0" err="1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batch</a:t>
            </a:r>
            <a:endParaRPr lang="de-DE" dirty="0">
              <a:solidFill>
                <a:schemeClr val="tx1"/>
              </a:solidFill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DC4A1A10-3CDA-1043-BC09-45602680AFBB}"/>
              </a:ext>
            </a:extLst>
          </p:cNvPr>
          <p:cNvSpPr/>
          <p:nvPr/>
        </p:nvSpPr>
        <p:spPr>
          <a:xfrm>
            <a:off x="4967057" y="1691196"/>
            <a:ext cx="1562470" cy="157134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512</a:t>
            </a:r>
          </a:p>
          <a:p>
            <a:pPr algn="ctr"/>
            <a:r>
              <a:rPr lang="de-DE" dirty="0" err="1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batch</a:t>
            </a:r>
            <a:endParaRPr lang="de-DE" dirty="0">
              <a:solidFill>
                <a:schemeClr val="tx1"/>
              </a:solidFill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0200AF6F-F5C3-7546-AB1D-837D5E6E48CC}"/>
              </a:ext>
            </a:extLst>
          </p:cNvPr>
          <p:cNvSpPr/>
          <p:nvPr/>
        </p:nvSpPr>
        <p:spPr>
          <a:xfrm>
            <a:off x="4989251" y="1923141"/>
            <a:ext cx="1562470" cy="157134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512</a:t>
            </a:r>
          </a:p>
          <a:p>
            <a:pPr algn="ctr"/>
            <a:r>
              <a:rPr lang="de-DE" dirty="0" err="1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batch</a:t>
            </a:r>
            <a:endParaRPr lang="de-DE" dirty="0">
              <a:solidFill>
                <a:schemeClr val="tx1"/>
              </a:solidFill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E296D7C8-495A-3546-8677-6CFA129DF465}"/>
              </a:ext>
            </a:extLst>
          </p:cNvPr>
          <p:cNvSpPr/>
          <p:nvPr/>
        </p:nvSpPr>
        <p:spPr>
          <a:xfrm>
            <a:off x="4990731" y="2124514"/>
            <a:ext cx="1562470" cy="1571348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512</a:t>
            </a:r>
          </a:p>
          <a:p>
            <a:pPr algn="ctr"/>
            <a:r>
              <a:rPr lang="de-DE" dirty="0" err="1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batch</a:t>
            </a:r>
            <a:endParaRPr lang="de-DE" dirty="0"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sp>
        <p:nvSpPr>
          <p:cNvPr id="15" name="Right Arrow 14">
            <a:extLst>
              <a:ext uri="{FF2B5EF4-FFF2-40B4-BE49-F238E27FC236}">
                <a16:creationId xmlns:a16="http://schemas.microsoft.com/office/drawing/2014/main" id="{549DC3E3-DD68-E941-B8BA-145EF13E47ED}"/>
              </a:ext>
            </a:extLst>
          </p:cNvPr>
          <p:cNvSpPr/>
          <p:nvPr/>
        </p:nvSpPr>
        <p:spPr>
          <a:xfrm>
            <a:off x="2123051" y="1438509"/>
            <a:ext cx="389330" cy="484632"/>
          </a:xfrm>
          <a:prstGeom prst="rightArrow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6" name="Right Arrow 15">
            <a:extLst>
              <a:ext uri="{FF2B5EF4-FFF2-40B4-BE49-F238E27FC236}">
                <a16:creationId xmlns:a16="http://schemas.microsoft.com/office/drawing/2014/main" id="{9E204B68-69B3-9F4F-9FCC-A3F303319B1F}"/>
              </a:ext>
            </a:extLst>
          </p:cNvPr>
          <p:cNvSpPr/>
          <p:nvPr/>
        </p:nvSpPr>
        <p:spPr>
          <a:xfrm>
            <a:off x="4364567" y="2597427"/>
            <a:ext cx="389330" cy="484632"/>
          </a:xfrm>
          <a:prstGeom prst="rightArrow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8B8694C-D03F-7D41-916A-026B45AD6F01}"/>
              </a:ext>
            </a:extLst>
          </p:cNvPr>
          <p:cNvSpPr txBox="1"/>
          <p:nvPr/>
        </p:nvSpPr>
        <p:spPr>
          <a:xfrm>
            <a:off x="2667144" y="4145872"/>
            <a:ext cx="1497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100 </a:t>
            </a:r>
            <a:r>
              <a:rPr lang="de-DE" dirty="0" err="1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epochs</a:t>
            </a:r>
            <a:endParaRPr lang="de-DE" dirty="0"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CCC7FDC-6F8C-2347-B5E7-146E3A1DF13C}"/>
              </a:ext>
            </a:extLst>
          </p:cNvPr>
          <p:cNvSpPr txBox="1"/>
          <p:nvPr/>
        </p:nvSpPr>
        <p:spPr>
          <a:xfrm>
            <a:off x="5007150" y="4216054"/>
            <a:ext cx="1497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~47 </a:t>
            </a:r>
            <a:r>
              <a:rPr lang="de-DE" dirty="0" err="1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batches</a:t>
            </a:r>
            <a:endParaRPr lang="de-DE" dirty="0"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sp>
        <p:nvSpPr>
          <p:cNvPr id="24" name="Snip and Round Single Corner Rectangle 23">
            <a:extLst>
              <a:ext uri="{FF2B5EF4-FFF2-40B4-BE49-F238E27FC236}">
                <a16:creationId xmlns:a16="http://schemas.microsoft.com/office/drawing/2014/main" id="{C1F97F97-4F86-2A42-897E-DC186F75BB92}"/>
              </a:ext>
            </a:extLst>
          </p:cNvPr>
          <p:cNvSpPr/>
          <p:nvPr/>
        </p:nvSpPr>
        <p:spPr>
          <a:xfrm>
            <a:off x="7421732" y="905521"/>
            <a:ext cx="1120361" cy="532987"/>
          </a:xfrm>
          <a:prstGeom prst="snip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128</a:t>
            </a:r>
          </a:p>
        </p:txBody>
      </p:sp>
      <p:sp>
        <p:nvSpPr>
          <p:cNvPr id="30" name="Snip and Round Single Corner Rectangle 29">
            <a:extLst>
              <a:ext uri="{FF2B5EF4-FFF2-40B4-BE49-F238E27FC236}">
                <a16:creationId xmlns:a16="http://schemas.microsoft.com/office/drawing/2014/main" id="{3AA19F1C-00ED-B241-85B4-BF14610E1F59}"/>
              </a:ext>
            </a:extLst>
          </p:cNvPr>
          <p:cNvSpPr/>
          <p:nvPr/>
        </p:nvSpPr>
        <p:spPr>
          <a:xfrm>
            <a:off x="7421731" y="1680825"/>
            <a:ext cx="1120361" cy="532987"/>
          </a:xfrm>
          <a:prstGeom prst="snip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128</a:t>
            </a:r>
          </a:p>
        </p:txBody>
      </p:sp>
      <p:sp>
        <p:nvSpPr>
          <p:cNvPr id="33" name="Snip and Round Single Corner Rectangle 32">
            <a:extLst>
              <a:ext uri="{FF2B5EF4-FFF2-40B4-BE49-F238E27FC236}">
                <a16:creationId xmlns:a16="http://schemas.microsoft.com/office/drawing/2014/main" id="{B5CA95E1-1CBC-9348-B15E-1460763BE942}"/>
              </a:ext>
            </a:extLst>
          </p:cNvPr>
          <p:cNvSpPr/>
          <p:nvPr/>
        </p:nvSpPr>
        <p:spPr>
          <a:xfrm>
            <a:off x="7421731" y="2387733"/>
            <a:ext cx="1120361" cy="532987"/>
          </a:xfrm>
          <a:prstGeom prst="snip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128</a:t>
            </a:r>
          </a:p>
        </p:txBody>
      </p:sp>
      <p:sp>
        <p:nvSpPr>
          <p:cNvPr id="34" name="Snip and Round Single Corner Rectangle 33">
            <a:extLst>
              <a:ext uri="{FF2B5EF4-FFF2-40B4-BE49-F238E27FC236}">
                <a16:creationId xmlns:a16="http://schemas.microsoft.com/office/drawing/2014/main" id="{3A6E33C2-B4CF-FD44-93B7-2D3C8107E06C}"/>
              </a:ext>
            </a:extLst>
          </p:cNvPr>
          <p:cNvSpPr/>
          <p:nvPr/>
        </p:nvSpPr>
        <p:spPr>
          <a:xfrm>
            <a:off x="7421730" y="3163037"/>
            <a:ext cx="1120361" cy="532987"/>
          </a:xfrm>
          <a:prstGeom prst="snip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128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26B5FBF-57E4-1F48-831E-A8440CD3F714}"/>
              </a:ext>
            </a:extLst>
          </p:cNvPr>
          <p:cNvSpPr txBox="1"/>
          <p:nvPr/>
        </p:nvSpPr>
        <p:spPr>
          <a:xfrm>
            <a:off x="6765669" y="4222552"/>
            <a:ext cx="2432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4 </a:t>
            </a:r>
            <a:r>
              <a:rPr lang="de-DE" dirty="0"/>
              <a:t>NVIDIA Tesla V100 </a:t>
            </a:r>
            <a:endParaRPr lang="de-DE" dirty="0"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sp>
        <p:nvSpPr>
          <p:cNvPr id="38" name="Right Arrow 37">
            <a:extLst>
              <a:ext uri="{FF2B5EF4-FFF2-40B4-BE49-F238E27FC236}">
                <a16:creationId xmlns:a16="http://schemas.microsoft.com/office/drawing/2014/main" id="{3746D377-5A4A-8F40-90BA-510C86A4A7C6}"/>
              </a:ext>
            </a:extLst>
          </p:cNvPr>
          <p:cNvSpPr/>
          <p:nvPr/>
        </p:nvSpPr>
        <p:spPr>
          <a:xfrm>
            <a:off x="6784663" y="1989001"/>
            <a:ext cx="389330" cy="484632"/>
          </a:xfrm>
          <a:prstGeom prst="rightArrow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25740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9" grpId="0" animBg="1"/>
      <p:bldP spid="15" grpId="0" animBg="1"/>
      <p:bldP spid="16" grpId="0" animBg="1"/>
      <p:bldP spid="17" grpId="0"/>
      <p:bldP spid="19" grpId="0"/>
      <p:bldP spid="24" grpId="0" animBg="1"/>
      <p:bldP spid="30" grpId="0" animBg="1"/>
      <p:bldP spid="33" grpId="0" animBg="1"/>
      <p:bldP spid="34" grpId="0" animBg="1"/>
      <p:bldP spid="37" grpId="0"/>
      <p:bldP spid="38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7D0AF-0B59-7143-AEDF-7952FF75A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20723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A6E1B-C1DD-6F44-9C5C-075F290EB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1955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DF1A8-6183-ED42-A77D-8A255006E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64349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Bullet list one column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A118437-904C-954A-B6CE-BFFAE96B17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958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Bullet list two column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F6D34BB-F778-3D4D-92F6-98FF358518A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E336CC2-DD07-DE47-99FE-B83DB3F05EC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93243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slide (collage)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79971ABE-4CA6-7B45-9B83-4E660D43F8C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BCDCFE74-A286-C140-988E-C776105142DD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076C2F3-5736-0845-A68B-12194681ADE3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DED5728F-639C-2C4D-B218-A08A9B6DA90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</p:spTree>
    <p:extLst>
      <p:ext uri="{BB962C8B-B14F-4D97-AF65-F5344CB8AC3E}">
        <p14:creationId xmlns:p14="http://schemas.microsoft.com/office/powerpoint/2010/main" val="403355204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slide (center)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1DDCB207-EA06-F842-B7A0-285CD5DEFC0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22024865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4C7C3-A8B3-284F-BD66-8F2EFD616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slide (2up)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F37F700-DF1F-B64E-886D-C0006D846C9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5E9AAB08-D119-AE47-A46B-918D803A3DE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</p:spTree>
    <p:extLst>
      <p:ext uri="{BB962C8B-B14F-4D97-AF65-F5344CB8AC3E}">
        <p14:creationId xmlns:p14="http://schemas.microsoft.com/office/powerpoint/2010/main" val="177308132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9DBAB1A8-6D78-884A-9B1D-7F3049AD10E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slide (full bleed)</a:t>
            </a:r>
          </a:p>
        </p:txBody>
      </p:sp>
    </p:spTree>
    <p:extLst>
      <p:ext uri="{BB962C8B-B14F-4D97-AF65-F5344CB8AC3E}">
        <p14:creationId xmlns:p14="http://schemas.microsoft.com/office/powerpoint/2010/main" val="328426448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66FF97A-09A5-9E4C-A460-017C7CC26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 + image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A2AFEF1F-38EB-C74C-B65B-53F1BC9C16D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B4D9A0F-D928-5D47-9B08-6EB66C8828F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27709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ECF7C-B579-194A-BEAC-3232311DA7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741"/>
          </a:xfrm>
        </p:spPr>
        <p:txBody>
          <a:bodyPr/>
          <a:lstStyle/>
          <a:p>
            <a:r>
              <a:rPr lang="de-DE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Data Locations</a:t>
            </a:r>
          </a:p>
        </p:txBody>
      </p:sp>
      <p:sp>
        <p:nvSpPr>
          <p:cNvPr id="5" name="Frame 4">
            <a:extLst>
              <a:ext uri="{FF2B5EF4-FFF2-40B4-BE49-F238E27FC236}">
                <a16:creationId xmlns:a16="http://schemas.microsoft.com/office/drawing/2014/main" id="{72FB6AAF-19A1-CC46-9DA7-EA3C796F97CE}"/>
              </a:ext>
            </a:extLst>
          </p:cNvPr>
          <p:cNvSpPr/>
          <p:nvPr/>
        </p:nvSpPr>
        <p:spPr>
          <a:xfrm>
            <a:off x="497150" y="994299"/>
            <a:ext cx="3861786" cy="3488924"/>
          </a:xfrm>
          <a:prstGeom prst="fram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050F976B-0649-E34A-846D-0967AF40B902}"/>
              </a:ext>
            </a:extLst>
          </p:cNvPr>
          <p:cNvSpPr/>
          <p:nvPr/>
        </p:nvSpPr>
        <p:spPr>
          <a:xfrm>
            <a:off x="5990258" y="1696465"/>
            <a:ext cx="1570742" cy="1553593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X, Y</a:t>
            </a:r>
          </a:p>
        </p:txBody>
      </p:sp>
      <p:sp>
        <p:nvSpPr>
          <p:cNvPr id="7" name="Snip and Round Single Corner Rectangle 6">
            <a:extLst>
              <a:ext uri="{FF2B5EF4-FFF2-40B4-BE49-F238E27FC236}">
                <a16:creationId xmlns:a16="http://schemas.microsoft.com/office/drawing/2014/main" id="{C802099E-0E84-A746-A86C-D033BE41DA3D}"/>
              </a:ext>
            </a:extLst>
          </p:cNvPr>
          <p:cNvSpPr/>
          <p:nvPr/>
        </p:nvSpPr>
        <p:spPr>
          <a:xfrm>
            <a:off x="1657466" y="3490588"/>
            <a:ext cx="1340529" cy="372862"/>
          </a:xfrm>
          <a:prstGeom prst="snip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5,120 </a:t>
            </a:r>
            <a:r>
              <a:rPr lang="de-DE" dirty="0" err="1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core</a:t>
            </a:r>
            <a:endParaRPr lang="de-DE" dirty="0"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A7CD396-A40F-3045-A4E4-1ED5105C3A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3347" y="3490588"/>
            <a:ext cx="1264564" cy="1264564"/>
          </a:xfrm>
          <a:prstGeom prst="rect">
            <a:avLst/>
          </a:prstGeom>
        </p:spPr>
      </p:pic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7FB85B3B-79D9-554B-9CD2-6B2073D9443A}"/>
              </a:ext>
            </a:extLst>
          </p:cNvPr>
          <p:cNvSpPr/>
          <p:nvPr/>
        </p:nvSpPr>
        <p:spPr>
          <a:xfrm>
            <a:off x="1542359" y="1696466"/>
            <a:ext cx="1570742" cy="1553593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W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D8C8D59-5EE2-784A-9343-0D53FC68C919}"/>
              </a:ext>
            </a:extLst>
          </p:cNvPr>
          <p:cNvSpPr txBox="1"/>
          <p:nvPr/>
        </p:nvSpPr>
        <p:spPr>
          <a:xfrm>
            <a:off x="2004564" y="102912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GPU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9BAA4A1-D1FA-8F48-BC67-58E8D83FA064}"/>
              </a:ext>
            </a:extLst>
          </p:cNvPr>
          <p:cNvSpPr txBox="1"/>
          <p:nvPr/>
        </p:nvSpPr>
        <p:spPr>
          <a:xfrm>
            <a:off x="6373857" y="1029123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CPU</a:t>
            </a:r>
          </a:p>
        </p:txBody>
      </p:sp>
      <p:sp>
        <p:nvSpPr>
          <p:cNvPr id="15" name="Curved Right Arrow 14">
            <a:extLst>
              <a:ext uri="{FF2B5EF4-FFF2-40B4-BE49-F238E27FC236}">
                <a16:creationId xmlns:a16="http://schemas.microsoft.com/office/drawing/2014/main" id="{754A6862-C02C-224B-82AB-72E4F69F7828}"/>
              </a:ext>
            </a:extLst>
          </p:cNvPr>
          <p:cNvSpPr/>
          <p:nvPr/>
        </p:nvSpPr>
        <p:spPr>
          <a:xfrm>
            <a:off x="4744423" y="2403992"/>
            <a:ext cx="731520" cy="1216152"/>
          </a:xfrm>
          <a:prstGeom prst="curvedRightArrow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3829C00-3011-9245-95D8-6AB048D9C6D5}"/>
              </a:ext>
            </a:extLst>
          </p:cNvPr>
          <p:cNvSpPr txBox="1"/>
          <p:nvPr/>
        </p:nvSpPr>
        <p:spPr>
          <a:xfrm>
            <a:off x="6294508" y="531875"/>
            <a:ext cx="784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'</a:t>
            </a:r>
            <a:r>
              <a:rPr lang="de-DE" dirty="0" err="1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local</a:t>
            </a:r>
            <a:r>
              <a:rPr lang="de-DE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‘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2916869-8B1B-2046-9383-EFA042E32FAB}"/>
              </a:ext>
            </a:extLst>
          </p:cNvPr>
          <p:cNvSpPr txBox="1"/>
          <p:nvPr/>
        </p:nvSpPr>
        <p:spPr>
          <a:xfrm>
            <a:off x="1851476" y="539527"/>
            <a:ext cx="952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'</a:t>
            </a:r>
            <a:r>
              <a:rPr lang="de-DE" dirty="0" err="1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device</a:t>
            </a:r>
            <a:r>
              <a:rPr lang="de-DE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‘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C307168-778F-4F4F-A8A5-77995EFD85FF}"/>
              </a:ext>
            </a:extLst>
          </p:cNvPr>
          <p:cNvSpPr txBox="1"/>
          <p:nvPr/>
        </p:nvSpPr>
        <p:spPr>
          <a:xfrm>
            <a:off x="497150" y="539527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kvstore</a:t>
            </a:r>
            <a:r>
              <a:rPr lang="de-DE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139602715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C9CF3-23EA-404F-9A05-215719B3C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Customer logos full color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0E1DE8F-930E-ED49-95E5-935259BB854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/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AEEFBFEF-268C-F244-8E82-EAADFFA38744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/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718264CF-3EC5-0947-8804-43B86C5116B5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/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6243127F-60A5-BC4A-B926-9D54F86FB4C3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/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428709C8-1F13-2541-9CD8-66614EBA5F8D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/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0E1E1711-FAFB-1F43-9594-77241DECE6D5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/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D12E6D08-045D-B643-80B7-97A889AF9096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/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C4A95054-3AA8-EC49-AB8D-82E930C1D3D2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/>
      </p:sp>
    </p:spTree>
    <p:extLst>
      <p:ext uri="{BB962C8B-B14F-4D97-AF65-F5344CB8AC3E}">
        <p14:creationId xmlns:p14="http://schemas.microsoft.com/office/powerpoint/2010/main" val="285815703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59943-51D9-8545-80A8-712B0B370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533F82-F887-1D4D-856D-F3AB828B58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“Lorem ipsum dolor sit </a:t>
            </a:r>
            <a:r>
              <a:rPr lang="en-US" dirty="0" err="1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amet</a:t>
            </a:r>
            <a:r>
              <a:rPr lang="en-US" dirty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, </a:t>
            </a:r>
            <a:r>
              <a:rPr lang="en-US" dirty="0" err="1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consectetuer</a:t>
            </a:r>
            <a:r>
              <a:rPr lang="en-US" dirty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adipiscing</a:t>
            </a:r>
            <a:r>
              <a:rPr lang="en-US" dirty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elit</a:t>
            </a:r>
            <a:r>
              <a:rPr lang="en-US" dirty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, </a:t>
            </a:r>
            <a:r>
              <a:rPr lang="en-US" dirty="0" err="1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sed</a:t>
            </a:r>
            <a:r>
              <a:rPr lang="en-US" dirty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diam</a:t>
            </a:r>
            <a:r>
              <a:rPr lang="en-US" dirty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nonummy</a:t>
            </a:r>
            <a:r>
              <a:rPr lang="en-US" dirty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nibh</a:t>
            </a:r>
            <a:r>
              <a:rPr lang="en-US" dirty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euismod</a:t>
            </a:r>
            <a:r>
              <a:rPr lang="en-US" dirty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tincidunt</a:t>
            </a:r>
            <a:r>
              <a:rPr lang="en-US" dirty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ut</a:t>
            </a:r>
            <a:r>
              <a:rPr lang="en-US" dirty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laoreet</a:t>
            </a:r>
            <a:r>
              <a:rPr lang="en-US" dirty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 dolore magna </a:t>
            </a:r>
            <a:r>
              <a:rPr lang="en-US" dirty="0" err="1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aliquam</a:t>
            </a:r>
            <a:r>
              <a:rPr lang="en-US" dirty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erat</a:t>
            </a:r>
            <a:r>
              <a:rPr lang="en-US" dirty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volutpat</a:t>
            </a:r>
            <a:r>
              <a:rPr lang="en-US" dirty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.”</a:t>
            </a:r>
          </a:p>
          <a:p>
            <a:pPr algn="r"/>
            <a:endParaRPr lang="en-US" sz="1200" dirty="0">
              <a:solidFill>
                <a:schemeClr val="tx1"/>
              </a:solidFill>
              <a:latin typeface="Amazon Ember Light" panose="020B0403020204020204" pitchFamily="34" charset="0"/>
              <a:ea typeface="Amazon Ember Light" panose="020B0403020204020204" pitchFamily="34" charset="0"/>
              <a:cs typeface="Amazon Ember Light" panose="020B0403020204020204" pitchFamily="34" charset="0"/>
            </a:endParaRPr>
          </a:p>
          <a:p>
            <a:pPr algn="r"/>
            <a:r>
              <a:rPr lang="en-US" sz="1100" dirty="0">
                <a:solidFill>
                  <a:schemeClr val="tx1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– Customer Name, Title, Company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sz="1200" dirty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“Lorem ipsum dolor sit </a:t>
            </a:r>
            <a:r>
              <a:rPr lang="en-US" sz="1200" dirty="0" err="1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amet</a:t>
            </a:r>
            <a:r>
              <a:rPr lang="en-US" sz="1200" dirty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, </a:t>
            </a:r>
            <a:r>
              <a:rPr lang="en-US" sz="1200" dirty="0" err="1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consectetuer</a:t>
            </a:r>
            <a:r>
              <a:rPr lang="en-US" sz="1200" dirty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adipiscing</a:t>
            </a:r>
            <a:r>
              <a:rPr lang="en-US" sz="1200" dirty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elit</a:t>
            </a:r>
            <a:r>
              <a:rPr lang="en-US" sz="1200" dirty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, </a:t>
            </a:r>
            <a:r>
              <a:rPr lang="en-US" sz="1200" dirty="0" err="1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sed</a:t>
            </a:r>
            <a:r>
              <a:rPr lang="en-US" sz="1200" dirty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diam</a:t>
            </a:r>
            <a:r>
              <a:rPr lang="en-US" sz="1200" dirty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nonummy</a:t>
            </a:r>
            <a:r>
              <a:rPr lang="en-US" sz="1200" dirty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nibh</a:t>
            </a:r>
            <a:r>
              <a:rPr lang="en-US" sz="1200" dirty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euismod</a:t>
            </a:r>
            <a:r>
              <a:rPr lang="en-US" sz="1200" dirty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tincidunt</a:t>
            </a:r>
            <a:r>
              <a:rPr lang="en-US" sz="1200" dirty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ut</a:t>
            </a:r>
            <a:r>
              <a:rPr lang="en-US" sz="1200" dirty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laoreet</a:t>
            </a:r>
            <a:r>
              <a:rPr lang="en-US" sz="1200" dirty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 dolore magna </a:t>
            </a:r>
            <a:r>
              <a:rPr lang="en-US" sz="1200" dirty="0" err="1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aliquam</a:t>
            </a:r>
            <a:r>
              <a:rPr lang="en-US" sz="1200" dirty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erat</a:t>
            </a:r>
            <a:r>
              <a:rPr lang="en-US" sz="1200" dirty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volutpat</a:t>
            </a:r>
            <a:r>
              <a:rPr lang="en-US" sz="1200" dirty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. </a:t>
            </a:r>
            <a:r>
              <a:rPr lang="en-US" sz="1200" dirty="0" err="1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Consectetuer</a:t>
            </a:r>
            <a:r>
              <a:rPr lang="en-US" sz="1200" dirty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adipiscing</a:t>
            </a:r>
            <a:r>
              <a:rPr lang="en-US" sz="1200" dirty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elit</a:t>
            </a:r>
            <a:r>
              <a:rPr lang="en-US" sz="1200" dirty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.“</a:t>
            </a:r>
          </a:p>
          <a:p>
            <a:pPr algn="r"/>
            <a:endParaRPr lang="en-US" dirty="0">
              <a:solidFill>
                <a:schemeClr val="tx1"/>
              </a:solidFill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  <a:p>
            <a:pPr algn="r"/>
            <a:r>
              <a:rPr lang="en-US" sz="1100" dirty="0">
                <a:solidFill>
                  <a:schemeClr val="tx1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– Customer Name, Title, Company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618786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5F92C-6CA1-C74C-84FF-B431D9A9C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slide</a:t>
            </a:r>
          </a:p>
        </p:txBody>
      </p:sp>
      <p:sp>
        <p:nvSpPr>
          <p:cNvPr id="3" name="Table Placeholder 2">
            <a:extLst>
              <a:ext uri="{FF2B5EF4-FFF2-40B4-BE49-F238E27FC236}">
                <a16:creationId xmlns:a16="http://schemas.microsoft.com/office/drawing/2014/main" id="{1F4BBB62-B985-DD4B-BBCE-45C3ED27A3AB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344660477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59154-2311-4243-93E9-FBF2221D2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Bar chart</a:t>
            </a:r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38013A9F-3667-AB4F-B767-9BBDE0797C76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398774746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26F988-C827-8F41-888C-CD62EB22D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Pie chart</a:t>
            </a:r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AA06DAB0-89BD-7644-B39C-F909A64119D1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360541176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C3764-D0D3-694B-9592-537BDE479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 chart</a:t>
            </a:r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ABB82E4B-6109-E64A-A50B-5BFB73D1FC33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116123408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10D58-6221-DF49-BC0F-DB862E0B7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Q&amp;A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515403-AB99-C047-A780-42AD6749EFC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Name of presenter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80A7FC-39F4-4846-ADEF-618563F1E7D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80694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86E8B7-9E8B-6E4D-A44D-450D84437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32E577-F708-4741-BBEE-7B4323FC135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812953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E12F9-FAE4-844E-B029-1A57A2268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Slides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D08968-1A2A-E24B-9FA5-595100B8703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Charts, Photos/Images, Customer logos</a:t>
            </a:r>
          </a:p>
        </p:txBody>
      </p:sp>
    </p:spTree>
    <p:extLst>
      <p:ext uri="{BB962C8B-B14F-4D97-AF65-F5344CB8AC3E}">
        <p14:creationId xmlns:p14="http://schemas.microsoft.com/office/powerpoint/2010/main" val="2701895495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Bar chart</a:t>
            </a: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F88D97DB-389A-4543-867F-6E1D3D73768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99620222"/>
              </p:ext>
            </p:extLst>
          </p:nvPr>
        </p:nvGraphicFramePr>
        <p:xfrm>
          <a:off x="419085" y="972186"/>
          <a:ext cx="7207011" cy="33790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5472771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B6D65-B6E2-2046-B1AD-5D36C4D09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Writing Parallel Code in </a:t>
            </a:r>
            <a:r>
              <a:rPr lang="de-DE" dirty="0" err="1"/>
              <a:t>MXNet</a:t>
            </a:r>
            <a:endParaRPr lang="de-DE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46B22DE-2609-6046-91E7-A72E6D0B62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99572" y="1431692"/>
            <a:ext cx="1487750" cy="148775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53B86A9-4DF3-B646-8A3D-303E6D4CF3FF}"/>
              </a:ext>
            </a:extLst>
          </p:cNvPr>
          <p:cNvSpPr txBox="1"/>
          <p:nvPr/>
        </p:nvSpPr>
        <p:spPr>
          <a:xfrm>
            <a:off x="336789" y="3197394"/>
            <a:ext cx="1813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Lazy</a:t>
            </a:r>
            <a:r>
              <a:rPr lang="de-DE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 Evaluation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4F0EDA3-70FB-9344-A629-B5275BA856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43956" y="1127557"/>
            <a:ext cx="2069837" cy="206983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F2E0E0A-E097-4143-BDC7-7B616E882B7E}"/>
              </a:ext>
            </a:extLst>
          </p:cNvPr>
          <p:cNvSpPr txBox="1"/>
          <p:nvPr/>
        </p:nvSpPr>
        <p:spPr>
          <a:xfrm>
            <a:off x="3049398" y="3197394"/>
            <a:ext cx="21932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Parallel </a:t>
            </a:r>
            <a:r>
              <a:rPr lang="de-DE" dirty="0" err="1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Scheduling</a:t>
            </a:r>
            <a:endParaRPr lang="de-DE" dirty="0"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B87AA80-9541-8344-B2F5-69226E4C028F}"/>
              </a:ext>
            </a:extLst>
          </p:cNvPr>
          <p:cNvSpPr txBox="1"/>
          <p:nvPr/>
        </p:nvSpPr>
        <p:spPr>
          <a:xfrm>
            <a:off x="5985740" y="3197394"/>
            <a:ext cx="2702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NDArray.as_in_context</a:t>
            </a:r>
            <a:r>
              <a:rPr lang="de-DE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()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370EB2B-FF75-204F-9110-06B7D4EEB6D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70426" y="1380276"/>
            <a:ext cx="1539166" cy="1539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419317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Pie chart</a:t>
            </a: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8D599626-8F1A-2947-9D82-C72A92AD4C9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71750953"/>
              </p:ext>
            </p:extLst>
          </p:nvPr>
        </p:nvGraphicFramePr>
        <p:xfrm>
          <a:off x="-148134" y="1206906"/>
          <a:ext cx="4687492" cy="31249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AFEAC8F6-D894-6349-835D-15F6114CC96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35517088"/>
              </p:ext>
            </p:extLst>
          </p:nvPr>
        </p:nvGraphicFramePr>
        <p:xfrm>
          <a:off x="4318428" y="1208982"/>
          <a:ext cx="4502843" cy="30018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701413963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 chart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70B7393C-F10B-3F4C-8998-126184CE33A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04915064"/>
              </p:ext>
            </p:extLst>
          </p:nvPr>
        </p:nvGraphicFramePr>
        <p:xfrm>
          <a:off x="336789" y="1274725"/>
          <a:ext cx="3815451" cy="31760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3C68D741-FF9D-4441-9ED1-BEDBC3EDE7D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12503228"/>
              </p:ext>
            </p:extLst>
          </p:nvPr>
        </p:nvGraphicFramePr>
        <p:xfrm>
          <a:off x="4587931" y="1275817"/>
          <a:ext cx="4011828" cy="31726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633532426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Color  &amp; number callouts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DFC6848-68D2-1146-BA90-7C9D0DD8A991}"/>
              </a:ext>
            </a:extLst>
          </p:cNvPr>
          <p:cNvSpPr/>
          <p:nvPr/>
        </p:nvSpPr>
        <p:spPr>
          <a:xfrm>
            <a:off x="507206" y="1964532"/>
            <a:ext cx="1378744" cy="435768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5F293BA-F975-124B-B676-36FFD94401F2}"/>
              </a:ext>
            </a:extLst>
          </p:cNvPr>
          <p:cNvSpPr/>
          <p:nvPr/>
        </p:nvSpPr>
        <p:spPr>
          <a:xfrm>
            <a:off x="2189559" y="1964532"/>
            <a:ext cx="1378744" cy="435768"/>
          </a:xfrm>
          <a:prstGeom prst="rect">
            <a:avLst/>
          </a:prstGeom>
          <a:noFill/>
          <a:ln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3900422-1CE1-3E47-8DE8-22F2F18BCA9A}"/>
              </a:ext>
            </a:extLst>
          </p:cNvPr>
          <p:cNvSpPr/>
          <p:nvPr/>
        </p:nvSpPr>
        <p:spPr>
          <a:xfrm>
            <a:off x="3871912" y="1964532"/>
            <a:ext cx="1378744" cy="435768"/>
          </a:xfrm>
          <a:prstGeom prst="rect">
            <a:avLst/>
          </a:prstGeom>
          <a:noFill/>
          <a:ln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62210F4-C90D-DC4C-8DBE-A7DEA3F74B07}"/>
              </a:ext>
            </a:extLst>
          </p:cNvPr>
          <p:cNvSpPr/>
          <p:nvPr/>
        </p:nvSpPr>
        <p:spPr>
          <a:xfrm>
            <a:off x="5554265" y="1964532"/>
            <a:ext cx="1378744" cy="435768"/>
          </a:xfrm>
          <a:prstGeom prst="rect">
            <a:avLst/>
          </a:prstGeom>
          <a:noFill/>
          <a:ln>
            <a:solidFill>
              <a:schemeClr val="accent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8906F81-5428-AA4F-9B49-188C378C0229}"/>
              </a:ext>
            </a:extLst>
          </p:cNvPr>
          <p:cNvSpPr/>
          <p:nvPr/>
        </p:nvSpPr>
        <p:spPr>
          <a:xfrm>
            <a:off x="7236618" y="1964532"/>
            <a:ext cx="1378744" cy="435768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2F92BF1-225D-DE4C-93B3-817E94A2BCAF}"/>
              </a:ext>
            </a:extLst>
          </p:cNvPr>
          <p:cNvSpPr/>
          <p:nvPr/>
        </p:nvSpPr>
        <p:spPr>
          <a:xfrm>
            <a:off x="507206" y="2550320"/>
            <a:ext cx="1378744" cy="435768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C552443-5322-B84C-A11C-CB53E48FA552}"/>
              </a:ext>
            </a:extLst>
          </p:cNvPr>
          <p:cNvSpPr/>
          <p:nvPr/>
        </p:nvSpPr>
        <p:spPr>
          <a:xfrm>
            <a:off x="2189559" y="2550320"/>
            <a:ext cx="1378744" cy="435768"/>
          </a:xfrm>
          <a:prstGeom prst="rect">
            <a:avLst/>
          </a:prstGeom>
          <a:noFill/>
          <a:ln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E21526A-80EE-1142-9974-2F384827466E}"/>
              </a:ext>
            </a:extLst>
          </p:cNvPr>
          <p:cNvSpPr/>
          <p:nvPr/>
        </p:nvSpPr>
        <p:spPr>
          <a:xfrm>
            <a:off x="3871912" y="2550320"/>
            <a:ext cx="1378744" cy="435768"/>
          </a:xfrm>
          <a:prstGeom prst="rect">
            <a:avLst/>
          </a:prstGeom>
          <a:noFill/>
          <a:ln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E5D68C2-CA6F-F944-86AE-1277ED3AFD31}"/>
              </a:ext>
            </a:extLst>
          </p:cNvPr>
          <p:cNvSpPr/>
          <p:nvPr/>
        </p:nvSpPr>
        <p:spPr>
          <a:xfrm>
            <a:off x="5554265" y="2550320"/>
            <a:ext cx="1378744" cy="435768"/>
          </a:xfrm>
          <a:prstGeom prst="rect">
            <a:avLst/>
          </a:prstGeom>
          <a:noFill/>
          <a:ln>
            <a:solidFill>
              <a:schemeClr val="accent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49D5A17-AB18-6444-8CCF-222172B154C2}"/>
              </a:ext>
            </a:extLst>
          </p:cNvPr>
          <p:cNvSpPr/>
          <p:nvPr/>
        </p:nvSpPr>
        <p:spPr>
          <a:xfrm>
            <a:off x="7236618" y="2550320"/>
            <a:ext cx="1378744" cy="435768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59A4FD1-C8D5-3744-B5F4-1DFB65C4755D}"/>
              </a:ext>
            </a:extLst>
          </p:cNvPr>
          <p:cNvSpPr/>
          <p:nvPr/>
        </p:nvSpPr>
        <p:spPr>
          <a:xfrm>
            <a:off x="507206" y="3136108"/>
            <a:ext cx="1378744" cy="435768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DF4FA82-9D7E-1541-A373-1B28DE2BB5B9}"/>
              </a:ext>
            </a:extLst>
          </p:cNvPr>
          <p:cNvSpPr/>
          <p:nvPr/>
        </p:nvSpPr>
        <p:spPr>
          <a:xfrm>
            <a:off x="2189559" y="3136108"/>
            <a:ext cx="1378744" cy="435768"/>
          </a:xfrm>
          <a:prstGeom prst="rect">
            <a:avLst/>
          </a:prstGeom>
          <a:noFill/>
          <a:ln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7E63D92-A141-834F-9437-261FEC86F950}"/>
              </a:ext>
            </a:extLst>
          </p:cNvPr>
          <p:cNvSpPr/>
          <p:nvPr/>
        </p:nvSpPr>
        <p:spPr>
          <a:xfrm>
            <a:off x="3871912" y="3136108"/>
            <a:ext cx="1378744" cy="435768"/>
          </a:xfrm>
          <a:prstGeom prst="rect">
            <a:avLst/>
          </a:prstGeom>
          <a:noFill/>
          <a:ln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8CBEBA3-E3BB-B74E-885C-0D8D2CCF94C3}"/>
              </a:ext>
            </a:extLst>
          </p:cNvPr>
          <p:cNvSpPr/>
          <p:nvPr/>
        </p:nvSpPr>
        <p:spPr>
          <a:xfrm>
            <a:off x="5554265" y="3136108"/>
            <a:ext cx="1378744" cy="435768"/>
          </a:xfrm>
          <a:prstGeom prst="rect">
            <a:avLst/>
          </a:prstGeom>
          <a:noFill/>
          <a:ln>
            <a:solidFill>
              <a:schemeClr val="accent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32B3442-10A5-7649-B6FC-6DE9A148A322}"/>
              </a:ext>
            </a:extLst>
          </p:cNvPr>
          <p:cNvSpPr/>
          <p:nvPr/>
        </p:nvSpPr>
        <p:spPr>
          <a:xfrm>
            <a:off x="7236618" y="3136108"/>
            <a:ext cx="1378744" cy="435768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75E8A7E-B87F-D44E-8E06-34237F89D363}"/>
              </a:ext>
            </a:extLst>
          </p:cNvPr>
          <p:cNvSpPr/>
          <p:nvPr/>
        </p:nvSpPr>
        <p:spPr>
          <a:xfrm>
            <a:off x="507206" y="3721896"/>
            <a:ext cx="1378744" cy="435768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55DCD57-D9E9-A140-A9CF-107905EFFB82}"/>
              </a:ext>
            </a:extLst>
          </p:cNvPr>
          <p:cNvSpPr/>
          <p:nvPr/>
        </p:nvSpPr>
        <p:spPr>
          <a:xfrm>
            <a:off x="2189559" y="3721896"/>
            <a:ext cx="1378744" cy="435768"/>
          </a:xfrm>
          <a:prstGeom prst="rect">
            <a:avLst/>
          </a:prstGeom>
          <a:noFill/>
          <a:ln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405468B-9527-E745-B7AE-707878BAEDF3}"/>
              </a:ext>
            </a:extLst>
          </p:cNvPr>
          <p:cNvSpPr/>
          <p:nvPr/>
        </p:nvSpPr>
        <p:spPr>
          <a:xfrm>
            <a:off x="3871912" y="3721896"/>
            <a:ext cx="1378744" cy="435768"/>
          </a:xfrm>
          <a:prstGeom prst="rect">
            <a:avLst/>
          </a:prstGeom>
          <a:noFill/>
          <a:ln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FA8FFDB-D353-B349-B9F5-961305C0C273}"/>
              </a:ext>
            </a:extLst>
          </p:cNvPr>
          <p:cNvSpPr/>
          <p:nvPr/>
        </p:nvSpPr>
        <p:spPr>
          <a:xfrm>
            <a:off x="5554265" y="3721896"/>
            <a:ext cx="1378744" cy="435768"/>
          </a:xfrm>
          <a:prstGeom prst="rect">
            <a:avLst/>
          </a:prstGeom>
          <a:noFill/>
          <a:ln>
            <a:solidFill>
              <a:schemeClr val="accent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B5EEA74-003C-2740-9C21-C090CF1E308F}"/>
              </a:ext>
            </a:extLst>
          </p:cNvPr>
          <p:cNvSpPr/>
          <p:nvPr/>
        </p:nvSpPr>
        <p:spPr>
          <a:xfrm>
            <a:off x="7236618" y="3721896"/>
            <a:ext cx="1378744" cy="435768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B2F779D6-9603-1946-9B90-99665C05EF4B}"/>
              </a:ext>
            </a:extLst>
          </p:cNvPr>
          <p:cNvSpPr/>
          <p:nvPr/>
        </p:nvSpPr>
        <p:spPr>
          <a:xfrm>
            <a:off x="921543" y="1228725"/>
            <a:ext cx="454700" cy="454700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5B48746-E6B2-FE4D-ACC7-F89AF17B89DA}"/>
              </a:ext>
            </a:extLst>
          </p:cNvPr>
          <p:cNvSpPr txBox="1"/>
          <p:nvPr/>
        </p:nvSpPr>
        <p:spPr>
          <a:xfrm>
            <a:off x="992440" y="1271409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1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6C265A2A-A35E-DB4E-85ED-F0CCD3BBF979}"/>
              </a:ext>
            </a:extLst>
          </p:cNvPr>
          <p:cNvSpPr/>
          <p:nvPr/>
        </p:nvSpPr>
        <p:spPr>
          <a:xfrm>
            <a:off x="2628899" y="1228725"/>
            <a:ext cx="454700" cy="454700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C79F5EE-7C88-8948-B0C3-F24359035C34}"/>
              </a:ext>
            </a:extLst>
          </p:cNvPr>
          <p:cNvSpPr txBox="1"/>
          <p:nvPr/>
        </p:nvSpPr>
        <p:spPr>
          <a:xfrm>
            <a:off x="2699796" y="1271409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2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76723E91-8B42-CB4C-9E58-EC596685CD08}"/>
              </a:ext>
            </a:extLst>
          </p:cNvPr>
          <p:cNvSpPr/>
          <p:nvPr/>
        </p:nvSpPr>
        <p:spPr>
          <a:xfrm>
            <a:off x="4279105" y="1228725"/>
            <a:ext cx="454700" cy="454700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EB51BE6-AB1B-8D4C-88C4-8BDC3650144F}"/>
              </a:ext>
            </a:extLst>
          </p:cNvPr>
          <p:cNvSpPr txBox="1"/>
          <p:nvPr/>
        </p:nvSpPr>
        <p:spPr>
          <a:xfrm>
            <a:off x="4350002" y="1271409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3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E59FF740-64DD-6D40-A97F-4EB335B825B4}"/>
              </a:ext>
            </a:extLst>
          </p:cNvPr>
          <p:cNvSpPr/>
          <p:nvPr/>
        </p:nvSpPr>
        <p:spPr>
          <a:xfrm>
            <a:off x="5965030" y="1228725"/>
            <a:ext cx="454700" cy="454700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22FEC96-E7C8-344C-9463-3AE9E8203A27}"/>
              </a:ext>
            </a:extLst>
          </p:cNvPr>
          <p:cNvSpPr txBox="1"/>
          <p:nvPr/>
        </p:nvSpPr>
        <p:spPr>
          <a:xfrm>
            <a:off x="6035927" y="1271409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4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1AA25772-EA6F-AA46-B17B-CDF5BE949CDC}"/>
              </a:ext>
            </a:extLst>
          </p:cNvPr>
          <p:cNvSpPr/>
          <p:nvPr/>
        </p:nvSpPr>
        <p:spPr>
          <a:xfrm>
            <a:off x="7622380" y="1228725"/>
            <a:ext cx="454700" cy="454700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933A772-DC46-0445-B805-4BF1A7A9AA89}"/>
              </a:ext>
            </a:extLst>
          </p:cNvPr>
          <p:cNvSpPr txBox="1"/>
          <p:nvPr/>
        </p:nvSpPr>
        <p:spPr>
          <a:xfrm>
            <a:off x="7621837" y="1271409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2804781960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slide (collage)</a:t>
            </a:r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FCBAC73C-F577-464D-B3AA-B34D470AB5C6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l="24582" r="24582"/>
          <a:stretch>
            <a:fillRect/>
          </a:stretch>
        </p:blipFill>
        <p:spPr>
          <a:xfrm>
            <a:off x="444126" y="1119541"/>
            <a:ext cx="2836863" cy="3142897"/>
          </a:xfrm>
        </p:spPr>
      </p:pic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DFE1772B-7136-2046-81CD-152702C3EE0E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3"/>
          <a:srcRect l="24582" r="24582"/>
          <a:stretch>
            <a:fillRect/>
          </a:stretch>
        </p:blipFill>
        <p:spPr>
          <a:xfrm>
            <a:off x="5769161" y="1119541"/>
            <a:ext cx="2958150" cy="3142897"/>
          </a:xfrm>
        </p:spPr>
      </p:pic>
      <p:pic>
        <p:nvPicPr>
          <p:cNvPr id="12" name="Picture Placeholder 11">
            <a:extLst>
              <a:ext uri="{FF2B5EF4-FFF2-40B4-BE49-F238E27FC236}">
                <a16:creationId xmlns:a16="http://schemas.microsoft.com/office/drawing/2014/main" id="{8C1CC606-0572-5740-9503-E387187EEF39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4"/>
          <a:srcRect l="10352" r="10352"/>
          <a:stretch>
            <a:fillRect/>
          </a:stretch>
        </p:blipFill>
        <p:spPr>
          <a:xfrm>
            <a:off x="3525464" y="1119188"/>
            <a:ext cx="2001837" cy="1679575"/>
          </a:xfrm>
        </p:spPr>
      </p:pic>
      <p:pic>
        <p:nvPicPr>
          <p:cNvPr id="14" name="Picture Placeholder 13">
            <a:extLst>
              <a:ext uri="{FF2B5EF4-FFF2-40B4-BE49-F238E27FC236}">
                <a16:creationId xmlns:a16="http://schemas.microsoft.com/office/drawing/2014/main" id="{C9492483-0988-9549-AA88-168AA337B3A4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5"/>
          <a:srcRect l="9708" r="9708"/>
          <a:stretch>
            <a:fillRect/>
          </a:stretch>
        </p:blipFill>
        <p:spPr>
          <a:xfrm>
            <a:off x="3525464" y="3005138"/>
            <a:ext cx="2001837" cy="1257300"/>
          </a:xfrm>
        </p:spPr>
      </p:pic>
    </p:spTree>
    <p:extLst>
      <p:ext uri="{BB962C8B-B14F-4D97-AF65-F5344CB8AC3E}">
        <p14:creationId xmlns:p14="http://schemas.microsoft.com/office/powerpoint/2010/main" val="3474465926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Image slide (one photo center)</a:t>
            </a:r>
          </a:p>
        </p:txBody>
      </p:sp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5DBD8401-DEAF-A54B-8868-6A1B92B0F1DE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t="13902" b="13902"/>
          <a:stretch>
            <a:fillRect/>
          </a:stretch>
        </p:blipFill>
        <p:spPr>
          <a:xfrm>
            <a:off x="444126" y="1064449"/>
            <a:ext cx="8294760" cy="3336345"/>
          </a:xfr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48B9DA5-5B44-7742-9D74-9CD7688B7A2D}"/>
              </a:ext>
            </a:extLst>
          </p:cNvPr>
          <p:cNvSpPr txBox="1"/>
          <p:nvPr/>
        </p:nvSpPr>
        <p:spPr>
          <a:xfrm>
            <a:off x="4224563" y="2381220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FPO</a:t>
            </a:r>
          </a:p>
        </p:txBody>
      </p:sp>
    </p:spTree>
    <p:extLst>
      <p:ext uri="{BB962C8B-B14F-4D97-AF65-F5344CB8AC3E}">
        <p14:creationId xmlns:p14="http://schemas.microsoft.com/office/powerpoint/2010/main" val="4133783673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slide (2up)</a:t>
            </a: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43829BDD-9E89-F74F-80E9-95C82579975F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l="4512" r="4512"/>
          <a:stretch>
            <a:fillRect/>
          </a:stretch>
        </p:blipFill>
        <p:spPr>
          <a:xfrm>
            <a:off x="442950" y="1119541"/>
            <a:ext cx="5077279" cy="3142897"/>
          </a:xfrm>
        </p:spPr>
      </p:pic>
      <p:pic>
        <p:nvPicPr>
          <p:cNvPr id="12" name="Picture Placeholder 11">
            <a:extLst>
              <a:ext uri="{FF2B5EF4-FFF2-40B4-BE49-F238E27FC236}">
                <a16:creationId xmlns:a16="http://schemas.microsoft.com/office/drawing/2014/main" id="{76675AD9-EE79-6F4A-AA61-E6CF86D55F15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3"/>
          <a:srcRect l="31213" r="31213"/>
          <a:stretch>
            <a:fillRect/>
          </a:stretch>
        </p:blipFill>
        <p:spPr>
          <a:xfrm>
            <a:off x="5767985" y="1119541"/>
            <a:ext cx="2836863" cy="3142897"/>
          </a:xfrm>
        </p:spPr>
      </p:pic>
    </p:spTree>
    <p:extLst>
      <p:ext uri="{BB962C8B-B14F-4D97-AF65-F5344CB8AC3E}">
        <p14:creationId xmlns:p14="http://schemas.microsoft.com/office/powerpoint/2010/main" val="3849341892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B496BD3F-9607-1A4B-84D9-D2B556790F35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rcRect t="7726" b="7726"/>
          <a:stretch>
            <a:fillRect/>
          </a:stretch>
        </p:blipFill>
        <p:spPr/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41C76F1-E1C5-3342-B821-986264905480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1">
              <a:alpha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A0DC56A-438E-514E-AFC4-7393A169A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Image slide (full bleed photo)</a:t>
            </a:r>
          </a:p>
        </p:txBody>
      </p:sp>
    </p:spTree>
    <p:extLst>
      <p:ext uri="{BB962C8B-B14F-4D97-AF65-F5344CB8AC3E}">
        <p14:creationId xmlns:p14="http://schemas.microsoft.com/office/powerpoint/2010/main" val="2098585906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Split content</a:t>
            </a: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FAE2CC42-BBAC-C448-B102-0DE236E20E10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 rotWithShape="1">
          <a:blip r:embed="rId2"/>
          <a:srcRect l="-370" t="1" r="-11" b="397"/>
          <a:stretch/>
        </p:blipFill>
        <p:spPr>
          <a:xfrm>
            <a:off x="4542971" y="1013043"/>
            <a:ext cx="4337027" cy="2078499"/>
          </a:xfrm>
        </p:spPr>
      </p:pic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F7896EFE-3143-CF40-ADED-4DBE4EF153C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36550" y="1065213"/>
            <a:ext cx="3973513" cy="3179762"/>
          </a:xfrm>
        </p:spPr>
        <p:txBody>
          <a:bodyPr/>
          <a:lstStyle/>
          <a:p>
            <a:r>
              <a:rPr lang="en-US" b="1" dirty="0"/>
              <a:t>Lorem ipsum dolor sit </a:t>
            </a:r>
            <a:r>
              <a:rPr lang="en-US" b="1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dolore magna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. </a:t>
            </a:r>
          </a:p>
          <a:p>
            <a:endParaRPr lang="en-US" dirty="0"/>
          </a:p>
          <a:p>
            <a:pPr lvl="0"/>
            <a:r>
              <a:rPr lang="en-US" b="1" dirty="0"/>
              <a:t>Lorem ipsum dolor sit </a:t>
            </a:r>
            <a:r>
              <a:rPr lang="en-US" b="1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dolore magna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1910065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Customer logos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F79E3A4-4CA4-3248-AC03-CBDD144FC5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7403" y="1723952"/>
            <a:ext cx="990468" cy="39618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0E46EAF-8277-AF4A-9FCB-2B603E2DBE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20855" y="1778233"/>
            <a:ext cx="755103" cy="28316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A1C72C2-44A7-0E48-ADB0-682CC20F1B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83010" y="1837265"/>
            <a:ext cx="889000" cy="1651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D616AD4-BB2A-B44A-AEDB-CF77D4046FE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0672" y="1740460"/>
            <a:ext cx="379679" cy="37967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713245C-A45F-FF4F-BD71-DEFA6A1FB9D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12273" y="2849973"/>
            <a:ext cx="510549" cy="51054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688172C-D33C-914D-816F-E81AB95D493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12044" y="2791167"/>
            <a:ext cx="739416" cy="52815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95B5047-CE8B-FA41-9D6B-BCE4442FF29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665472" y="2879502"/>
            <a:ext cx="897862" cy="52815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8146515B-2E63-7D48-B809-9B3049978E3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748825" y="2997152"/>
            <a:ext cx="1280457" cy="306196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97891FDF-1DCA-3C4F-AA05-7E9B62B8F29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451460" y="1553671"/>
            <a:ext cx="918328" cy="688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9664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5B160-BF55-4248-947E-726BF65FE6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Lab 1: Multi GPU Training in </a:t>
            </a:r>
            <a:r>
              <a:rPr lang="de-DE" dirty="0" err="1"/>
              <a:t>Gluon</a:t>
            </a:r>
            <a:endParaRPr lang="de-DE" dirty="0"/>
          </a:p>
        </p:txBody>
      </p:sp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B6A2FEA0-F6A8-0344-B467-FE8E778BE199}"/>
              </a:ext>
            </a:extLst>
          </p:cNvPr>
          <p:cNvSpPr txBox="1">
            <a:spLocks/>
          </p:cNvSpPr>
          <p:nvPr/>
        </p:nvSpPr>
        <p:spPr>
          <a:xfrm>
            <a:off x="396874" y="2970213"/>
            <a:ext cx="6080125" cy="489424"/>
          </a:xfrm>
          <a:prstGeom prst="rect">
            <a:avLst/>
          </a:prstGeom>
        </p:spPr>
        <p:txBody>
          <a:bodyPr/>
          <a:lstStyle>
            <a:lvl1pPr marL="0" indent="0" algn="l" defTabSz="457200" rtl="0" eaLnBrk="1" latinLnBrk="0" hangingPunct="1">
              <a:spcBef>
                <a:spcPct val="20000"/>
              </a:spcBef>
              <a:buFontTx/>
              <a:buNone/>
              <a:defRPr sz="1800" b="0" i="0" kern="1200">
                <a:solidFill>
                  <a:srgbClr val="414042"/>
                </a:solidFill>
                <a:latin typeface="Amazon Ember Regular" charset="0"/>
                <a:ea typeface="+mn-ea"/>
                <a:cs typeface="Amazon Ember Regular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b="0" i="0" kern="1200">
                <a:solidFill>
                  <a:srgbClr val="414042"/>
                </a:solidFill>
                <a:latin typeface="Amazon Ember Regular" charset="0"/>
                <a:ea typeface="+mn-ea"/>
                <a:cs typeface="Amazon Ember Regular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b="0" i="0" kern="1200">
                <a:solidFill>
                  <a:srgbClr val="414042"/>
                </a:solidFill>
                <a:latin typeface="Amazon Ember Regular" charset="0"/>
                <a:ea typeface="+mn-ea"/>
                <a:cs typeface="Amazon Ember Regular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b="0" i="0" kern="1200">
                <a:solidFill>
                  <a:srgbClr val="414042"/>
                </a:solidFill>
                <a:latin typeface="Amazon Ember Regular" charset="0"/>
                <a:ea typeface="+mn-ea"/>
                <a:cs typeface="Amazon Ember Regular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200" b="0" i="0" kern="1200">
                <a:solidFill>
                  <a:srgbClr val="414042"/>
                </a:solidFill>
                <a:latin typeface="Amazon Ember Regular" charset="0"/>
                <a:ea typeface="+mn-ea"/>
                <a:cs typeface="Amazon Ember Regular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labs/</a:t>
            </a:r>
            <a:r>
              <a:rPr lang="en-US" dirty="0" err="1">
                <a:solidFill>
                  <a:schemeClr val="bg1"/>
                </a:solidFill>
              </a:rPr>
              <a:t>multiple_gpus_gluon</a:t>
            </a:r>
            <a:r>
              <a:rPr lang="en-US" dirty="0">
                <a:solidFill>
                  <a:schemeClr val="bg1"/>
                </a:solidFill>
              </a:rPr>
              <a:t>/</a:t>
            </a:r>
            <a:r>
              <a:rPr lang="en-US" dirty="0" err="1">
                <a:solidFill>
                  <a:schemeClr val="bg1"/>
                </a:solidFill>
              </a:rPr>
              <a:t>multiple_gpus_gluon.ipynb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27471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79853-5A5C-A047-99E7-5790F0FF1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Setting </a:t>
            </a:r>
            <a:r>
              <a:rPr lang="de-DE" dirty="0" err="1"/>
              <a:t>Up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Labs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D9BED0-FCC0-0247-8B0E-BB1AC3D65A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0592" y="1009332"/>
            <a:ext cx="8422408" cy="3553926"/>
          </a:xfrm>
        </p:spPr>
        <p:txBody>
          <a:bodyPr/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de-DE" dirty="0"/>
              <a:t>AWS Account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SageMaker</a:t>
            </a:r>
            <a:r>
              <a:rPr lang="de-DE" dirty="0"/>
              <a:t> </a:t>
            </a:r>
            <a:r>
              <a:rPr lang="de-DE" dirty="0" err="1"/>
              <a:t>permissions</a:t>
            </a:r>
            <a:endParaRPr lang="de-DE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de-DE" dirty="0"/>
              <a:t>p3.8xlarge </a:t>
            </a:r>
            <a:r>
              <a:rPr lang="de-DE" dirty="0" err="1"/>
              <a:t>notebook</a:t>
            </a:r>
            <a:r>
              <a:rPr lang="de-DE" dirty="0"/>
              <a:t> </a:t>
            </a:r>
            <a:r>
              <a:rPr lang="de-DE" dirty="0" err="1"/>
              <a:t>instance</a:t>
            </a:r>
            <a:r>
              <a:rPr lang="de-DE" dirty="0"/>
              <a:t> (</a:t>
            </a:r>
            <a:r>
              <a:rPr lang="de-DE" dirty="0" err="1"/>
              <a:t>for</a:t>
            </a:r>
            <a:r>
              <a:rPr lang="de-DE" dirty="0"/>
              <a:t> multiple GPUs)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de-DE" dirty="0"/>
              <a:t>s3 </a:t>
            </a:r>
            <a:r>
              <a:rPr lang="de-DE" dirty="0" err="1"/>
              <a:t>bucket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access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SageMaker</a:t>
            </a:r>
            <a:r>
              <a:rPr lang="de-DE" dirty="0"/>
              <a:t> </a:t>
            </a:r>
            <a:r>
              <a:rPr lang="de-DE" dirty="0" err="1"/>
              <a:t>role</a:t>
            </a:r>
            <a:endParaRPr lang="de-DE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de-DE" dirty="0"/>
              <a:t>Open a terminal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notebook</a:t>
            </a:r>
            <a:endParaRPr lang="de-DE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de-DE" dirty="0"/>
              <a:t>cd </a:t>
            </a:r>
            <a:r>
              <a:rPr lang="de-DE" dirty="0" err="1"/>
              <a:t>SageMaker</a:t>
            </a:r>
            <a:endParaRPr lang="de-DE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de-DE" i="1" dirty="0"/>
              <a:t>`</a:t>
            </a:r>
            <a:r>
              <a:rPr lang="de-DE" b="1" dirty="0" err="1"/>
              <a:t>git</a:t>
            </a:r>
            <a:r>
              <a:rPr lang="de-DE" b="1" dirty="0"/>
              <a:t> </a:t>
            </a:r>
            <a:r>
              <a:rPr lang="de-DE" b="1" dirty="0" err="1"/>
              <a:t>clone</a:t>
            </a:r>
            <a:r>
              <a:rPr lang="de-DE" b="1" dirty="0"/>
              <a:t> https://</a:t>
            </a:r>
            <a:r>
              <a:rPr lang="de-DE" b="1" dirty="0" err="1"/>
              <a:t>github.com</a:t>
            </a:r>
            <a:r>
              <a:rPr lang="de-DE" b="1" dirty="0"/>
              <a:t>/</a:t>
            </a:r>
            <a:r>
              <a:rPr lang="de-DE" b="1" dirty="0" err="1"/>
              <a:t>cyrusmvahid</a:t>
            </a:r>
            <a:r>
              <a:rPr lang="de-DE" b="1" dirty="0"/>
              <a:t>/</a:t>
            </a:r>
            <a:r>
              <a:rPr lang="de-DE" b="1" dirty="0" err="1"/>
              <a:t>GluonBootcamp.git</a:t>
            </a:r>
            <a:r>
              <a:rPr lang="de-DE" i="1" dirty="0"/>
              <a:t>`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de-DE" dirty="0"/>
              <a:t>Open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notebook</a:t>
            </a:r>
            <a:r>
              <a:rPr lang="de-DE" dirty="0"/>
              <a:t> ‘</a:t>
            </a:r>
            <a:r>
              <a:rPr lang="de-DE" b="1" dirty="0" err="1"/>
              <a:t>labs</a:t>
            </a:r>
            <a:r>
              <a:rPr lang="de-DE" b="1" dirty="0"/>
              <a:t>/</a:t>
            </a:r>
            <a:r>
              <a:rPr lang="de-DE" b="1" dirty="0" err="1"/>
              <a:t>multiple_gpus_gluon</a:t>
            </a:r>
            <a:r>
              <a:rPr lang="de-DE" b="1" dirty="0"/>
              <a:t>/</a:t>
            </a:r>
            <a:r>
              <a:rPr lang="de-DE" b="1" dirty="0" err="1"/>
              <a:t>multiple_gpus_gluon.ipynb</a:t>
            </a:r>
            <a:r>
              <a:rPr lang="de-DE" dirty="0"/>
              <a:t>‘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67461729"/>
      </p:ext>
    </p:extLst>
  </p:cSld>
  <p:clrMapOvr>
    <a:masterClrMapping/>
  </p:clrMapOvr>
</p:sld>
</file>

<file path=ppt/theme/theme1.xml><?xml version="1.0" encoding="utf-8"?>
<a:theme xmlns:a="http://schemas.openxmlformats.org/drawingml/2006/main" name="DeckTemplate-AWS">
  <a:themeElements>
    <a:clrScheme name="AWS extended color">
      <a:dk1>
        <a:srgbClr val="002D43"/>
      </a:dk1>
      <a:lt1>
        <a:srgbClr val="FFFFFF"/>
      </a:lt1>
      <a:dk2>
        <a:srgbClr val="002D43"/>
      </a:dk2>
      <a:lt2>
        <a:srgbClr val="FFFFFF"/>
      </a:lt2>
      <a:accent1>
        <a:srgbClr val="FF9900"/>
      </a:accent1>
      <a:accent2>
        <a:srgbClr val="00A0C8"/>
      </a:accent2>
      <a:accent3>
        <a:srgbClr val="007DBC"/>
      </a:accent3>
      <a:accent4>
        <a:srgbClr val="69AE35"/>
      </a:accent4>
      <a:accent5>
        <a:srgbClr val="1D8900"/>
      </a:accent5>
      <a:accent6>
        <a:srgbClr val="FF5745"/>
      </a:accent6>
      <a:hlink>
        <a:srgbClr val="00E0EA"/>
      </a:hlink>
      <a:folHlink>
        <a:srgbClr val="00A0C8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6">
            <a:lumMod val="50000"/>
          </a:schemeClr>
        </a:solidFill>
        <a:ln>
          <a:noFill/>
        </a:ln>
        <a:effectLst/>
      </a:spPr>
      <a:bodyPr rtlCol="0" anchor="ctr"/>
      <a:lstStyle>
        <a:defPPr algn="ctr">
          <a:defRPr dirty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AWS_Deck_Template.potx" id="{956C5B2E-0233-4212-9383-50A039694C0C}" vid="{0176EEA5-D87D-4097-B356-86DC884F454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26A3D6C04DFD740953BA1B2B9E62D60" ma:contentTypeVersion="0" ma:contentTypeDescription="Create a new document." ma:contentTypeScope="" ma:versionID="26617cd14cd3af163c0e97ff614e520a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51A3258A-222C-4488-825E-7520D001FB7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705B35A6-8B52-46A5-AE45-B98C6459DC1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597C89A-FD0C-431E-81F6-90225B937683}">
  <ds:schemaRefs>
    <ds:schemaRef ds:uri="http://schemas.microsoft.com/office/infopath/2007/PartnerControls"/>
    <ds:schemaRef ds:uri="http://www.w3.org/XML/1998/namespace"/>
    <ds:schemaRef ds:uri="http://schemas.microsoft.com/office/2006/documentManagement/types"/>
    <ds:schemaRef ds:uri="http://purl.org/dc/dcmitype/"/>
    <ds:schemaRef ds:uri="http://schemas.openxmlformats.org/package/2006/metadata/core-properties"/>
    <ds:schemaRef ds:uri="http://purl.org/dc/terms/"/>
    <ds:schemaRef ds:uri="http://schemas.microsoft.com/office/2006/metadata/properties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DeckTemplate_AWS</Template>
  <TotalTime>5402</TotalTime>
  <Words>2308</Words>
  <Application>Microsoft Macintosh PowerPoint</Application>
  <PresentationFormat>On-screen Show (16:9)</PresentationFormat>
  <Paragraphs>397</Paragraphs>
  <Slides>78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78</vt:i4>
      </vt:variant>
    </vt:vector>
  </HeadingPairs>
  <TitlesOfParts>
    <vt:vector size="86" baseType="lpstr">
      <vt:lpstr>Amazon Ember</vt:lpstr>
      <vt:lpstr>Amazon Ember Light</vt:lpstr>
      <vt:lpstr>Amazon Ember Regular</vt:lpstr>
      <vt:lpstr>Arial</vt:lpstr>
      <vt:lpstr>Helvetica Neue</vt:lpstr>
      <vt:lpstr>Helvetica Neue Medium</vt:lpstr>
      <vt:lpstr>Menlo</vt:lpstr>
      <vt:lpstr>DeckTemplate-AWS</vt:lpstr>
      <vt:lpstr>PowerPoint Presentation</vt:lpstr>
      <vt:lpstr>Agenda</vt:lpstr>
      <vt:lpstr>Introduction</vt:lpstr>
      <vt:lpstr>Multiple GPU</vt:lpstr>
      <vt:lpstr>Data Parallel LSTNet – electricity.txt</vt:lpstr>
      <vt:lpstr>Data Locations</vt:lpstr>
      <vt:lpstr>Writing Parallel Code in MXNet</vt:lpstr>
      <vt:lpstr>Lab 1: Multi GPU Training in Gluon</vt:lpstr>
      <vt:lpstr>Setting Up for the Labs</vt:lpstr>
      <vt:lpstr>Steps to Multiple GPU Training</vt:lpstr>
      <vt:lpstr>Distributed Training with MXNet</vt:lpstr>
      <vt:lpstr>The kvstore</vt:lpstr>
      <vt:lpstr>MainComponents of an MXNet Cluster</vt:lpstr>
      <vt:lpstr>How to Start a Component</vt:lpstr>
      <vt:lpstr>Our Test Cluster</vt:lpstr>
      <vt:lpstr>Bootstrap a Cluster</vt:lpstr>
      <vt:lpstr>start_scheduler.py</vt:lpstr>
      <vt:lpstr>start_server.py</vt:lpstr>
      <vt:lpstr>start_worker.py</vt:lpstr>
      <vt:lpstr>Server: ADD_NODE( role=server )</vt:lpstr>
      <vt:lpstr>Scheduler: Confirm ADD_NODE( role=server )</vt:lpstr>
      <vt:lpstr>Worker: ADD_NODE( role=worker)</vt:lpstr>
      <vt:lpstr>Scheduler: ASSIGN_RANK( rank=8, node=server)</vt:lpstr>
      <vt:lpstr>Scheduler: ASSIGN_RANK( rank=9, node=worker)</vt:lpstr>
      <vt:lpstr>Scheduler: ADD_NODE( rank=9, node=worker)</vt:lpstr>
      <vt:lpstr>Scheduler: ADD_NODE( rank=8, node=server)</vt:lpstr>
      <vt:lpstr>Scheduler: CONNECTED( 1 worker, 1 server )</vt:lpstr>
      <vt:lpstr>Server: CONNECTED( 1 scheduler, 1 worker )</vt:lpstr>
      <vt:lpstr>Worker: CONNECTED( 1 scheduler, 1 server )</vt:lpstr>
      <vt:lpstr>Scheduler, Worker, Server: BARRIER_REACHED( barrier_group = 7)</vt:lpstr>
      <vt:lpstr>Scheduler: BARRIER_COUNT( barrier_group = 7 ) = 3</vt:lpstr>
      <vt:lpstr>Scheduler: BARRIER_REMOVED( barrier_group = 0 )</vt:lpstr>
      <vt:lpstr>Scheduler: BARRIER_COUNT( barrier_group = 7 ) = 1</vt:lpstr>
      <vt:lpstr>Scheduler: SLEEP()</vt:lpstr>
      <vt:lpstr>Lab 2: Distributed Training with SageMaker and Gluon</vt:lpstr>
      <vt:lpstr>Steps to Distributed Training</vt:lpstr>
      <vt:lpstr>Lab 4: Multiple GPUs from Scratch</vt:lpstr>
      <vt:lpstr>Task 1: Lazy Evaluation</vt:lpstr>
      <vt:lpstr>Task 2: Parallel Computation</vt:lpstr>
      <vt:lpstr>Task 3: Parallel Computation 2</vt:lpstr>
      <vt:lpstr>Task 4: Define a Convolutional Neural Network</vt:lpstr>
      <vt:lpstr>Task 4: Define a Function to Copy Parameters to a GPU</vt:lpstr>
      <vt:lpstr>Task 6: Create a function to sum and broadcast the results</vt:lpstr>
      <vt:lpstr>Task 7: Split into Batches and Copy to GPUs</vt:lpstr>
      <vt:lpstr>Task 8: Create a Function to Train on a Single Batch</vt:lpstr>
      <vt:lpstr>Task 9: Put it All Together to Train and Validate on MNIST</vt:lpstr>
      <vt:lpstr>Divider slide</vt:lpstr>
      <vt:lpstr>Divider slide</vt:lpstr>
      <vt:lpstr>PowerPoint Presentation</vt:lpstr>
      <vt:lpstr>PowerPoint Presentation</vt:lpstr>
      <vt:lpstr>PowerPoint Presentation</vt:lpstr>
      <vt:lpstr>PowerPoint Presentation</vt:lpstr>
      <vt:lpstr>Bullet list one column</vt:lpstr>
      <vt:lpstr>Bullet list two column</vt:lpstr>
      <vt:lpstr>Image slide (collage)</vt:lpstr>
      <vt:lpstr>Image slide (center)</vt:lpstr>
      <vt:lpstr>Image slide (2up)</vt:lpstr>
      <vt:lpstr>Image slide (full bleed)</vt:lpstr>
      <vt:lpstr>Content + image</vt:lpstr>
      <vt:lpstr>Customer logos full color</vt:lpstr>
      <vt:lpstr>Quotes</vt:lpstr>
      <vt:lpstr>Table slide</vt:lpstr>
      <vt:lpstr>Bar chart</vt:lpstr>
      <vt:lpstr>Pie chart</vt:lpstr>
      <vt:lpstr>Line chart</vt:lpstr>
      <vt:lpstr>Q&amp;A</vt:lpstr>
      <vt:lpstr>Thank you!</vt:lpstr>
      <vt:lpstr>Example Slides</vt:lpstr>
      <vt:lpstr>Bar chart</vt:lpstr>
      <vt:lpstr>Pie chart</vt:lpstr>
      <vt:lpstr>Line chart</vt:lpstr>
      <vt:lpstr>Color  &amp; number callouts</vt:lpstr>
      <vt:lpstr>Image slide (collage)</vt:lpstr>
      <vt:lpstr>Image slide (one photo center)</vt:lpstr>
      <vt:lpstr>Image slide (2up)</vt:lpstr>
      <vt:lpstr>Image slide (full bleed photo)</vt:lpstr>
      <vt:lpstr>Split content</vt:lpstr>
      <vt:lpstr>Customer logos</vt:lpstr>
    </vt:vector>
  </TitlesOfParts>
  <Company/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99</cp:revision>
  <dcterms:created xsi:type="dcterms:W3CDTF">2016-06-17T18:22:10Z</dcterms:created>
  <dcterms:modified xsi:type="dcterms:W3CDTF">2018-07-13T08:36:27Z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0x010100D26A3D6C04DFD740953BA1B2B9E62D60</vt:lpwstr>
  </property>
</Properties>
</file>