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7"/>
  </p:notesMasterIdLst>
  <p:handoutMasterIdLst>
    <p:handoutMasterId r:id="rId38"/>
  </p:handoutMasterIdLst>
  <p:sldIdLst>
    <p:sldId id="277" r:id="rId5"/>
    <p:sldId id="291" r:id="rId6"/>
    <p:sldId id="345" r:id="rId7"/>
    <p:sldId id="347" r:id="rId8"/>
    <p:sldId id="348" r:id="rId9"/>
    <p:sldId id="352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4" r:id="rId23"/>
    <p:sldId id="362" r:id="rId24"/>
    <p:sldId id="363" r:id="rId25"/>
    <p:sldId id="365" r:id="rId26"/>
    <p:sldId id="366" r:id="rId27"/>
    <p:sldId id="367" r:id="rId28"/>
    <p:sldId id="368" r:id="rId29"/>
    <p:sldId id="369" r:id="rId30"/>
    <p:sldId id="370" r:id="rId31"/>
    <p:sldId id="372" r:id="rId32"/>
    <p:sldId id="373" r:id="rId33"/>
    <p:sldId id="371" r:id="rId34"/>
    <p:sldId id="346" r:id="rId35"/>
    <p:sldId id="27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  <p15:guide id="28" orient="horz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850"/>
    <a:srgbClr val="006D8F"/>
    <a:srgbClr val="FAAF00"/>
    <a:srgbClr val="D7D7D7"/>
    <a:srgbClr val="C8C8C8"/>
    <a:srgbClr val="646469"/>
    <a:srgbClr val="FFB100"/>
    <a:srgbClr val="595A5D"/>
    <a:srgbClr val="41404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86420" autoAdjust="0"/>
  </p:normalViewPr>
  <p:slideViewPr>
    <p:cSldViewPr snapToGrid="0" showGuides="1">
      <p:cViewPr>
        <p:scale>
          <a:sx n="90" d="100"/>
          <a:sy n="90" d="100"/>
        </p:scale>
        <p:origin x="1512" y="79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  <p:guide orient="horz"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5/13/18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gradFill>
          <a:gsLst>
            <a:gs pos="75000">
              <a:srgbClr val="192850"/>
            </a:gs>
            <a:gs pos="95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1209" y="3488268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pPr lvl="0"/>
            <a:r>
              <a:rPr lang="en-US" dirty="0"/>
              <a:t>Presenter 1 Name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51209" y="3750735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pPr lvl="0"/>
            <a:r>
              <a:rPr lang="en-US" dirty="0"/>
              <a:t>Title / Extra info here, Amazon Web Services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51209" y="4072467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pPr lvl="0"/>
            <a:r>
              <a:rPr lang="en-US" dirty="0"/>
              <a:t>Presenter 2 Name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51209" y="4334934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pPr lvl="0"/>
            <a:r>
              <a:rPr lang="en-US" dirty="0"/>
              <a:t>Title / Extra info here, Amazon Web Services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551209" y="1329273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 lvl="0"/>
            <a:r>
              <a:rPr lang="en-US" dirty="0"/>
              <a:t>SESSION CODE #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CCFA5A-C7D3-B148-A833-FBD8DCCA4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9869" y="389897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Demo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937D6-EBE7-EE44-A3FE-80166DDBBAC6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BCD95-0DDC-2540-8A79-0FCCD1B7A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8929" y="117192"/>
            <a:ext cx="2214499" cy="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Page - 3 Graph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Graphics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68856" y="3952327"/>
            <a:ext cx="2217712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868857" y="350264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460596" y="3952327"/>
            <a:ext cx="2291091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460597" y="3502646"/>
            <a:ext cx="1596825" cy="426825"/>
          </a:xfr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125715" y="3952327"/>
            <a:ext cx="2291091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125716" y="350264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3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56074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52519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114815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935C3-788F-3C4F-AEA8-21F20EF3769E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460E53-A5D4-7A4B-AF87-A7937F056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Page - 6 Graph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Graphics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68856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868857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1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6074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52518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14814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465300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465301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2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127597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127598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3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868856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868857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4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56074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452518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114814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3465300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3465301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5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6127597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6127598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CDFF7-45E9-8944-9086-DFA2D17C7E1F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65794D-F31A-2A41-80DB-AC28107CD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Contac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Speaker Contact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6789" y="1525041"/>
            <a:ext cx="4038600" cy="2579617"/>
          </a:xfrm>
        </p:spPr>
        <p:txBody>
          <a:bodyPr lIns="0" tIns="0" rIns="0" bIns="0"/>
          <a:lstStyle>
            <a:lvl1pPr>
              <a:defRPr sz="20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Title</a:t>
            </a:r>
          </a:p>
          <a:p>
            <a:r>
              <a:rPr lang="en-US" dirty="0"/>
              <a:t>Extra info</a:t>
            </a:r>
          </a:p>
          <a:p>
            <a:r>
              <a:rPr lang="en-US" dirty="0"/>
              <a:t>Extra info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5416" y="1056687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Speaker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507642" y="1525041"/>
            <a:ext cx="4038600" cy="2579617"/>
          </a:xfrm>
        </p:spPr>
        <p:txBody>
          <a:bodyPr lIns="0" tIns="0" rIns="0" bIns="0"/>
          <a:lstStyle>
            <a:lvl1pPr>
              <a:defRPr sz="20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Title</a:t>
            </a:r>
          </a:p>
          <a:p>
            <a:r>
              <a:rPr lang="en-US" dirty="0"/>
              <a:t>Extra info</a:t>
            </a:r>
          </a:p>
          <a:p>
            <a:r>
              <a:rPr lang="en-US" dirty="0"/>
              <a:t>Extra info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07642" y="1056687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Speaker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965C3-2FAC-A648-8CAC-CC6A644B7E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5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B633C-A225-C64C-B126-FABDAB0D53B3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29381" y="2094696"/>
            <a:ext cx="5885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19285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 in the summit mobile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E1743-7AB5-E74D-BA1A-F9E2A32B1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1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Final Slid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08F25-7588-2E42-8586-D44B754F5C55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</a:t>
            </a:r>
            <a:r>
              <a:rPr lang="en-US" sz="700">
                <a:solidFill>
                  <a:schemeClr val="bg1"/>
                </a:solidFill>
                <a:latin typeface="Amazon Ember"/>
                <a:cs typeface="Amazon Ember"/>
              </a:rPr>
              <a:t>or its </a:t>
            </a:r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a</a:t>
            </a:r>
            <a:r>
              <a:rPr lang="en-US" sz="700">
                <a:solidFill>
                  <a:schemeClr val="bg1"/>
                </a:solidFill>
                <a:latin typeface="Amazon Ember"/>
                <a:cs typeface="Amazon Ember"/>
              </a:rPr>
              <a:t>ffiliates</a:t>
            </a:r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5BF5D-3A01-6A40-8193-87E88414EE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8929" y="117192"/>
            <a:ext cx="2214499" cy="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Page Layout (no subtitl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Standard Content Page (optional, includes subtitle)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2041" y="719946"/>
            <a:ext cx="8226225" cy="3911321"/>
          </a:xfrm>
        </p:spPr>
        <p:txBody>
          <a:bodyPr lIns="0" tIns="0" rIns="0" bIns="0" anchor="t"/>
          <a:lstStyle>
            <a:lvl1pPr>
              <a:defRPr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8655D5CC-4554-2641-B355-7A7C8D3516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23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Chapter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937D6-EBE7-EE44-A3FE-80166DDBBAC6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B4200-9611-B74D-ADB6-DC2224999D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8538" y="239772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rgbClr val="192850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Section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B633C-A225-C64C-B126-FABDAB0D53B3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96C78734-F6A4-EB4F-A0CE-2286B7406F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5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Page Layout (includes subtitl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Standard Content Page (optional, includes subtitle)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6789" y="1100264"/>
            <a:ext cx="8226225" cy="2647345"/>
          </a:xfrm>
        </p:spPr>
        <p:txBody>
          <a:bodyPr lIns="0" tIns="0" rIns="0" bIns="0" anchor="t"/>
          <a:lstStyle>
            <a:lvl1pPr>
              <a:defRPr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A5240A63-DFE6-9649-A5BE-2B4FC62B01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6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36788" y="1116645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9663025-136F-0B4C-85DE-B136B7B49CD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36788" y="1526548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2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904A59B-C4E5-5345-AC8C-D7AF57C290B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36788" y="1937970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3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5ACEB60-D976-DC4C-B4E1-B3804EDFEC2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6788" y="2346884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4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FC5EE63-2C6B-2245-AA58-D7BEE47DCD5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36788" y="2746841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5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E57EF52-629D-404B-AE7A-F98ABC8465C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36788" y="3146798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6</a:t>
            </a:r>
          </a:p>
        </p:txBody>
      </p:sp>
      <p:pic>
        <p:nvPicPr>
          <p:cNvPr id="15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FD4B2ECF-556C-2B42-8071-B095958BC9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7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Comparison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5416" y="1505586"/>
            <a:ext cx="4038600" cy="2579617"/>
          </a:xfrm>
        </p:spPr>
        <p:txBody>
          <a:bodyPr lIns="0" tIns="0" rIns="0" bIns="0"/>
          <a:lstStyle>
            <a:lvl1pPr>
              <a:defRPr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5416" y="1066414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507642" y="1505586"/>
            <a:ext cx="4038600" cy="2579617"/>
          </a:xfrm>
        </p:spPr>
        <p:txBody>
          <a:bodyPr lIns="0" tIns="0" rIns="0" bIns="0"/>
          <a:lstStyle>
            <a:lvl1pPr>
              <a:defRPr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09329" y="1066414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1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A9828A69-BC23-494E-8C8E-212EE0A3A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28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Code Snippet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2042" y="1523465"/>
            <a:ext cx="8200050" cy="2579617"/>
          </a:xfrm>
        </p:spPr>
        <p:txBody>
          <a:bodyPr lIns="0" tIns="0" rIns="0" bIns="0"/>
          <a:lstStyle>
            <a:lvl1pPr>
              <a:defRPr baseline="0">
                <a:solidFill>
                  <a:srgbClr val="192850"/>
                </a:solidFill>
                <a:latin typeface="Lucida Console" panose="020B0609040504020204" pitchFamily="49" charset="0"/>
                <a:cs typeface="Amazon Ember Light"/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2041" y="1047749"/>
            <a:ext cx="8200051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/>
                <a:cs typeface="Amazon Ember"/>
              </a:defRPr>
            </a:lvl1pPr>
          </a:lstStyle>
          <a:p>
            <a:r>
              <a:rPr lang="en-US" dirty="0"/>
              <a:t>Sample 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0DDDD-068C-864A-B32A-A7F9D2E2D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Three Column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21866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36789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63041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263041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00974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200974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4B18-D128-FA49-A4AD-4B020D96EC8B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E70ED-86CC-6D4C-9FC5-F3E783062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4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69332"/>
            <a:ext cx="8205304" cy="802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4" r:id="rId2"/>
    <p:sldLayoutId id="2147483695" r:id="rId3"/>
    <p:sldLayoutId id="2147483703" r:id="rId4"/>
    <p:sldLayoutId id="2147483704" r:id="rId5"/>
    <p:sldLayoutId id="2147483710" r:id="rId6"/>
    <p:sldLayoutId id="2147483705" r:id="rId7"/>
    <p:sldLayoutId id="2147483711" r:id="rId8"/>
    <p:sldLayoutId id="2147483706" r:id="rId9"/>
    <p:sldLayoutId id="2147483712" r:id="rId10"/>
    <p:sldLayoutId id="2147483707" r:id="rId11"/>
    <p:sldLayoutId id="2147483708" r:id="rId12"/>
    <p:sldLayoutId id="2147483713" r:id="rId13"/>
    <p:sldLayoutId id="2147483716" r:id="rId14"/>
    <p:sldLayoutId id="214748369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192850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110" TargetMode="External"/><Relationship Id="rId2" Type="http://schemas.openxmlformats.org/officeDocument/2006/relationships/hyperlink" Target="https://www.otexts.org/fpp/8/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3.07015.pdf" TargetMode="External"/><Relationship Id="rId4" Type="http://schemas.openxmlformats.org/officeDocument/2006/relationships/hyperlink" Target="http://sherrytowers.com/2014/07/11/negative-binomial-likelihood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Cyrus </a:t>
            </a:r>
            <a:r>
              <a:rPr lang="en-US" dirty="0" err="1"/>
              <a:t>Vahid</a:t>
            </a:r>
            <a:r>
              <a:rPr lang="en-US" dirty="0"/>
              <a:t> - Principal Architect – AWS Deep Learning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/>
              <a:t>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54FF-411B-9547-82B2-6D2A93C3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CB60-5024-8946-BE0F-6DE0ECEF0BD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2988860"/>
            <a:ext cx="8226225" cy="164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r>
              <a:rPr lang="en-US" dirty="0"/>
              <a:t> is an encoder decode architecture, taking a number of input steps, output from encoder, and covariates, and predicts for the number of steps indicated as horizon.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E484A-B488-F74C-999E-59B89F90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909"/>
            <a:ext cx="9144000" cy="22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2D21-07B3-BB4A-B70B-EACAAE04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Model – Gaussian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4DE4-FCA8-4F4E-BAE8-C8E9591C8B9F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Gaussian likelihood for real-valued Data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510C7B-1A34-D140-A516-2DF6D36D2C04}"/>
                  </a:ext>
                </a:extLst>
              </p:cNvPr>
              <p:cNvSpPr/>
              <p:nvPr/>
            </p:nvSpPr>
            <p:spPr>
              <a:xfrm>
                <a:off x="2153441" y="1265687"/>
                <a:ext cx="4572000" cy="18540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510C7B-1A34-D140-A516-2DF6D36D2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1" y="1265687"/>
                <a:ext cx="4572000" cy="1854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BDFD1F-FEC9-DD45-82AF-6A9652C509C3}"/>
              </a:ext>
            </a:extLst>
          </p:cNvPr>
          <p:cNvSpPr txBox="1"/>
          <p:nvPr/>
        </p:nvSpPr>
        <p:spPr>
          <a:xfrm>
            <a:off x="4186237" y="3257917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Softplus</a:t>
            </a:r>
            <a:r>
              <a:rPr lang="en-US" sz="1400" i="1" dirty="0"/>
              <a:t> activation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5849E-93A3-2E47-8E0F-4BF169B72B25}"/>
              </a:ext>
            </a:extLst>
          </p:cNvPr>
          <p:cNvCxnSpPr>
            <a:cxnSpLocks/>
          </p:cNvCxnSpPr>
          <p:nvPr/>
        </p:nvCxnSpPr>
        <p:spPr>
          <a:xfrm flipV="1">
            <a:off x="5005532" y="2981497"/>
            <a:ext cx="0" cy="319099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41155F-9A5A-B34E-A6A7-870BDD16DC9F}"/>
              </a:ext>
            </a:extLst>
          </p:cNvPr>
          <p:cNvSpPr txBox="1"/>
          <p:nvPr/>
        </p:nvSpPr>
        <p:spPr>
          <a:xfrm>
            <a:off x="6253162" y="203884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Network 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C2DE-FBB3-F94C-955E-184651F7D53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29264" y="2192735"/>
            <a:ext cx="723898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2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5D8C-6B23-A641-9530-5D3ACC1B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Model – Negative </a:t>
            </a:r>
            <a:r>
              <a:rPr lang="en-US" dirty="0" err="1"/>
              <a:t>Bionomial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FC94-9DDF-7446-8DD7-16EC2E7B70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719946"/>
            <a:ext cx="8226225" cy="39113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Negative-binomial likelihood for positive count data. The Negative Binomial distribution is the distribution that underlies the stochasticity in </a:t>
            </a:r>
            <a:r>
              <a:rPr lang="en-US" i="1" dirty="0"/>
              <a:t>over-dispersed</a:t>
            </a:r>
            <a:r>
              <a:rPr lang="en-US" dirty="0"/>
              <a:t> count data.[3]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869A98-3CDC-C041-9AB4-0EE585F80262}"/>
                  </a:ext>
                </a:extLst>
              </p:cNvPr>
              <p:cNvSpPr/>
              <p:nvPr/>
            </p:nvSpPr>
            <p:spPr>
              <a:xfrm>
                <a:off x="668815" y="2217721"/>
                <a:ext cx="5340978" cy="24135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869A98-3CDC-C041-9AB4-0EE585F80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5" y="2217721"/>
                <a:ext cx="5340978" cy="2413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1AFA73-E197-834F-92F6-C2CAE5D1CE8A}"/>
                  </a:ext>
                </a:extLst>
              </p:cNvPr>
              <p:cNvSpPr txBox="1"/>
              <p:nvPr/>
            </p:nvSpPr>
            <p:spPr>
              <a:xfrm>
                <a:off x="6172132" y="2217721"/>
                <a:ext cx="245024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𝑑𝑒𝑛𝑠𝑒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𝑠𝑜𝑓𝑡𝑝𝑙𝑢𝑠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</m:oMath>
                </a14:m>
                <a:r>
                  <a:rPr lang="en-US" sz="1400" i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𝑠𝑐𝑎𝑙𝑒𝑠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𝑟𝑒𝑙𝑎𝑡𝑖𝑣𝑒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1AFA73-E197-834F-92F6-C2CAE5D1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32" y="2217721"/>
                <a:ext cx="2450247" cy="1169551"/>
              </a:xfrm>
              <a:prstGeom prst="rect">
                <a:avLst/>
              </a:prstGeom>
              <a:blipFill>
                <a:blip r:embed="rId3"/>
                <a:stretch>
                  <a:fillRect l="-515" t="-1075" r="-13402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7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5F3B-C663-E447-94A5-4A0D5FF2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762-7009-2047-825E-FEE45FA1C570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Non-linearity results in loss of scale.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Solution: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Dividing AR inputs by item-dependent scale factor.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Multiplying scale-dependent likelihood by the same factor.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 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762-7009-2047-825E-FEE45FA1C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2157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A05F-9795-F644-8D85-83175EE1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8B108-34A1-E44C-B26A-B6E34D51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30" y="1685925"/>
            <a:ext cx="5486021" cy="1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0B39B-A976-4E42-ACC2-A4E5C37AB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LSTNet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3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29E3-FB0B-1449-8CC5-F52F4691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E530-44A0-3E4A-AD47-2525E09C0AB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Autoregressive models may fail to capture mixture of long and short term patterns.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A3C76-48F7-D949-B57B-AF756294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78" y="1470478"/>
            <a:ext cx="5114925" cy="32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07A0-EB14-2241-B40F-F23E631E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</a:t>
            </a:r>
            <a:r>
              <a:rPr lang="en-US" dirty="0" err="1"/>
              <a:t>LSTNet</a:t>
            </a:r>
            <a:r>
              <a:rPr lang="en-US" dirty="0"/>
              <a:t>[4]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2F52-5A91-494D-A0A0-7B2BBE5B7ED1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 and Short Terms Time-series Networks is designed to capture mix long- and short-term patterns in data for multivariate time-series.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6294-5E25-9E48-B3BF-699D2CF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CD64-3BFD-3342-9426-2C34B16E3F17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CNN to discover local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RNNs to capture long-term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Autoregressive model to handle scale.</a:t>
            </a:r>
          </a:p>
        </p:txBody>
      </p:sp>
    </p:spTree>
    <p:extLst>
      <p:ext uri="{BB962C8B-B14F-4D97-AF65-F5344CB8AC3E}">
        <p14:creationId xmlns:p14="http://schemas.microsoft.com/office/powerpoint/2010/main" val="92733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382B-5BFF-4242-96A2-6677A617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D3A0F-F3FD-7745-BA97-7AA7B599A512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variable dimension, the aim is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i="1" dirty="0">
                    <a:latin typeface="Cambria Math" panose="02040503050406030204" pitchFamily="18" charset="0"/>
                  </a:rPr>
                  <a:t>h</a:t>
                </a:r>
                <a:r>
                  <a:rPr lang="en-US" dirty="0"/>
                  <a:t> is the horizon.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Similarly,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want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input matrix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D3A0F-F3FD-7745-BA97-7AA7B599A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2157" t="-2589" r="-2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5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C30-1BF3-3448-B890-C5AB02F6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13270D-EDFE-BD44-A4F5-9BC092E2FB18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251553"/>
              </a:xfrm>
            </p:spPr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Hyndman[1] defines autoregressive models as:</a:t>
                </a:r>
              </a:p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’’ In an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autoregression</a:t>
                </a:r>
                <a:r>
                  <a:rPr lang="en-US" i="1" dirty="0">
                    <a:latin typeface="Cambria Math" panose="02040503050406030204" pitchFamily="18" charset="0"/>
                  </a:rPr>
                  <a:t> model, we forecast the variable of interest using a linear combination of past values of the variable. The term </a:t>
                </a:r>
                <a:r>
                  <a:rPr lang="en-US" i="1" dirty="0" err="1">
                    <a:latin typeface="Cambria Math" panose="02040503050406030204" pitchFamily="18" charset="0"/>
                  </a:rPr>
                  <a:t>autoregression</a:t>
                </a:r>
                <a:r>
                  <a:rPr lang="en-US" i="1" dirty="0">
                    <a:latin typeface="Cambria Math" panose="02040503050406030204" pitchFamily="18" charset="0"/>
                  </a:rPr>
                  <a:t> indicates that it is a regression of the variable against itself.’’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AR(p) </a:t>
                </a:r>
                <a:r>
                  <a:rPr lang="en-US" dirty="0"/>
                  <a:t>model: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/>
                  <a:t> …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13270D-EDFE-BD44-A4F5-9BC092E2F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251553"/>
              </a:xfrm>
              <a:blipFill>
                <a:blip r:embed="rId2"/>
                <a:stretch>
                  <a:fillRect l="-2157" t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47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49E9-874D-5F40-9603-A2E4DCB4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14BD7-A30D-A149-AE21-1A20E42D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721"/>
            <a:ext cx="9144000" cy="38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7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996D-12C2-3E43-84D3-21A4358F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E9707-69CA-D34F-826F-A7E885555DFB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91132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Extract short-term patterns in the time dimension as well as local dependencies between variables.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Multiple filters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</m:oMath>
                </a14:m>
                <a:endParaRPr lang="en-US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𝑅𝐸𝐿𝑈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E9707-69CA-D34F-826F-A7E885555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911321"/>
              </a:xfrm>
              <a:blipFill>
                <a:blip r:embed="rId2"/>
                <a:stretch>
                  <a:fillRect l="-2157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08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BCC-AED8-584E-A685-6AAA26F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E5B2-4B8B-6C46-9A75-CC5882B0F59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output of the Conv layer is simultaneously fed to Recurrent and Recurrent-skip layers (next slide).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RNN component is GRU layer with RELU activation.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/>
              <p:nvPr/>
            </p:nvSpPr>
            <p:spPr>
              <a:xfrm>
                <a:off x="2260672" y="2035335"/>
                <a:ext cx="4388961" cy="12805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72" y="2035335"/>
                <a:ext cx="4388961" cy="1280543"/>
              </a:xfrm>
              <a:prstGeom prst="rect">
                <a:avLst/>
              </a:prstGeom>
              <a:blipFill>
                <a:blip r:embed="rId2"/>
                <a:stretch>
                  <a:fillRect b="-58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6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BCC-AED8-584E-A685-6AAA26F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Recurrent-skip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E5B2-4B8B-6C46-9A75-CC5882B0F59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Recurrent skip component is a recurrent layer that captures lagged long-term dependencies according to the appropriate lag. For instance hourly electricity consumption would have a lag of 24 time steps.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/>
              <p:nvPr/>
            </p:nvSpPr>
            <p:spPr>
              <a:xfrm>
                <a:off x="2244960" y="2292510"/>
                <a:ext cx="4388961" cy="1380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0" y="2292510"/>
                <a:ext cx="4388961" cy="1380443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0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D18B-56D9-144F-A794-D25D8802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Recurrent and Recurrent-skip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9E71-8793-3B49-A7CF-5F16421D79C4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Dense layer combines the output from recurrent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C32BB-56D7-5E41-A309-853212FF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53" y="1573213"/>
            <a:ext cx="40132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45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1DE-4646-E247-B344-3C805C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C2B4-D625-0C47-AE21-39B2AB97E5D6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case of non-seasonal data skip step </a:t>
            </a:r>
            <a:r>
              <a:rPr lang="en-US" i="1" dirty="0"/>
              <a:t>p</a:t>
            </a:r>
            <a:r>
              <a:rPr lang="en-US" dirty="0"/>
              <a:t> is not useful.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such cases an attention mechanism is used, which learns the weighted combination of hidden representations at each window position of the input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76C50-6C5E-F547-8ACA-E0DB96E276DB}"/>
                  </a:ext>
                </a:extLst>
              </p:cNvPr>
              <p:cNvSpPr/>
              <p:nvPr/>
            </p:nvSpPr>
            <p:spPr>
              <a:xfrm>
                <a:off x="336789" y="2675606"/>
                <a:ext cx="8701089" cy="149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𝐴𝑡𝑡𝑛𝑆𝑐𝑜𝑟𝑒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𝐴𝑡𝑡𝑛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𝑠𝑡𝑎𝑐𝑘𝑖𝑛𝑔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𝑤𝑖𝑠𝑒𝑙𝑦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: context vector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𝑐𝑜𝑛𝑐𝑎𝑡𝑖𝑛𝑎𝑡𝑖𝑜𝑛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𝑟𝑒𝑝𝑟𝑒𝑠𝑒𝑛𝑡𝑎𝑡𝑖𝑛𝑜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76C50-6C5E-F547-8ACA-E0DB96E27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9" y="2675606"/>
                <a:ext cx="8701089" cy="1499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1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150C-EC11-6F49-8F80-CEB6ED3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352B-A8E0-1845-84A6-21F49642B5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 overcomes loss of scale, cased by DNN non-linearity.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 is a linear 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B619B-573B-D944-8976-CBC879CC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53" y="2032669"/>
            <a:ext cx="34798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488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512B-B4E9-AD41-A771-175CA04A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6B37-989D-0E4B-831E-9F3D669F1A2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output is obtained by integrating AR and DNN outputs.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23C993-AD07-AE45-9ADE-2D82B5ECAECA}"/>
                  </a:ext>
                </a:extLst>
              </p:cNvPr>
              <p:cNvSpPr/>
              <p:nvPr/>
            </p:nvSpPr>
            <p:spPr>
              <a:xfrm>
                <a:off x="3459140" y="1644134"/>
                <a:ext cx="1960601" cy="4715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23C993-AD07-AE45-9ADE-2D82B5ECA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140" y="1644134"/>
                <a:ext cx="1960601" cy="471539"/>
              </a:xfrm>
              <a:prstGeom prst="rect">
                <a:avLst/>
              </a:prstGeom>
              <a:blipFill>
                <a:blip r:embed="rId2"/>
                <a:stretch>
                  <a:fillRect t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2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F63-ECE4-224E-B5CB-695055C6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25076F-3948-6647-9D60-F9B96238276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719946"/>
            <a:ext cx="8226225" cy="5230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paper suggests using either L1 or L2 loss function.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C8B4C8-8D84-624F-9ED4-4C007463D64C}"/>
              </a:ext>
            </a:extLst>
          </p:cNvPr>
          <p:cNvGrpSpPr/>
          <p:nvPr/>
        </p:nvGrpSpPr>
        <p:grpSpPr>
          <a:xfrm>
            <a:off x="2448553" y="1379987"/>
            <a:ext cx="4013200" cy="1661907"/>
            <a:chOff x="1718466" y="1344510"/>
            <a:chExt cx="4013200" cy="16619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80B00E-AB9D-314A-8AF1-5DF784731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466" y="1344510"/>
              <a:ext cx="4013200" cy="927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C40582-E10D-9546-B1AF-A14F1FC3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166" y="2244417"/>
              <a:ext cx="373380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F9AE-8082-5C44-9461-3542CB1ADCF0}"/>
                  </a:ext>
                </a:extLst>
              </p:cNvPr>
              <p:cNvSpPr txBox="1"/>
              <p:nvPr/>
            </p:nvSpPr>
            <p:spPr>
              <a:xfrm>
                <a:off x="2961097" y="3177075"/>
                <a:ext cx="2998000" cy="10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𝐹𝑟𝑜𝑏𝑒𝑛𝑖𝑜𝑢𝑠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h𝑜𝑟𝑖𝑧𝑜𝑛</m:t>
                      </m:r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F9AE-8082-5C44-9461-3542CB1A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97" y="3177075"/>
                <a:ext cx="2998000" cy="1087798"/>
              </a:xfrm>
              <a:prstGeom prst="rect">
                <a:avLst/>
              </a:prstGeom>
              <a:blipFill>
                <a:blip r:embed="rId4"/>
                <a:stretch>
                  <a:fillRect l="-1688" t="-44828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030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D50A-E09A-2646-AEBD-5FB84C5C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30A6-1EF2-F647-8ED5-F5DFF9D97963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Root Relative Squared Error (RSE): </a:t>
            </a:r>
            <a:r>
              <a:rPr lang="en-US" sz="1800" i="1" dirty="0"/>
              <a:t>We want lower error.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Empirical Correlation Coefficient (CORR): </a:t>
            </a:r>
            <a:r>
              <a:rPr lang="en-US" sz="1800" i="1" dirty="0"/>
              <a:t>We want higher correlation.</a:t>
            </a:r>
            <a:endParaRPr lang="en-US" sz="18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94817-2D10-3345-88C3-BBFA9893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03" y="1265687"/>
            <a:ext cx="41529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50825-04D4-9042-9732-8465A2FD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91" y="3127867"/>
            <a:ext cx="6134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9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7425-FD31-1646-95B2-4AE89682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CB9E4E-F4FD-0649-AB30-9F2003F0E81F}"/>
              </a:ext>
            </a:extLst>
          </p:cNvPr>
          <p:cNvGrpSpPr/>
          <p:nvPr/>
        </p:nvGrpSpPr>
        <p:grpSpPr>
          <a:xfrm>
            <a:off x="1960873" y="1552019"/>
            <a:ext cx="5676567" cy="2950666"/>
            <a:chOff x="1592382" y="1552019"/>
            <a:chExt cx="5676567" cy="2950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E8D5B0-B8C7-544E-ACFE-EF2952A2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2382" y="1552019"/>
              <a:ext cx="5095021" cy="273522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EC98B9-1935-0945-B344-A8D3C1AC87B8}"/>
                    </a:ext>
                  </a:extLst>
                </p:cNvPr>
                <p:cNvSpPr txBox="1"/>
                <p:nvPr/>
              </p:nvSpPr>
              <p:spPr>
                <a:xfrm>
                  <a:off x="1919650" y="4287241"/>
                  <a:ext cx="17988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=18−0.8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EC98B9-1935-0945-B344-A8D3C1AC8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650" y="4287241"/>
                  <a:ext cx="179889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113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406048-2E0C-A14A-AD94-A94C5D46A92F}"/>
                    </a:ext>
                  </a:extLst>
                </p:cNvPr>
                <p:cNvSpPr txBox="1"/>
                <p:nvPr/>
              </p:nvSpPr>
              <p:spPr>
                <a:xfrm>
                  <a:off x="4178488" y="4287241"/>
                  <a:ext cx="3090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=8+1.3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  −0.7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−2 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406048-2E0C-A14A-AD94-A94C5D46A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88" y="4287241"/>
                  <a:ext cx="309046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820" t="-555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BDDA4-31B0-164F-9043-854131BDB788}"/>
              </a:ext>
            </a:extLst>
          </p:cNvPr>
          <p:cNvSpPr/>
          <p:nvPr/>
        </p:nvSpPr>
        <p:spPr>
          <a:xfrm>
            <a:off x="336788" y="674318"/>
            <a:ext cx="8205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Autoregressive models are remarkably flexible at handling a wide range of different time series patterns.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33B44-571C-D64F-9F4D-6D868F5C7317}"/>
                  </a:ext>
                </a:extLst>
              </p:cNvPr>
              <p:cNvSpPr txBox="1"/>
              <p:nvPr/>
            </p:nvSpPr>
            <p:spPr>
              <a:xfrm>
                <a:off x="3879653" y="4626717"/>
                <a:ext cx="12574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𝐻𝑦𝑛𝑑𝑚𝑎𝑛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[1]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33B44-571C-D64F-9F4D-6D868F5C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653" y="4626717"/>
                <a:ext cx="1257459" cy="184666"/>
              </a:xfrm>
              <a:prstGeom prst="rect">
                <a:avLst/>
              </a:prstGeom>
              <a:blipFill>
                <a:blip r:embed="rId5"/>
                <a:stretch>
                  <a:fillRect l="-3000" r="-4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61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4CB1-9C90-1141-9661-CFCBFCF4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9BCAE-8221-D94F-989B-B2D14984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6" y="719946"/>
            <a:ext cx="8901113" cy="39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3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96E7-9877-6F41-BE55-958B506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44C2-CCAF-3D4E-B017-0A3BCC27544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Forecasting: Principles and Practice – Rob J Hyndman, George </a:t>
            </a:r>
            <a:r>
              <a:rPr lang="en-US" sz="1200" dirty="0" err="1"/>
              <a:t>Athana­sopou­los</a:t>
            </a:r>
            <a:r>
              <a:rPr lang="en-US" sz="1200" dirty="0"/>
              <a:t>  </a:t>
            </a:r>
            <a:r>
              <a:rPr lang="en-US" sz="1200" dirty="0">
                <a:hlinkClick r:id="rId2"/>
              </a:rPr>
              <a:t>https://www.otexts.org/fpp/8/3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DeepAR</a:t>
            </a:r>
            <a:r>
              <a:rPr lang="en-US" sz="1200" dirty="0"/>
              <a:t>: Probabilistic Forecasting with Autoregressive Recurrent Networks - </a:t>
            </a:r>
            <a:r>
              <a:rPr lang="en-US" dirty="0"/>
              <a:t> </a:t>
            </a:r>
            <a:r>
              <a:rPr lang="en-US" sz="1200" dirty="0"/>
              <a:t>Valentin </a:t>
            </a:r>
            <a:r>
              <a:rPr lang="en-US" sz="1200" dirty="0" err="1"/>
              <a:t>Flunkert</a:t>
            </a:r>
            <a:r>
              <a:rPr lang="en-US" sz="1200" dirty="0"/>
              <a:t> , David Salinas , Jan </a:t>
            </a:r>
            <a:r>
              <a:rPr lang="en-US" sz="1200" dirty="0" err="1"/>
              <a:t>Gasthaus</a:t>
            </a:r>
            <a:r>
              <a:rPr lang="en-US" sz="1200" dirty="0"/>
              <a:t>. </a:t>
            </a:r>
            <a:r>
              <a:rPr lang="en-US" sz="1200" dirty="0">
                <a:hlinkClick r:id="rId3"/>
              </a:rPr>
              <a:t>https://arxiv.org/abs/1704.04110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hlinkClick r:id="rId4"/>
              </a:rPr>
              <a:t>http://sherrytowers.com/2014/07/11/negative-binomial-likelihood/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Modeling Long- and Short-Term Temporal Patterns with Deep Neural Networks, </a:t>
            </a:r>
            <a:r>
              <a:rPr lang="en-US" sz="1200" dirty="0" err="1"/>
              <a:t>Guokun</a:t>
            </a:r>
            <a:r>
              <a:rPr lang="en-US" sz="1200" dirty="0"/>
              <a:t> Lai et. Al </a:t>
            </a:r>
            <a:r>
              <a:rPr lang="en-US" sz="1200" dirty="0">
                <a:hlinkClick r:id="rId5"/>
              </a:rPr>
              <a:t>https://arxiv.org/pdf/1703.07015.pdf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42D-632A-974E-8D53-6DF68EFC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by existing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54B1-FE53-2B4C-AEA2-3F82917DB8A5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methods are designed to forecasting individual series or small groups. New set of problems have emerged that require to predict 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recent years problem of forecasting a large number of individual or grouped time series.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Trying to learn a global model facing the difficulty of dealing with scale of different time-series that would otherwise be related.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older models cannot account for environmental inputs.</a:t>
            </a:r>
          </a:p>
        </p:txBody>
      </p:sp>
    </p:spTree>
    <p:extLst>
      <p:ext uri="{BB962C8B-B14F-4D97-AF65-F5344CB8AC3E}">
        <p14:creationId xmlns:p14="http://schemas.microsoft.com/office/powerpoint/2010/main" val="15396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A25-C5F2-7F4B-89DF-6899017A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61FD-0EB4-AF4E-B48E-EE2D616A1F90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learn and generalized from similar series provides us with the ability to learn more complex models without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3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0B39B-A976-4E42-ACC2-A4E5C37AB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4F0-3297-7B47-814A-E1A3643A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81E8-D69B-7341-B063-AA86D735933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r>
              <a:rPr lang="en-US" dirty="0"/>
              <a:t> is a forecasting model based on autoregressive RNNs, which learns a </a:t>
            </a:r>
            <a:r>
              <a:rPr lang="en-US" i="1" dirty="0"/>
              <a:t>global </a:t>
            </a:r>
            <a:r>
              <a:rPr lang="en-US" dirty="0"/>
              <a:t>model from historical data of </a:t>
            </a:r>
            <a:r>
              <a:rPr lang="en-US" i="1" dirty="0"/>
              <a:t>all time series </a:t>
            </a:r>
            <a:r>
              <a:rPr lang="en-US" dirty="0"/>
              <a:t>in all datasets.[2]</a:t>
            </a:r>
          </a:p>
        </p:txBody>
      </p:sp>
    </p:spTree>
    <p:extLst>
      <p:ext uri="{BB962C8B-B14F-4D97-AF65-F5344CB8AC3E}">
        <p14:creationId xmlns:p14="http://schemas.microsoft.com/office/powerpoint/2010/main" val="3840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DF2A-B747-2746-9DAB-667F3F7B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EBF2-50DD-5C44-B8BD-1AFEAB0ACDA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Minimal manual feature engineering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provide forecast for series with little or no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incorporate a wide range of likelihood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consistent estimates for subgroups.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31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97B9-314E-4A4B-A13D-7AD8766D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6E125-08D7-344C-B21D-A08FDACC7430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Goal: Given observed values of a series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time-steps, estimating probability distribution of next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steps; more formally, modeling the below conditional distribution is the 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/>
                <a:endParaRPr lang="en-US" sz="1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Parameterized by output of an AR RNN.</a:t>
                </a:r>
              </a:p>
              <a:p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6E125-08D7-344C-B21D-A08FDACC7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1541" t="-1942" r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E76FC-36D3-5940-87F9-49529FF2A0FA}"/>
                  </a:ext>
                </a:extLst>
              </p:cNvPr>
              <p:cNvSpPr/>
              <p:nvPr/>
            </p:nvSpPr>
            <p:spPr>
              <a:xfrm>
                <a:off x="2169153" y="1774233"/>
                <a:ext cx="4572000" cy="18244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1: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E76FC-36D3-5940-87F9-49529FF2A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53" y="1774233"/>
                <a:ext cx="4572000" cy="1824474"/>
              </a:xfrm>
              <a:prstGeom prst="rect">
                <a:avLst/>
              </a:prstGeom>
              <a:blipFill>
                <a:blip r:embed="rId3"/>
                <a:stretch>
                  <a:fillRect t="-25517" b="-62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148505-2E09-F247-8422-D6B0CF5FE6E7}"/>
                  </a:ext>
                </a:extLst>
              </p:cNvPr>
              <p:cNvSpPr/>
              <p:nvPr/>
            </p:nvSpPr>
            <p:spPr>
              <a:xfrm>
                <a:off x="2153441" y="4144448"/>
                <a:ext cx="4572000" cy="349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148505-2E09-F247-8422-D6B0CF5FE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1" y="4144448"/>
                <a:ext cx="4572000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3204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4847</TotalTime>
  <Words>933</Words>
  <Application>Microsoft Macintosh PowerPoint</Application>
  <PresentationFormat>On-screen Show (16:9)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Amazon Ember</vt:lpstr>
      <vt:lpstr>Amazon Ember Light</vt:lpstr>
      <vt:lpstr>Arial</vt:lpstr>
      <vt:lpstr>Calibri</vt:lpstr>
      <vt:lpstr>Cambria Math</vt:lpstr>
      <vt:lpstr>Lucida Console</vt:lpstr>
      <vt:lpstr>DeckTemplate-AWS</vt:lpstr>
      <vt:lpstr>PowerPoint Presentation</vt:lpstr>
      <vt:lpstr>Autoregressive Models</vt:lpstr>
      <vt:lpstr>Auto Regressive Models</vt:lpstr>
      <vt:lpstr>Challenges faced by existing models</vt:lpstr>
      <vt:lpstr>Goal</vt:lpstr>
      <vt:lpstr>PowerPoint Presentation</vt:lpstr>
      <vt:lpstr>Solution</vt:lpstr>
      <vt:lpstr>DeepAR Advantages</vt:lpstr>
      <vt:lpstr>DeepAR Model</vt:lpstr>
      <vt:lpstr>DeepAR Architecture</vt:lpstr>
      <vt:lpstr>Likelihood Model – Gaussian </vt:lpstr>
      <vt:lpstr>Likelihood Model – Negative Bionomial </vt:lpstr>
      <vt:lpstr>Scaling</vt:lpstr>
      <vt:lpstr>Comparison</vt:lpstr>
      <vt:lpstr>PowerPoint Presentation</vt:lpstr>
      <vt:lpstr>Challenge</vt:lpstr>
      <vt:lpstr>Solution – LSTNet[4]</vt:lpstr>
      <vt:lpstr>Concept</vt:lpstr>
      <vt:lpstr>Problem Formulation</vt:lpstr>
      <vt:lpstr>Architecture</vt:lpstr>
      <vt:lpstr>Convolutional Component</vt:lpstr>
      <vt:lpstr>Recurrent Component</vt:lpstr>
      <vt:lpstr>Recurrent-skip Component</vt:lpstr>
      <vt:lpstr>Combining Recurrent and Recurrent-skip Outputs</vt:lpstr>
      <vt:lpstr>Temporal Attention Layer</vt:lpstr>
      <vt:lpstr>Autoregressive Component</vt:lpstr>
      <vt:lpstr>Final Output</vt:lpstr>
      <vt:lpstr>Objective Function </vt:lpstr>
      <vt:lpstr>Metrics </vt:lpstr>
      <vt:lpstr>Comparison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199</cp:revision>
  <dcterms:created xsi:type="dcterms:W3CDTF">2015-11-23T23:45:57Z</dcterms:created>
  <dcterms:modified xsi:type="dcterms:W3CDTF">2018-05-15T08:13:11Z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