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4"/>
  </p:notesMasterIdLst>
  <p:handoutMasterIdLst>
    <p:handoutMasterId r:id="rId15"/>
  </p:handoutMasterIdLst>
  <p:sldIdLst>
    <p:sldId id="324" r:id="rId5"/>
    <p:sldId id="325" r:id="rId6"/>
    <p:sldId id="326" r:id="rId7"/>
    <p:sldId id="327" r:id="rId8"/>
    <p:sldId id="328" r:id="rId9"/>
    <p:sldId id="329" r:id="rId10"/>
    <p:sldId id="331" r:id="rId11"/>
    <p:sldId id="332" r:id="rId12"/>
    <p:sldId id="33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8" autoAdjust="0"/>
    <p:restoredTop sz="81601" autoAdjust="0"/>
  </p:normalViewPr>
  <p:slideViewPr>
    <p:cSldViewPr snapToGrid="0" showGuides="1">
      <p:cViewPr varScale="1">
        <p:scale>
          <a:sx n="108" d="100"/>
          <a:sy n="108" d="100"/>
        </p:scale>
        <p:origin x="328" y="1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5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7/28/18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Having ML models doesn’t make an AI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ML needs to be integrated in infrastructure ecosystem and business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ML code is only a small part of an overall ML production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Old and new challenges for development and support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Operational requirements around model governance and auditability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4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Deep</a:t>
            </a:r>
            <a:r>
              <a:rPr lang="de-DE" dirty="0"/>
              <a:t> Learning AMI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Conda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installs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upon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framework's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6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2" y="437056"/>
            <a:ext cx="848312" cy="507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50" y="1065213"/>
            <a:ext cx="3974193" cy="317976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19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05230" y="1119541"/>
            <a:ext cx="2989065" cy="31428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1295" y="1119541"/>
            <a:ext cx="2001515" cy="16789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61295" y="3079376"/>
            <a:ext cx="2001515" cy="1183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3047700" cy="31428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395220" cy="333634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045029"/>
            <a:ext cx="9144000" cy="3331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20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8205788" cy="2928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7EFB3-AE32-9E4B-AA56-B14E0F204499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519FF-1BA2-9B41-8FA0-19EC8D679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B841-0DCE-4646-9E0E-B1E464D98E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B5D6C-FADB-1340-820C-26E840A8AC89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- Squid 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DB510E-163A-A649-85E1-F07635A2E3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935" r="18573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42FBE-3295-6941-A1AE-631779A2516B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96C4F3-CA83-2A40-9F3D-E162458BB0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C7A6D3-65A0-8542-AE4B-0026DA76B828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DE0CB9-C246-C948-A3A8-F1FE53173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5352DB-30F3-104A-9B80-B5A5F889DF74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7" y="1011542"/>
            <a:ext cx="8204575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6" r:id="rId2"/>
    <p:sldLayoutId id="2147483677" r:id="rId3"/>
    <p:sldLayoutId id="2147483700" r:id="rId4"/>
    <p:sldLayoutId id="2147483697" r:id="rId5"/>
    <p:sldLayoutId id="2147483698" r:id="rId6"/>
    <p:sldLayoutId id="2147483699" r:id="rId7"/>
    <p:sldLayoutId id="2147483689" r:id="rId8"/>
    <p:sldLayoutId id="2147483678" r:id="rId9"/>
    <p:sldLayoutId id="2147483707" r:id="rId10"/>
    <p:sldLayoutId id="2147483679" r:id="rId11"/>
    <p:sldLayoutId id="2147483703" r:id="rId12"/>
    <p:sldLayoutId id="2147483704" r:id="rId13"/>
    <p:sldLayoutId id="2147483705" r:id="rId14"/>
    <p:sldLayoutId id="2147483706" r:id="rId15"/>
    <p:sldLayoutId id="2147483690" r:id="rId16"/>
    <p:sldLayoutId id="2147483691" r:id="rId17"/>
    <p:sldLayoutId id="2147483692" r:id="rId18"/>
    <p:sldLayoutId id="2147483702" r:id="rId19"/>
    <p:sldLayoutId id="2147483680" r:id="rId20"/>
    <p:sldLayoutId id="2147483701" r:id="rId21"/>
    <p:sldLayoutId id="2147483693" r:id="rId22"/>
    <p:sldLayoutId id="2147483687" r:id="rId23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739" y="3718972"/>
            <a:ext cx="3683000" cy="381541"/>
          </a:xfrm>
        </p:spPr>
        <p:txBody>
          <a:bodyPr/>
          <a:lstStyle/>
          <a:p>
            <a:r>
              <a:rPr lang="en-US" dirty="0"/>
              <a:t>Christian Petters, Solutions Architect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04739" y="1908228"/>
            <a:ext cx="7324988" cy="744537"/>
          </a:xfrm>
        </p:spPr>
        <p:txBody>
          <a:bodyPr/>
          <a:lstStyle/>
          <a:p>
            <a:r>
              <a:rPr lang="en-US" dirty="0"/>
              <a:t>AWS Deep Learning AMI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4739" y="2658575"/>
            <a:ext cx="6041582" cy="769527"/>
          </a:xfrm>
        </p:spPr>
        <p:txBody>
          <a:bodyPr/>
          <a:lstStyle/>
          <a:p>
            <a:endParaRPr lang="en-US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04739" y="4100513"/>
            <a:ext cx="3683000" cy="369887"/>
          </a:xfrm>
          <a:prstGeom prst="rect">
            <a:avLst/>
          </a:prstGeom>
        </p:spPr>
        <p:txBody>
          <a:bodyPr/>
          <a:lstStyle/>
          <a:p>
            <a:fld id="{E13A646E-CA01-4DA8-86FE-E0C35CDEE817}" type="datetime2">
              <a:rPr lang="en-US" sz="1200"/>
              <a:pPr/>
              <a:t>Saturday, July 28, 2018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72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7AF1-0C88-2243-8365-23F8F8B5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 </a:t>
            </a:r>
            <a:r>
              <a:rPr lang="de-DE" dirty="0" err="1"/>
              <a:t>Deep</a:t>
            </a:r>
            <a:r>
              <a:rPr lang="de-DE" dirty="0"/>
              <a:t> Learning AMI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92CCB-42E2-C94E-BD9A-7D8AFD335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Multiple choice options, some mutual exclusive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Type:</a:t>
            </a:r>
            <a:r>
              <a:rPr lang="en-US" dirty="0"/>
              <a:t> </a:t>
            </a:r>
            <a:r>
              <a:rPr lang="en-US" dirty="0" err="1"/>
              <a:t>Conda</a:t>
            </a:r>
            <a:r>
              <a:rPr lang="en-US" dirty="0"/>
              <a:t> AMI vs. Base AMI vs. Source 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Platform:</a:t>
            </a:r>
            <a:r>
              <a:rPr lang="en-US" dirty="0"/>
              <a:t> CUDA 8 vs. CUDA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Operating system: </a:t>
            </a:r>
            <a:r>
              <a:rPr lang="en-US" dirty="0"/>
              <a:t>Ubuntu vs. Amazon Linux vs. Windows 2016 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2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7AF1-0C88-2243-8365-23F8F8B5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 </a:t>
            </a:r>
            <a:r>
              <a:rPr lang="de-DE" dirty="0" err="1"/>
              <a:t>Deep</a:t>
            </a:r>
            <a:r>
              <a:rPr lang="de-DE" dirty="0"/>
              <a:t> Learning AMI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92CCB-42E2-C94E-BD9A-7D8AFD335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305" y="508237"/>
            <a:ext cx="8205788" cy="2928938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Conda</a:t>
            </a:r>
            <a:r>
              <a:rPr lang="en-US" dirty="0">
                <a:solidFill>
                  <a:schemeClr val="accent1"/>
                </a:solidFill>
              </a:rPr>
              <a:t> AMI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Anaconda virtual environments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dirty="0"/>
              <a:t>Apache </a:t>
            </a:r>
            <a:r>
              <a:rPr lang="de-DE" dirty="0" err="1"/>
              <a:t>MXNet</a:t>
            </a:r>
            <a:r>
              <a:rPr lang="de-DE" dirty="0"/>
              <a:t>, </a:t>
            </a:r>
            <a:r>
              <a:rPr lang="de-DE" dirty="0" err="1"/>
              <a:t>Caffe</a:t>
            </a:r>
            <a:r>
              <a:rPr lang="de-DE" dirty="0"/>
              <a:t>, Caffe2, </a:t>
            </a:r>
            <a:r>
              <a:rPr lang="de-DE" dirty="0" err="1"/>
              <a:t>Chainer</a:t>
            </a:r>
            <a:r>
              <a:rPr lang="de-DE" dirty="0"/>
              <a:t>, CNTK, </a:t>
            </a:r>
            <a:r>
              <a:rPr lang="de-DE" dirty="0" err="1"/>
              <a:t>Keras</a:t>
            </a:r>
            <a:r>
              <a:rPr lang="de-DE" dirty="0"/>
              <a:t>, </a:t>
            </a:r>
            <a:r>
              <a:rPr lang="de-DE" dirty="0" err="1"/>
              <a:t>PyTorch</a:t>
            </a:r>
            <a:r>
              <a:rPr lang="de-DE" dirty="0"/>
              <a:t>, </a:t>
            </a:r>
            <a:r>
              <a:rPr lang="de-DE" dirty="0" err="1"/>
              <a:t>TensorFlow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Theano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recent</a:t>
            </a:r>
            <a:r>
              <a:rPr lang="de-DE" dirty="0"/>
              <a:t> formal </a:t>
            </a:r>
            <a:r>
              <a:rPr lang="de-DE" dirty="0" err="1"/>
              <a:t>releases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 </a:t>
            </a:r>
            <a:r>
              <a:rPr lang="de-DE" dirty="0" err="1"/>
              <a:t>candidates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Base AMI:</a:t>
            </a:r>
            <a:r>
              <a:rPr lang="en-US" dirty="0"/>
              <a:t>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CUDA 8 or CUDA 9 pre-installed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No Framework components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Not available in Windows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Source AMI: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Frameworks in single Python environment – Python 2.7 and 3.5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Includes source of frameworks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8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7AF1-0C88-2243-8365-23F8F8B5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 </a:t>
            </a:r>
            <a:r>
              <a:rPr lang="de-DE" dirty="0" err="1"/>
              <a:t>Deep</a:t>
            </a:r>
            <a:r>
              <a:rPr lang="de-DE" dirty="0"/>
              <a:t> Learning AMI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92CCB-42E2-C94E-BD9A-7D8AFD335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305" y="508237"/>
            <a:ext cx="8205788" cy="2928938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CUDA 9 variant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Support for </a:t>
            </a:r>
            <a:r>
              <a:rPr lang="de-DE" dirty="0"/>
              <a:t>Apache </a:t>
            </a:r>
            <a:r>
              <a:rPr lang="de-DE" dirty="0" err="1"/>
              <a:t>MXNet</a:t>
            </a:r>
            <a:r>
              <a:rPr lang="de-DE" dirty="0"/>
              <a:t>, Caffe2, </a:t>
            </a:r>
            <a:r>
              <a:rPr lang="de-DE" dirty="0" err="1"/>
              <a:t>PyTorch</a:t>
            </a:r>
            <a:r>
              <a:rPr lang="de-DE" dirty="0"/>
              <a:t>, </a:t>
            </a:r>
            <a:r>
              <a:rPr lang="de-DE" dirty="0" err="1"/>
              <a:t>TensorFlow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CUDA 8 variant:</a:t>
            </a:r>
            <a:r>
              <a:rPr lang="en-US" dirty="0"/>
              <a:t>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dirty="0"/>
              <a:t>Apache </a:t>
            </a:r>
            <a:r>
              <a:rPr lang="de-DE" dirty="0" err="1"/>
              <a:t>MXNet</a:t>
            </a:r>
            <a:r>
              <a:rPr lang="de-DE" dirty="0"/>
              <a:t>, </a:t>
            </a:r>
            <a:r>
              <a:rPr lang="de-DE" dirty="0" err="1"/>
              <a:t>Caffe</a:t>
            </a:r>
            <a:r>
              <a:rPr lang="de-DE" dirty="0"/>
              <a:t>, Caffe2, </a:t>
            </a:r>
            <a:r>
              <a:rPr lang="de-DE" dirty="0" err="1"/>
              <a:t>Chainer</a:t>
            </a:r>
            <a:r>
              <a:rPr lang="de-DE" dirty="0"/>
              <a:t>, CNTK, </a:t>
            </a:r>
            <a:r>
              <a:rPr lang="de-DE" dirty="0" err="1"/>
              <a:t>Keras</a:t>
            </a:r>
            <a:r>
              <a:rPr lang="de-DE" dirty="0"/>
              <a:t>, </a:t>
            </a:r>
            <a:r>
              <a:rPr lang="de-DE" dirty="0" err="1"/>
              <a:t>PyTorch</a:t>
            </a:r>
            <a:r>
              <a:rPr lang="de-DE" dirty="0"/>
              <a:t>, </a:t>
            </a:r>
            <a:r>
              <a:rPr lang="de-DE" dirty="0" err="1"/>
              <a:t>TensorFlow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Theano</a:t>
            </a:r>
            <a:endParaRPr lang="en-US" dirty="0"/>
          </a:p>
          <a:p>
            <a:pPr marL="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2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7AF1-0C88-2243-8365-23F8F8B5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 </a:t>
            </a:r>
            <a:r>
              <a:rPr lang="de-DE" dirty="0" err="1"/>
              <a:t>Deep</a:t>
            </a:r>
            <a:r>
              <a:rPr lang="de-DE" dirty="0"/>
              <a:t> Learning AMI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92CCB-42E2-C94E-BD9A-7D8AFD335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305" y="508237"/>
            <a:ext cx="8205788" cy="2928938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Framework and tools details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dirty="0" err="1"/>
              <a:t>Consult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 </a:t>
            </a:r>
            <a:r>
              <a:rPr lang="de-DE" dirty="0" err="1"/>
              <a:t>notes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AMI type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amzn.to</a:t>
            </a:r>
            <a:r>
              <a:rPr lang="en-US" dirty="0"/>
              <a:t>/2uWgPlV</a:t>
            </a:r>
          </a:p>
        </p:txBody>
      </p:sp>
    </p:spTree>
    <p:extLst>
      <p:ext uri="{BB962C8B-B14F-4D97-AF65-F5344CB8AC3E}">
        <p14:creationId xmlns:p14="http://schemas.microsoft.com/office/powerpoint/2010/main" val="533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7AF1-0C88-2243-8365-23F8F8B5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91A932-C702-6143-AE3B-E57A4E8692EB}"/>
              </a:ext>
            </a:extLst>
          </p:cNvPr>
          <p:cNvGrpSpPr/>
          <p:nvPr/>
        </p:nvGrpSpPr>
        <p:grpSpPr>
          <a:xfrm>
            <a:off x="434340" y="735806"/>
            <a:ext cx="8572500" cy="3470250"/>
            <a:chOff x="0" y="617094"/>
            <a:chExt cx="9144000" cy="39847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EC530D-CFF8-C446-B25C-5C2600B6B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7094"/>
              <a:ext cx="9144000" cy="398472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83336A4-AA13-044E-8598-6D2996DE3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6948" y="1352390"/>
              <a:ext cx="8107052" cy="3233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494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7AF1-0C88-2243-8365-23F8F8B5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3336A4-AA13-044E-8598-6D2996DE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" y="735806"/>
            <a:ext cx="7258050" cy="38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3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7AF1-0C88-2243-8365-23F8F8B5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3336A4-AA13-044E-8598-6D2996DE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89" y="735806"/>
            <a:ext cx="7258050" cy="18624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802C22-A992-6248-9247-BE4102AD49EE}"/>
              </a:ext>
            </a:extLst>
          </p:cNvPr>
          <p:cNvSpPr/>
          <p:nvPr/>
        </p:nvSpPr>
        <p:spPr>
          <a:xfrm>
            <a:off x="2971800" y="1108710"/>
            <a:ext cx="2194560" cy="20574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0FD3A-8916-594F-B7AC-158D39CEEF4D}"/>
              </a:ext>
            </a:extLst>
          </p:cNvPr>
          <p:cNvSpPr/>
          <p:nvPr/>
        </p:nvSpPr>
        <p:spPr>
          <a:xfrm>
            <a:off x="400050" y="1775460"/>
            <a:ext cx="902970" cy="17907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22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7AF1-0C88-2243-8365-23F8F8B5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</a:t>
            </a:r>
            <a:r>
              <a:rPr lang="de-DE" dirty="0" err="1"/>
              <a:t>Deep</a:t>
            </a:r>
            <a:r>
              <a:rPr lang="de-DE" dirty="0"/>
              <a:t> Learning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Learning AMI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E0C05-DB9C-DF45-B6E6-F4F0C0C17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9" y="861536"/>
            <a:ext cx="8321040" cy="25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10252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ckTemplate_Dark_Confidential_template" id="{F4646917-AF12-3742-A066-5C8A9BDC5953}" vid="{7CD085AF-C083-EA45-B2A0-89170C8EF5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</Template>
  <TotalTime>167</TotalTime>
  <Words>285</Words>
  <Application>Microsoft Macintosh PowerPoint</Application>
  <PresentationFormat>On-screen Show (16:9)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AWS Deep Learning AMI</vt:lpstr>
      <vt:lpstr>AWS Deep Learning AMI</vt:lpstr>
      <vt:lpstr>AWS Deep Learning AMI</vt:lpstr>
      <vt:lpstr>AWS Deep Learning AMI</vt:lpstr>
      <vt:lpstr>Getting started</vt:lpstr>
      <vt:lpstr>Getting started</vt:lpstr>
      <vt:lpstr>Getting started</vt:lpstr>
      <vt:lpstr>Distributed Deep Learning with Deep Learning AMI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2018-07-28T11:48:16Z</dcterms:created>
  <dcterms:modified xsi:type="dcterms:W3CDTF">2018-07-28T14:35:16Z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