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25" r:id="rId5"/>
    <p:sldId id="326" r:id="rId6"/>
    <p:sldId id="324" r:id="rId7"/>
    <p:sldId id="297" r:id="rId8"/>
    <p:sldId id="329" r:id="rId9"/>
    <p:sldId id="332" r:id="rId10"/>
    <p:sldId id="330" r:id="rId11"/>
    <p:sldId id="331" r:id="rId12"/>
    <p:sldId id="33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0" autoAdjust="0"/>
    <p:restoredTop sz="85866" autoAdjust="0"/>
  </p:normalViewPr>
  <p:slideViewPr>
    <p:cSldViewPr snapToGrid="0" showGuides="1">
      <p:cViewPr varScale="1">
        <p:scale>
          <a:sx n="135" d="100"/>
          <a:sy n="135" d="100"/>
        </p:scale>
        <p:origin x="736" y="16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54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7/28/18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7/28/18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Having ML models doesn’t make an AI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needs to be integrated in infrastructure ecosystem and business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ML code is only a small part of an overall ML production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Old and new challenges for development and support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Operational requirements around model governance and auditability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BB242C-E142-0A43-9F1E-0928D9F8B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35" r="10110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2" y="437056"/>
            <a:ext cx="848312" cy="507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50" y="1065213"/>
            <a:ext cx="3974193" cy="31797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19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05230" y="1119541"/>
            <a:ext cx="2989065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1295" y="1119541"/>
            <a:ext cx="2001515" cy="167893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1295" y="3079376"/>
            <a:ext cx="2001515" cy="1183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3047700" cy="31428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045029"/>
            <a:ext cx="9144000" cy="333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6208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8205788" cy="2928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53231-B084-9A4B-85F1-9250CD176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E15E-156A-6740-8723-C74DD4148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B3CA729-7DC1-3A41-B24F-C56CB70A70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EFB3-AE32-9E4B-AA56-B14E0F20449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519FF-1BA2-9B41-8FA0-19EC8D679C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0B841-0DCE-4646-9E0E-B1E464D98E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B5D6C-FADB-1340-820C-26E840A8AC89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4A737D-052C-C84E-A767-DC5456E4A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3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Squid 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B510E-163A-A649-85E1-F07635A2E3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935" r="18573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42FBE-3295-6941-A1AE-631779A2516B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6C4F3-CA83-2A40-9F3D-E162458BB0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C7A6D3-65A0-8542-AE4B-0026DA76B828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4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DE0CB9-C246-C948-A3A8-F1FE53173F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B5894-DCBD-3A4E-BD40-DCA1D16A4B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52DB-30F3-104A-9B80-B5A5F889DF74}"/>
              </a:ext>
            </a:extLst>
          </p:cNvPr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7" y="1011542"/>
            <a:ext cx="8204575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36789" y="4802438"/>
            <a:ext cx="444718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2018, Amazon Web Services, Inc. or its Affiliates. All rights reserved.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Confidential and Trademark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6" r:id="rId2"/>
    <p:sldLayoutId id="2147483677" r:id="rId3"/>
    <p:sldLayoutId id="2147483700" r:id="rId4"/>
    <p:sldLayoutId id="2147483697" r:id="rId5"/>
    <p:sldLayoutId id="2147483698" r:id="rId6"/>
    <p:sldLayoutId id="2147483699" r:id="rId7"/>
    <p:sldLayoutId id="2147483689" r:id="rId8"/>
    <p:sldLayoutId id="2147483678" r:id="rId9"/>
    <p:sldLayoutId id="2147483707" r:id="rId10"/>
    <p:sldLayoutId id="2147483679" r:id="rId11"/>
    <p:sldLayoutId id="2147483703" r:id="rId12"/>
    <p:sldLayoutId id="2147483704" r:id="rId13"/>
    <p:sldLayoutId id="2147483705" r:id="rId14"/>
    <p:sldLayoutId id="2147483706" r:id="rId15"/>
    <p:sldLayoutId id="2147483690" r:id="rId16"/>
    <p:sldLayoutId id="2147483691" r:id="rId17"/>
    <p:sldLayoutId id="2147483692" r:id="rId18"/>
    <p:sldLayoutId id="2147483702" r:id="rId19"/>
    <p:sldLayoutId id="2147483680" r:id="rId20"/>
    <p:sldLayoutId id="2147483701" r:id="rId21"/>
    <p:sldLayoutId id="2147483693" r:id="rId22"/>
    <p:sldLayoutId id="2147483687" r:id="rId23"/>
    <p:sldLayoutId id="2147483708" r:id="rId24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plinkwifi.net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atyszcza/NNPACK" TargetMode="External"/><Relationship Id="rId2" Type="http://schemas.openxmlformats.org/officeDocument/2006/relationships/hyperlink" Target="https://software.intel.com/en-us/mkl" TargetMode="Externa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hyperlink" Target="https://devblogs.nvidia.com/parallelforall/mixed-precision-training-deep-neural-network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A48-1D43-E04A-BC66-2EAC6811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</a:t>
            </a:r>
            <a:r>
              <a:rPr lang="en-US" dirty="0"/>
              <a:t>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B427B-8B9B-1C44-A34B-3E45F1A19C33}"/>
              </a:ext>
            </a:extLst>
          </p:cNvPr>
          <p:cNvSpPr txBox="1"/>
          <p:nvPr/>
        </p:nvSpPr>
        <p:spPr>
          <a:xfrm>
            <a:off x="452487" y="787520"/>
            <a:ext cx="84275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Raspberry Pi and access point to power – requires a 2A power adapter minimum!!!!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Laptop to </a:t>
            </a:r>
            <a:r>
              <a:rPr lang="en-US" dirty="0" err="1">
                <a:solidFill>
                  <a:schemeClr val="bg1"/>
                </a:solidFill>
              </a:rPr>
              <a:t>acces</a:t>
            </a:r>
            <a:r>
              <a:rPr lang="en-US" dirty="0">
                <a:solidFill>
                  <a:schemeClr val="bg1"/>
                </a:solidFill>
              </a:rPr>
              <a:t> point ‘devices’, password as printed on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Open browser,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http://tplinkwifi.net</a:t>
            </a:r>
            <a:r>
              <a:rPr lang="en-US" dirty="0">
                <a:solidFill>
                  <a:schemeClr val="bg1"/>
                </a:solidFill>
              </a:rPr>
              <a:t> or 192.168.0.1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Log-in with username and password as printed on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Navigate to ‘Wireless’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Client Settings configure customer network SSID and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Navigate to ‘DHCP’ -&gt; ‘DHCP Client List’ to find IP addresses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Pi to projector using HDMI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 to Pi using SSH ‘pi@192.168.0.10x’, standard password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6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A48-1D43-E04A-BC66-2EAC6811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B427B-8B9B-1C44-A34B-3E45F1A19C33}"/>
              </a:ext>
            </a:extLst>
          </p:cNvPr>
          <p:cNvSpPr txBox="1"/>
          <p:nvPr/>
        </p:nvSpPr>
        <p:spPr>
          <a:xfrm>
            <a:off x="452487" y="787520"/>
            <a:ext cx="8427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Issue ‘</a:t>
            </a:r>
            <a:r>
              <a:rPr lang="en-US" dirty="0" err="1">
                <a:solidFill>
                  <a:schemeClr val="bg1"/>
                </a:solidFill>
              </a:rPr>
              <a:t>workon</a:t>
            </a:r>
            <a:r>
              <a:rPr lang="en-US" dirty="0">
                <a:solidFill>
                  <a:schemeClr val="bg1"/>
                </a:solidFill>
              </a:rPr>
              <a:t> cv’ in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Change Directory ‘cd Development’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Run ‘</a:t>
            </a:r>
            <a:r>
              <a:rPr lang="de-DE" dirty="0" err="1">
                <a:solidFill>
                  <a:schemeClr val="bg1"/>
                </a:solidFill>
              </a:rPr>
              <a:t>python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predict_model.py</a:t>
            </a:r>
            <a:r>
              <a:rPr lang="de-DE" dirty="0">
                <a:solidFill>
                  <a:schemeClr val="bg1"/>
                </a:solidFill>
              </a:rPr>
              <a:t>‘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inference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Run ‘</a:t>
            </a:r>
            <a:r>
              <a:rPr lang="de-DE" dirty="0" err="1">
                <a:solidFill>
                  <a:schemeClr val="bg1"/>
                </a:solidFill>
              </a:rPr>
              <a:t>python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cam_preview.py</a:t>
            </a:r>
            <a:r>
              <a:rPr lang="de-DE" dirty="0">
                <a:solidFill>
                  <a:schemeClr val="bg1"/>
                </a:solidFill>
              </a:rPr>
              <a:t>‘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preview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image</a:t>
            </a:r>
            <a:r>
              <a:rPr lang="de-DE" dirty="0">
                <a:solidFill>
                  <a:schemeClr val="bg1"/>
                </a:solidFill>
              </a:rPr>
              <a:t> on </a:t>
            </a:r>
            <a:r>
              <a:rPr lang="de-DE" dirty="0" err="1">
                <a:solidFill>
                  <a:schemeClr val="bg1"/>
                </a:solidFill>
              </a:rPr>
              <a:t>projector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Run </a:t>
            </a:r>
            <a:r>
              <a:rPr lang="de-DE" dirty="0" err="1">
                <a:solidFill>
                  <a:schemeClr val="bg1"/>
                </a:solidFill>
              </a:rPr>
              <a:t>python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predict_model.py</a:t>
            </a:r>
            <a:r>
              <a:rPr lang="de-DE" dirty="0">
                <a:solidFill>
                  <a:schemeClr val="bg1"/>
                </a:solidFill>
              </a:rPr>
              <a:t> –</a:t>
            </a:r>
            <a:r>
              <a:rPr lang="de-DE" dirty="0" err="1">
                <a:solidFill>
                  <a:schemeClr val="bg1"/>
                </a:solidFill>
              </a:rPr>
              <a:t>img</a:t>
            </a:r>
            <a:r>
              <a:rPr lang="de-DE" dirty="0">
                <a:solidFill>
                  <a:schemeClr val="bg1"/>
                </a:solidFill>
              </a:rPr>
              <a:t> ‘</a:t>
            </a:r>
            <a:r>
              <a:rPr lang="de-DE" dirty="0" err="1">
                <a:solidFill>
                  <a:schemeClr val="bg1"/>
                </a:solidFill>
              </a:rPr>
              <a:t>cat.jpg</a:t>
            </a:r>
            <a:r>
              <a:rPr lang="de-DE" dirty="0">
                <a:solidFill>
                  <a:schemeClr val="bg1"/>
                </a:solidFill>
              </a:rPr>
              <a:t>‘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send </a:t>
            </a:r>
            <a:r>
              <a:rPr lang="de-DE" dirty="0" err="1">
                <a:solidFill>
                  <a:schemeClr val="bg1"/>
                </a:solidFill>
              </a:rPr>
              <a:t>existing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model</a:t>
            </a: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4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04739" y="3718972"/>
            <a:ext cx="3683000" cy="381541"/>
          </a:xfrm>
        </p:spPr>
        <p:txBody>
          <a:bodyPr/>
          <a:lstStyle/>
          <a:p>
            <a:r>
              <a:rPr lang="en-US" dirty="0"/>
              <a:t>Christian Petters, Solutions Architect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4739" y="1908228"/>
            <a:ext cx="7324988" cy="744537"/>
          </a:xfrm>
        </p:spPr>
        <p:txBody>
          <a:bodyPr/>
          <a:lstStyle/>
          <a:p>
            <a:r>
              <a:rPr lang="en-US" dirty="0" err="1"/>
              <a:t>MXNet</a:t>
            </a:r>
            <a:r>
              <a:rPr lang="en-US" dirty="0"/>
              <a:t> on Edge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4739" y="2658575"/>
            <a:ext cx="6041582" cy="769527"/>
          </a:xfrm>
        </p:spPr>
        <p:txBody>
          <a:bodyPr/>
          <a:lstStyle/>
          <a:p>
            <a:r>
              <a:rPr lang="en-US" sz="2200" dirty="0"/>
              <a:t>with Raspberry 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04739" y="4100513"/>
            <a:ext cx="3683000" cy="369887"/>
          </a:xfrm>
          <a:prstGeom prst="rect">
            <a:avLst/>
          </a:prstGeom>
        </p:spPr>
        <p:txBody>
          <a:bodyPr/>
          <a:lstStyle/>
          <a:p>
            <a:fld id="{E13A646E-CA01-4DA8-86FE-E0C35CDEE817}" type="datetime2">
              <a:rPr lang="en-US" sz="1200"/>
              <a:pPr/>
              <a:t>Saturday, July 28, 2018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8523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6AFB-72E9-E54E-9DD2-D1123B2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challenges at the Edge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E7720-18DE-5C40-A7BF-F151FC43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6866183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Resource-constrained devices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CPU, memory, storage, power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Network connectivity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Availability, cost, bandwidth, latency.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On-device prediction may be the only option.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Deployment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/>
              <a:t>Updating code and models on a fleet of devices is not easy.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9543E07-613B-DD40-8912-53A36D818EA7}"/>
              </a:ext>
            </a:extLst>
          </p:cNvPr>
          <p:cNvGrpSpPr/>
          <p:nvPr/>
        </p:nvGrpSpPr>
        <p:grpSpPr>
          <a:xfrm>
            <a:off x="7816588" y="1133198"/>
            <a:ext cx="939194" cy="772793"/>
            <a:chOff x="6215756" y="2568784"/>
            <a:chExt cx="939194" cy="772793"/>
          </a:xfrm>
        </p:grpSpPr>
        <p:grpSp>
          <p:nvGrpSpPr>
            <p:cNvPr id="5" name="Group 717">
              <a:extLst>
                <a:ext uri="{FF2B5EF4-FFF2-40B4-BE49-F238E27FC236}">
                  <a16:creationId xmlns:a16="http://schemas.microsoft.com/office/drawing/2014/main" id="{8416705D-83CC-3F44-8119-11F83FC09132}"/>
                </a:ext>
              </a:extLst>
            </p:cNvPr>
            <p:cNvGrpSpPr/>
            <p:nvPr/>
          </p:nvGrpSpPr>
          <p:grpSpPr>
            <a:xfrm>
              <a:off x="6425953" y="2568784"/>
              <a:ext cx="518790" cy="772793"/>
              <a:chOff x="0" y="0"/>
              <a:chExt cx="1383439" cy="2060778"/>
            </a:xfrm>
          </p:grpSpPr>
          <p:sp>
            <p:nvSpPr>
              <p:cNvPr id="7" name="Shape 713">
                <a:extLst>
                  <a:ext uri="{FF2B5EF4-FFF2-40B4-BE49-F238E27FC236}">
                    <a16:creationId xmlns:a16="http://schemas.microsoft.com/office/drawing/2014/main" id="{A0386838-C436-E74A-A3E5-6976B3082B46}"/>
                  </a:ext>
                </a:extLst>
              </p:cNvPr>
              <p:cNvSpPr/>
              <p:nvPr/>
            </p:nvSpPr>
            <p:spPr>
              <a:xfrm>
                <a:off x="0" y="0"/>
                <a:ext cx="1383440" cy="2060779"/>
              </a:xfrm>
              <a:prstGeom prst="roundRect">
                <a:avLst>
                  <a:gd name="adj" fmla="val 9328"/>
                </a:avLst>
              </a:prstGeom>
              <a:solidFill>
                <a:srgbClr val="000000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8" name="Shape 714">
                <a:extLst>
                  <a:ext uri="{FF2B5EF4-FFF2-40B4-BE49-F238E27FC236}">
                    <a16:creationId xmlns:a16="http://schemas.microsoft.com/office/drawing/2014/main" id="{22A125CE-632D-D340-A8DD-74614E39E225}"/>
                  </a:ext>
                </a:extLst>
              </p:cNvPr>
              <p:cNvSpPr/>
              <p:nvPr/>
            </p:nvSpPr>
            <p:spPr>
              <a:xfrm>
                <a:off x="159799" y="274589"/>
                <a:ext cx="1063841" cy="4746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9" name="Shape 715">
                <a:extLst>
                  <a:ext uri="{FF2B5EF4-FFF2-40B4-BE49-F238E27FC236}">
                    <a16:creationId xmlns:a16="http://schemas.microsoft.com/office/drawing/2014/main" id="{E13733A8-7C10-8248-8441-05B8D537D184}"/>
                  </a:ext>
                </a:extLst>
              </p:cNvPr>
              <p:cNvSpPr/>
              <p:nvPr/>
            </p:nvSpPr>
            <p:spPr>
              <a:xfrm>
                <a:off x="159799" y="1724584"/>
                <a:ext cx="1063841" cy="4746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0" name="Shape 716">
                <a:extLst>
                  <a:ext uri="{FF2B5EF4-FFF2-40B4-BE49-F238E27FC236}">
                    <a16:creationId xmlns:a16="http://schemas.microsoft.com/office/drawing/2014/main" id="{4A0FFF06-BFAA-EC41-B65C-CAE94FB388BC}"/>
                  </a:ext>
                </a:extLst>
              </p:cNvPr>
              <p:cNvSpPr/>
              <p:nvPr/>
            </p:nvSpPr>
            <p:spPr>
              <a:xfrm>
                <a:off x="650640" y="1870085"/>
                <a:ext cx="82159" cy="82159"/>
              </a:xfrm>
              <a:prstGeom prst="ellipse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</p:grpSp>
        <p:pic>
          <p:nvPicPr>
            <p:cNvPr id="6" name="Deck_Cubes.png">
              <a:extLst>
                <a:ext uri="{FF2B5EF4-FFF2-40B4-BE49-F238E27FC236}">
                  <a16:creationId xmlns:a16="http://schemas.microsoft.com/office/drawing/2014/main" id="{B064C9DE-3B3E-6C43-8097-2E25736B8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215756" y="2718114"/>
              <a:ext cx="939194" cy="4741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5EEA5A3-C522-F340-99AB-A95C315DE5C9}"/>
              </a:ext>
            </a:extLst>
          </p:cNvPr>
          <p:cNvGrpSpPr/>
          <p:nvPr/>
        </p:nvGrpSpPr>
        <p:grpSpPr>
          <a:xfrm>
            <a:off x="7638343" y="3318569"/>
            <a:ext cx="1259481" cy="848082"/>
            <a:chOff x="7736577" y="2426935"/>
            <a:chExt cx="1259481" cy="848082"/>
          </a:xfrm>
        </p:grpSpPr>
        <p:grpSp>
          <p:nvGrpSpPr>
            <p:cNvPr id="12" name="Group 733">
              <a:extLst>
                <a:ext uri="{FF2B5EF4-FFF2-40B4-BE49-F238E27FC236}">
                  <a16:creationId xmlns:a16="http://schemas.microsoft.com/office/drawing/2014/main" id="{D21A2CBD-813C-4A40-AA12-60BB37461E38}"/>
                </a:ext>
              </a:extLst>
            </p:cNvPr>
            <p:cNvGrpSpPr/>
            <p:nvPr/>
          </p:nvGrpSpPr>
          <p:grpSpPr>
            <a:xfrm>
              <a:off x="7736577" y="2844498"/>
              <a:ext cx="1259481" cy="430519"/>
              <a:chOff x="0" y="0"/>
              <a:chExt cx="3358615" cy="1148049"/>
            </a:xfrm>
          </p:grpSpPr>
          <p:sp>
            <p:nvSpPr>
              <p:cNvPr id="14" name="Shape 724">
                <a:extLst>
                  <a:ext uri="{FF2B5EF4-FFF2-40B4-BE49-F238E27FC236}">
                    <a16:creationId xmlns:a16="http://schemas.microsoft.com/office/drawing/2014/main" id="{EC1C689D-0522-9F4E-B9F3-1C5FBF2426A7}"/>
                  </a:ext>
                </a:extLst>
              </p:cNvPr>
              <p:cNvSpPr/>
              <p:nvPr/>
            </p:nvSpPr>
            <p:spPr>
              <a:xfrm>
                <a:off x="362433" y="210159"/>
                <a:ext cx="2617405" cy="1"/>
              </a:xfrm>
              <a:prstGeom prst="line">
                <a:avLst/>
              </a:pr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5" name="Shape 725">
                <a:extLst>
                  <a:ext uri="{FF2B5EF4-FFF2-40B4-BE49-F238E27FC236}">
                    <a16:creationId xmlns:a16="http://schemas.microsoft.com/office/drawing/2014/main" id="{96DA2DD2-5DEA-7247-BF84-ADFBADB26186}"/>
                  </a:ext>
                </a:extLst>
              </p:cNvPr>
              <p:cNvSpPr/>
              <p:nvPr/>
            </p:nvSpPr>
            <p:spPr>
              <a:xfrm>
                <a:off x="702532" y="531032"/>
                <a:ext cx="1937214" cy="6170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00" extrusionOk="0">
                    <a:moveTo>
                      <a:pt x="0" y="21500"/>
                    </a:moveTo>
                    <a:cubicBezTo>
                      <a:pt x="1943" y="8469"/>
                      <a:pt x="6113" y="100"/>
                      <a:pt x="10713" y="1"/>
                    </a:cubicBezTo>
                    <a:cubicBezTo>
                      <a:pt x="15375" y="-100"/>
                      <a:pt x="19628" y="8299"/>
                      <a:pt x="21600" y="21500"/>
                    </a:cubicBezTo>
                  </a:path>
                </a:pathLst>
              </a:custGeom>
              <a:noFill/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sp>
            <p:nvSpPr>
              <p:cNvPr id="16" name="Shape 726">
                <a:extLst>
                  <a:ext uri="{FF2B5EF4-FFF2-40B4-BE49-F238E27FC236}">
                    <a16:creationId xmlns:a16="http://schemas.microsoft.com/office/drawing/2014/main" id="{4FD48ED1-D6C3-E542-B069-E56620451CA1}"/>
                  </a:ext>
                </a:extLst>
              </p:cNvPr>
              <p:cNvSpPr/>
              <p:nvPr/>
            </p:nvSpPr>
            <p:spPr>
              <a:xfrm>
                <a:off x="1154174" y="212887"/>
                <a:ext cx="1033924" cy="466654"/>
              </a:xfrm>
              <a:prstGeom prst="roundRect">
                <a:avLst>
                  <a:gd name="adj" fmla="val 26306"/>
                </a:avLst>
              </a:prstGeom>
              <a:solidFill>
                <a:srgbClr val="000000"/>
              </a:solidFill>
              <a:ln w="2540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5039" tIns="15039" rIns="15039" bIns="15039" numCol="1" anchor="ctr">
                <a:noAutofit/>
              </a:bodyPr>
              <a:lstStyle/>
              <a:p>
                <a:pPr defTabSz="308074">
                  <a:defRPr sz="3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350">
                  <a:solidFill>
                    <a:schemeClr val="bg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grpSp>
            <p:nvGrpSpPr>
              <p:cNvPr id="17" name="Group 729">
                <a:extLst>
                  <a:ext uri="{FF2B5EF4-FFF2-40B4-BE49-F238E27FC236}">
                    <a16:creationId xmlns:a16="http://schemas.microsoft.com/office/drawing/2014/main" id="{DE23E705-E3D0-A242-A8DF-A2F5E3000065}"/>
                  </a:ext>
                </a:extLst>
              </p:cNvPr>
              <p:cNvGrpSpPr/>
              <p:nvPr/>
            </p:nvGrpSpPr>
            <p:grpSpPr>
              <a:xfrm>
                <a:off x="0" y="105"/>
                <a:ext cx="818392" cy="210413"/>
                <a:chOff x="0" y="0"/>
                <a:chExt cx="818391" cy="210411"/>
              </a:xfrm>
            </p:grpSpPr>
            <p:sp>
              <p:nvSpPr>
                <p:cNvPr id="21" name="Shape 727">
                  <a:extLst>
                    <a:ext uri="{FF2B5EF4-FFF2-40B4-BE49-F238E27FC236}">
                      <a16:creationId xmlns:a16="http://schemas.microsoft.com/office/drawing/2014/main" id="{9F428B83-6D2C-154E-AE64-E6B1CF44F168}"/>
                    </a:ext>
                  </a:extLst>
                </p:cNvPr>
                <p:cNvSpPr/>
                <p:nvPr/>
              </p:nvSpPr>
              <p:spPr>
                <a:xfrm rot="16200000">
                  <a:off x="315126" y="43460"/>
                  <a:ext cx="188139" cy="145766"/>
                </a:xfrm>
                <a:prstGeom prst="roundRect">
                  <a:avLst>
                    <a:gd name="adj" fmla="val 15370"/>
                  </a:avLst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2" name="Shape 728">
                  <a:extLst>
                    <a:ext uri="{FF2B5EF4-FFF2-40B4-BE49-F238E27FC236}">
                      <a16:creationId xmlns:a16="http://schemas.microsoft.com/office/drawing/2014/main" id="{32375762-2E4D-1A4E-9C4A-28F206EB24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8392" cy="436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18" name="Group 732">
                <a:extLst>
                  <a:ext uri="{FF2B5EF4-FFF2-40B4-BE49-F238E27FC236}">
                    <a16:creationId xmlns:a16="http://schemas.microsoft.com/office/drawing/2014/main" id="{22DAA178-EE77-3E45-92F2-A726D2796B50}"/>
                  </a:ext>
                </a:extLst>
              </p:cNvPr>
              <p:cNvGrpSpPr/>
              <p:nvPr/>
            </p:nvGrpSpPr>
            <p:grpSpPr>
              <a:xfrm>
                <a:off x="2540224" y="0"/>
                <a:ext cx="818392" cy="210412"/>
                <a:chOff x="0" y="0"/>
                <a:chExt cx="818391" cy="210411"/>
              </a:xfrm>
            </p:grpSpPr>
            <p:sp>
              <p:nvSpPr>
                <p:cNvPr id="19" name="Shape 730">
                  <a:extLst>
                    <a:ext uri="{FF2B5EF4-FFF2-40B4-BE49-F238E27FC236}">
                      <a16:creationId xmlns:a16="http://schemas.microsoft.com/office/drawing/2014/main" id="{DFA6FA2B-C698-C548-A583-3D069BB98A8E}"/>
                    </a:ext>
                  </a:extLst>
                </p:cNvPr>
                <p:cNvSpPr/>
                <p:nvPr/>
              </p:nvSpPr>
              <p:spPr>
                <a:xfrm rot="16200000">
                  <a:off x="315126" y="43460"/>
                  <a:ext cx="188139" cy="145766"/>
                </a:xfrm>
                <a:prstGeom prst="roundRect">
                  <a:avLst>
                    <a:gd name="adj" fmla="val 15370"/>
                  </a:avLst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0" name="Shape 731">
                  <a:extLst>
                    <a:ext uri="{FF2B5EF4-FFF2-40B4-BE49-F238E27FC236}">
                      <a16:creationId xmlns:a16="http://schemas.microsoft.com/office/drawing/2014/main" id="{527004F9-F0A7-9C4E-919A-770563DEA5E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18392" cy="4369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pic>
          <p:nvPicPr>
            <p:cNvPr id="13" name="Deck_Cubes.png">
              <a:extLst>
                <a:ext uri="{FF2B5EF4-FFF2-40B4-BE49-F238E27FC236}">
                  <a16:creationId xmlns:a16="http://schemas.microsoft.com/office/drawing/2014/main" id="{B1A76941-6F4A-3C4F-A33D-BC35C19DD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896726" y="2426935"/>
              <a:ext cx="939194" cy="474101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80CB68F-148B-BC46-9BBC-0CA5F583A0DE}"/>
              </a:ext>
            </a:extLst>
          </p:cNvPr>
          <p:cNvGrpSpPr/>
          <p:nvPr/>
        </p:nvGrpSpPr>
        <p:grpSpPr>
          <a:xfrm>
            <a:off x="7805181" y="2206112"/>
            <a:ext cx="939194" cy="812335"/>
            <a:chOff x="7896726" y="1420923"/>
            <a:chExt cx="939194" cy="812335"/>
          </a:xfrm>
        </p:grpSpPr>
        <p:grpSp>
          <p:nvGrpSpPr>
            <p:cNvPr id="24" name="Group 749">
              <a:extLst>
                <a:ext uri="{FF2B5EF4-FFF2-40B4-BE49-F238E27FC236}">
                  <a16:creationId xmlns:a16="http://schemas.microsoft.com/office/drawing/2014/main" id="{22DA21CF-4811-6445-8C33-04FDB0EAFF0C}"/>
                </a:ext>
              </a:extLst>
            </p:cNvPr>
            <p:cNvGrpSpPr/>
            <p:nvPr/>
          </p:nvGrpSpPr>
          <p:grpSpPr>
            <a:xfrm>
              <a:off x="7956388" y="1420923"/>
              <a:ext cx="819861" cy="812335"/>
              <a:chOff x="0" y="0"/>
              <a:chExt cx="2186295" cy="2166226"/>
            </a:xfrm>
          </p:grpSpPr>
          <p:grpSp>
            <p:nvGrpSpPr>
              <p:cNvPr id="26" name="Group 743">
                <a:extLst>
                  <a:ext uri="{FF2B5EF4-FFF2-40B4-BE49-F238E27FC236}">
                    <a16:creationId xmlns:a16="http://schemas.microsoft.com/office/drawing/2014/main" id="{77C2D4FB-9A5F-2F4D-AC26-071E3F43D5C7}"/>
                  </a:ext>
                </a:extLst>
              </p:cNvPr>
              <p:cNvGrpSpPr/>
              <p:nvPr/>
            </p:nvGrpSpPr>
            <p:grpSpPr>
              <a:xfrm>
                <a:off x="0" y="0"/>
                <a:ext cx="2186296" cy="2166227"/>
                <a:chOff x="0" y="0"/>
                <a:chExt cx="2186295" cy="2166226"/>
              </a:xfrm>
            </p:grpSpPr>
            <p:sp>
              <p:nvSpPr>
                <p:cNvPr id="32" name="Shape 734">
                  <a:extLst>
                    <a:ext uri="{FF2B5EF4-FFF2-40B4-BE49-F238E27FC236}">
                      <a16:creationId xmlns:a16="http://schemas.microsoft.com/office/drawing/2014/main" id="{DE84B4D4-AC3C-4D48-A9E6-67A74467DD17}"/>
                    </a:ext>
                  </a:extLst>
                </p:cNvPr>
                <p:cNvSpPr/>
                <p:nvPr/>
              </p:nvSpPr>
              <p:spPr>
                <a:xfrm>
                  <a:off x="100346" y="95328"/>
                  <a:ext cx="1986272" cy="1986271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3" name="Shape 735">
                  <a:extLst>
                    <a:ext uri="{FF2B5EF4-FFF2-40B4-BE49-F238E27FC236}">
                      <a16:creationId xmlns:a16="http://schemas.microsoft.com/office/drawing/2014/main" id="{4A9DD0B8-0AB0-6B4C-9D42-8552742CEA45}"/>
                    </a:ext>
                  </a:extLst>
                </p:cNvPr>
                <p:cNvSpPr/>
                <p:nvPr/>
              </p:nvSpPr>
              <p:spPr>
                <a:xfrm>
                  <a:off x="1003790" y="0"/>
                  <a:ext cx="179383" cy="179382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4" name="Shape 736">
                  <a:extLst>
                    <a:ext uri="{FF2B5EF4-FFF2-40B4-BE49-F238E27FC236}">
                      <a16:creationId xmlns:a16="http://schemas.microsoft.com/office/drawing/2014/main" id="{88959DF9-BD77-1F4C-BBC7-C9A5894C88C4}"/>
                    </a:ext>
                  </a:extLst>
                </p:cNvPr>
                <p:cNvSpPr/>
                <p:nvPr/>
              </p:nvSpPr>
              <p:spPr>
                <a:xfrm>
                  <a:off x="230795" y="373787"/>
                  <a:ext cx="179383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5" name="Shape 737">
                  <a:extLst>
                    <a:ext uri="{FF2B5EF4-FFF2-40B4-BE49-F238E27FC236}">
                      <a16:creationId xmlns:a16="http://schemas.microsoft.com/office/drawing/2014/main" id="{BE360E1A-5004-C144-A18E-235A904ABD53}"/>
                    </a:ext>
                  </a:extLst>
                </p:cNvPr>
                <p:cNvSpPr/>
                <p:nvPr/>
              </p:nvSpPr>
              <p:spPr>
                <a:xfrm>
                  <a:off x="1766084" y="373787"/>
                  <a:ext cx="179383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6" name="Shape 738">
                  <a:extLst>
                    <a:ext uri="{FF2B5EF4-FFF2-40B4-BE49-F238E27FC236}">
                      <a16:creationId xmlns:a16="http://schemas.microsoft.com/office/drawing/2014/main" id="{FD2C20A7-AFFA-3A46-939D-F8073B24B717}"/>
                    </a:ext>
                  </a:extLst>
                </p:cNvPr>
                <p:cNvSpPr/>
                <p:nvPr/>
              </p:nvSpPr>
              <p:spPr>
                <a:xfrm>
                  <a:off x="2006914" y="998772"/>
                  <a:ext cx="179382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7" name="Shape 739">
                  <a:extLst>
                    <a:ext uri="{FF2B5EF4-FFF2-40B4-BE49-F238E27FC236}">
                      <a16:creationId xmlns:a16="http://schemas.microsoft.com/office/drawing/2014/main" id="{4D540ABF-7E18-9341-8694-AD1A54297FA6}"/>
                    </a:ext>
                  </a:extLst>
                </p:cNvPr>
                <p:cNvSpPr/>
                <p:nvPr/>
              </p:nvSpPr>
              <p:spPr>
                <a:xfrm>
                  <a:off x="1756050" y="1635634"/>
                  <a:ext cx="179383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8" name="Shape 740">
                  <a:extLst>
                    <a:ext uri="{FF2B5EF4-FFF2-40B4-BE49-F238E27FC236}">
                      <a16:creationId xmlns:a16="http://schemas.microsoft.com/office/drawing/2014/main" id="{359A0B3A-D61B-E74A-819A-D1FBA381E0DB}"/>
                    </a:ext>
                  </a:extLst>
                </p:cNvPr>
                <p:cNvSpPr/>
                <p:nvPr/>
              </p:nvSpPr>
              <p:spPr>
                <a:xfrm>
                  <a:off x="1003790" y="1986844"/>
                  <a:ext cx="179383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9" name="Shape 741">
                  <a:extLst>
                    <a:ext uri="{FF2B5EF4-FFF2-40B4-BE49-F238E27FC236}">
                      <a16:creationId xmlns:a16="http://schemas.microsoft.com/office/drawing/2014/main" id="{835DAB4F-09CB-DC46-8996-252F04B1AEA2}"/>
                    </a:ext>
                  </a:extLst>
                </p:cNvPr>
                <p:cNvSpPr/>
                <p:nvPr/>
              </p:nvSpPr>
              <p:spPr>
                <a:xfrm>
                  <a:off x="0" y="998772"/>
                  <a:ext cx="179382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40" name="Shape 742">
                  <a:extLst>
                    <a:ext uri="{FF2B5EF4-FFF2-40B4-BE49-F238E27FC236}">
                      <a16:creationId xmlns:a16="http://schemas.microsoft.com/office/drawing/2014/main" id="{91C34553-F789-9445-93AA-B64ED2CE0337}"/>
                    </a:ext>
                  </a:extLst>
                </p:cNvPr>
                <p:cNvSpPr/>
                <p:nvPr/>
              </p:nvSpPr>
              <p:spPr>
                <a:xfrm>
                  <a:off x="265917" y="1635634"/>
                  <a:ext cx="179382" cy="179383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  <p:grpSp>
            <p:nvGrpSpPr>
              <p:cNvPr id="27" name="Group 748">
                <a:extLst>
                  <a:ext uri="{FF2B5EF4-FFF2-40B4-BE49-F238E27FC236}">
                    <a16:creationId xmlns:a16="http://schemas.microsoft.com/office/drawing/2014/main" id="{69A590CF-0376-C445-A24F-C9B731113544}"/>
                  </a:ext>
                </a:extLst>
              </p:cNvPr>
              <p:cNvGrpSpPr/>
              <p:nvPr/>
            </p:nvGrpSpPr>
            <p:grpSpPr>
              <a:xfrm>
                <a:off x="638151" y="795433"/>
                <a:ext cx="909993" cy="575360"/>
                <a:chOff x="0" y="0"/>
                <a:chExt cx="909992" cy="575359"/>
              </a:xfrm>
            </p:grpSpPr>
            <p:sp>
              <p:nvSpPr>
                <p:cNvPr id="28" name="Shape 744">
                  <a:extLst>
                    <a:ext uri="{FF2B5EF4-FFF2-40B4-BE49-F238E27FC236}">
                      <a16:creationId xmlns:a16="http://schemas.microsoft.com/office/drawing/2014/main" id="{E02C35F1-63EB-574C-A56C-B5CF3F92F503}"/>
                    </a:ext>
                  </a:extLst>
                </p:cNvPr>
                <p:cNvSpPr/>
                <p:nvPr/>
              </p:nvSpPr>
              <p:spPr>
                <a:xfrm>
                  <a:off x="367330" y="400178"/>
                  <a:ext cx="175182" cy="175182"/>
                </a:xfrm>
                <a:prstGeom prst="ellipse">
                  <a:avLst/>
                </a:prstGeom>
                <a:solidFill>
                  <a:srgbClr val="000000"/>
                </a:solidFill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29" name="Shape 745">
                  <a:extLst>
                    <a:ext uri="{FF2B5EF4-FFF2-40B4-BE49-F238E27FC236}">
                      <a16:creationId xmlns:a16="http://schemas.microsoft.com/office/drawing/2014/main" id="{D0908536-E065-E543-8BF6-3BBA45C149CF}"/>
                    </a:ext>
                  </a:extLst>
                </p:cNvPr>
                <p:cNvSpPr/>
                <p:nvPr/>
              </p:nvSpPr>
              <p:spPr>
                <a:xfrm>
                  <a:off x="211459" y="299765"/>
                  <a:ext cx="487075" cy="1420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86" extrusionOk="0">
                      <a:moveTo>
                        <a:pt x="0" y="21186"/>
                      </a:moveTo>
                      <a:cubicBezTo>
                        <a:pt x="2294" y="7720"/>
                        <a:pt x="6604" y="-414"/>
                        <a:pt x="11217" y="16"/>
                      </a:cubicBezTo>
                      <a:cubicBezTo>
                        <a:pt x="15501" y="415"/>
                        <a:pt x="19423" y="8194"/>
                        <a:pt x="21600" y="20610"/>
                      </a:cubicBez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0" name="Shape 746">
                  <a:extLst>
                    <a:ext uri="{FF2B5EF4-FFF2-40B4-BE49-F238E27FC236}">
                      <a16:creationId xmlns:a16="http://schemas.microsoft.com/office/drawing/2014/main" id="{A64D76FC-29EF-DC4A-9A6A-1C525B1993E0}"/>
                    </a:ext>
                  </a:extLst>
                </p:cNvPr>
                <p:cNvSpPr/>
                <p:nvPr/>
              </p:nvSpPr>
              <p:spPr>
                <a:xfrm>
                  <a:off x="107741" y="146317"/>
                  <a:ext cx="694296" cy="20477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76" extrusionOk="0">
                      <a:moveTo>
                        <a:pt x="0" y="21349"/>
                      </a:moveTo>
                      <a:cubicBezTo>
                        <a:pt x="2195" y="8140"/>
                        <a:pt x="6325" y="-24"/>
                        <a:pt x="10800" y="0"/>
                      </a:cubicBezTo>
                      <a:cubicBezTo>
                        <a:pt x="15289" y="24"/>
                        <a:pt x="19422" y="8281"/>
                        <a:pt x="21600" y="21576"/>
                      </a:cubicBez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  <p:sp>
              <p:nvSpPr>
                <p:cNvPr id="31" name="Shape 747">
                  <a:extLst>
                    <a:ext uri="{FF2B5EF4-FFF2-40B4-BE49-F238E27FC236}">
                      <a16:creationId xmlns:a16="http://schemas.microsoft.com/office/drawing/2014/main" id="{368EAD73-729C-EC49-B0B4-25AC0CE399A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9993" cy="2519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311" extrusionOk="0">
                      <a:moveTo>
                        <a:pt x="0" y="21311"/>
                      </a:moveTo>
                      <a:cubicBezTo>
                        <a:pt x="2405" y="7786"/>
                        <a:pt x="6616" y="-289"/>
                        <a:pt x="11109" y="8"/>
                      </a:cubicBezTo>
                      <a:cubicBezTo>
                        <a:pt x="15351" y="289"/>
                        <a:pt x="19280" y="8036"/>
                        <a:pt x="21600" y="20697"/>
                      </a:cubicBezTo>
                    </a:path>
                  </a:pathLst>
                </a:custGeom>
                <a:noFill/>
                <a:ln w="25400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15039" tIns="15039" rIns="15039" bIns="15039" numCol="1" anchor="ctr">
                  <a:noAutofit/>
                </a:bodyPr>
                <a:lstStyle/>
                <a:p>
                  <a:pPr defTabSz="308074">
                    <a:defRPr sz="3600"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 sz="1350">
                    <a:solidFill>
                      <a:schemeClr val="bg1"/>
                    </a:soli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endParaRPr>
                </a:p>
              </p:txBody>
            </p:sp>
          </p:grpSp>
        </p:grpSp>
        <p:pic>
          <p:nvPicPr>
            <p:cNvPr id="25" name="Deck_Cubes.png">
              <a:extLst>
                <a:ext uri="{FF2B5EF4-FFF2-40B4-BE49-F238E27FC236}">
                  <a16:creationId xmlns:a16="http://schemas.microsoft.com/office/drawing/2014/main" id="{8BF6DE3D-0554-0647-A5CB-0EC48E55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7896726" y="1590024"/>
              <a:ext cx="939194" cy="474101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938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2C7BC-2EEA-8741-A5F2-5F532AD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fr-FR" dirty="0"/>
              <a:t>Good </a:t>
            </a:r>
            <a:r>
              <a:rPr lang="fr-FR" dirty="0" err="1"/>
              <a:t>prediction</a:t>
            </a:r>
            <a:r>
              <a:rPr lang="fr-FR" dirty="0"/>
              <a:t> performance at the </a:t>
            </a:r>
            <a:r>
              <a:rPr lang="fr-FR" dirty="0" err="1"/>
              <a:t>Edge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F77906-4219-564A-BF92-48202CB1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530276" cy="3553926"/>
          </a:xfrm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2000" dirty="0"/>
              <a:t>MXNet is written in </a:t>
            </a:r>
            <a:r>
              <a:rPr lang="en-US" sz="2000" dirty="0">
                <a:solidFill>
                  <a:schemeClr val="accent1"/>
                </a:solidFill>
              </a:rPr>
              <a:t>C++</a:t>
            </a:r>
            <a:r>
              <a:rPr lang="en-US" sz="2000" dirty="0"/>
              <a:t>. 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Gluon networks can be ‘</a:t>
            </a:r>
            <a:r>
              <a:rPr lang="en-US" sz="2000" dirty="0">
                <a:solidFill>
                  <a:schemeClr val="accent1"/>
                </a:solidFill>
              </a:rPr>
              <a:t>hybridized</a:t>
            </a:r>
            <a:r>
              <a:rPr lang="en-US" sz="2000" dirty="0"/>
              <a:t>’ for additional speed.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/>
              <a:t>Two </a:t>
            </a:r>
            <a:r>
              <a:rPr lang="en-US" sz="2000" dirty="0">
                <a:solidFill>
                  <a:schemeClr val="accent1"/>
                </a:solidFill>
              </a:rPr>
              <a:t>libraries</a:t>
            </a:r>
            <a:r>
              <a:rPr lang="en-US" sz="2000" dirty="0"/>
              <a:t> boost performance on CPU-only devices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/>
              <a:t>Fast implementation of math primitives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/>
              <a:t>Hardware-specific instructions, e.g. Intel AVX or ARM NEON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/>
              <a:t>Intel </a:t>
            </a:r>
            <a:r>
              <a:rPr lang="en-US" sz="1400" dirty="0">
                <a:solidFill>
                  <a:schemeClr val="accent1"/>
                </a:solidFill>
              </a:rPr>
              <a:t>Math Kernel Library </a:t>
            </a:r>
            <a:r>
              <a:rPr lang="en-US" sz="1400" dirty="0">
                <a:hlinkClick r:id="rId2"/>
              </a:rPr>
              <a:t>https://software.intel.com/en-us/mkl</a:t>
            </a:r>
            <a:endParaRPr lang="en-US" sz="1400" dirty="0"/>
          </a:p>
          <a:p>
            <a:pPr marL="914400" lvl="1" indent="-171450">
              <a:buFont typeface="Arial" charset="0"/>
              <a:buChar char="•"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NNPACK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https://github.com/Maratyszcza/NNPACK</a:t>
            </a:r>
            <a:r>
              <a:rPr lang="en-US" sz="1400" dirty="0"/>
              <a:t> </a:t>
            </a:r>
            <a:endParaRPr lang="fr-FR" sz="2000" dirty="0"/>
          </a:p>
          <a:p>
            <a:pPr marL="171450" indent="-171450">
              <a:buFont typeface="Arial" charset="0"/>
              <a:buChar char="•"/>
            </a:pPr>
            <a:r>
              <a:rPr lang="fr-FR" sz="2000" dirty="0"/>
              <a:t>Mixed </a:t>
            </a:r>
            <a:r>
              <a:rPr lang="fr-FR" sz="2000" dirty="0" err="1"/>
              <a:t>precision</a:t>
            </a:r>
            <a:r>
              <a:rPr lang="fr-FR" sz="2000" dirty="0"/>
              <a:t> training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Use float16 instead of float32 for weights and activations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Almost </a:t>
            </a:r>
            <a:r>
              <a:rPr lang="en-US" sz="1400" dirty="0">
                <a:solidFill>
                  <a:schemeClr val="accent1"/>
                </a:solidFill>
                <a:latin typeface="Amazon Ember" charset="0"/>
                <a:ea typeface="Amazon Ember" charset="0"/>
                <a:cs typeface="Amazon Ember" charset="0"/>
              </a:rPr>
              <a:t>2x reduction </a:t>
            </a: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in model size, </a:t>
            </a:r>
            <a:r>
              <a:rPr lang="en-US" sz="1400" dirty="0">
                <a:solidFill>
                  <a:schemeClr val="accent1"/>
                </a:solidFill>
                <a:latin typeface="Amazon Ember" charset="0"/>
                <a:ea typeface="Amazon Ember" charset="0"/>
                <a:cs typeface="Amazon Ember" charset="0"/>
              </a:rPr>
              <a:t>no loss </a:t>
            </a: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of accuracy, </a:t>
            </a:r>
            <a:r>
              <a:rPr lang="en-US" sz="1400" dirty="0">
                <a:solidFill>
                  <a:schemeClr val="accent1"/>
                </a:solidFill>
                <a:latin typeface="Amazon Ember" charset="0"/>
                <a:ea typeface="Amazon Ember" charset="0"/>
                <a:cs typeface="Amazon Ember" charset="0"/>
              </a:rPr>
              <a:t>faster</a:t>
            </a:r>
            <a:r>
              <a:rPr lang="en-US" sz="1400" dirty="0">
                <a:latin typeface="Amazon Ember" charset="0"/>
                <a:ea typeface="Amazon Ember" charset="0"/>
                <a:cs typeface="Amazon Ember" charset="0"/>
              </a:rPr>
              <a:t> inference</a:t>
            </a:r>
          </a:p>
          <a:p>
            <a:pPr marL="914400" lvl="1" indent="-171450">
              <a:buFont typeface="Arial" charset="0"/>
              <a:buChar char="•"/>
            </a:pPr>
            <a:r>
              <a:rPr lang="en-US" sz="1400" dirty="0">
                <a:latin typeface="Amazon Ember" charset="0"/>
                <a:ea typeface="Amazon Ember" charset="0"/>
                <a:cs typeface="Amazon Ember" charset="0"/>
                <a:hlinkClick r:id="rId4"/>
              </a:rPr>
              <a:t>https://devblogs.nvidia.com/parallelforall/mixed-precision-training-deep-neural-networks/</a:t>
            </a:r>
            <a:endParaRPr lang="fr-FR" sz="1400" dirty="0"/>
          </a:p>
          <a:p>
            <a:br>
              <a:rPr lang="fr-FR" dirty="0"/>
            </a:br>
            <a:endParaRPr lang="fr-FR" dirty="0"/>
          </a:p>
          <a:p>
            <a:endParaRPr lang="en-US" dirty="0"/>
          </a:p>
        </p:txBody>
      </p:sp>
      <p:pic>
        <p:nvPicPr>
          <p:cNvPr id="4" name="Picture Placeholder 11">
            <a:extLst>
              <a:ext uri="{FF2B5EF4-FFF2-40B4-BE49-F238E27FC236}">
                <a16:creationId xmlns:a16="http://schemas.microsoft.com/office/drawing/2014/main" id="{F80679F3-97A6-7E4F-A7BA-E0885488390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6495" y="2173496"/>
            <a:ext cx="1225598" cy="122559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5852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28ED-DAA5-FF48-9420-9E99D4CF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7082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6AFB-72E9-E54E-9DD2-D1123B2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MXNet</a:t>
            </a:r>
            <a:r>
              <a:rPr lang="en-US" dirty="0"/>
              <a:t> compilation from source on Raspberry 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E7720-18DE-5C40-A7BF-F151FC43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605445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Install dependencies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update 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install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cmake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-essential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++-4.8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c++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-4.8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apt-get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liblapack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libblas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de-DE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libopencv</a:t>
            </a:r>
            <a:r>
              <a:rPr lang="de-DE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Clone source repository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clone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apache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incubator-mxnet.git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recursive</a:t>
            </a:r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Build </a:t>
            </a:r>
            <a:r>
              <a:rPr lang="en-US" dirty="0" err="1">
                <a:solidFill>
                  <a:schemeClr val="accent1"/>
                </a:solidFill>
              </a:rPr>
              <a:t>MXNet</a:t>
            </a:r>
            <a:r>
              <a:rPr lang="en-US" dirty="0">
                <a:solidFill>
                  <a:schemeClr val="accent1"/>
                </a:solidFill>
              </a:rPr>
              <a:t> library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incubator-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mxnet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 USE_OPENCV=0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make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9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46AFB-72E9-E54E-9DD2-D1123B24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MXNet</a:t>
            </a:r>
            <a:r>
              <a:rPr lang="en-US" dirty="0"/>
              <a:t> compilation from source on Raspberry 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E7720-18DE-5C40-A7BF-F151FC431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605445" cy="35539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Compilation duration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Compilation</a:t>
            </a: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Raspberry</a:t>
            </a: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Pi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takes</a:t>
            </a: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hours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Common issue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Compiler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</a:t>
            </a: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out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of</a:t>
            </a:r>
            <a: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de-DE" sz="16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memory</a:t>
            </a:r>
            <a:endParaRPr lang="de-DE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Edit </a:t>
            </a:r>
            <a:r>
              <a:rPr lang="de-DE" sz="1400" dirty="0"/>
              <a:t>/</a:t>
            </a:r>
            <a:r>
              <a:rPr lang="de-DE" sz="1400" dirty="0" err="1"/>
              <a:t>etc</a:t>
            </a:r>
            <a:r>
              <a:rPr lang="de-DE" sz="1400" dirty="0"/>
              <a:t>/</a:t>
            </a:r>
            <a:r>
              <a:rPr lang="de-DE" sz="1400" dirty="0" err="1"/>
              <a:t>dphys-swapfile</a:t>
            </a:r>
            <a:r>
              <a:rPr lang="de-DE" sz="1400" dirty="0"/>
              <a:t>, </a:t>
            </a:r>
            <a:r>
              <a:rPr lang="de-DE" sz="1400" dirty="0" err="1"/>
              <a:t>set</a:t>
            </a:r>
            <a:r>
              <a:rPr lang="de-DE" sz="1400" dirty="0"/>
              <a:t> CONF_SWAPSIZE=1024</a:t>
            </a:r>
          </a:p>
          <a:p>
            <a:pPr marL="1428750" lvl="2">
              <a:buFont typeface="Arial" panose="020B0604020202020204" pitchFamily="34" charset="0"/>
              <a:buChar char="•"/>
            </a:pPr>
            <a:r>
              <a:rPr lang="de-DE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 </a:t>
            </a:r>
            <a:r>
              <a:rPr lang="de-DE" sz="1400" dirty="0" err="1"/>
              <a:t>sudo</a:t>
            </a:r>
            <a:r>
              <a:rPr lang="de-DE" sz="1400" dirty="0"/>
              <a:t> /</a:t>
            </a:r>
            <a:r>
              <a:rPr lang="de-DE" sz="1400" dirty="0" err="1"/>
              <a:t>etc</a:t>
            </a:r>
            <a:r>
              <a:rPr lang="de-DE" sz="1400" dirty="0"/>
              <a:t>/</a:t>
            </a:r>
            <a:r>
              <a:rPr lang="de-DE" sz="1400" dirty="0" err="1"/>
              <a:t>init.d</a:t>
            </a:r>
            <a:r>
              <a:rPr lang="de-DE" sz="1400" dirty="0"/>
              <a:t>/</a:t>
            </a:r>
            <a:r>
              <a:rPr lang="de-DE" sz="1400" dirty="0" err="1"/>
              <a:t>dphys-swapfile</a:t>
            </a:r>
            <a:r>
              <a:rPr lang="de-DE" sz="1400" dirty="0"/>
              <a:t> </a:t>
            </a:r>
            <a:r>
              <a:rPr lang="de-DE" sz="1400" dirty="0" err="1"/>
              <a:t>restart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Reference</a:t>
            </a:r>
          </a:p>
          <a:p>
            <a:pPr marL="1085850" lvl="1"/>
            <a:r>
              <a:rPr lang="de-DE" sz="1600" dirty="0"/>
              <a:t>https://</a:t>
            </a:r>
            <a:r>
              <a:rPr lang="de-DE" sz="1600" dirty="0" err="1"/>
              <a:t>aws.amazon.com</a:t>
            </a:r>
            <a:r>
              <a:rPr lang="de-DE" sz="1600" dirty="0"/>
              <a:t>/</a:t>
            </a:r>
            <a:r>
              <a:rPr lang="de-DE" sz="1600" dirty="0" err="1"/>
              <a:t>blogs</a:t>
            </a:r>
            <a:r>
              <a:rPr lang="de-DE" sz="1600" dirty="0"/>
              <a:t>/</a:t>
            </a:r>
            <a:r>
              <a:rPr lang="de-DE" sz="1600" dirty="0" err="1"/>
              <a:t>machine-learning</a:t>
            </a:r>
            <a:r>
              <a:rPr lang="de-DE" sz="1600" dirty="0"/>
              <a:t>/build-a-real-time-object-classification-system-with-apache-mxnet-on-raspberry-pi/</a:t>
            </a:r>
          </a:p>
          <a:p>
            <a:pPr marL="1085850" lvl="1"/>
            <a:r>
              <a:rPr lang="de-DE" sz="1600" dirty="0"/>
              <a:t>Also </a:t>
            </a:r>
            <a:r>
              <a:rPr lang="de-DE" sz="1600" dirty="0" err="1"/>
              <a:t>includes</a:t>
            </a:r>
            <a:r>
              <a:rPr lang="de-DE" sz="1600" dirty="0"/>
              <a:t> additional </a:t>
            </a:r>
            <a:r>
              <a:rPr lang="de-DE" sz="1600" dirty="0" err="1"/>
              <a:t>steps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connect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Amazon </a:t>
            </a:r>
            <a:r>
              <a:rPr lang="de-DE" sz="1600" dirty="0" err="1"/>
              <a:t>IoT</a:t>
            </a:r>
            <a:endParaRPr lang="de-DE" sz="1600" dirty="0"/>
          </a:p>
          <a:p>
            <a:pPr marL="1428750" lvl="2">
              <a:buFont typeface="Arial" panose="020B0604020202020204" pitchFamily="34" charset="0"/>
              <a:buChar char="•"/>
            </a:pPr>
            <a:endParaRPr lang="de-DE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285750"/>
            <a:br>
              <a:rPr lang="de-DE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endParaRPr lang="de-DE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32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30B6-BF9A-7E45-BA17-93A73E42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" y="1210765"/>
            <a:ext cx="8781793" cy="26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61833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_Dark_Confidential_template" id="{F4646917-AF12-3742-A066-5C8A9BDC5953}" vid="{7CD085AF-C083-EA45-B2A0-89170C8EF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</Template>
  <TotalTime>194</TotalTime>
  <Words>527</Words>
  <Application>Microsoft Macintosh PowerPoint</Application>
  <PresentationFormat>On-screen Show (16:9)</PresentationFormat>
  <Paragraphs>76</Paragraphs>
  <Slides>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 Ember</vt:lpstr>
      <vt:lpstr>Amazon Ember Light</vt:lpstr>
      <vt:lpstr>Amazon Ember Regular</vt:lpstr>
      <vt:lpstr>Arial</vt:lpstr>
      <vt:lpstr>Calibri</vt:lpstr>
      <vt:lpstr>Consolas</vt:lpstr>
      <vt:lpstr>Helvetica Light</vt:lpstr>
      <vt:lpstr>DeckTemplate-AWS</vt:lpstr>
      <vt:lpstr>Demo preparation</vt:lpstr>
      <vt:lpstr>Demo</vt:lpstr>
      <vt:lpstr>PowerPoint Presentation</vt:lpstr>
      <vt:lpstr>Deep Learning challenges at the Edge</vt:lpstr>
      <vt:lpstr>Good prediction performance at the Edge</vt:lpstr>
      <vt:lpstr>Demo time</vt:lpstr>
      <vt:lpstr>MXNet compilation from source on Raspberry Pi</vt:lpstr>
      <vt:lpstr>MXNet compilation from source on Raspberry Pi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2018-07-28T09:57:24Z</dcterms:created>
  <dcterms:modified xsi:type="dcterms:W3CDTF">2018-07-28T13:19:48Z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