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6" r:id="rId2"/>
    <p:sldId id="296" r:id="rId3"/>
    <p:sldId id="297" r:id="rId4"/>
    <p:sldId id="298" r:id="rId5"/>
    <p:sldId id="299" r:id="rId6"/>
    <p:sldId id="300" r:id="rId7"/>
    <p:sldId id="301" r:id="rId8"/>
    <p:sldId id="302" r:id="rId9"/>
    <p:sldId id="30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7" autoAdjust="0"/>
    <p:restoredTop sz="91353" autoAdjust="0"/>
  </p:normalViewPr>
  <p:slideViewPr>
    <p:cSldViewPr snapToGrid="0">
      <p:cViewPr varScale="1">
        <p:scale>
          <a:sx n="59" d="100"/>
          <a:sy n="59" d="100"/>
        </p:scale>
        <p:origin x="90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2020-06-12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&amp; Testing vs</a:t>
            </a:r>
            <a:r>
              <a:rPr lang="en-US" baseline="0" dirty="0" smtClean="0"/>
              <a:t> real world data SCENARIO</a:t>
            </a:r>
          </a:p>
          <a:p>
            <a:endParaRPr lang="en-US" baseline="0" dirty="0" smtClean="0"/>
          </a:p>
          <a:p>
            <a:r>
              <a:rPr lang="en-US" baseline="0" dirty="0" smtClean="0"/>
              <a:t>Preparing student for exams – BECE, SSCE,  As an instructor, you set 100 questions. If all the 100 questions are used to train the students and access them in mock, they would master these questions and your best students can “over fit” the process. However, there can be </a:t>
            </a:r>
            <a:r>
              <a:rPr lang="en-US" baseline="0" dirty="0" err="1" smtClean="0"/>
              <a:t>suprises</a:t>
            </a:r>
            <a:r>
              <a:rPr lang="en-US" baseline="0" dirty="0" smtClean="0"/>
              <a:t> in the final WAEC exams. </a:t>
            </a:r>
          </a:p>
          <a:p>
            <a:endParaRPr lang="en-US" baseline="0" dirty="0" smtClean="0"/>
          </a:p>
          <a:p>
            <a:r>
              <a:rPr lang="en-US" baseline="0" dirty="0" smtClean="0"/>
              <a:t>Ideally, you set 100 questions, split the questions in 75 question to students, and you hide the remaining 25 for future testing and evaluation in mock and </a:t>
            </a:r>
            <a:r>
              <a:rPr lang="en-US" baseline="0" dirty="0" err="1" smtClean="0"/>
              <a:t>accessment</a:t>
            </a:r>
            <a:r>
              <a:rPr lang="en-US" baseline="0" dirty="0" smtClean="0"/>
              <a:t>. You and solve the 75 questions with them in the preparation process, as preparations, and the 25, would be used to test their readiness for the main exams</a:t>
            </a:r>
          </a:p>
          <a:p>
            <a:r>
              <a:rPr lang="en-US" baseline="0" dirty="0" smtClean="0"/>
              <a:t>Training Questions – 75 questions, instructor lead, go through all of these to train the students</a:t>
            </a:r>
          </a:p>
          <a:p>
            <a:r>
              <a:rPr lang="en-US" baseline="0" dirty="0" smtClean="0"/>
              <a:t>Test Questions – 25 Questions, students have never seen before, use that in mock, to access how well the students are ready for the real exams from WAEC</a:t>
            </a:r>
          </a:p>
          <a:p>
            <a:r>
              <a:rPr lang="en-US" baseline="0" dirty="0" smtClean="0"/>
              <a:t>Getting them ready for WAEC exams</a:t>
            </a:r>
            <a:endParaRPr lang="en-US" dirty="0"/>
          </a:p>
        </p:txBody>
      </p:sp>
      <p:sp>
        <p:nvSpPr>
          <p:cNvPr id="4" name="Slide Number Placeholder 3"/>
          <p:cNvSpPr>
            <a:spLocks noGrp="1"/>
          </p:cNvSpPr>
          <p:nvPr>
            <p:ph type="sldNum" sz="quarter" idx="10"/>
          </p:nvPr>
        </p:nvSpPr>
        <p:spPr/>
        <p:txBody>
          <a:bodyPr/>
          <a:lstStyle/>
          <a:p>
            <a:fld id="{52A7A79B-AE40-4F3A-AC33-553894F26878}" type="slidenum">
              <a:rPr lang="en-CA" smtClean="0"/>
              <a:t>1</a:t>
            </a:fld>
            <a:endParaRPr lang="en-CA"/>
          </a:p>
        </p:txBody>
      </p:sp>
    </p:spTree>
    <p:extLst>
      <p:ext uri="{BB962C8B-B14F-4D97-AF65-F5344CB8AC3E}">
        <p14:creationId xmlns:p14="http://schemas.microsoft.com/office/powerpoint/2010/main" val="85915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bend linear regression to properly fit the training data</a:t>
            </a:r>
          </a:p>
          <a:p>
            <a:r>
              <a:rPr lang="en-US" dirty="0" smtClean="0"/>
              <a:t>Linear regression is not flexible – Large Bias</a:t>
            </a:r>
            <a:endParaRPr lang="en-US" dirty="0"/>
          </a:p>
        </p:txBody>
      </p:sp>
      <p:sp>
        <p:nvSpPr>
          <p:cNvPr id="4" name="Slide Number Placeholder 3"/>
          <p:cNvSpPr>
            <a:spLocks noGrp="1"/>
          </p:cNvSpPr>
          <p:nvPr>
            <p:ph type="sldNum" sz="quarter" idx="10"/>
          </p:nvPr>
        </p:nvSpPr>
        <p:spPr/>
        <p:txBody>
          <a:bodyPr/>
          <a:lstStyle/>
          <a:p>
            <a:fld id="{52A7A79B-AE40-4F3A-AC33-553894F26878}" type="slidenum">
              <a:rPr lang="en-CA" smtClean="0"/>
              <a:t>4</a:t>
            </a:fld>
            <a:endParaRPr lang="en-CA"/>
          </a:p>
        </p:txBody>
      </p:sp>
    </p:spTree>
    <p:extLst>
      <p:ext uri="{BB962C8B-B14F-4D97-AF65-F5344CB8AC3E}">
        <p14:creationId xmlns:p14="http://schemas.microsoft.com/office/powerpoint/2010/main" val="249373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Has</a:t>
            </a:r>
            <a:r>
              <a:rPr lang="en-US" baseline="0" dirty="0" smtClean="0"/>
              <a:t> small bias and fits the model </a:t>
            </a:r>
            <a:r>
              <a:rPr lang="en-US" baseline="0" dirty="0" err="1" smtClean="0"/>
              <a:t>perfitly</a:t>
            </a:r>
            <a:endParaRPr lang="en-US" dirty="0"/>
          </a:p>
        </p:txBody>
      </p:sp>
      <p:sp>
        <p:nvSpPr>
          <p:cNvPr id="4" name="Slide Number Placeholder 3"/>
          <p:cNvSpPr>
            <a:spLocks noGrp="1"/>
          </p:cNvSpPr>
          <p:nvPr>
            <p:ph type="sldNum" sz="quarter" idx="10"/>
          </p:nvPr>
        </p:nvSpPr>
        <p:spPr/>
        <p:txBody>
          <a:bodyPr/>
          <a:lstStyle/>
          <a:p>
            <a:fld id="{52A7A79B-AE40-4F3A-AC33-553894F26878}" type="slidenum">
              <a:rPr lang="en-CA" smtClean="0"/>
              <a:t>5</a:t>
            </a:fld>
            <a:endParaRPr lang="en-CA"/>
          </a:p>
        </p:txBody>
      </p:sp>
    </p:spTree>
    <p:extLst>
      <p:ext uri="{BB962C8B-B14F-4D97-AF65-F5344CB8AC3E}">
        <p14:creationId xmlns:p14="http://schemas.microsoft.com/office/powerpoint/2010/main" val="912310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Higher order polynomial regression</a:t>
            </a:r>
            <a:r>
              <a:rPr lang="en-US" baseline="0" dirty="0" smtClean="0"/>
              <a:t> models works poorly on the test</a:t>
            </a:r>
            <a:endParaRPr lang="en-US" dirty="0"/>
          </a:p>
        </p:txBody>
      </p:sp>
      <p:sp>
        <p:nvSpPr>
          <p:cNvPr id="4" name="Slide Number Placeholder 3"/>
          <p:cNvSpPr>
            <a:spLocks noGrp="1"/>
          </p:cNvSpPr>
          <p:nvPr>
            <p:ph type="sldNum" sz="quarter" idx="10"/>
          </p:nvPr>
        </p:nvSpPr>
        <p:spPr/>
        <p:txBody>
          <a:bodyPr/>
          <a:lstStyle/>
          <a:p>
            <a:fld id="{52A7A79B-AE40-4F3A-AC33-553894F26878}" type="slidenum">
              <a:rPr lang="en-CA" smtClean="0"/>
              <a:t>7</a:t>
            </a:fld>
            <a:endParaRPr lang="en-CA"/>
          </a:p>
        </p:txBody>
      </p:sp>
    </p:spTree>
    <p:extLst>
      <p:ext uri="{BB962C8B-B14F-4D97-AF65-F5344CB8AC3E}">
        <p14:creationId xmlns:p14="http://schemas.microsoft.com/office/powerpoint/2010/main" val="72244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Variance – The performance during training will match the performance during testing</a:t>
            </a:r>
          </a:p>
          <a:p>
            <a:r>
              <a:rPr lang="en-US" dirty="0" smtClean="0"/>
              <a:t>Large Variance – The model</a:t>
            </a:r>
            <a:r>
              <a:rPr lang="en-US" baseline="0" dirty="0" smtClean="0"/>
              <a:t> </a:t>
            </a:r>
            <a:r>
              <a:rPr lang="en-US" baseline="0" dirty="0" err="1" smtClean="0"/>
              <a:t>overfits</a:t>
            </a:r>
            <a:endParaRPr lang="en-US" dirty="0"/>
          </a:p>
        </p:txBody>
      </p:sp>
      <p:sp>
        <p:nvSpPr>
          <p:cNvPr id="4" name="Slide Number Placeholder 3"/>
          <p:cNvSpPr>
            <a:spLocks noGrp="1"/>
          </p:cNvSpPr>
          <p:nvPr>
            <p:ph type="sldNum" sz="quarter" idx="10"/>
          </p:nvPr>
        </p:nvSpPr>
        <p:spPr/>
        <p:txBody>
          <a:bodyPr/>
          <a:lstStyle/>
          <a:p>
            <a:fld id="{52A7A79B-AE40-4F3A-AC33-553894F26878}" type="slidenum">
              <a:rPr lang="en-CA" smtClean="0"/>
              <a:t>8</a:t>
            </a:fld>
            <a:endParaRPr lang="en-CA"/>
          </a:p>
        </p:txBody>
      </p:sp>
    </p:spTree>
    <p:extLst>
      <p:ext uri="{BB962C8B-B14F-4D97-AF65-F5344CB8AC3E}">
        <p14:creationId xmlns:p14="http://schemas.microsoft.com/office/powerpoint/2010/main" val="36497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12.06.2020</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12.06.2020</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
        <p:nvSpPr>
          <p:cNvPr id="7" name="MSIPCMContentMarking" descr="{&quot;HashCode&quot;:-1699574231,&quot;Placement&quot;:&quot;Footer&quot;}"/>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smtClean="0">
                <a:solidFill>
                  <a:srgbClr val="000000"/>
                </a:solidFill>
                <a:latin typeface="Calibri" panose="020F0502020204030204" pitchFamily="34" charset="0"/>
              </a:rPr>
              <a:t>C2 General</a:t>
            </a:r>
            <a:endParaRPr lang="en-US" sz="700">
              <a:solidFill>
                <a:srgbClr val="000000"/>
              </a:solidFill>
              <a:latin typeface="Calibri" panose="020F0502020204030204" pitchFamily="34" charset="0"/>
            </a:endParaRPr>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a:extLst>
              <a:ext uri="{FF2B5EF4-FFF2-40B4-BE49-F238E27FC236}">
                <a16:creationId xmlns:a16="http://schemas.microsoft.com/office/drawing/2014/main" id="{9E67B3E4-BB7B-40BE-A577-E4FDFEC453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6" name="Прямоугольник 5">
            <a:extLst>
              <a:ext uri="{FF2B5EF4-FFF2-40B4-BE49-F238E27FC236}">
                <a16:creationId xmlns:a16="http://schemas.microsoft.com/office/drawing/2014/main" id="{EDEA9233-6D6E-462E-AE1B-A4C215EB6A69}"/>
              </a:ext>
            </a:extLst>
          </p:cNvPr>
          <p:cNvSpPr/>
          <p:nvPr/>
        </p:nvSpPr>
        <p:spPr>
          <a:xfrm>
            <a:off x="472210" y="568978"/>
            <a:ext cx="4846550" cy="1272143"/>
          </a:xfrm>
          <a:prstGeom prst="rect">
            <a:avLst/>
          </a:prstGeom>
        </p:spPr>
        <p:txBody>
          <a:bodyPr wrap="square">
            <a:spAutoFit/>
          </a:bodyPr>
          <a:lstStyle/>
          <a:p>
            <a:pPr>
              <a:lnSpc>
                <a:spcPts val="4600"/>
              </a:lnSpc>
            </a:pPr>
            <a:r>
              <a:rPr lang="en-US" sz="3400" b="1" dirty="0" smtClean="0">
                <a:solidFill>
                  <a:srgbClr val="F0FFFB"/>
                </a:solidFill>
                <a:latin typeface="Montserrat" charset="0"/>
                <a:ea typeface="Montserrat" charset="0"/>
                <a:cs typeface="Montserrat" charset="0"/>
              </a:rPr>
              <a:t>MACHINE LEARNING REGRESSION</a:t>
            </a:r>
            <a:endParaRPr lang="ru-RU" sz="3400" b="1" dirty="0">
              <a:solidFill>
                <a:srgbClr val="F0FFFB"/>
              </a:solidFill>
              <a:latin typeface="Montserrat" charset="0"/>
              <a:ea typeface="Montserrat" charset="0"/>
              <a:cs typeface="Montserrat" charset="0"/>
            </a:endParaRPr>
          </a:p>
        </p:txBody>
      </p:sp>
      <p:sp>
        <p:nvSpPr>
          <p:cNvPr id="7" name="Прямоугольник 6">
            <a:extLst>
              <a:ext uri="{FF2B5EF4-FFF2-40B4-BE49-F238E27FC236}">
                <a16:creationId xmlns:a16="http://schemas.microsoft.com/office/drawing/2014/main" id="{A5C1B52A-51DB-404A-8E99-A04068EE7437}"/>
              </a:ext>
            </a:extLst>
          </p:cNvPr>
          <p:cNvSpPr/>
          <p:nvPr/>
        </p:nvSpPr>
        <p:spPr>
          <a:xfrm>
            <a:off x="464590" y="2351366"/>
            <a:ext cx="5918103" cy="1785104"/>
          </a:xfrm>
          <a:prstGeom prst="rect">
            <a:avLst/>
          </a:prstGeom>
        </p:spPr>
        <p:txBody>
          <a:bodyPr wrap="square">
            <a:spAutoFit/>
          </a:bodyPr>
          <a:lstStyle/>
          <a:p>
            <a:pPr>
              <a:lnSpc>
                <a:spcPts val="6600"/>
              </a:lnSpc>
            </a:pPr>
            <a:r>
              <a:rPr lang="en-US" sz="4900" b="1" dirty="0" smtClean="0">
                <a:solidFill>
                  <a:srgbClr val="F0FFFB"/>
                </a:solidFill>
                <a:latin typeface="Montserrat" charset="0"/>
                <a:ea typeface="Montserrat" charset="0"/>
                <a:cs typeface="Montserrat" charset="0"/>
              </a:rPr>
              <a:t>BIAS VARIANCE TRADE-OFF</a:t>
            </a:r>
            <a:endParaRPr lang="ru-RU" sz="4900" b="1" dirty="0">
              <a:solidFill>
                <a:srgbClr val="F0FFFB"/>
              </a:solidFill>
              <a:latin typeface="Montserrat" charset="0"/>
              <a:ea typeface="Montserrat" charset="0"/>
              <a:cs typeface="Montserrat" charset="0"/>
            </a:endParaRPr>
          </a:p>
        </p:txBody>
      </p:sp>
    </p:spTree>
    <p:extLst>
      <p:ext uri="{BB962C8B-B14F-4D97-AF65-F5344CB8AC3E}">
        <p14:creationId xmlns:p14="http://schemas.microsoft.com/office/powerpoint/2010/main" val="2889861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75286" y="302678"/>
            <a:ext cx="9827492" cy="553998"/>
          </a:xfrm>
          <a:prstGeom prst="rect">
            <a:avLst/>
          </a:prstGeom>
        </p:spPr>
        <p:txBody>
          <a:bodyPr wrap="square">
            <a:spAutoFit/>
          </a:bodyPr>
          <a:lstStyle/>
          <a:p>
            <a:r>
              <a:rPr lang="en-US" sz="3000" b="1" dirty="0">
                <a:solidFill>
                  <a:schemeClr val="bg1"/>
                </a:solidFill>
                <a:latin typeface="Montserrat" charset="0"/>
                <a:ea typeface="Montserrat" charset="0"/>
                <a:cs typeface="Montserrat" charset="0"/>
              </a:rPr>
              <a:t>BIAS AND VARIANCE: INTUITION</a:t>
            </a:r>
          </a:p>
        </p:txBody>
      </p:sp>
      <p:sp>
        <p:nvSpPr>
          <p:cNvPr id="12" name="Прямоугольник 11">
            <a:extLst>
              <a:ext uri="{FF2B5EF4-FFF2-40B4-BE49-F238E27FC236}">
                <a16:creationId xmlns:a16="http://schemas.microsoft.com/office/drawing/2014/main" id="{B4B1F363-5EFE-402E-91B7-C999DD6A5345}"/>
              </a:ext>
            </a:extLst>
          </p:cNvPr>
          <p:cNvSpPr/>
          <p:nvPr/>
        </p:nvSpPr>
        <p:spPr>
          <a:xfrm>
            <a:off x="297157" y="1361377"/>
            <a:ext cx="5201514" cy="3785652"/>
          </a:xfrm>
          <a:prstGeom prst="rect">
            <a:avLst/>
          </a:prstGeom>
        </p:spPr>
        <p:txBody>
          <a:bodyPr wrap="square">
            <a:spAutoFit/>
          </a:body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Let’s </a:t>
            </a:r>
            <a:r>
              <a:rPr lang="en-CA" sz="2000" dirty="0">
                <a:latin typeface="Montserrat" charset="0"/>
                <a:ea typeface="Montserrat" charset="0"/>
                <a:cs typeface="Montserrat" charset="0"/>
              </a:rPr>
              <a:t>assume that we want to get the relationship between the employee salary and number of years of experience </a:t>
            </a:r>
          </a:p>
          <a:p>
            <a:pPr marL="342900" indent="-342900">
              <a:buFont typeface="Arial" panose="020B0604020202020204" pitchFamily="34" charset="0"/>
              <a:buChar char="•"/>
            </a:pPr>
            <a:r>
              <a:rPr lang="en-CA" sz="2000" dirty="0">
                <a:latin typeface="Montserrat" charset="0"/>
                <a:ea typeface="Montserrat" charset="0"/>
                <a:cs typeface="Montserrat" charset="0"/>
              </a:rPr>
              <a:t>Fresh graduates tend to have low salaries </a:t>
            </a:r>
          </a:p>
          <a:p>
            <a:pPr marL="342900" indent="-342900">
              <a:buFont typeface="Arial" panose="020B0604020202020204" pitchFamily="34" charset="0"/>
              <a:buChar char="•"/>
            </a:pPr>
            <a:r>
              <a:rPr lang="en-CA" sz="2000" dirty="0">
                <a:latin typeface="Montserrat" charset="0"/>
                <a:ea typeface="Montserrat" charset="0"/>
                <a:cs typeface="Montserrat" charset="0"/>
              </a:rPr>
              <a:t>As years of experience increase, the salaries tend to increase as well. </a:t>
            </a:r>
          </a:p>
          <a:p>
            <a:pPr marL="342900" indent="-342900">
              <a:buFont typeface="Arial" panose="020B0604020202020204" pitchFamily="34" charset="0"/>
              <a:buChar char="•"/>
            </a:pPr>
            <a:r>
              <a:rPr lang="en-CA" sz="2000" dirty="0">
                <a:latin typeface="Montserrat" charset="0"/>
                <a:ea typeface="Montserrat" charset="0"/>
                <a:cs typeface="Montserrat" charset="0"/>
              </a:rPr>
              <a:t>As number of years go beyond a certain limit, salaries tend to plateau and they do not increase anymore</a:t>
            </a:r>
          </a:p>
        </p:txBody>
      </p:sp>
      <p:cxnSp>
        <p:nvCxnSpPr>
          <p:cNvPr id="33" name="Straight Arrow Connector 32"/>
          <p:cNvCxnSpPr/>
          <p:nvPr/>
        </p:nvCxnSpPr>
        <p:spPr>
          <a:xfrm flipV="1">
            <a:off x="6094903" y="52474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096000" y="15954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312284" y="3041969"/>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933512" y="2482772"/>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6533337" y="4680564"/>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7429649" y="4464340"/>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8690016" y="214864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6628118" y="407800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8652530" y="275621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TextBox 51"/>
          <p:cNvSpPr txBox="1"/>
          <p:nvPr/>
        </p:nvSpPr>
        <p:spPr>
          <a:xfrm>
            <a:off x="6265760" y="5342607"/>
            <a:ext cx="4792787" cy="646331"/>
          </a:xfrm>
          <a:prstGeom prst="rect">
            <a:avLst/>
          </a:prstGeom>
          <a:noFill/>
        </p:spPr>
        <p:txBody>
          <a:bodyPr wrap="none" rtlCol="0">
            <a:spAutoFit/>
          </a:bodyPr>
          <a:lstStyle/>
          <a:p>
            <a:r>
              <a:rPr lang="en-CA" sz="3600" b="1" dirty="0" smtClean="0"/>
              <a:t># YEARS OF EXPERIENCE</a:t>
            </a:r>
            <a:endParaRPr lang="en-CA" sz="3600" b="1" dirty="0"/>
          </a:p>
        </p:txBody>
      </p:sp>
      <p:sp>
        <p:nvSpPr>
          <p:cNvPr id="53" name="TextBox 52"/>
          <p:cNvSpPr txBox="1"/>
          <p:nvPr/>
        </p:nvSpPr>
        <p:spPr>
          <a:xfrm rot="16200000">
            <a:off x="4962078" y="2961816"/>
            <a:ext cx="1480085" cy="584775"/>
          </a:xfrm>
          <a:prstGeom prst="rect">
            <a:avLst/>
          </a:prstGeom>
          <a:noFill/>
        </p:spPr>
        <p:txBody>
          <a:bodyPr wrap="none" rtlCol="0">
            <a:spAutoFit/>
          </a:bodyPr>
          <a:lstStyle/>
          <a:p>
            <a:r>
              <a:rPr lang="en-CA" sz="3200" b="1" dirty="0" smtClean="0"/>
              <a:t>SALARY</a:t>
            </a:r>
            <a:endParaRPr lang="en-CA" sz="3200" b="1" dirty="0"/>
          </a:p>
        </p:txBody>
      </p:sp>
      <p:sp>
        <p:nvSpPr>
          <p:cNvPr id="54" name="Oval 53"/>
          <p:cNvSpPr/>
          <p:nvPr/>
        </p:nvSpPr>
        <p:spPr>
          <a:xfrm>
            <a:off x="8208512" y="3056335"/>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7606525" y="351885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p:nvSpPr>
        <p:spPr>
          <a:xfrm>
            <a:off x="10352615" y="176373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10888478" y="2220181"/>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p:nvSpPr>
        <p:spPr>
          <a:xfrm>
            <a:off x="9878897" y="238299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p:cNvCxnSpPr/>
          <p:nvPr/>
        </p:nvCxnSpPr>
        <p:spPr>
          <a:xfrm flipV="1">
            <a:off x="9296400" y="2482772"/>
            <a:ext cx="0" cy="2764720"/>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156149" y="2502038"/>
            <a:ext cx="3184950" cy="18261"/>
          </a:xfrm>
          <a:prstGeom prst="straightConnector1">
            <a:avLst/>
          </a:prstGeom>
          <a:ln w="57150">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Freeform 60"/>
          <p:cNvSpPr/>
          <p:nvPr/>
        </p:nvSpPr>
        <p:spPr>
          <a:xfrm>
            <a:off x="7060831" y="20188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2" name="Curved Connector 61"/>
          <p:cNvCxnSpPr/>
          <p:nvPr/>
        </p:nvCxnSpPr>
        <p:spPr>
          <a:xfrm rot="10800000">
            <a:off x="8823134" y="183584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541851" y="135260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sp>
        <p:nvSpPr>
          <p:cNvPr id="64" name="Oval 63"/>
          <p:cNvSpPr/>
          <p:nvPr/>
        </p:nvSpPr>
        <p:spPr>
          <a:xfrm>
            <a:off x="9656884" y="1763737"/>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p:cNvSpPr/>
          <p:nvPr/>
        </p:nvSpPr>
        <p:spPr>
          <a:xfrm>
            <a:off x="11228703" y="1627206"/>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p:cNvSpPr/>
          <p:nvPr/>
        </p:nvSpPr>
        <p:spPr>
          <a:xfrm>
            <a:off x="11394940" y="2232938"/>
            <a:ext cx="284199" cy="300118"/>
          </a:xfrm>
          <a:prstGeom prst="ellipse">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2990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ppt_x"/>
                                          </p:val>
                                        </p:tav>
                                        <p:tav tm="100000">
                                          <p:val>
                                            <p:strVal val="#ppt_x"/>
                                          </p:val>
                                        </p:tav>
                                      </p:tavLst>
                                    </p:anim>
                                    <p:anim calcmode="lin" valueType="num">
                                      <p:cBhvr additive="base">
                                        <p:cTn id="12" dur="500" fill="hold"/>
                                        <p:tgtEl>
                                          <p:spTgt spid="6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additive="base">
                                        <p:cTn id="15" dur="500" fill="hold"/>
                                        <p:tgtEl>
                                          <p:spTgt spid="62"/>
                                        </p:tgtEl>
                                        <p:attrNameLst>
                                          <p:attrName>ppt_x</p:attrName>
                                        </p:attrNameLst>
                                      </p:cBhvr>
                                      <p:tavLst>
                                        <p:tav tm="0">
                                          <p:val>
                                            <p:strVal val="#ppt_x"/>
                                          </p:val>
                                        </p:tav>
                                        <p:tav tm="100000">
                                          <p:val>
                                            <p:strVal val="#ppt_x"/>
                                          </p:val>
                                        </p:tav>
                                      </p:tavLst>
                                    </p:anim>
                                    <p:anim calcmode="lin" valueType="num">
                                      <p:cBhvr additive="base">
                                        <p:cTn id="1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down)">
                                      <p:cBhvr>
                                        <p:cTn id="21" dur="500"/>
                                        <p:tgtEl>
                                          <p:spTgt spid="59"/>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down)">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75286" y="302678"/>
            <a:ext cx="11856414" cy="55399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BIAS AND VARIANCE: TRAINING VS. TESTING DATASETS</a:t>
            </a:r>
          </a:p>
        </p:txBody>
      </p:sp>
      <p:cxnSp>
        <p:nvCxnSpPr>
          <p:cNvPr id="29" name="Straight Arrow Connector 28"/>
          <p:cNvCxnSpPr/>
          <p:nvPr/>
        </p:nvCxnSpPr>
        <p:spPr>
          <a:xfrm flipV="1">
            <a:off x="5883655" y="50950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884752" y="14430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101036" y="28895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7722264" y="2330372"/>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6322089" y="452816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7218401" y="43119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8478768" y="199624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6416870" y="39256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8441282" y="260381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p:cNvSpPr txBox="1"/>
          <p:nvPr/>
        </p:nvSpPr>
        <p:spPr>
          <a:xfrm>
            <a:off x="6054512" y="5190207"/>
            <a:ext cx="4792787" cy="646331"/>
          </a:xfrm>
          <a:prstGeom prst="rect">
            <a:avLst/>
          </a:prstGeom>
          <a:noFill/>
        </p:spPr>
        <p:txBody>
          <a:bodyPr wrap="none" rtlCol="0">
            <a:spAutoFit/>
          </a:bodyPr>
          <a:lstStyle/>
          <a:p>
            <a:r>
              <a:rPr lang="en-CA" sz="3600" b="1" dirty="0" smtClean="0"/>
              <a:t># YEARS OF EXPERIENCE</a:t>
            </a:r>
            <a:endParaRPr lang="en-CA" sz="3600" b="1" dirty="0"/>
          </a:p>
        </p:txBody>
      </p:sp>
      <p:sp>
        <p:nvSpPr>
          <p:cNvPr id="42" name="TextBox 41"/>
          <p:cNvSpPr txBox="1"/>
          <p:nvPr/>
        </p:nvSpPr>
        <p:spPr>
          <a:xfrm rot="16200000">
            <a:off x="4750830" y="2809416"/>
            <a:ext cx="1480085" cy="584775"/>
          </a:xfrm>
          <a:prstGeom prst="rect">
            <a:avLst/>
          </a:prstGeom>
          <a:noFill/>
        </p:spPr>
        <p:txBody>
          <a:bodyPr wrap="none" rtlCol="0">
            <a:spAutoFit/>
          </a:bodyPr>
          <a:lstStyle/>
          <a:p>
            <a:r>
              <a:rPr lang="en-CA" sz="3200" b="1" dirty="0" smtClean="0"/>
              <a:t>SALARY</a:t>
            </a:r>
            <a:endParaRPr lang="en-CA" sz="3200" b="1" dirty="0"/>
          </a:p>
        </p:txBody>
      </p:sp>
      <p:sp>
        <p:nvSpPr>
          <p:cNvPr id="43" name="Oval 42"/>
          <p:cNvSpPr/>
          <p:nvPr/>
        </p:nvSpPr>
        <p:spPr>
          <a:xfrm>
            <a:off x="7997264" y="29039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7395277" y="336645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10141367" y="16113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p:cNvSpPr/>
          <p:nvPr/>
        </p:nvSpPr>
        <p:spPr>
          <a:xfrm>
            <a:off x="10677230" y="206778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9667649" y="223059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Freeform 68"/>
          <p:cNvSpPr/>
          <p:nvPr/>
        </p:nvSpPr>
        <p:spPr>
          <a:xfrm>
            <a:off x="6849583" y="18664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0" name="Curved Connector 69"/>
          <p:cNvCxnSpPr>
            <a:stCxn id="38" idx="2"/>
          </p:cNvCxnSpPr>
          <p:nvPr/>
        </p:nvCxnSpPr>
        <p:spPr>
          <a:xfrm rot="10800000" flipV="1">
            <a:off x="4684504" y="4075666"/>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9445636" y="16113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11017455" y="147480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11183692" y="20805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TextBox 73"/>
          <p:cNvSpPr txBox="1"/>
          <p:nvPr/>
        </p:nvSpPr>
        <p:spPr>
          <a:xfrm>
            <a:off x="2580256" y="5127803"/>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75" name="Curved Connector 74"/>
          <p:cNvCxnSpPr>
            <a:stCxn id="39" idx="6"/>
          </p:cNvCxnSpPr>
          <p:nvPr/>
        </p:nvCxnSpPr>
        <p:spPr>
          <a:xfrm>
            <a:off x="8725481" y="2753876"/>
            <a:ext cx="1574565" cy="1622789"/>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9302392" y="4328647"/>
            <a:ext cx="2246348" cy="369332"/>
          </a:xfrm>
          <a:prstGeom prst="rect">
            <a:avLst/>
          </a:prstGeom>
          <a:noFill/>
        </p:spPr>
        <p:txBody>
          <a:bodyPr wrap="square" rtlCol="0">
            <a:spAutoFit/>
          </a:bodyPr>
          <a:lstStyle/>
          <a:p>
            <a:pPr algn="ctr"/>
            <a:r>
              <a:rPr lang="en-CA" b="1" dirty="0" smtClean="0">
                <a:solidFill>
                  <a:srgbClr val="FF0000"/>
                </a:solidFill>
              </a:rPr>
              <a:t>TESTING DATASET</a:t>
            </a:r>
            <a:endParaRPr lang="en-CA" b="1" dirty="0">
              <a:solidFill>
                <a:srgbClr val="FF0000"/>
              </a:solidFill>
            </a:endParaRPr>
          </a:p>
        </p:txBody>
      </p:sp>
      <p:cxnSp>
        <p:nvCxnSpPr>
          <p:cNvPr id="77" name="Curved Connector 76"/>
          <p:cNvCxnSpPr>
            <a:endCxn id="74" idx="3"/>
          </p:cNvCxnSpPr>
          <p:nvPr/>
        </p:nvCxnSpPr>
        <p:spPr>
          <a:xfrm rot="10800000" flipV="1">
            <a:off x="4826604" y="4535237"/>
            <a:ext cx="2461158" cy="777232"/>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71" idx="4"/>
          </p:cNvCxnSpPr>
          <p:nvPr/>
        </p:nvCxnSpPr>
        <p:spPr>
          <a:xfrm rot="16200000" flipH="1">
            <a:off x="8845727" y="2653464"/>
            <a:ext cx="2400484" cy="91646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9843" y="1364828"/>
            <a:ext cx="4628642" cy="1323439"/>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Dataset is divided to training and testing datasets</a:t>
            </a:r>
          </a:p>
          <a:p>
            <a:pPr marL="285750" indent="-285750">
              <a:buFont typeface="Arial" panose="020B0604020202020204" pitchFamily="34" charset="0"/>
              <a:buChar char="•"/>
            </a:pPr>
            <a:r>
              <a:rPr lang="en-CA" sz="2000" dirty="0">
                <a:latin typeface="Montserrat" charset="0"/>
                <a:ea typeface="Montserrat" charset="0"/>
                <a:cs typeface="Montserrat" charset="0"/>
              </a:rPr>
              <a:t>Testing datasets have never been seen by the model before</a:t>
            </a:r>
          </a:p>
        </p:txBody>
      </p:sp>
    </p:spTree>
    <p:extLst>
      <p:ext uri="{BB962C8B-B14F-4D97-AF65-F5344CB8AC3E}">
        <p14:creationId xmlns:p14="http://schemas.microsoft.com/office/powerpoint/2010/main" val="89970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ppt_x"/>
                                          </p:val>
                                        </p:tav>
                                        <p:tav tm="100000">
                                          <p:val>
                                            <p:strVal val="#ppt_x"/>
                                          </p:val>
                                        </p:tav>
                                      </p:tavLst>
                                    </p:anim>
                                    <p:anim calcmode="lin" valueType="num">
                                      <p:cBhvr additive="base">
                                        <p:cTn id="12" dur="500" fill="hold"/>
                                        <p:tgtEl>
                                          <p:spTgt spid="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500" fill="hold"/>
                                        <p:tgtEl>
                                          <p:spTgt spid="75"/>
                                        </p:tgtEl>
                                        <p:attrNameLst>
                                          <p:attrName>ppt_x</p:attrName>
                                        </p:attrNameLst>
                                      </p:cBhvr>
                                      <p:tavLst>
                                        <p:tav tm="0">
                                          <p:val>
                                            <p:strVal val="#ppt_x"/>
                                          </p:val>
                                        </p:tav>
                                        <p:tav tm="100000">
                                          <p:val>
                                            <p:strVal val="#ppt_x"/>
                                          </p:val>
                                        </p:tav>
                                      </p:tavLst>
                                    </p:anim>
                                    <p:anim calcmode="lin" valueType="num">
                                      <p:cBhvr additive="base">
                                        <p:cTn id="22" dur="500" fill="hold"/>
                                        <p:tgtEl>
                                          <p:spTgt spid="7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 calcmode="lin" valueType="num">
                                      <p:cBhvr additive="base">
                                        <p:cTn id="29" dur="500" fill="hold"/>
                                        <p:tgtEl>
                                          <p:spTgt spid="76"/>
                                        </p:tgtEl>
                                        <p:attrNameLst>
                                          <p:attrName>ppt_x</p:attrName>
                                        </p:attrNameLst>
                                      </p:cBhvr>
                                      <p:tavLst>
                                        <p:tav tm="0">
                                          <p:val>
                                            <p:strVal val="#ppt_x"/>
                                          </p:val>
                                        </p:tav>
                                        <p:tav tm="100000">
                                          <p:val>
                                            <p:strVal val="#ppt_x"/>
                                          </p:val>
                                        </p:tav>
                                      </p:tavLst>
                                    </p:anim>
                                    <p:anim calcmode="lin" valueType="num">
                                      <p:cBhvr additive="base">
                                        <p:cTn id="3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62427"/>
            <a:ext cx="11856414"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BIAS AND VARIANCE: MODEL #1– LINEAR REGRESSION (SIMPLE)</a:t>
            </a:r>
          </a:p>
        </p:txBody>
      </p:sp>
      <p:cxnSp>
        <p:nvCxnSpPr>
          <p:cNvPr id="33" name="Straight Arrow Connector 32"/>
          <p:cNvCxnSpPr/>
          <p:nvPr/>
        </p:nvCxnSpPr>
        <p:spPr>
          <a:xfrm flipV="1">
            <a:off x="5904403" y="5234792"/>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905500" y="1582774"/>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121784" y="302926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239149" y="445164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8499516" y="213594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6437618" y="406530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p:cNvSpPr txBox="1"/>
          <p:nvPr/>
        </p:nvSpPr>
        <p:spPr>
          <a:xfrm>
            <a:off x="5947654" y="5203093"/>
            <a:ext cx="4792787" cy="646331"/>
          </a:xfrm>
          <a:prstGeom prst="rect">
            <a:avLst/>
          </a:prstGeom>
          <a:noFill/>
        </p:spPr>
        <p:txBody>
          <a:bodyPr wrap="none" rtlCol="0">
            <a:spAutoFit/>
          </a:bodyPr>
          <a:lstStyle/>
          <a:p>
            <a:r>
              <a:rPr lang="en-CA" sz="3600" b="1" dirty="0" smtClean="0"/>
              <a:t># YEARS OF EXPERIENCE</a:t>
            </a:r>
            <a:endParaRPr lang="en-CA" sz="3600" b="1" dirty="0"/>
          </a:p>
        </p:txBody>
      </p:sp>
      <p:sp>
        <p:nvSpPr>
          <p:cNvPr id="50" name="TextBox 49"/>
          <p:cNvSpPr txBox="1"/>
          <p:nvPr/>
        </p:nvSpPr>
        <p:spPr>
          <a:xfrm rot="16200000">
            <a:off x="4915224" y="2853743"/>
            <a:ext cx="1480085" cy="584775"/>
          </a:xfrm>
          <a:prstGeom prst="rect">
            <a:avLst/>
          </a:prstGeom>
          <a:noFill/>
        </p:spPr>
        <p:txBody>
          <a:bodyPr wrap="none" rtlCol="0">
            <a:spAutoFit/>
          </a:bodyPr>
          <a:lstStyle/>
          <a:p>
            <a:r>
              <a:rPr lang="en-CA" sz="3200" b="1" dirty="0" smtClean="0"/>
              <a:t>SALARY</a:t>
            </a:r>
            <a:endParaRPr lang="en-CA" sz="3200" b="1" dirty="0"/>
          </a:p>
        </p:txBody>
      </p:sp>
      <p:sp>
        <p:nvSpPr>
          <p:cNvPr id="51" name="Oval 50"/>
          <p:cNvSpPr/>
          <p:nvPr/>
        </p:nvSpPr>
        <p:spPr>
          <a:xfrm>
            <a:off x="8018012" y="304363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0162115" y="17510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9688397" y="237029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Freeform 53"/>
          <p:cNvSpPr/>
          <p:nvPr/>
        </p:nvSpPr>
        <p:spPr>
          <a:xfrm>
            <a:off x="6870331" y="200610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5" name="Curved Connector 54"/>
          <p:cNvCxnSpPr>
            <a:stCxn id="48" idx="2"/>
          </p:cNvCxnSpPr>
          <p:nvPr/>
        </p:nvCxnSpPr>
        <p:spPr>
          <a:xfrm rot="10800000" flipV="1">
            <a:off x="4705252" y="4215366"/>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1204440" y="222023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TextBox 56"/>
          <p:cNvSpPr txBox="1"/>
          <p:nvPr/>
        </p:nvSpPr>
        <p:spPr>
          <a:xfrm>
            <a:off x="2601004" y="5267503"/>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58" name="Straight Connector 57"/>
          <p:cNvCxnSpPr/>
          <p:nvPr/>
        </p:nvCxnSpPr>
        <p:spPr>
          <a:xfrm flipV="1">
            <a:off x="5337929" y="1268904"/>
            <a:ext cx="6573739" cy="3281326"/>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rot="10800000">
            <a:off x="8632634" y="182314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351351" y="133990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61" name="Curved Connector 60"/>
          <p:cNvCxnSpPr/>
          <p:nvPr/>
        </p:nvCxnSpPr>
        <p:spPr>
          <a:xfrm>
            <a:off x="8553664" y="2946607"/>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754458" y="4251503"/>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63" name="Curved Connector 62"/>
          <p:cNvCxnSpPr/>
          <p:nvPr/>
        </p:nvCxnSpPr>
        <p:spPr>
          <a:xfrm rot="10800000" flipV="1">
            <a:off x="4992721" y="4639709"/>
            <a:ext cx="2320605" cy="847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5909" y="1380131"/>
            <a:ext cx="5457946" cy="2862322"/>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Linear Regression model uses a straight line to fit the training dataset</a:t>
            </a:r>
          </a:p>
          <a:p>
            <a:pPr marL="285750" indent="-285750">
              <a:buFont typeface="Arial" panose="020B0604020202020204" pitchFamily="34" charset="0"/>
              <a:buChar char="•"/>
            </a:pPr>
            <a:r>
              <a:rPr lang="en-CA" sz="2000" b="1" dirty="0">
                <a:solidFill>
                  <a:srgbClr val="FF0000"/>
                </a:solidFill>
                <a:latin typeface="Montserrat" charset="0"/>
                <a:ea typeface="Montserrat" charset="0"/>
                <a:cs typeface="Montserrat" charset="0"/>
              </a:rPr>
              <a:t>Linear regression model lacks flexibility so it cannot properly fit the data (as the true perfect model does!)</a:t>
            </a:r>
          </a:p>
          <a:p>
            <a:pPr marL="285750" indent="-285750">
              <a:buFont typeface="Arial" panose="020B0604020202020204" pitchFamily="34" charset="0"/>
              <a:buChar char="•"/>
            </a:pPr>
            <a:r>
              <a:rPr lang="en-CA" sz="2000" dirty="0">
                <a:latin typeface="Montserrat" charset="0"/>
                <a:ea typeface="Montserrat" charset="0"/>
                <a:cs typeface="Montserrat" charset="0"/>
              </a:rPr>
              <a:t>The linear model has a </a:t>
            </a:r>
            <a:r>
              <a:rPr lang="en-CA" sz="2000" b="1" dirty="0">
                <a:solidFill>
                  <a:srgbClr val="FF0000"/>
                </a:solidFill>
                <a:latin typeface="Montserrat" charset="0"/>
                <a:ea typeface="Montserrat" charset="0"/>
                <a:cs typeface="Montserrat" charset="0"/>
              </a:rPr>
              <a:t>large “bias”</a:t>
            </a:r>
            <a:r>
              <a:rPr lang="en-CA" sz="2000" dirty="0">
                <a:latin typeface="Montserrat" charset="0"/>
                <a:ea typeface="Montserrat" charset="0"/>
                <a:cs typeface="Montserrat" charset="0"/>
              </a:rPr>
              <a:t> which indicates that the model is unable to accurately capture the true relationship between salary and # years of experience.</a:t>
            </a:r>
          </a:p>
        </p:txBody>
      </p:sp>
    </p:spTree>
    <p:extLst>
      <p:ext uri="{BB962C8B-B14F-4D97-AF65-F5344CB8AC3E}">
        <p14:creationId xmlns:p14="http://schemas.microsoft.com/office/powerpoint/2010/main" val="23646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ppt_x"/>
                                          </p:val>
                                        </p:tav>
                                        <p:tav tm="100000">
                                          <p:val>
                                            <p:strVal val="#ppt_x"/>
                                          </p:val>
                                        </p:tav>
                                      </p:tavLst>
                                    </p:anim>
                                    <p:anim calcmode="lin" valueType="num">
                                      <p:cBhvr additive="base">
                                        <p:cTn id="12" dur="500" fill="hold"/>
                                        <p:tgtEl>
                                          <p:spTgt spid="6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anim calcmode="lin" valueType="num">
                                      <p:cBhvr additive="base">
                                        <p:cTn id="29" dur="500" fill="hold"/>
                                        <p:tgtEl>
                                          <p:spTgt spid="63"/>
                                        </p:tgtEl>
                                        <p:attrNameLst>
                                          <p:attrName>ppt_x</p:attrName>
                                        </p:attrNameLst>
                                      </p:cBhvr>
                                      <p:tavLst>
                                        <p:tav tm="0">
                                          <p:val>
                                            <p:strVal val="#ppt_x"/>
                                          </p:val>
                                        </p:tav>
                                        <p:tav tm="100000">
                                          <p:val>
                                            <p:strVal val="#ppt_x"/>
                                          </p:val>
                                        </p:tav>
                                      </p:tavLst>
                                    </p:anim>
                                    <p:anim calcmode="lin" valueType="num">
                                      <p:cBhvr additive="base">
                                        <p:cTn id="3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1000"/>
                                        <p:tgtEl>
                                          <p:spTgt spid="58"/>
                                        </p:tgtEl>
                                      </p:cBhvr>
                                    </p:animEffect>
                                    <p:anim calcmode="lin" valueType="num">
                                      <p:cBhvr>
                                        <p:cTn id="36" dur="1000" fill="hold"/>
                                        <p:tgtEl>
                                          <p:spTgt spid="58"/>
                                        </p:tgtEl>
                                        <p:attrNameLst>
                                          <p:attrName>ppt_x</p:attrName>
                                        </p:attrNameLst>
                                      </p:cBhvr>
                                      <p:tavLst>
                                        <p:tav tm="0">
                                          <p:val>
                                            <p:strVal val="#ppt_x"/>
                                          </p:val>
                                        </p:tav>
                                        <p:tav tm="100000">
                                          <p:val>
                                            <p:strVal val="#ppt_x"/>
                                          </p:val>
                                        </p:tav>
                                      </p:tavLst>
                                    </p:anim>
                                    <p:anim calcmode="lin" valueType="num">
                                      <p:cBhvr>
                                        <p:cTn id="37" dur="1000" fill="hold"/>
                                        <p:tgtEl>
                                          <p:spTgt spid="58"/>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1000"/>
                                        <p:tgtEl>
                                          <p:spTgt spid="61"/>
                                        </p:tgtEl>
                                      </p:cBhvr>
                                    </p:animEffect>
                                    <p:anim calcmode="lin" valueType="num">
                                      <p:cBhvr>
                                        <p:cTn id="41" dur="1000" fill="hold"/>
                                        <p:tgtEl>
                                          <p:spTgt spid="61"/>
                                        </p:tgtEl>
                                        <p:attrNameLst>
                                          <p:attrName>ppt_x</p:attrName>
                                        </p:attrNameLst>
                                      </p:cBhvr>
                                      <p:tavLst>
                                        <p:tav tm="0">
                                          <p:val>
                                            <p:strVal val="#ppt_x"/>
                                          </p:val>
                                        </p:tav>
                                        <p:tav tm="100000">
                                          <p:val>
                                            <p:strVal val="#ppt_x"/>
                                          </p:val>
                                        </p:tav>
                                      </p:tavLst>
                                    </p:anim>
                                    <p:anim calcmode="lin" valueType="num">
                                      <p:cBhvr>
                                        <p:cTn id="42" dur="1000" fill="hold"/>
                                        <p:tgtEl>
                                          <p:spTgt spid="6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1000"/>
                                        <p:tgtEl>
                                          <p:spTgt spid="62"/>
                                        </p:tgtEl>
                                      </p:cBhvr>
                                    </p:animEffect>
                                    <p:anim calcmode="lin" valueType="num">
                                      <p:cBhvr>
                                        <p:cTn id="46" dur="1000" fill="hold"/>
                                        <p:tgtEl>
                                          <p:spTgt spid="62"/>
                                        </p:tgtEl>
                                        <p:attrNameLst>
                                          <p:attrName>ppt_x</p:attrName>
                                        </p:attrNameLst>
                                      </p:cBhvr>
                                      <p:tavLst>
                                        <p:tav tm="0">
                                          <p:val>
                                            <p:strVal val="#ppt_x"/>
                                          </p:val>
                                        </p:tav>
                                        <p:tav tm="100000">
                                          <p:val>
                                            <p:strVal val="#ppt_x"/>
                                          </p:val>
                                        </p:tav>
                                      </p:tavLst>
                                    </p:anim>
                                    <p:anim calcmode="lin" valueType="num">
                                      <p:cBhvr>
                                        <p:cTn id="4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p:bldP spid="60"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62427"/>
            <a:ext cx="11856414"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BIAS AND VARIANCE: MODEL #2 – HIGH ORDER POLYNOMIAL REGRESSION (COMPLEX)</a:t>
            </a:r>
          </a:p>
        </p:txBody>
      </p:sp>
      <p:cxnSp>
        <p:nvCxnSpPr>
          <p:cNvPr id="26" name="Straight Arrow Connector 25"/>
          <p:cNvCxnSpPr/>
          <p:nvPr/>
        </p:nvCxnSpPr>
        <p:spPr>
          <a:xfrm flipV="1">
            <a:off x="6031403" y="5034973"/>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032500" y="1382955"/>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248784" y="282945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7366149" y="425182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8626516" y="193612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6564618" y="386548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p:cNvSpPr txBox="1"/>
          <p:nvPr/>
        </p:nvSpPr>
        <p:spPr>
          <a:xfrm>
            <a:off x="6202260" y="5130088"/>
            <a:ext cx="4792787" cy="646331"/>
          </a:xfrm>
          <a:prstGeom prst="rect">
            <a:avLst/>
          </a:prstGeom>
          <a:noFill/>
        </p:spPr>
        <p:txBody>
          <a:bodyPr wrap="none" rtlCol="0">
            <a:spAutoFit/>
          </a:bodyPr>
          <a:lstStyle/>
          <a:p>
            <a:r>
              <a:rPr lang="en-CA" sz="3600" b="1" dirty="0" smtClean="0"/>
              <a:t># YEARS OF EXPERIENCE</a:t>
            </a:r>
            <a:endParaRPr lang="en-CA" sz="3600" b="1" dirty="0"/>
          </a:p>
        </p:txBody>
      </p:sp>
      <p:sp>
        <p:nvSpPr>
          <p:cNvPr id="35" name="TextBox 34"/>
          <p:cNvSpPr txBox="1"/>
          <p:nvPr/>
        </p:nvSpPr>
        <p:spPr>
          <a:xfrm rot="16200000">
            <a:off x="4898578" y="2749297"/>
            <a:ext cx="1480085" cy="584775"/>
          </a:xfrm>
          <a:prstGeom prst="rect">
            <a:avLst/>
          </a:prstGeom>
          <a:noFill/>
        </p:spPr>
        <p:txBody>
          <a:bodyPr wrap="none" rtlCol="0">
            <a:spAutoFit/>
          </a:bodyPr>
          <a:lstStyle/>
          <a:p>
            <a:r>
              <a:rPr lang="en-CA" sz="3200" b="1" dirty="0" smtClean="0"/>
              <a:t>SALARY</a:t>
            </a:r>
            <a:endParaRPr lang="en-CA" sz="3200" b="1" dirty="0"/>
          </a:p>
        </p:txBody>
      </p:sp>
      <p:sp>
        <p:nvSpPr>
          <p:cNvPr id="36" name="Oval 35"/>
          <p:cNvSpPr/>
          <p:nvPr/>
        </p:nvSpPr>
        <p:spPr>
          <a:xfrm>
            <a:off x="8145012" y="284381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10289115" y="155121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9815397" y="217047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Freeform 38"/>
          <p:cNvSpPr/>
          <p:nvPr/>
        </p:nvSpPr>
        <p:spPr>
          <a:xfrm>
            <a:off x="6997331" y="1806288"/>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Curved Connector 40"/>
          <p:cNvCxnSpPr>
            <a:stCxn id="31" idx="2"/>
          </p:cNvCxnSpPr>
          <p:nvPr/>
        </p:nvCxnSpPr>
        <p:spPr>
          <a:xfrm rot="10800000" flipV="1">
            <a:off x="4832252" y="4015547"/>
            <a:ext cx="1732366" cy="125859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1331440" y="202041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p:cNvSpPr txBox="1"/>
          <p:nvPr/>
        </p:nvSpPr>
        <p:spPr>
          <a:xfrm>
            <a:off x="2728004" y="5067684"/>
            <a:ext cx="2246348" cy="369332"/>
          </a:xfrm>
          <a:prstGeom prst="rect">
            <a:avLst/>
          </a:prstGeom>
          <a:noFill/>
        </p:spPr>
        <p:txBody>
          <a:bodyPr wrap="square" rtlCol="0">
            <a:spAutoFit/>
          </a:bodyPr>
          <a:lstStyle/>
          <a:p>
            <a:pPr algn="ctr"/>
            <a:r>
              <a:rPr lang="en-CA" b="1" dirty="0" smtClean="0">
                <a:solidFill>
                  <a:srgbClr val="00B050"/>
                </a:solidFill>
              </a:rPr>
              <a:t>TRAINING DATASET</a:t>
            </a:r>
            <a:endParaRPr lang="en-CA" b="1" dirty="0">
              <a:solidFill>
                <a:srgbClr val="00B050"/>
              </a:solidFill>
            </a:endParaRPr>
          </a:p>
        </p:txBody>
      </p:sp>
      <p:cxnSp>
        <p:nvCxnSpPr>
          <p:cNvPr id="44" name="Curved Connector 43"/>
          <p:cNvCxnSpPr/>
          <p:nvPr/>
        </p:nvCxnSpPr>
        <p:spPr>
          <a:xfrm rot="10800000">
            <a:off x="8759634" y="1623321"/>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478351" y="1140089"/>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64" name="Curved Connector 63"/>
          <p:cNvCxnSpPr/>
          <p:nvPr/>
        </p:nvCxnSpPr>
        <p:spPr>
          <a:xfrm>
            <a:off x="7478351" y="3865489"/>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881458" y="4051684"/>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66" name="Freeform 65"/>
          <p:cNvSpPr/>
          <p:nvPr/>
        </p:nvSpPr>
        <p:spPr>
          <a:xfrm>
            <a:off x="6566417" y="1681152"/>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7" name="Curved Connector 66"/>
          <p:cNvCxnSpPr>
            <a:stCxn id="29" idx="4"/>
          </p:cNvCxnSpPr>
          <p:nvPr/>
        </p:nvCxnSpPr>
        <p:spPr>
          <a:xfrm rot="5400000">
            <a:off x="5895648" y="3723950"/>
            <a:ext cx="784613" cy="2440591"/>
          </a:xfrm>
          <a:prstGeom prst="curvedConnector2">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4822" y="1794119"/>
            <a:ext cx="4363808" cy="1938992"/>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High order polynomial model is able to have a </a:t>
            </a:r>
            <a:r>
              <a:rPr lang="en-CA" sz="2000" b="1" dirty="0">
                <a:solidFill>
                  <a:srgbClr val="FF0000"/>
                </a:solidFill>
                <a:latin typeface="Montserrat" charset="0"/>
                <a:ea typeface="Montserrat" charset="0"/>
                <a:cs typeface="Montserrat" charset="0"/>
              </a:rPr>
              <a:t>very small bias </a:t>
            </a:r>
            <a:r>
              <a:rPr lang="en-CA" sz="2000" dirty="0">
                <a:latin typeface="Montserrat" charset="0"/>
                <a:ea typeface="Montserrat" charset="0"/>
                <a:cs typeface="Montserrat" charset="0"/>
              </a:rPr>
              <a:t>and can </a:t>
            </a:r>
            <a:r>
              <a:rPr lang="en-CA" sz="2000" b="1" dirty="0">
                <a:solidFill>
                  <a:srgbClr val="FF0000"/>
                </a:solidFill>
                <a:latin typeface="Montserrat" charset="0"/>
                <a:ea typeface="Montserrat" charset="0"/>
                <a:cs typeface="Montserrat" charset="0"/>
              </a:rPr>
              <a:t>perfectly fit the training dataset. </a:t>
            </a:r>
          </a:p>
          <a:p>
            <a:pPr marL="285750" indent="-285750">
              <a:buFont typeface="Arial" panose="020B0604020202020204" pitchFamily="34" charset="0"/>
              <a:buChar char="•"/>
            </a:pPr>
            <a:r>
              <a:rPr lang="en-CA" sz="2000" dirty="0">
                <a:latin typeface="Montserrat" charset="0"/>
                <a:ea typeface="Montserrat" charset="0"/>
                <a:cs typeface="Montserrat" charset="0"/>
              </a:rPr>
              <a:t>High-order polynomial model is very flexible </a:t>
            </a:r>
          </a:p>
        </p:txBody>
      </p:sp>
    </p:spTree>
    <p:extLst>
      <p:ext uri="{BB962C8B-B14F-4D97-AF65-F5344CB8AC3E}">
        <p14:creationId xmlns:p14="http://schemas.microsoft.com/office/powerpoint/2010/main" val="115946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ppt_x"/>
                                          </p:val>
                                        </p:tav>
                                        <p:tav tm="100000">
                                          <p:val>
                                            <p:strVal val="#ppt_x"/>
                                          </p:val>
                                        </p:tav>
                                      </p:tavLst>
                                    </p:anim>
                                    <p:anim calcmode="lin" valueType="num">
                                      <p:cBhvr additive="base">
                                        <p:cTn id="22" dur="500" fill="hold"/>
                                        <p:tgtEl>
                                          <p:spTgt spid="4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1000"/>
                                        <p:tgtEl>
                                          <p:spTgt spid="65"/>
                                        </p:tgtEl>
                                      </p:cBhvr>
                                    </p:animEffect>
                                    <p:anim calcmode="lin" valueType="num">
                                      <p:cBhvr>
                                        <p:cTn id="41" dur="1000" fill="hold"/>
                                        <p:tgtEl>
                                          <p:spTgt spid="65"/>
                                        </p:tgtEl>
                                        <p:attrNameLst>
                                          <p:attrName>ppt_x</p:attrName>
                                        </p:attrNameLst>
                                      </p:cBhvr>
                                      <p:tavLst>
                                        <p:tav tm="0">
                                          <p:val>
                                            <p:strVal val="#ppt_x"/>
                                          </p:val>
                                        </p:tav>
                                        <p:tav tm="100000">
                                          <p:val>
                                            <p:strVal val="#ppt_x"/>
                                          </p:val>
                                        </p:tav>
                                      </p:tavLst>
                                    </p:anim>
                                    <p:anim calcmode="lin" valueType="num">
                                      <p:cBhvr>
                                        <p:cTn id="42" dur="1000" fill="hold"/>
                                        <p:tgtEl>
                                          <p:spTgt spid="65"/>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ppt_x"/>
                                          </p:val>
                                        </p:tav>
                                        <p:tav tm="100000">
                                          <p:val>
                                            <p:strVal val="#ppt_x"/>
                                          </p:val>
                                        </p:tav>
                                      </p:tavLst>
                                    </p:anim>
                                    <p:anim calcmode="lin" valueType="num">
                                      <p:cBhvr additive="base">
                                        <p:cTn id="4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p:bldP spid="45" grpId="0"/>
      <p:bldP spid="65" grpId="0"/>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62427"/>
            <a:ext cx="11856414"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BIAS AND VARIANCE: MODEL #1 Vs. MODEL #2 DURING TRAINING</a:t>
            </a:r>
          </a:p>
        </p:txBody>
      </p:sp>
      <p:cxnSp>
        <p:nvCxnSpPr>
          <p:cNvPr id="33" name="Straight Arrow Connector 32"/>
          <p:cNvCxnSpPr/>
          <p:nvPr/>
        </p:nvCxnSpPr>
        <p:spPr>
          <a:xfrm flipV="1">
            <a:off x="6354289" y="5123278"/>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6355386" y="1471260"/>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571670" y="291775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689035" y="4340126"/>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8949402" y="202443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6887504" y="395379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TextBox 48"/>
          <p:cNvSpPr txBox="1"/>
          <p:nvPr/>
        </p:nvSpPr>
        <p:spPr>
          <a:xfrm>
            <a:off x="7467004" y="5150793"/>
            <a:ext cx="2745432" cy="400110"/>
          </a:xfrm>
          <a:prstGeom prst="rect">
            <a:avLst/>
          </a:prstGeom>
          <a:noFill/>
        </p:spPr>
        <p:txBody>
          <a:bodyPr wrap="square" rtlCol="0">
            <a:spAutoFit/>
          </a:bodyPr>
          <a:lstStyle/>
          <a:p>
            <a:r>
              <a:rPr lang="en-CA" sz="2000" b="1" dirty="0" smtClean="0"/>
              <a:t># YEARS OF EXPERIENCE</a:t>
            </a:r>
            <a:endParaRPr lang="en-CA" sz="2000" b="1" dirty="0"/>
          </a:p>
        </p:txBody>
      </p:sp>
      <p:sp>
        <p:nvSpPr>
          <p:cNvPr id="50" name="TextBox 49"/>
          <p:cNvSpPr txBox="1"/>
          <p:nvPr/>
        </p:nvSpPr>
        <p:spPr>
          <a:xfrm rot="16200000">
            <a:off x="5630632" y="3093692"/>
            <a:ext cx="995914" cy="400110"/>
          </a:xfrm>
          <a:prstGeom prst="rect">
            <a:avLst/>
          </a:prstGeom>
          <a:noFill/>
        </p:spPr>
        <p:txBody>
          <a:bodyPr wrap="square" rtlCol="0">
            <a:spAutoFit/>
          </a:bodyPr>
          <a:lstStyle/>
          <a:p>
            <a:r>
              <a:rPr lang="en-CA" sz="2000" b="1" dirty="0" smtClean="0"/>
              <a:t>SALARY</a:t>
            </a:r>
            <a:endParaRPr lang="en-CA" sz="2000" b="1" dirty="0"/>
          </a:p>
        </p:txBody>
      </p:sp>
      <p:sp>
        <p:nvSpPr>
          <p:cNvPr id="51" name="Oval 50"/>
          <p:cNvSpPr/>
          <p:nvPr/>
        </p:nvSpPr>
        <p:spPr>
          <a:xfrm>
            <a:off x="8467898" y="2932121"/>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0612001" y="163952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0138283" y="2258783"/>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Freeform 53"/>
          <p:cNvSpPr/>
          <p:nvPr/>
        </p:nvSpPr>
        <p:spPr>
          <a:xfrm>
            <a:off x="7320217" y="1894593"/>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11654326" y="2108724"/>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Curved Connector 55"/>
          <p:cNvCxnSpPr/>
          <p:nvPr/>
        </p:nvCxnSpPr>
        <p:spPr>
          <a:xfrm rot="10800000">
            <a:off x="8738126" y="1583994"/>
            <a:ext cx="1234263" cy="661772"/>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531836" y="1179223"/>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58" name="Curved Connector 57"/>
          <p:cNvCxnSpPr/>
          <p:nvPr/>
        </p:nvCxnSpPr>
        <p:spPr>
          <a:xfrm>
            <a:off x="7801237" y="3953794"/>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204344" y="4139989"/>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60" name="Freeform 59"/>
          <p:cNvSpPr/>
          <p:nvPr/>
        </p:nvSpPr>
        <p:spPr>
          <a:xfrm>
            <a:off x="6889303" y="1769457"/>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Straight Arrow Connector 60"/>
          <p:cNvCxnSpPr/>
          <p:nvPr/>
        </p:nvCxnSpPr>
        <p:spPr>
          <a:xfrm flipV="1">
            <a:off x="902060" y="5118082"/>
            <a:ext cx="4795616" cy="32712"/>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flipV="1">
            <a:off x="903157" y="1466064"/>
            <a:ext cx="18138" cy="3706956"/>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119441" y="2912559"/>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2236806" y="4334930"/>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3497173" y="201923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p:cNvSpPr txBox="1"/>
          <p:nvPr/>
        </p:nvSpPr>
        <p:spPr>
          <a:xfrm>
            <a:off x="1861269" y="5205175"/>
            <a:ext cx="2745432" cy="400110"/>
          </a:xfrm>
          <a:prstGeom prst="rect">
            <a:avLst/>
          </a:prstGeom>
          <a:noFill/>
        </p:spPr>
        <p:txBody>
          <a:bodyPr wrap="square" rtlCol="0">
            <a:spAutoFit/>
          </a:bodyPr>
          <a:lstStyle/>
          <a:p>
            <a:r>
              <a:rPr lang="en-CA" sz="2000" b="1" dirty="0" smtClean="0"/>
              <a:t># YEARS OF EXPERIENCE</a:t>
            </a:r>
            <a:endParaRPr lang="en-CA" sz="2000" b="1" dirty="0"/>
          </a:p>
        </p:txBody>
      </p:sp>
      <p:sp>
        <p:nvSpPr>
          <p:cNvPr id="71" name="TextBox 70"/>
          <p:cNvSpPr txBox="1"/>
          <p:nvPr/>
        </p:nvSpPr>
        <p:spPr>
          <a:xfrm rot="16200000">
            <a:off x="156580" y="3026987"/>
            <a:ext cx="995914" cy="400110"/>
          </a:xfrm>
          <a:prstGeom prst="rect">
            <a:avLst/>
          </a:prstGeom>
          <a:noFill/>
        </p:spPr>
        <p:txBody>
          <a:bodyPr wrap="square" rtlCol="0">
            <a:spAutoFit/>
          </a:bodyPr>
          <a:lstStyle/>
          <a:p>
            <a:r>
              <a:rPr lang="en-CA" sz="2000" b="1" dirty="0" smtClean="0"/>
              <a:t>SALARY</a:t>
            </a:r>
            <a:endParaRPr lang="en-CA" sz="2000" b="1" dirty="0"/>
          </a:p>
        </p:txBody>
      </p:sp>
      <p:sp>
        <p:nvSpPr>
          <p:cNvPr id="72" name="Oval 71"/>
          <p:cNvSpPr/>
          <p:nvPr/>
        </p:nvSpPr>
        <p:spPr>
          <a:xfrm>
            <a:off x="3015669" y="2926925"/>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5159772" y="163432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4686054" y="2253587"/>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Freeform 74"/>
          <p:cNvSpPr/>
          <p:nvPr/>
        </p:nvSpPr>
        <p:spPr>
          <a:xfrm>
            <a:off x="1867988" y="1889397"/>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6" name="Straight Connector 75"/>
          <p:cNvCxnSpPr/>
          <p:nvPr/>
        </p:nvCxnSpPr>
        <p:spPr>
          <a:xfrm flipV="1">
            <a:off x="335586" y="1750465"/>
            <a:ext cx="5362090" cy="2683056"/>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7" name="Curved Connector 76"/>
          <p:cNvCxnSpPr/>
          <p:nvPr/>
        </p:nvCxnSpPr>
        <p:spPr>
          <a:xfrm rot="10800000">
            <a:off x="3630291" y="1706430"/>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349008" y="1223198"/>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79" name="Curved Connector 78"/>
          <p:cNvCxnSpPr/>
          <p:nvPr/>
        </p:nvCxnSpPr>
        <p:spPr>
          <a:xfrm>
            <a:off x="3551321" y="2829897"/>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752115" y="4134793"/>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81" name="Straight Connector 80"/>
          <p:cNvCxnSpPr>
            <a:stCxn id="63" idx="4"/>
          </p:cNvCxnSpPr>
          <p:nvPr/>
        </p:nvCxnSpPr>
        <p:spPr>
          <a:xfrm flipH="1">
            <a:off x="2261127" y="3212677"/>
            <a:ext cx="414"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1"/>
          </p:cNvCxnSpPr>
          <p:nvPr/>
        </p:nvCxnSpPr>
        <p:spPr>
          <a:xfrm flipH="1">
            <a:off x="2377186" y="3566056"/>
            <a:ext cx="27120" cy="78899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69" idx="4"/>
          </p:cNvCxnSpPr>
          <p:nvPr/>
        </p:nvCxnSpPr>
        <p:spPr>
          <a:xfrm>
            <a:off x="3639273" y="2319355"/>
            <a:ext cx="0"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143973" y="2904699"/>
            <a:ext cx="901" cy="15490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1601232" y="3783319"/>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1435275" y="3948598"/>
            <a:ext cx="284199" cy="30011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7" name="Straight Connector 86"/>
          <p:cNvCxnSpPr/>
          <p:nvPr/>
        </p:nvCxnSpPr>
        <p:spPr>
          <a:xfrm flipH="1">
            <a:off x="4827142" y="2158467"/>
            <a:ext cx="416"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73" idx="4"/>
          </p:cNvCxnSpPr>
          <p:nvPr/>
        </p:nvCxnSpPr>
        <p:spPr>
          <a:xfrm>
            <a:off x="5301872" y="1722778"/>
            <a:ext cx="0" cy="21166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453911" y="5545131"/>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(LARGE)</a:t>
            </a:r>
            <a:endParaRPr lang="en-CA" b="1" dirty="0">
              <a:solidFill>
                <a:srgbClr val="00B050"/>
              </a:solidFill>
            </a:endParaRPr>
          </a:p>
        </p:txBody>
      </p:sp>
      <p:sp>
        <p:nvSpPr>
          <p:cNvPr id="90" name="TextBox 89"/>
          <p:cNvSpPr txBox="1"/>
          <p:nvPr/>
        </p:nvSpPr>
        <p:spPr>
          <a:xfrm>
            <a:off x="7161232" y="5548683"/>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(SMALL ~0)</a:t>
            </a:r>
            <a:endParaRPr lang="en-CA" b="1" dirty="0">
              <a:solidFill>
                <a:srgbClr val="00B050"/>
              </a:solidFill>
            </a:endParaRPr>
          </a:p>
        </p:txBody>
      </p:sp>
      <p:pic>
        <p:nvPicPr>
          <p:cNvPr id="91" name="Picture 90"/>
          <p:cNvPicPr>
            <a:picLocks noChangeAspect="1"/>
          </p:cNvPicPr>
          <p:nvPr/>
        </p:nvPicPr>
        <p:blipFill>
          <a:blip r:embed="rId3">
            <a:clrChange>
              <a:clrFrom>
                <a:srgbClr val="262626"/>
              </a:clrFrom>
              <a:clrTo>
                <a:srgbClr val="262626">
                  <a:alpha val="0"/>
                </a:srgbClr>
              </a:clrTo>
            </a:clrChange>
          </a:blip>
          <a:stretch>
            <a:fillRect/>
          </a:stretch>
        </p:blipFill>
        <p:spPr>
          <a:xfrm>
            <a:off x="10295560" y="5250051"/>
            <a:ext cx="803737" cy="756649"/>
          </a:xfrm>
          <a:prstGeom prst="rect">
            <a:avLst/>
          </a:prstGeom>
        </p:spPr>
      </p:pic>
      <p:pic>
        <p:nvPicPr>
          <p:cNvPr id="92" name="Picture 91"/>
          <p:cNvPicPr>
            <a:picLocks noChangeAspect="1"/>
          </p:cNvPicPr>
          <p:nvPr/>
        </p:nvPicPr>
        <p:blipFill>
          <a:blip r:embed="rId4">
            <a:clrChange>
              <a:clrFrom>
                <a:srgbClr val="FFFFFF"/>
              </a:clrFrom>
              <a:clrTo>
                <a:srgbClr val="FFFFFF">
                  <a:alpha val="0"/>
                </a:srgbClr>
              </a:clrTo>
            </a:clrChange>
          </a:blip>
          <a:stretch>
            <a:fillRect/>
          </a:stretch>
        </p:blipFill>
        <p:spPr>
          <a:xfrm>
            <a:off x="4859513" y="5321246"/>
            <a:ext cx="784893" cy="817102"/>
          </a:xfrm>
          <a:prstGeom prst="rect">
            <a:avLst/>
          </a:prstGeom>
        </p:spPr>
      </p:pic>
      <p:sp>
        <p:nvSpPr>
          <p:cNvPr id="93" name="TextBox 92"/>
          <p:cNvSpPr txBox="1"/>
          <p:nvPr/>
        </p:nvSpPr>
        <p:spPr>
          <a:xfrm>
            <a:off x="2197160" y="5943022"/>
            <a:ext cx="7862858" cy="769441"/>
          </a:xfrm>
          <a:prstGeom prst="rect">
            <a:avLst/>
          </a:prstGeom>
          <a:noFill/>
        </p:spPr>
        <p:txBody>
          <a:bodyPr wrap="square" rtlCol="0">
            <a:spAutoFit/>
          </a:bodyPr>
          <a:lstStyle/>
          <a:p>
            <a:r>
              <a:rPr lang="en-CA" sz="4400" b="1" dirty="0" smtClean="0"/>
              <a:t>THIS IS NOT THE WHOLE STORY!!</a:t>
            </a:r>
            <a:endParaRPr lang="en-CA" sz="4400" b="1" dirty="0"/>
          </a:p>
        </p:txBody>
      </p:sp>
    </p:spTree>
    <p:extLst>
      <p:ext uri="{BB962C8B-B14F-4D97-AF65-F5344CB8AC3E}">
        <p14:creationId xmlns:p14="http://schemas.microsoft.com/office/powerpoint/2010/main" val="201970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1000" fill="hold"/>
                                        <p:tgtEl>
                                          <p:spTgt spid="93"/>
                                        </p:tgtEl>
                                        <p:attrNameLst>
                                          <p:attrName>ppt_w</p:attrName>
                                        </p:attrNameLst>
                                      </p:cBhvr>
                                      <p:tavLst>
                                        <p:tav tm="0">
                                          <p:val>
                                            <p:fltVal val="0"/>
                                          </p:val>
                                        </p:tav>
                                        <p:tav tm="100000">
                                          <p:val>
                                            <p:strVal val="#ppt_w"/>
                                          </p:val>
                                        </p:tav>
                                      </p:tavLst>
                                    </p:anim>
                                    <p:anim calcmode="lin" valueType="num">
                                      <p:cBhvr>
                                        <p:cTn id="8" dur="1000" fill="hold"/>
                                        <p:tgtEl>
                                          <p:spTgt spid="93"/>
                                        </p:tgtEl>
                                        <p:attrNameLst>
                                          <p:attrName>ppt_h</p:attrName>
                                        </p:attrNameLst>
                                      </p:cBhvr>
                                      <p:tavLst>
                                        <p:tav tm="0">
                                          <p:val>
                                            <p:fltVal val="0"/>
                                          </p:val>
                                        </p:tav>
                                        <p:tav tm="100000">
                                          <p:val>
                                            <p:strVal val="#ppt_h"/>
                                          </p:val>
                                        </p:tav>
                                      </p:tavLst>
                                    </p:anim>
                                    <p:anim calcmode="lin" valueType="num">
                                      <p:cBhvr>
                                        <p:cTn id="9" dur="1000" fill="hold"/>
                                        <p:tgtEl>
                                          <p:spTgt spid="93"/>
                                        </p:tgtEl>
                                        <p:attrNameLst>
                                          <p:attrName>style.rotation</p:attrName>
                                        </p:attrNameLst>
                                      </p:cBhvr>
                                      <p:tavLst>
                                        <p:tav tm="0">
                                          <p:val>
                                            <p:fltVal val="90"/>
                                          </p:val>
                                        </p:tav>
                                        <p:tav tm="100000">
                                          <p:val>
                                            <p:fltVal val="0"/>
                                          </p:val>
                                        </p:tav>
                                      </p:tavLst>
                                    </p:anim>
                                    <p:animEffect transition="in" filter="fade">
                                      <p:cBhvr>
                                        <p:cTn id="10"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62427"/>
            <a:ext cx="11856414" cy="1015663"/>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BIAS AND VARIANCE: MODEL #1 Vs. MODEL #2 DURING TESTING </a:t>
            </a:r>
          </a:p>
        </p:txBody>
      </p:sp>
      <p:cxnSp>
        <p:nvCxnSpPr>
          <p:cNvPr id="64" name="Straight Arrow Connector 63"/>
          <p:cNvCxnSpPr/>
          <p:nvPr/>
        </p:nvCxnSpPr>
        <p:spPr>
          <a:xfrm flipV="1">
            <a:off x="6531564" y="5266484"/>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6532661" y="1614466"/>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644279" y="5293999"/>
            <a:ext cx="2745432" cy="400110"/>
          </a:xfrm>
          <a:prstGeom prst="rect">
            <a:avLst/>
          </a:prstGeom>
          <a:noFill/>
        </p:spPr>
        <p:txBody>
          <a:bodyPr wrap="none" rtlCol="0">
            <a:spAutoFit/>
          </a:bodyPr>
          <a:lstStyle/>
          <a:p>
            <a:r>
              <a:rPr lang="en-CA" sz="2000" b="1" dirty="0" smtClean="0"/>
              <a:t># YEARS OF EXPERIENCE</a:t>
            </a:r>
            <a:endParaRPr lang="en-CA" sz="2000" b="1" dirty="0"/>
          </a:p>
        </p:txBody>
      </p:sp>
      <p:sp>
        <p:nvSpPr>
          <p:cNvPr id="67" name="TextBox 66"/>
          <p:cNvSpPr txBox="1"/>
          <p:nvPr/>
        </p:nvSpPr>
        <p:spPr>
          <a:xfrm rot="16200000">
            <a:off x="5807907" y="3236898"/>
            <a:ext cx="995914" cy="400110"/>
          </a:xfrm>
          <a:prstGeom prst="rect">
            <a:avLst/>
          </a:prstGeom>
          <a:noFill/>
        </p:spPr>
        <p:txBody>
          <a:bodyPr wrap="none" rtlCol="0">
            <a:spAutoFit/>
          </a:bodyPr>
          <a:lstStyle/>
          <a:p>
            <a:r>
              <a:rPr lang="en-CA" sz="2000" b="1" dirty="0" smtClean="0"/>
              <a:t>SALARY</a:t>
            </a:r>
            <a:endParaRPr lang="en-CA" sz="2000" b="1" dirty="0"/>
          </a:p>
        </p:txBody>
      </p:sp>
      <p:sp>
        <p:nvSpPr>
          <p:cNvPr id="94" name="Freeform 93"/>
          <p:cNvSpPr/>
          <p:nvPr/>
        </p:nvSpPr>
        <p:spPr>
          <a:xfrm>
            <a:off x="7497492" y="2037799"/>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5" name="Curved Connector 94"/>
          <p:cNvCxnSpPr/>
          <p:nvPr/>
        </p:nvCxnSpPr>
        <p:spPr>
          <a:xfrm rot="10800000">
            <a:off x="9259795" y="1854832"/>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8512" y="1371600"/>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97" name="Curved Connector 96"/>
          <p:cNvCxnSpPr/>
          <p:nvPr/>
        </p:nvCxnSpPr>
        <p:spPr>
          <a:xfrm>
            <a:off x="7978512" y="4097000"/>
            <a:ext cx="1403107" cy="686450"/>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381619" y="4283195"/>
            <a:ext cx="2246348" cy="646331"/>
          </a:xfrm>
          <a:prstGeom prst="rect">
            <a:avLst/>
          </a:prstGeom>
          <a:noFill/>
        </p:spPr>
        <p:txBody>
          <a:bodyPr wrap="square" rtlCol="0">
            <a:spAutoFit/>
          </a:bodyPr>
          <a:lstStyle/>
          <a:p>
            <a:pPr algn="ctr"/>
            <a:r>
              <a:rPr lang="en-CA" b="1" dirty="0" smtClean="0">
                <a:solidFill>
                  <a:srgbClr val="00B050"/>
                </a:solidFill>
              </a:rPr>
              <a:t>HIGH ORDER POLYNOMIAL MODEL</a:t>
            </a:r>
            <a:endParaRPr lang="en-CA" b="1" dirty="0">
              <a:solidFill>
                <a:srgbClr val="00B050"/>
              </a:solidFill>
            </a:endParaRPr>
          </a:p>
        </p:txBody>
      </p:sp>
      <p:sp>
        <p:nvSpPr>
          <p:cNvPr id="99" name="Freeform 98"/>
          <p:cNvSpPr/>
          <p:nvPr/>
        </p:nvSpPr>
        <p:spPr>
          <a:xfrm>
            <a:off x="7066578" y="1912663"/>
            <a:ext cx="4990583" cy="2897404"/>
          </a:xfrm>
          <a:custGeom>
            <a:avLst/>
            <a:gdLst>
              <a:gd name="connsiteX0" fmla="*/ 9008 w 4990583"/>
              <a:gd name="connsiteY0" fmla="*/ 2897404 h 2897404"/>
              <a:gd name="connsiteX1" fmla="*/ 132833 w 4990583"/>
              <a:gd name="connsiteY1" fmla="*/ 2325904 h 2897404"/>
              <a:gd name="connsiteX2" fmla="*/ 932933 w 4990583"/>
              <a:gd name="connsiteY2" fmla="*/ 2754529 h 2897404"/>
              <a:gd name="connsiteX3" fmla="*/ 809108 w 4990583"/>
              <a:gd name="connsiteY3" fmla="*/ 1287679 h 2897404"/>
              <a:gd name="connsiteX4" fmla="*/ 1752083 w 4990583"/>
              <a:gd name="connsiteY4" fmla="*/ 1306729 h 2897404"/>
              <a:gd name="connsiteX5" fmla="*/ 2199758 w 4990583"/>
              <a:gd name="connsiteY5" fmla="*/ 392329 h 2897404"/>
              <a:gd name="connsiteX6" fmla="*/ 3390383 w 4990583"/>
              <a:gd name="connsiteY6" fmla="*/ 649504 h 2897404"/>
              <a:gd name="connsiteX7" fmla="*/ 3895208 w 4990583"/>
              <a:gd name="connsiteY7" fmla="*/ 1804 h 2897404"/>
              <a:gd name="connsiteX8" fmla="*/ 4990583 w 4990583"/>
              <a:gd name="connsiteY8" fmla="*/ 478054 h 2897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90583" h="2897404">
                <a:moveTo>
                  <a:pt x="9008" y="2897404"/>
                </a:moveTo>
                <a:cubicBezTo>
                  <a:pt x="-6073" y="2623560"/>
                  <a:pt x="-21154" y="2349716"/>
                  <a:pt x="132833" y="2325904"/>
                </a:cubicBezTo>
                <a:cubicBezTo>
                  <a:pt x="286820" y="2302092"/>
                  <a:pt x="820221" y="2927567"/>
                  <a:pt x="932933" y="2754529"/>
                </a:cubicBezTo>
                <a:cubicBezTo>
                  <a:pt x="1045646" y="2581491"/>
                  <a:pt x="672583" y="1528979"/>
                  <a:pt x="809108" y="1287679"/>
                </a:cubicBezTo>
                <a:cubicBezTo>
                  <a:pt x="945633" y="1046379"/>
                  <a:pt x="1520308" y="1455954"/>
                  <a:pt x="1752083" y="1306729"/>
                </a:cubicBezTo>
                <a:cubicBezTo>
                  <a:pt x="1983858" y="1157504"/>
                  <a:pt x="1926708" y="501866"/>
                  <a:pt x="2199758" y="392329"/>
                </a:cubicBezTo>
                <a:cubicBezTo>
                  <a:pt x="2472808" y="282792"/>
                  <a:pt x="3107808" y="714591"/>
                  <a:pt x="3390383" y="649504"/>
                </a:cubicBezTo>
                <a:cubicBezTo>
                  <a:pt x="3672958" y="584416"/>
                  <a:pt x="3628508" y="30379"/>
                  <a:pt x="3895208" y="1804"/>
                </a:cubicBezTo>
                <a:cubicBezTo>
                  <a:pt x="4161908" y="-26771"/>
                  <a:pt x="4882633" y="290729"/>
                  <a:pt x="4990583" y="478054"/>
                </a:cubicBezTo>
              </a:path>
            </a:pathLst>
          </a:cu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0" name="Straight Arrow Connector 99"/>
          <p:cNvCxnSpPr/>
          <p:nvPr/>
        </p:nvCxnSpPr>
        <p:spPr>
          <a:xfrm flipV="1">
            <a:off x="1079335" y="5261288"/>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1080432" y="1609270"/>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1917612" y="320280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Oval 102"/>
          <p:cNvSpPr/>
          <p:nvPr/>
        </p:nvSpPr>
        <p:spPr>
          <a:xfrm>
            <a:off x="3214109" y="394052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p:cNvSpPr/>
          <p:nvPr/>
        </p:nvSpPr>
        <p:spPr>
          <a:xfrm>
            <a:off x="3407577" y="234411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TextBox 104"/>
          <p:cNvSpPr txBox="1"/>
          <p:nvPr/>
        </p:nvSpPr>
        <p:spPr>
          <a:xfrm>
            <a:off x="2038544" y="5348381"/>
            <a:ext cx="2745432" cy="400110"/>
          </a:xfrm>
          <a:prstGeom prst="rect">
            <a:avLst/>
          </a:prstGeom>
          <a:noFill/>
        </p:spPr>
        <p:txBody>
          <a:bodyPr wrap="none" rtlCol="0">
            <a:spAutoFit/>
          </a:bodyPr>
          <a:lstStyle/>
          <a:p>
            <a:r>
              <a:rPr lang="en-CA" sz="2000" b="1" dirty="0" smtClean="0"/>
              <a:t># YEARS OF EXPERIENCE</a:t>
            </a:r>
            <a:endParaRPr lang="en-CA" sz="2000" b="1" dirty="0"/>
          </a:p>
        </p:txBody>
      </p:sp>
      <p:sp>
        <p:nvSpPr>
          <p:cNvPr id="106" name="TextBox 105"/>
          <p:cNvSpPr txBox="1"/>
          <p:nvPr/>
        </p:nvSpPr>
        <p:spPr>
          <a:xfrm rot="16200000">
            <a:off x="333855" y="3170193"/>
            <a:ext cx="995914" cy="400110"/>
          </a:xfrm>
          <a:prstGeom prst="rect">
            <a:avLst/>
          </a:prstGeom>
          <a:noFill/>
        </p:spPr>
        <p:txBody>
          <a:bodyPr wrap="none" rtlCol="0">
            <a:spAutoFit/>
          </a:bodyPr>
          <a:lstStyle/>
          <a:p>
            <a:r>
              <a:rPr lang="en-CA" sz="2000" b="1" dirty="0" smtClean="0"/>
              <a:t>SALARY</a:t>
            </a:r>
            <a:endParaRPr lang="en-CA" sz="2000" b="1" dirty="0"/>
          </a:p>
        </p:txBody>
      </p:sp>
      <p:sp>
        <p:nvSpPr>
          <p:cNvPr id="107" name="Oval 106"/>
          <p:cNvSpPr/>
          <p:nvPr/>
        </p:nvSpPr>
        <p:spPr>
          <a:xfrm>
            <a:off x="5046030" y="1623200"/>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8" name="Oval 107"/>
          <p:cNvSpPr/>
          <p:nvPr/>
        </p:nvSpPr>
        <p:spPr>
          <a:xfrm>
            <a:off x="4862317" y="257217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Freeform 108"/>
          <p:cNvSpPr/>
          <p:nvPr/>
        </p:nvSpPr>
        <p:spPr>
          <a:xfrm>
            <a:off x="2045263" y="2032603"/>
            <a:ext cx="4236135" cy="2936199"/>
          </a:xfrm>
          <a:custGeom>
            <a:avLst/>
            <a:gdLst>
              <a:gd name="connsiteX0" fmla="*/ 0 w 5191125"/>
              <a:gd name="connsiteY0" fmla="*/ 3108613 h 3108613"/>
              <a:gd name="connsiteX1" fmla="*/ 657225 w 5191125"/>
              <a:gd name="connsiteY1" fmla="*/ 1775113 h 3108613"/>
              <a:gd name="connsiteX2" fmla="*/ 2085975 w 5191125"/>
              <a:gd name="connsiteY2" fmla="*/ 755938 h 3108613"/>
              <a:gd name="connsiteX3" fmla="*/ 3933825 w 5191125"/>
              <a:gd name="connsiteY3" fmla="*/ 213013 h 3108613"/>
              <a:gd name="connsiteX4" fmla="*/ 5191125 w 5191125"/>
              <a:gd name="connsiteY4" fmla="*/ 32038 h 3108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5" h="3108613">
                <a:moveTo>
                  <a:pt x="0" y="3108613"/>
                </a:moveTo>
                <a:cubicBezTo>
                  <a:pt x="154781" y="2637919"/>
                  <a:pt x="309563" y="2167225"/>
                  <a:pt x="657225" y="1775113"/>
                </a:cubicBezTo>
                <a:cubicBezTo>
                  <a:pt x="1004887" y="1383001"/>
                  <a:pt x="1539875" y="1016288"/>
                  <a:pt x="2085975" y="755938"/>
                </a:cubicBezTo>
                <a:cubicBezTo>
                  <a:pt x="2632075" y="495588"/>
                  <a:pt x="3416300" y="333663"/>
                  <a:pt x="3933825" y="213013"/>
                </a:cubicBezTo>
                <a:cubicBezTo>
                  <a:pt x="4451350" y="92363"/>
                  <a:pt x="5029200" y="-69562"/>
                  <a:pt x="5191125" y="32038"/>
                </a:cubicBezTo>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0" name="Straight Connector 109"/>
          <p:cNvCxnSpPr/>
          <p:nvPr/>
        </p:nvCxnSpPr>
        <p:spPr>
          <a:xfrm flipV="1">
            <a:off x="512861" y="1893671"/>
            <a:ext cx="5362090" cy="2683055"/>
          </a:xfrm>
          <a:prstGeom prst="line">
            <a:avLst/>
          </a:prstGeom>
          <a:ln w="762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p:nvPr/>
        </p:nvCxnSpPr>
        <p:spPr>
          <a:xfrm rot="10800000">
            <a:off x="3807566" y="1849636"/>
            <a:ext cx="889868" cy="534140"/>
          </a:xfrm>
          <a:prstGeom prst="curvedConnector3">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526283" y="1366404"/>
            <a:ext cx="1617520" cy="923330"/>
          </a:xfrm>
          <a:prstGeom prst="rect">
            <a:avLst/>
          </a:prstGeom>
          <a:noFill/>
        </p:spPr>
        <p:txBody>
          <a:bodyPr wrap="square" rtlCol="0">
            <a:spAutoFit/>
          </a:bodyPr>
          <a:lstStyle/>
          <a:p>
            <a:pPr algn="ctr"/>
            <a:r>
              <a:rPr lang="en-CA" b="1" dirty="0" smtClean="0">
                <a:solidFill>
                  <a:srgbClr val="0070C0"/>
                </a:solidFill>
              </a:rPr>
              <a:t>PERFECT (TRUE) MODEL!</a:t>
            </a:r>
            <a:endParaRPr lang="en-CA" b="1" dirty="0">
              <a:solidFill>
                <a:srgbClr val="0070C0"/>
              </a:solidFill>
            </a:endParaRPr>
          </a:p>
        </p:txBody>
      </p:sp>
      <p:cxnSp>
        <p:nvCxnSpPr>
          <p:cNvPr id="113" name="Curved Connector 112"/>
          <p:cNvCxnSpPr/>
          <p:nvPr/>
        </p:nvCxnSpPr>
        <p:spPr>
          <a:xfrm>
            <a:off x="3728596" y="2973103"/>
            <a:ext cx="1418932" cy="1182969"/>
          </a:xfrm>
          <a:prstGeom prst="curvedConnector3">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929390" y="4277999"/>
            <a:ext cx="2246348" cy="646331"/>
          </a:xfrm>
          <a:prstGeom prst="rect">
            <a:avLst/>
          </a:prstGeom>
          <a:noFill/>
        </p:spPr>
        <p:txBody>
          <a:bodyPr wrap="square" rtlCol="0">
            <a:spAutoFit/>
          </a:bodyPr>
          <a:lstStyle/>
          <a:p>
            <a:pPr algn="ctr"/>
            <a:r>
              <a:rPr lang="en-CA" b="1" dirty="0" smtClean="0">
                <a:solidFill>
                  <a:srgbClr val="00B050"/>
                </a:solidFill>
              </a:rPr>
              <a:t>LINEAR REGRESSION MODEL</a:t>
            </a:r>
            <a:endParaRPr lang="en-CA" b="1" dirty="0">
              <a:solidFill>
                <a:srgbClr val="00B050"/>
              </a:solidFill>
            </a:endParaRPr>
          </a:p>
        </p:txBody>
      </p:sp>
      <p:cxnSp>
        <p:nvCxnSpPr>
          <p:cNvPr id="115" name="Straight Connector 114"/>
          <p:cNvCxnSpPr>
            <a:stCxn id="102" idx="4"/>
          </p:cNvCxnSpPr>
          <p:nvPr/>
        </p:nvCxnSpPr>
        <p:spPr>
          <a:xfrm flipH="1">
            <a:off x="2059297" y="3502926"/>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03" idx="0"/>
          </p:cNvCxnSpPr>
          <p:nvPr/>
        </p:nvCxnSpPr>
        <p:spPr>
          <a:xfrm flipH="1">
            <a:off x="3356209" y="3154386"/>
            <a:ext cx="949" cy="78613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4" idx="4"/>
          </p:cNvCxnSpPr>
          <p:nvPr/>
        </p:nvCxnSpPr>
        <p:spPr>
          <a:xfrm flipH="1">
            <a:off x="3549676" y="2644234"/>
            <a:ext cx="1" cy="44813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9" idx="0"/>
          </p:cNvCxnSpPr>
          <p:nvPr/>
        </p:nvCxnSpPr>
        <p:spPr>
          <a:xfrm flipH="1">
            <a:off x="1527664" y="4107814"/>
            <a:ext cx="3715" cy="38652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1385564" y="4494337"/>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0" name="Straight Connector 119"/>
          <p:cNvCxnSpPr/>
          <p:nvPr/>
        </p:nvCxnSpPr>
        <p:spPr>
          <a:xfrm flipH="1">
            <a:off x="5004417" y="2301673"/>
            <a:ext cx="415" cy="26417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7" idx="4"/>
          </p:cNvCxnSpPr>
          <p:nvPr/>
        </p:nvCxnSpPr>
        <p:spPr>
          <a:xfrm flipH="1">
            <a:off x="5179142" y="1923318"/>
            <a:ext cx="8988" cy="3820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735821" y="5668376"/>
            <a:ext cx="340937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(SMALL)</a:t>
            </a:r>
            <a:endParaRPr lang="en-CA" b="1" dirty="0">
              <a:solidFill>
                <a:srgbClr val="00B050"/>
              </a:solidFill>
            </a:endParaRPr>
          </a:p>
        </p:txBody>
      </p:sp>
      <p:sp>
        <p:nvSpPr>
          <p:cNvPr id="123" name="TextBox 122"/>
          <p:cNvSpPr txBox="1"/>
          <p:nvPr/>
        </p:nvSpPr>
        <p:spPr>
          <a:xfrm>
            <a:off x="7474105" y="5667255"/>
            <a:ext cx="313432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CA" b="1" dirty="0" smtClean="0">
                <a:solidFill>
                  <a:srgbClr val="00B050"/>
                </a:solidFill>
              </a:rPr>
              <a:t>SUM OF SQUARES (LARGE)</a:t>
            </a:r>
            <a:endParaRPr lang="en-CA" b="1" dirty="0">
              <a:solidFill>
                <a:srgbClr val="00B050"/>
              </a:solidFill>
            </a:endParaRPr>
          </a:p>
        </p:txBody>
      </p:sp>
      <p:pic>
        <p:nvPicPr>
          <p:cNvPr id="124" name="Picture 123"/>
          <p:cNvPicPr>
            <a:picLocks noChangeAspect="1"/>
          </p:cNvPicPr>
          <p:nvPr/>
        </p:nvPicPr>
        <p:blipFill>
          <a:blip r:embed="rId4">
            <a:clrChange>
              <a:clrFrom>
                <a:srgbClr val="262626"/>
              </a:clrFrom>
              <a:clrTo>
                <a:srgbClr val="262626">
                  <a:alpha val="0"/>
                </a:srgbClr>
              </a:clrTo>
            </a:clrChange>
          </a:blip>
          <a:stretch>
            <a:fillRect/>
          </a:stretch>
        </p:blipFill>
        <p:spPr>
          <a:xfrm>
            <a:off x="5146516" y="5389928"/>
            <a:ext cx="803737" cy="756649"/>
          </a:xfrm>
          <a:prstGeom prst="rect">
            <a:avLst/>
          </a:prstGeom>
        </p:spPr>
      </p:pic>
      <p:pic>
        <p:nvPicPr>
          <p:cNvPr id="125" name="Picture 124"/>
          <p:cNvPicPr>
            <a:picLocks noChangeAspect="1"/>
          </p:cNvPicPr>
          <p:nvPr/>
        </p:nvPicPr>
        <p:blipFill>
          <a:blip r:embed="rId5">
            <a:clrChange>
              <a:clrFrom>
                <a:srgbClr val="FFFFFF"/>
              </a:clrFrom>
              <a:clrTo>
                <a:srgbClr val="FFFFFF">
                  <a:alpha val="0"/>
                </a:srgbClr>
              </a:clrTo>
            </a:clrChange>
          </a:blip>
          <a:stretch>
            <a:fillRect/>
          </a:stretch>
        </p:blipFill>
        <p:spPr>
          <a:xfrm>
            <a:off x="10605908" y="5410030"/>
            <a:ext cx="784893" cy="817102"/>
          </a:xfrm>
          <a:prstGeom prst="rect">
            <a:avLst/>
          </a:prstGeom>
        </p:spPr>
      </p:pic>
      <p:sp>
        <p:nvSpPr>
          <p:cNvPr id="126" name="Oval 125"/>
          <p:cNvSpPr/>
          <p:nvPr/>
        </p:nvSpPr>
        <p:spPr>
          <a:xfrm>
            <a:off x="8421515" y="255821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7335908" y="355920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8" name="Oval 127"/>
          <p:cNvSpPr/>
          <p:nvPr/>
        </p:nvSpPr>
        <p:spPr>
          <a:xfrm>
            <a:off x="8323358" y="373431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9" name="Oval 128"/>
          <p:cNvSpPr/>
          <p:nvPr/>
        </p:nvSpPr>
        <p:spPr>
          <a:xfrm>
            <a:off x="9340836" y="271943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0" name="Oval 129"/>
          <p:cNvSpPr/>
          <p:nvPr/>
        </p:nvSpPr>
        <p:spPr>
          <a:xfrm>
            <a:off x="10183836" y="176891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1" name="Straight Connector 130"/>
          <p:cNvCxnSpPr/>
          <p:nvPr/>
        </p:nvCxnSpPr>
        <p:spPr>
          <a:xfrm>
            <a:off x="8457402" y="3254839"/>
            <a:ext cx="16110" cy="52240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7" idx="4"/>
          </p:cNvCxnSpPr>
          <p:nvPr/>
        </p:nvCxnSpPr>
        <p:spPr>
          <a:xfrm flipH="1">
            <a:off x="7474105" y="3859321"/>
            <a:ext cx="3903" cy="496956"/>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583393" y="2873314"/>
            <a:ext cx="16110" cy="338599"/>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129" idx="0"/>
          </p:cNvCxnSpPr>
          <p:nvPr/>
        </p:nvCxnSpPr>
        <p:spPr>
          <a:xfrm>
            <a:off x="9477230" y="2334586"/>
            <a:ext cx="5706" cy="384853"/>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4"/>
          </p:cNvCxnSpPr>
          <p:nvPr/>
        </p:nvCxnSpPr>
        <p:spPr>
          <a:xfrm>
            <a:off x="10325936" y="2069029"/>
            <a:ext cx="5705" cy="51487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033401" y="6276188"/>
            <a:ext cx="9221755" cy="369332"/>
          </a:xfrm>
          <a:prstGeom prst="rect">
            <a:avLst/>
          </a:prstGeom>
          <a:noFill/>
        </p:spPr>
        <p:txBody>
          <a:bodyPr wrap="none" rtlCol="0">
            <a:spAutoFit/>
          </a:bodyPr>
          <a:lstStyle/>
          <a:p>
            <a:r>
              <a:rPr lang="en-CA" dirty="0" smtClean="0"/>
              <a:t>The polynomial model performs poorly on the testing dataset and therefore it has large variance</a:t>
            </a:r>
            <a:endParaRPr lang="en-CA" dirty="0"/>
          </a:p>
        </p:txBody>
      </p:sp>
    </p:spTree>
    <p:extLst>
      <p:ext uri="{BB962C8B-B14F-4D97-AF65-F5344CB8AC3E}">
        <p14:creationId xmlns:p14="http://schemas.microsoft.com/office/powerpoint/2010/main" val="478614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71600"/>
            <a:ext cx="11856414" cy="55399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MODEL COMPLEXITY VS. ERROR</a:t>
            </a:r>
          </a:p>
        </p:txBody>
      </p:sp>
      <p:cxnSp>
        <p:nvCxnSpPr>
          <p:cNvPr id="51" name="Straight Arrow Connector 50"/>
          <p:cNvCxnSpPr/>
          <p:nvPr/>
        </p:nvCxnSpPr>
        <p:spPr>
          <a:xfrm flipV="1">
            <a:off x="5688503" y="4989958"/>
            <a:ext cx="4795616" cy="3271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689600" y="1337940"/>
            <a:ext cx="18137" cy="3706955"/>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90030" y="5044895"/>
            <a:ext cx="4187172" cy="646331"/>
          </a:xfrm>
          <a:prstGeom prst="rect">
            <a:avLst/>
          </a:prstGeom>
          <a:noFill/>
        </p:spPr>
        <p:txBody>
          <a:bodyPr wrap="none" rtlCol="0">
            <a:spAutoFit/>
          </a:bodyPr>
          <a:lstStyle/>
          <a:p>
            <a:r>
              <a:rPr lang="en-CA" sz="3600" b="1" dirty="0" smtClean="0"/>
              <a:t>MODEL COMPLEXITY</a:t>
            </a:r>
            <a:endParaRPr lang="en-CA" sz="3600" b="1" dirty="0"/>
          </a:p>
        </p:txBody>
      </p:sp>
      <p:sp>
        <p:nvSpPr>
          <p:cNvPr id="54" name="TextBox 53"/>
          <p:cNvSpPr txBox="1"/>
          <p:nvPr/>
        </p:nvSpPr>
        <p:spPr>
          <a:xfrm rot="16200000">
            <a:off x="4620310" y="2704282"/>
            <a:ext cx="1350819" cy="584775"/>
          </a:xfrm>
          <a:prstGeom prst="rect">
            <a:avLst/>
          </a:prstGeom>
          <a:noFill/>
        </p:spPr>
        <p:txBody>
          <a:bodyPr wrap="none" rtlCol="0">
            <a:spAutoFit/>
          </a:bodyPr>
          <a:lstStyle/>
          <a:p>
            <a:r>
              <a:rPr lang="en-CA" sz="3200" b="1" dirty="0" smtClean="0"/>
              <a:t>ERROR</a:t>
            </a:r>
            <a:endParaRPr lang="en-CA" sz="3200" b="1" dirty="0"/>
          </a:p>
        </p:txBody>
      </p:sp>
      <p:sp>
        <p:nvSpPr>
          <p:cNvPr id="55" name="Freeform 54"/>
          <p:cNvSpPr/>
          <p:nvPr/>
        </p:nvSpPr>
        <p:spPr>
          <a:xfrm>
            <a:off x="5870832" y="1497125"/>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Freeform 55"/>
          <p:cNvSpPr/>
          <p:nvPr/>
        </p:nvSpPr>
        <p:spPr>
          <a:xfrm flipH="1">
            <a:off x="5663776" y="1497125"/>
            <a:ext cx="4374292" cy="3453409"/>
          </a:xfrm>
          <a:custGeom>
            <a:avLst/>
            <a:gdLst>
              <a:gd name="connsiteX0" fmla="*/ 0 w 4374292"/>
              <a:gd name="connsiteY0" fmla="*/ 0 h 3453409"/>
              <a:gd name="connsiteX1" fmla="*/ 436606 w 4374292"/>
              <a:gd name="connsiteY1" fmla="*/ 2166552 h 3453409"/>
              <a:gd name="connsiteX2" fmla="*/ 1515763 w 4374292"/>
              <a:gd name="connsiteY2" fmla="*/ 3171568 h 3453409"/>
              <a:gd name="connsiteX3" fmla="*/ 4374292 w 4374292"/>
              <a:gd name="connsiteY3" fmla="*/ 3361038 h 3453409"/>
            </a:gdLst>
            <a:ahLst/>
            <a:cxnLst>
              <a:cxn ang="0">
                <a:pos x="connsiteX0" y="connsiteY0"/>
              </a:cxn>
              <a:cxn ang="0">
                <a:pos x="connsiteX1" y="connsiteY1"/>
              </a:cxn>
              <a:cxn ang="0">
                <a:pos x="connsiteX2" y="connsiteY2"/>
              </a:cxn>
              <a:cxn ang="0">
                <a:pos x="connsiteX3" y="connsiteY3"/>
              </a:cxn>
            </a:cxnLst>
            <a:rect l="l" t="t" r="r" b="b"/>
            <a:pathLst>
              <a:path w="4374292" h="3453409">
                <a:moveTo>
                  <a:pt x="0" y="0"/>
                </a:moveTo>
                <a:cubicBezTo>
                  <a:pt x="91989" y="818978"/>
                  <a:pt x="183979" y="1637957"/>
                  <a:pt x="436606" y="2166552"/>
                </a:cubicBezTo>
                <a:cubicBezTo>
                  <a:pt x="689233" y="2695147"/>
                  <a:pt x="859482" y="2972487"/>
                  <a:pt x="1515763" y="3171568"/>
                </a:cubicBezTo>
                <a:cubicBezTo>
                  <a:pt x="2172044" y="3370649"/>
                  <a:pt x="4153244" y="3577968"/>
                  <a:pt x="4374292" y="3361038"/>
                </a:cubicBezTo>
              </a:path>
            </a:pathLst>
          </a:cu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TextBox 56"/>
          <p:cNvSpPr txBox="1"/>
          <p:nvPr/>
        </p:nvSpPr>
        <p:spPr>
          <a:xfrm>
            <a:off x="9969285" y="2011163"/>
            <a:ext cx="1164614" cy="369332"/>
          </a:xfrm>
          <a:prstGeom prst="rect">
            <a:avLst/>
          </a:prstGeom>
          <a:noFill/>
        </p:spPr>
        <p:txBody>
          <a:bodyPr wrap="none" rtlCol="0">
            <a:spAutoFit/>
          </a:bodyPr>
          <a:lstStyle/>
          <a:p>
            <a:r>
              <a:rPr lang="en-CA" b="1" dirty="0" smtClean="0">
                <a:solidFill>
                  <a:srgbClr val="FF0000"/>
                </a:solidFill>
              </a:rPr>
              <a:t>VARIANCE</a:t>
            </a:r>
            <a:endParaRPr lang="en-CA" b="1" dirty="0">
              <a:solidFill>
                <a:srgbClr val="FF0000"/>
              </a:solidFill>
            </a:endParaRPr>
          </a:p>
        </p:txBody>
      </p:sp>
      <p:sp>
        <p:nvSpPr>
          <p:cNvPr id="58" name="TextBox 57"/>
          <p:cNvSpPr txBox="1"/>
          <p:nvPr/>
        </p:nvSpPr>
        <p:spPr>
          <a:xfrm>
            <a:off x="9597764" y="4533271"/>
            <a:ext cx="623889" cy="369332"/>
          </a:xfrm>
          <a:prstGeom prst="rect">
            <a:avLst/>
          </a:prstGeom>
          <a:noFill/>
        </p:spPr>
        <p:txBody>
          <a:bodyPr wrap="none" rtlCol="0">
            <a:spAutoFit/>
          </a:bodyPr>
          <a:lstStyle/>
          <a:p>
            <a:r>
              <a:rPr lang="en-CA" b="1" dirty="0" smtClean="0">
                <a:solidFill>
                  <a:schemeClr val="tx2"/>
                </a:solidFill>
              </a:rPr>
              <a:t>BIAS</a:t>
            </a:r>
            <a:endParaRPr lang="en-CA" b="1" dirty="0">
              <a:solidFill>
                <a:schemeClr val="tx2"/>
              </a:solidFill>
            </a:endParaRPr>
          </a:p>
        </p:txBody>
      </p:sp>
      <p:sp>
        <p:nvSpPr>
          <p:cNvPr id="59" name="TextBox 58"/>
          <p:cNvSpPr txBox="1"/>
          <p:nvPr/>
        </p:nvSpPr>
        <p:spPr>
          <a:xfrm>
            <a:off x="5752859" y="5560348"/>
            <a:ext cx="874342" cy="369332"/>
          </a:xfrm>
          <a:prstGeom prst="rect">
            <a:avLst/>
          </a:prstGeom>
          <a:noFill/>
        </p:spPr>
        <p:txBody>
          <a:bodyPr wrap="none" rtlCol="0">
            <a:spAutoFit/>
          </a:bodyPr>
          <a:lstStyle/>
          <a:p>
            <a:r>
              <a:rPr lang="en-CA" b="1" dirty="0" smtClean="0"/>
              <a:t>LINEAR</a:t>
            </a:r>
            <a:endParaRPr lang="en-CA" b="1" dirty="0"/>
          </a:p>
        </p:txBody>
      </p:sp>
      <p:sp>
        <p:nvSpPr>
          <p:cNvPr id="60" name="TextBox 59"/>
          <p:cNvSpPr txBox="1"/>
          <p:nvPr/>
        </p:nvSpPr>
        <p:spPr>
          <a:xfrm>
            <a:off x="9460579" y="5560348"/>
            <a:ext cx="1522148" cy="369332"/>
          </a:xfrm>
          <a:prstGeom prst="rect">
            <a:avLst/>
          </a:prstGeom>
          <a:noFill/>
        </p:spPr>
        <p:txBody>
          <a:bodyPr wrap="none" rtlCol="0">
            <a:spAutoFit/>
          </a:bodyPr>
          <a:lstStyle/>
          <a:p>
            <a:r>
              <a:rPr lang="en-CA" b="1" dirty="0" smtClean="0"/>
              <a:t>POLYNOMIAL</a:t>
            </a:r>
            <a:endParaRPr lang="en-CA" b="1" dirty="0"/>
          </a:p>
        </p:txBody>
      </p:sp>
      <p:sp>
        <p:nvSpPr>
          <p:cNvPr id="61" name="Right Arrow 60"/>
          <p:cNvSpPr/>
          <p:nvPr/>
        </p:nvSpPr>
        <p:spPr>
          <a:xfrm>
            <a:off x="6627201" y="5615024"/>
            <a:ext cx="2833378" cy="254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2" name="Straight Connector 61"/>
          <p:cNvCxnSpPr/>
          <p:nvPr/>
        </p:nvCxnSpPr>
        <p:spPr>
          <a:xfrm>
            <a:off x="7899400" y="1952266"/>
            <a:ext cx="0" cy="3037692"/>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6004448" y="1510976"/>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Freeform 67"/>
          <p:cNvSpPr/>
          <p:nvPr/>
        </p:nvSpPr>
        <p:spPr>
          <a:xfrm flipH="1">
            <a:off x="7899400" y="1510976"/>
            <a:ext cx="1899139" cy="3272339"/>
          </a:xfrm>
          <a:custGeom>
            <a:avLst/>
            <a:gdLst>
              <a:gd name="connsiteX0" fmla="*/ 0 w 1899139"/>
              <a:gd name="connsiteY0" fmla="*/ 0 h 3272339"/>
              <a:gd name="connsiteX1" fmla="*/ 321548 w 1899139"/>
              <a:gd name="connsiteY1" fmla="*/ 1798655 h 3272339"/>
              <a:gd name="connsiteX2" fmla="*/ 894304 w 1899139"/>
              <a:gd name="connsiteY2" fmla="*/ 2773345 h 3272339"/>
              <a:gd name="connsiteX3" fmla="*/ 1798655 w 1899139"/>
              <a:gd name="connsiteY3" fmla="*/ 3195376 h 3272339"/>
              <a:gd name="connsiteX4" fmla="*/ 1899139 w 1899139"/>
              <a:gd name="connsiteY4" fmla="*/ 3215472 h 3272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9139" h="3272339">
                <a:moveTo>
                  <a:pt x="0" y="0"/>
                </a:moveTo>
                <a:cubicBezTo>
                  <a:pt x="86248" y="668215"/>
                  <a:pt x="172497" y="1336431"/>
                  <a:pt x="321548" y="1798655"/>
                </a:cubicBezTo>
                <a:cubicBezTo>
                  <a:pt x="470599" y="2260879"/>
                  <a:pt x="648120" y="2540558"/>
                  <a:pt x="894304" y="2773345"/>
                </a:cubicBezTo>
                <a:cubicBezTo>
                  <a:pt x="1140488" y="3006132"/>
                  <a:pt x="1631183" y="3121688"/>
                  <a:pt x="1798655" y="3195376"/>
                </a:cubicBezTo>
                <a:cubicBezTo>
                  <a:pt x="1966128" y="3269064"/>
                  <a:pt x="1637882" y="3314281"/>
                  <a:pt x="1899139" y="3215472"/>
                </a:cubicBezTo>
              </a:path>
            </a:pathLst>
          </a:custGeom>
          <a:no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TextBox 68"/>
          <p:cNvSpPr txBox="1"/>
          <p:nvPr/>
        </p:nvSpPr>
        <p:spPr>
          <a:xfrm>
            <a:off x="8928324" y="1607997"/>
            <a:ext cx="1014188" cy="646331"/>
          </a:xfrm>
          <a:prstGeom prst="rect">
            <a:avLst/>
          </a:prstGeom>
          <a:noFill/>
        </p:spPr>
        <p:txBody>
          <a:bodyPr wrap="square" rtlCol="0">
            <a:spAutoFit/>
          </a:bodyPr>
          <a:lstStyle/>
          <a:p>
            <a:r>
              <a:rPr lang="en-CA" b="1" dirty="0" smtClean="0">
                <a:solidFill>
                  <a:srgbClr val="00B050"/>
                </a:solidFill>
              </a:rPr>
              <a:t>TOTAL ERROR</a:t>
            </a:r>
            <a:endParaRPr lang="en-CA" b="1" dirty="0">
              <a:solidFill>
                <a:srgbClr val="00B050"/>
              </a:solidFill>
            </a:endParaRPr>
          </a:p>
        </p:txBody>
      </p:sp>
      <p:sp>
        <p:nvSpPr>
          <p:cNvPr id="70" name="TextBox 69"/>
          <p:cNvSpPr txBox="1"/>
          <p:nvPr/>
        </p:nvSpPr>
        <p:spPr>
          <a:xfrm>
            <a:off x="7121036" y="1360166"/>
            <a:ext cx="1556725" cy="646331"/>
          </a:xfrm>
          <a:prstGeom prst="rect">
            <a:avLst/>
          </a:prstGeom>
          <a:noFill/>
        </p:spPr>
        <p:txBody>
          <a:bodyPr wrap="square" rtlCol="0">
            <a:spAutoFit/>
          </a:bodyPr>
          <a:lstStyle/>
          <a:p>
            <a:pPr algn="ctr"/>
            <a:r>
              <a:rPr lang="en-CA" b="1" dirty="0" smtClean="0"/>
              <a:t>OPTIMUM MODEL </a:t>
            </a:r>
            <a:endParaRPr lang="en-CA" b="1" dirty="0"/>
          </a:p>
        </p:txBody>
      </p:sp>
      <p:sp>
        <p:nvSpPr>
          <p:cNvPr id="2" name="Rectangle 1"/>
          <p:cNvSpPr/>
          <p:nvPr/>
        </p:nvSpPr>
        <p:spPr>
          <a:xfrm>
            <a:off x="335586" y="1630965"/>
            <a:ext cx="4663560" cy="1938992"/>
          </a:xfrm>
          <a:prstGeom prst="rect">
            <a:avLst/>
          </a:prstGeom>
        </p:spPr>
        <p:txBody>
          <a:bodyPr wrap="square">
            <a:spAutoFit/>
          </a:bodyPr>
          <a:lstStyle/>
          <a:p>
            <a:pPr marL="285750" indent="-285750">
              <a:buFont typeface="Arial" panose="020B0604020202020204" pitchFamily="34" charset="0"/>
              <a:buChar char="•"/>
            </a:pPr>
            <a:r>
              <a:rPr lang="en-CA" sz="2000" dirty="0">
                <a:latin typeface="Montserrat" charset="0"/>
                <a:ea typeface="Montserrat" charset="0"/>
                <a:cs typeface="Montserrat" charset="0"/>
              </a:rPr>
              <a:t>Regularization works by reducing the variance at the cost of adding some bias to the model. </a:t>
            </a:r>
          </a:p>
          <a:p>
            <a:pPr marL="285750" indent="-285750">
              <a:buFont typeface="Arial" panose="020B0604020202020204" pitchFamily="34" charset="0"/>
              <a:buChar char="•"/>
            </a:pPr>
            <a:r>
              <a:rPr lang="en-CA" sz="2000" dirty="0">
                <a:latin typeface="Montserrat" charset="0"/>
                <a:ea typeface="Montserrat" charset="0"/>
                <a:cs typeface="Montserrat" charset="0"/>
              </a:rPr>
              <a:t>A trade-off between variance and bias occurs</a:t>
            </a:r>
          </a:p>
        </p:txBody>
      </p:sp>
      <p:sp>
        <p:nvSpPr>
          <p:cNvPr id="3" name="TextBox 2"/>
          <p:cNvSpPr txBox="1"/>
          <p:nvPr/>
        </p:nvSpPr>
        <p:spPr>
          <a:xfrm>
            <a:off x="5287298" y="5831543"/>
            <a:ext cx="2228110" cy="646331"/>
          </a:xfrm>
          <a:prstGeom prst="rect">
            <a:avLst/>
          </a:prstGeom>
          <a:noFill/>
        </p:spPr>
        <p:txBody>
          <a:bodyPr wrap="none" rtlCol="0">
            <a:spAutoFit/>
          </a:bodyPr>
          <a:lstStyle/>
          <a:p>
            <a:r>
              <a:rPr lang="en-US" b="1" dirty="0" smtClean="0"/>
              <a:t>Less Complex Models</a:t>
            </a:r>
          </a:p>
          <a:p>
            <a:r>
              <a:rPr lang="en-US" b="1" dirty="0" err="1" smtClean="0"/>
              <a:t>Eg</a:t>
            </a:r>
            <a:r>
              <a:rPr lang="en-US" b="1" dirty="0" smtClean="0"/>
              <a:t>. Simple Linear</a:t>
            </a:r>
            <a:endParaRPr lang="en-US" b="1" dirty="0"/>
          </a:p>
        </p:txBody>
      </p:sp>
      <p:sp>
        <p:nvSpPr>
          <p:cNvPr id="22" name="TextBox 21"/>
          <p:cNvSpPr txBox="1"/>
          <p:nvPr/>
        </p:nvSpPr>
        <p:spPr>
          <a:xfrm>
            <a:off x="9107598" y="5818726"/>
            <a:ext cx="2352182" cy="646331"/>
          </a:xfrm>
          <a:prstGeom prst="rect">
            <a:avLst/>
          </a:prstGeom>
          <a:noFill/>
        </p:spPr>
        <p:txBody>
          <a:bodyPr wrap="none" rtlCol="0">
            <a:spAutoFit/>
          </a:bodyPr>
          <a:lstStyle/>
          <a:p>
            <a:r>
              <a:rPr lang="en-US" b="1" dirty="0" smtClean="0"/>
              <a:t>More Complex Models</a:t>
            </a:r>
          </a:p>
          <a:p>
            <a:r>
              <a:rPr lang="en-US" b="1" dirty="0" err="1" smtClean="0"/>
              <a:t>Eg</a:t>
            </a:r>
            <a:r>
              <a:rPr lang="en-US" b="1" dirty="0" smtClean="0"/>
              <a:t>. Neuron Models</a:t>
            </a:r>
            <a:endParaRPr lang="en-US" b="1" dirty="0"/>
          </a:p>
        </p:txBody>
      </p:sp>
      <p:sp>
        <p:nvSpPr>
          <p:cNvPr id="4" name="Cloud Callout 3"/>
          <p:cNvSpPr/>
          <p:nvPr/>
        </p:nvSpPr>
        <p:spPr>
          <a:xfrm>
            <a:off x="5588107" y="612239"/>
            <a:ext cx="1201158" cy="609600"/>
          </a:xfrm>
          <a:prstGeom prst="cloudCallout">
            <a:avLst>
              <a:gd name="adj1" fmla="val -22645"/>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Large Bias</a:t>
            </a:r>
            <a:endParaRPr lang="en-US" dirty="0"/>
          </a:p>
        </p:txBody>
      </p:sp>
      <p:sp>
        <p:nvSpPr>
          <p:cNvPr id="24" name="Cloud Callout 23"/>
          <p:cNvSpPr/>
          <p:nvPr/>
        </p:nvSpPr>
        <p:spPr>
          <a:xfrm>
            <a:off x="9976324" y="3966839"/>
            <a:ext cx="1201158" cy="609600"/>
          </a:xfrm>
          <a:prstGeom prst="cloudCallout">
            <a:avLst>
              <a:gd name="adj1" fmla="val -22645"/>
              <a:gd name="adj2"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 Bias</a:t>
            </a:r>
            <a:endParaRPr lang="en-US" dirty="0"/>
          </a:p>
        </p:txBody>
      </p:sp>
      <p:sp>
        <p:nvSpPr>
          <p:cNvPr id="25" name="Cloud Callout 24"/>
          <p:cNvSpPr/>
          <p:nvPr/>
        </p:nvSpPr>
        <p:spPr>
          <a:xfrm flipH="1">
            <a:off x="6813027" y="3518086"/>
            <a:ext cx="1067456" cy="662998"/>
          </a:xfrm>
          <a:prstGeom prst="cloudCallout">
            <a:avLst>
              <a:gd name="adj1" fmla="val -45080"/>
              <a:gd name="adj2" fmla="val 12854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Optimal  Model</a:t>
            </a:r>
            <a:endParaRPr lang="en-US" sz="1200" dirty="0"/>
          </a:p>
        </p:txBody>
      </p:sp>
      <p:sp>
        <p:nvSpPr>
          <p:cNvPr id="26" name="Cloud Callout 25"/>
          <p:cNvSpPr/>
          <p:nvPr/>
        </p:nvSpPr>
        <p:spPr>
          <a:xfrm flipH="1">
            <a:off x="4622520" y="3914042"/>
            <a:ext cx="1344094" cy="670505"/>
          </a:xfrm>
          <a:prstGeom prst="cloudCallout">
            <a:avLst>
              <a:gd name="adj1" fmla="val -22645"/>
              <a:gd name="adj2" fmla="val 875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Small</a:t>
            </a:r>
          </a:p>
          <a:p>
            <a:pPr algn="ctr"/>
            <a:r>
              <a:rPr lang="en-US" sz="1200" dirty="0" smtClean="0"/>
              <a:t>Variance</a:t>
            </a:r>
            <a:endParaRPr lang="en-US" sz="1200" dirty="0"/>
          </a:p>
        </p:txBody>
      </p:sp>
      <p:sp>
        <p:nvSpPr>
          <p:cNvPr id="27" name="Cloud Callout 26"/>
          <p:cNvSpPr/>
          <p:nvPr/>
        </p:nvSpPr>
        <p:spPr>
          <a:xfrm flipH="1">
            <a:off x="9033108" y="538490"/>
            <a:ext cx="1344094" cy="670505"/>
          </a:xfrm>
          <a:prstGeom prst="cloudCallout">
            <a:avLst>
              <a:gd name="adj1" fmla="val -22645"/>
              <a:gd name="adj2" fmla="val 875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Large</a:t>
            </a:r>
          </a:p>
          <a:p>
            <a:pPr algn="ctr"/>
            <a:r>
              <a:rPr lang="en-US" sz="1200" dirty="0" smtClean="0"/>
              <a:t>Variance</a:t>
            </a:r>
            <a:endParaRPr lang="en-US" sz="1200" dirty="0"/>
          </a:p>
        </p:txBody>
      </p:sp>
    </p:spTree>
    <p:extLst>
      <p:ext uri="{BB962C8B-B14F-4D97-AF65-F5344CB8AC3E}">
        <p14:creationId xmlns:p14="http://schemas.microsoft.com/office/powerpoint/2010/main" val="654490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35586" y="278327"/>
            <a:ext cx="11856414" cy="55399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MODEL COMPLEXITY VS. ERROR</a:t>
            </a:r>
          </a:p>
        </p:txBody>
      </p:sp>
      <p:graphicFrame>
        <p:nvGraphicFramePr>
          <p:cNvPr id="21" name="Content Placeholder 2"/>
          <p:cNvGraphicFramePr>
            <a:graphicFrameLocks/>
          </p:cNvGraphicFramePr>
          <p:nvPr>
            <p:extLst>
              <p:ext uri="{D42A27DB-BD31-4B8C-83A1-F6EECF244321}">
                <p14:modId xmlns:p14="http://schemas.microsoft.com/office/powerpoint/2010/main" val="972041090"/>
              </p:ext>
            </p:extLst>
          </p:nvPr>
        </p:nvGraphicFramePr>
        <p:xfrm>
          <a:off x="533400" y="1321435"/>
          <a:ext cx="10972800" cy="293624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CA" dirty="0" smtClean="0"/>
                        <a:t>MODEL #1 (LINEAR</a:t>
                      </a:r>
                      <a:r>
                        <a:rPr lang="en-CA" baseline="0" dirty="0" smtClean="0"/>
                        <a:t> REGRESSION) (SIMPLE)</a:t>
                      </a:r>
                      <a:endParaRPr lang="en-CA" dirty="0"/>
                    </a:p>
                  </a:txBody>
                  <a:tcPr/>
                </a:tc>
                <a:tc>
                  <a:txBody>
                    <a:bodyPr/>
                    <a:lstStyle/>
                    <a:p>
                      <a:r>
                        <a:rPr lang="en-CA" dirty="0" smtClean="0"/>
                        <a:t>MODEL #2 (HIGH</a:t>
                      </a:r>
                      <a:r>
                        <a:rPr lang="en-CA" baseline="0" dirty="0" smtClean="0"/>
                        <a:t> ORDER POLYNOMIAL) (COMPLEX)</a:t>
                      </a:r>
                      <a:endParaRPr lang="en-CA" dirty="0"/>
                    </a:p>
                  </a:txBody>
                  <a:tcPr/>
                </a:tc>
                <a:extLst>
                  <a:ext uri="{0D108BD9-81ED-4DB2-BD59-A6C34878D82A}">
                    <a16:rowId xmlns:a16="http://schemas.microsoft.com/office/drawing/2014/main" val="10000"/>
                  </a:ext>
                </a:extLst>
              </a:tr>
              <a:tr h="370840">
                <a:tc>
                  <a:txBody>
                    <a:bodyPr/>
                    <a:lstStyle/>
                    <a:p>
                      <a:r>
                        <a:rPr lang="en-CA" b="0" dirty="0" smtClean="0"/>
                        <a:t>Model has </a:t>
                      </a:r>
                      <a:r>
                        <a:rPr lang="en-CA" b="1" dirty="0" smtClean="0"/>
                        <a:t>High</a:t>
                      </a:r>
                      <a:r>
                        <a:rPr lang="en-CA" b="1" baseline="0" dirty="0" smtClean="0"/>
                        <a:t> bias </a:t>
                      </a:r>
                      <a:r>
                        <a:rPr lang="en-CA" baseline="0" dirty="0" smtClean="0"/>
                        <a:t>because it is very rigid (not flexible) and cannot fit the training dataset well</a:t>
                      </a:r>
                      <a:endParaRPr lang="en-CA" dirty="0"/>
                    </a:p>
                  </a:txBody>
                  <a:tcPr/>
                </a:tc>
                <a:tc>
                  <a:txBody>
                    <a:bodyPr/>
                    <a:lstStyle/>
                    <a:p>
                      <a:r>
                        <a:rPr lang="en-CA" dirty="0" smtClean="0"/>
                        <a:t>Model has </a:t>
                      </a:r>
                      <a:r>
                        <a:rPr lang="en-CA" b="1" dirty="0" smtClean="0"/>
                        <a:t>small</a:t>
                      </a:r>
                      <a:r>
                        <a:rPr lang="en-CA" b="1" baseline="0" dirty="0" smtClean="0"/>
                        <a:t> bias </a:t>
                      </a:r>
                      <a:r>
                        <a:rPr lang="en-CA" baseline="0" dirty="0" smtClean="0"/>
                        <a:t>because it is flexible and can fit the training dataset very well.</a:t>
                      </a:r>
                      <a:endParaRPr lang="en-CA" dirty="0"/>
                    </a:p>
                  </a:txBody>
                  <a:tcPr/>
                </a:tc>
                <a:extLst>
                  <a:ext uri="{0D108BD9-81ED-4DB2-BD59-A6C34878D82A}">
                    <a16:rowId xmlns:a16="http://schemas.microsoft.com/office/drawing/2014/main" val="10001"/>
                  </a:ext>
                </a:extLst>
              </a:tr>
              <a:tr h="370840">
                <a:tc>
                  <a:txBody>
                    <a:bodyPr/>
                    <a:lstStyle/>
                    <a:p>
                      <a:r>
                        <a:rPr lang="en-CA" dirty="0" smtClean="0"/>
                        <a:t>Has </a:t>
                      </a:r>
                      <a:r>
                        <a:rPr lang="en-CA" b="1" dirty="0" smtClean="0"/>
                        <a:t>small variance</a:t>
                      </a:r>
                      <a:r>
                        <a:rPr lang="en-CA" b="1" baseline="0" dirty="0" smtClean="0"/>
                        <a:t> (variability) </a:t>
                      </a:r>
                      <a:r>
                        <a:rPr lang="en-CA" baseline="0" dirty="0" smtClean="0"/>
                        <a:t>because it can fit the training data and the testing data with similar level (the model is able to generalize better) and avoids overfitting</a:t>
                      </a:r>
                      <a:endParaRPr lang="en-CA" dirty="0"/>
                    </a:p>
                  </a:txBody>
                  <a:tcPr/>
                </a:tc>
                <a:tc>
                  <a:txBody>
                    <a:bodyPr/>
                    <a:lstStyle/>
                    <a:p>
                      <a:r>
                        <a:rPr lang="en-CA" dirty="0" smtClean="0"/>
                        <a:t>Has </a:t>
                      </a:r>
                      <a:r>
                        <a:rPr lang="en-CA" b="1" dirty="0" smtClean="0"/>
                        <a:t>large</a:t>
                      </a:r>
                      <a:r>
                        <a:rPr lang="en-CA" b="1" baseline="0" dirty="0" smtClean="0"/>
                        <a:t> variance (variability) </a:t>
                      </a:r>
                      <a:r>
                        <a:rPr lang="en-CA" baseline="0" dirty="0" smtClean="0"/>
                        <a:t>because the model over fitted the training dataset and it performs poorly on the testing dataset</a:t>
                      </a:r>
                      <a:endParaRPr lang="en-CA" dirty="0"/>
                    </a:p>
                  </a:txBody>
                  <a:tcPr/>
                </a:tc>
                <a:extLst>
                  <a:ext uri="{0D108BD9-81ED-4DB2-BD59-A6C34878D82A}">
                    <a16:rowId xmlns:a16="http://schemas.microsoft.com/office/drawing/2014/main" val="10002"/>
                  </a:ext>
                </a:extLst>
              </a:tr>
              <a:tr h="370840">
                <a:tc>
                  <a:txBody>
                    <a:bodyPr/>
                    <a:lstStyle/>
                    <a:p>
                      <a:r>
                        <a:rPr lang="en-CA" baseline="0" dirty="0" smtClean="0"/>
                        <a:t>Performance is consistent between the training dataset and the testing dataset</a:t>
                      </a:r>
                      <a:endParaRPr lang="en-CA" dirty="0"/>
                    </a:p>
                  </a:txBody>
                  <a:tcPr/>
                </a:tc>
                <a:tc>
                  <a:txBody>
                    <a:bodyPr/>
                    <a:lstStyle/>
                    <a:p>
                      <a:r>
                        <a:rPr lang="en-CA" dirty="0" smtClean="0"/>
                        <a:t>Performance</a:t>
                      </a:r>
                      <a:r>
                        <a:rPr lang="en-CA" baseline="0" dirty="0" smtClean="0"/>
                        <a:t> varies greatly between the training dataset and the testing dataset (high variability)</a:t>
                      </a:r>
                      <a:endParaRPr lang="en-CA" dirty="0"/>
                    </a:p>
                  </a:txBody>
                  <a:tcPr/>
                </a:tc>
                <a:extLst>
                  <a:ext uri="{0D108BD9-81ED-4DB2-BD59-A6C34878D82A}">
                    <a16:rowId xmlns:a16="http://schemas.microsoft.com/office/drawing/2014/main" val="10003"/>
                  </a:ext>
                </a:extLst>
              </a:tr>
              <a:tr h="370840">
                <a:tc>
                  <a:txBody>
                    <a:bodyPr/>
                    <a:lstStyle/>
                    <a:p>
                      <a:r>
                        <a:rPr lang="en-CA" dirty="0" smtClean="0"/>
                        <a:t>Good</a:t>
                      </a:r>
                      <a:r>
                        <a:rPr lang="en-CA" baseline="0" dirty="0" smtClean="0"/>
                        <a:t> generalization</a:t>
                      </a:r>
                      <a:endParaRPr lang="en-CA" dirty="0"/>
                    </a:p>
                  </a:txBody>
                  <a:tcPr/>
                </a:tc>
                <a:tc>
                  <a:txBody>
                    <a:bodyPr/>
                    <a:lstStyle/>
                    <a:p>
                      <a:r>
                        <a:rPr lang="en-CA" dirty="0" smtClean="0"/>
                        <a:t>Over fitted</a:t>
                      </a:r>
                      <a:endParaRPr lang="en-CA" dirty="0"/>
                    </a:p>
                  </a:txBody>
                  <a:tcPr/>
                </a:tc>
                <a:extLst>
                  <a:ext uri="{0D108BD9-81ED-4DB2-BD59-A6C34878D82A}">
                    <a16:rowId xmlns:a16="http://schemas.microsoft.com/office/drawing/2014/main" val="10004"/>
                  </a:ext>
                </a:extLst>
              </a:tr>
            </a:tbl>
          </a:graphicData>
        </a:graphic>
      </p:graphicFrame>
      <p:sp>
        <p:nvSpPr>
          <p:cNvPr id="22" name="TextBox 21"/>
          <p:cNvSpPr txBox="1"/>
          <p:nvPr/>
        </p:nvSpPr>
        <p:spPr>
          <a:xfrm>
            <a:off x="838200" y="4257675"/>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CA" i="1" dirty="0" smtClean="0"/>
              <a:t>Variance measures the difference in fits between the training dataset and the testing dataset</a:t>
            </a:r>
          </a:p>
          <a:p>
            <a:pPr marL="285750" indent="-285750">
              <a:buFont typeface="Arial" panose="020B0604020202020204" pitchFamily="34" charset="0"/>
              <a:buChar char="•"/>
            </a:pPr>
            <a:r>
              <a:rPr lang="en-CA" i="1" dirty="0" smtClean="0"/>
              <a:t>If the model generalizes better, the model has small variance which means the model performance is consistent among the training and testing datasets</a:t>
            </a:r>
          </a:p>
          <a:p>
            <a:pPr marL="285750" indent="-285750">
              <a:buFont typeface="Arial" panose="020B0604020202020204" pitchFamily="34" charset="0"/>
              <a:buChar char="•"/>
            </a:pPr>
            <a:r>
              <a:rPr lang="en-CA" i="1" dirty="0" smtClean="0"/>
              <a:t>If the model over fits the training dataset, the model has large variance</a:t>
            </a:r>
            <a:endParaRPr lang="en-CA" i="1" dirty="0"/>
          </a:p>
        </p:txBody>
      </p:sp>
      <p:sp>
        <p:nvSpPr>
          <p:cNvPr id="23" name="TextBox 22"/>
          <p:cNvSpPr txBox="1"/>
          <p:nvPr/>
        </p:nvSpPr>
        <p:spPr>
          <a:xfrm>
            <a:off x="1599471" y="5458004"/>
            <a:ext cx="9328644" cy="646331"/>
          </a:xfrm>
          <a:prstGeom prst="rect">
            <a:avLst/>
          </a:prstGeom>
          <a:noFill/>
          <a:ln w="57150">
            <a:solidFill>
              <a:srgbClr val="FF0000"/>
            </a:solidFill>
          </a:ln>
        </p:spPr>
        <p:txBody>
          <a:bodyPr wrap="none" rtlCol="0">
            <a:spAutoFit/>
          </a:bodyPr>
          <a:lstStyle/>
          <a:p>
            <a:pPr algn="ctr"/>
            <a:r>
              <a:rPr lang="en-CA" b="1" dirty="0" smtClean="0"/>
              <a:t>PERFECT REGRESSION MODEL SHALL HAVE SMALL BIAS AND SMALL VARIABILITY!</a:t>
            </a:r>
          </a:p>
          <a:p>
            <a:pPr algn="ctr"/>
            <a:r>
              <a:rPr lang="en-CA" b="1" dirty="0" smtClean="0"/>
              <a:t>A TRADEOFF BETWEEN THE BIAS AND VARIANCE SHALL BE PERFORMED FOR ULTIMATE RESULTS</a:t>
            </a:r>
            <a:endParaRPr lang="en-CA" b="1" dirty="0"/>
          </a:p>
        </p:txBody>
      </p:sp>
    </p:spTree>
    <p:extLst>
      <p:ext uri="{BB962C8B-B14F-4D97-AF65-F5344CB8AC3E}">
        <p14:creationId xmlns:p14="http://schemas.microsoft.com/office/powerpoint/2010/main" val="3264459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Widescreen</PresentationFormat>
  <Paragraphs>115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Asabere, Ishmael, Vodafone Ghana</cp:lastModifiedBy>
  <cp:revision>86</cp:revision>
  <dcterms:created xsi:type="dcterms:W3CDTF">2019-05-23T09:27:58Z</dcterms:created>
  <dcterms:modified xsi:type="dcterms:W3CDTF">2020-06-12T06:51:05Z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iteId">
    <vt:lpwstr>68283f3b-8487-4c86-adb3-a5228f18b893</vt:lpwstr>
  </property>
  <property fmtid="{D5CDD505-2E9C-101B-9397-08002B2CF9AE}" pid="4" name="MSIP_Label_0359f705-2ba0-454b-9cfc-6ce5bcaac040_Owner">
    <vt:lpwstr>ishmael.asabere@vodafone.com</vt:lpwstr>
  </property>
  <property fmtid="{D5CDD505-2E9C-101B-9397-08002B2CF9AE}" pid="5" name="MSIP_Label_0359f705-2ba0-454b-9cfc-6ce5bcaac040_SetDate">
    <vt:lpwstr>2020-06-12T06:41:12.9570181Z</vt:lpwstr>
  </property>
  <property fmtid="{D5CDD505-2E9C-101B-9397-08002B2CF9AE}" pid="6" name="MSIP_Label_0359f705-2ba0-454b-9cfc-6ce5bcaac040_Name">
    <vt:lpwstr>C2 General</vt:lpwstr>
  </property>
  <property fmtid="{D5CDD505-2E9C-101B-9397-08002B2CF9AE}" pid="7" name="MSIP_Label_0359f705-2ba0-454b-9cfc-6ce5bcaac040_Application">
    <vt:lpwstr>Microsoft Azure Information Protection</vt:lpwstr>
  </property>
  <property fmtid="{D5CDD505-2E9C-101B-9397-08002B2CF9AE}" pid="8" name="MSIP_Label_0359f705-2ba0-454b-9cfc-6ce5bcaac040_Extended_MSFT_Method">
    <vt:lpwstr>Automatic</vt:lpwstr>
  </property>
  <property fmtid="{D5CDD505-2E9C-101B-9397-08002B2CF9AE}" pid="9" name="Sensitivity">
    <vt:lpwstr>C2 General</vt:lpwstr>
  </property>
</Properties>
</file>