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1EEF06-2224-4AA2-8C5C-AF87DEB2F5D0}">
  <a:tblStyle styleId="{911EEF06-2224-4AA2-8C5C-AF87DEB2F5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87f2db490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87f2db490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87f2db490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87f2db490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87f2db490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87f2db490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</a:t>
            </a:r>
            <a:r>
              <a:rPr lang="en"/>
              <a:t>PREDICTION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3"/>
            <a:ext cx="81231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ISHMAM-UR-RAHMAN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2020-1-60-241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SECTION: 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COURSE: </a:t>
            </a:r>
            <a:r>
              <a:rPr lang="en"/>
              <a:t>CSE 366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10550" y="4291575"/>
            <a:ext cx="812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SUBMITTED TO,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MD. ASHRAFUL ISLAM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91675" y="1205825"/>
            <a:ext cx="42276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Car Insurance Data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5036400" y="22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{911EEF06-2224-4AA2-8C5C-AF87DEB2F5D0}</a:tableStyleId>
              </a:tblPr>
              <a:tblGrid>
                <a:gridCol w="1827800"/>
                <a:gridCol w="1827800"/>
              </a:tblGrid>
              <a:tr h="34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CONTINUOUS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DISCRETE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27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AGE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GENDER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27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CREDIT_SCORE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RACE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ANNUAL_MILEAGE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DRIVING_EXPERIENCE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27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SPEEDING_VIOLATIONS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EDUCATION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27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DUIS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INCOME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PAST_ACCIDENTS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VEHICLE_OWNERSHIP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27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_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VEHICLE_YEAR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27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_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MARRIED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27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_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CHILDREN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27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_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POSTAL_CODE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27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_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VEHICLE_TYPE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9" name="Google Shape;69;p14"/>
          <p:cNvSpPr txBox="1"/>
          <p:nvPr/>
        </p:nvSpPr>
        <p:spPr>
          <a:xfrm>
            <a:off x="4972575" y="4536500"/>
            <a:ext cx="36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TARGET COLUMN : </a:t>
            </a: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GENDER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3279925" y="2024025"/>
            <a:ext cx="5864400" cy="311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0" y="0"/>
            <a:ext cx="5271300" cy="292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0" y="0"/>
            <a:ext cx="5271300" cy="27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BAYES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269275" y="2213675"/>
            <a:ext cx="58644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PERCEPTRON</a:t>
            </a:r>
            <a:endParaRPr sz="4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5016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0"/>
              <a:t>BAYES</a:t>
            </a:r>
            <a:endParaRPr sz="1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THEOREM</a:t>
            </a:r>
            <a:endParaRPr sz="40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2774075"/>
            <a:ext cx="8520600" cy="15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P(Class | Features) = (P(Features | Class) * P(Class)) / P(Features)</a:t>
            </a:r>
            <a:br>
              <a:rPr lang="en"/>
            </a:br>
            <a:r>
              <a:rPr lang="en"/>
              <a:t>P(Class | Features): Posterior probability</a:t>
            </a:r>
            <a:br>
              <a:rPr lang="en"/>
            </a:br>
            <a:r>
              <a:rPr lang="en"/>
              <a:t>P(Features | Class): Likelihood</a:t>
            </a:r>
            <a:br>
              <a:rPr lang="en"/>
            </a:br>
            <a:r>
              <a:rPr lang="en"/>
              <a:t>P(Class): Prior probability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90250" y="526350"/>
            <a:ext cx="80502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Bayes Classifier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Char char="●"/>
            </a:pPr>
            <a:r>
              <a:rPr lang="en" sz="1550">
                <a:solidFill>
                  <a:schemeClr val="lt1"/>
                </a:solidFill>
              </a:rPr>
              <a:t>Bayes' theorem is a fundamental principle in </a:t>
            </a:r>
            <a:r>
              <a:rPr b="1" lang="en" sz="1550">
                <a:solidFill>
                  <a:schemeClr val="lt1"/>
                </a:solidFill>
              </a:rPr>
              <a:t>probability theory</a:t>
            </a:r>
            <a:r>
              <a:rPr lang="en" sz="1550">
                <a:solidFill>
                  <a:schemeClr val="lt1"/>
                </a:solidFill>
              </a:rPr>
              <a:t>.</a:t>
            </a:r>
            <a:endParaRPr sz="1550">
              <a:solidFill>
                <a:schemeClr val="lt1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Char char="●"/>
            </a:pPr>
            <a:r>
              <a:rPr lang="en" sz="1550">
                <a:solidFill>
                  <a:schemeClr val="lt1"/>
                </a:solidFill>
              </a:rPr>
              <a:t>It provides a way to update beliefs or probabilities based on new evidence or information.</a:t>
            </a:r>
            <a:endParaRPr sz="1550">
              <a:solidFill>
                <a:schemeClr val="lt1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Char char="●"/>
            </a:pPr>
            <a:r>
              <a:rPr lang="en" sz="1550">
                <a:solidFill>
                  <a:schemeClr val="lt1"/>
                </a:solidFill>
              </a:rPr>
              <a:t>In the context of classification, Bayes' theorem is used to calculate the probability of a data point belonging to a specific class given its features.</a:t>
            </a:r>
            <a:endParaRPr sz="1550">
              <a:solidFill>
                <a:schemeClr val="lt1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Char char="●"/>
            </a:pPr>
            <a:r>
              <a:rPr lang="en" sz="1550">
                <a:solidFill>
                  <a:schemeClr val="lt1"/>
                </a:solidFill>
              </a:rPr>
              <a:t>The theorem is expressed as </a:t>
            </a:r>
            <a:r>
              <a:rPr b="1" lang="en" sz="1550">
                <a:solidFill>
                  <a:schemeClr val="lt1"/>
                </a:solidFill>
              </a:rPr>
              <a:t>P(Class | Features) = (P(Features | Class) * P(Class)) / P(Features)</a:t>
            </a:r>
            <a:r>
              <a:rPr lang="en" sz="1550">
                <a:solidFill>
                  <a:schemeClr val="lt1"/>
                </a:solidFill>
              </a:rPr>
              <a:t>.</a:t>
            </a:r>
            <a:endParaRPr sz="1550">
              <a:solidFill>
                <a:schemeClr val="lt1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Char char="●"/>
            </a:pPr>
            <a:r>
              <a:rPr lang="en" sz="1550">
                <a:solidFill>
                  <a:schemeClr val="lt1"/>
                </a:solidFill>
              </a:rPr>
              <a:t>P(Features) is the probability of observing the given features, regardless of the class.</a:t>
            </a:r>
            <a:endParaRPr sz="1550">
              <a:solidFill>
                <a:schemeClr val="lt1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Char char="●"/>
            </a:pPr>
            <a:r>
              <a:rPr lang="en" sz="1550">
                <a:solidFill>
                  <a:schemeClr val="lt1"/>
                </a:solidFill>
              </a:rPr>
              <a:t>By applying Bayes' theorem, we can calculate the probability of a data point belonging to each class and assign it to the class with the highest probability.</a:t>
            </a:r>
            <a:endParaRPr sz="1550">
              <a:solidFill>
                <a:schemeClr val="lt1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Char char="●"/>
            </a:pPr>
            <a:r>
              <a:rPr lang="en" sz="1550">
                <a:solidFill>
                  <a:schemeClr val="lt1"/>
                </a:solidFill>
              </a:rPr>
              <a:t>Bayes' theorem is particularly useful in classification tasks as it incorporates prior knowledge and evidence to make informed decisions.</a:t>
            </a:r>
            <a:endParaRPr sz="15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90250" y="526350"/>
            <a:ext cx="80502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50"/>
              <a:t>Naive Bayes classifier is a probabilistic machine learning algorithm for classification tasks.</a:t>
            </a:r>
            <a:endParaRPr sz="155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50"/>
              <a:t>It utilizes </a:t>
            </a:r>
            <a:r>
              <a:rPr b="1" lang="en" sz="1550"/>
              <a:t>Bayes' theorem</a:t>
            </a:r>
            <a:r>
              <a:rPr lang="en" sz="1550"/>
              <a:t> to calculate the probability of a data point belonging to a specific class given its features.</a:t>
            </a:r>
            <a:endParaRPr sz="155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50"/>
              <a:t>The classifier assumes feature independence given the class, simplifying the calculations.</a:t>
            </a:r>
            <a:endParaRPr sz="155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50"/>
              <a:t>During training, the classifier estimates prior probabilities of each class based on the frequency of class occurrences.</a:t>
            </a:r>
            <a:endParaRPr sz="155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50"/>
              <a:t>It also estimates the likelihood of observing each feature given a specific class.</a:t>
            </a:r>
            <a:endParaRPr sz="155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50"/>
              <a:t>When classifying a new data point, the classifier applies Bayes' theorem to calculate the posterior probabilities of each class.</a:t>
            </a:r>
            <a:endParaRPr sz="155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50"/>
              <a:t>The class with the highest posterior probability is assigned to the data point.</a:t>
            </a:r>
            <a:endParaRPr sz="155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50"/>
              <a:t>Despite its assumption of feature independence, Naive Bayes classifiers often perform well, especially in high-dimensional and large-scale applications.</a:t>
            </a:r>
            <a:endParaRPr sz="155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50"/>
              <a:t>They are computationally efficient and can handle large datasets efficiently.</a:t>
            </a:r>
            <a:endParaRPr sz="15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65500" y="100347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</a:t>
            </a:r>
            <a:endParaRPr/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265500" y="251307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Decision-Making with Simplicity and Power</a:t>
            </a:r>
            <a:endParaRPr/>
          </a:p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Binary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Artificial Neuron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Weighted Sum Calculation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Activation Function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Error-Based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Boundary Determination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0625"/>
            <a:ext cx="9143999" cy="34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1675"/>
            <a:ext cx="9144000" cy="471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~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