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301" r:id="rId2"/>
    <p:sldId id="258" r:id="rId3"/>
    <p:sldId id="259" r:id="rId4"/>
    <p:sldId id="257" r:id="rId5"/>
    <p:sldId id="260" r:id="rId6"/>
    <p:sldId id="261" r:id="rId7"/>
    <p:sldId id="314" r:id="rId8"/>
    <p:sldId id="262" r:id="rId9"/>
    <p:sldId id="302" r:id="rId10"/>
    <p:sldId id="276" r:id="rId11"/>
    <p:sldId id="303" r:id="rId12"/>
    <p:sldId id="272" r:id="rId13"/>
    <p:sldId id="277" r:id="rId14"/>
    <p:sldId id="278" r:id="rId15"/>
    <p:sldId id="279" r:id="rId16"/>
    <p:sldId id="304" r:id="rId17"/>
    <p:sldId id="280" r:id="rId18"/>
    <p:sldId id="281" r:id="rId19"/>
    <p:sldId id="263" r:id="rId20"/>
    <p:sldId id="283" r:id="rId21"/>
    <p:sldId id="305" r:id="rId22"/>
    <p:sldId id="284" r:id="rId23"/>
    <p:sldId id="306" r:id="rId24"/>
    <p:sldId id="307" r:id="rId25"/>
    <p:sldId id="285" r:id="rId26"/>
    <p:sldId id="286" r:id="rId27"/>
    <p:sldId id="287" r:id="rId28"/>
    <p:sldId id="288" r:id="rId29"/>
    <p:sldId id="290" r:id="rId30"/>
    <p:sldId id="292" r:id="rId31"/>
    <p:sldId id="291" r:id="rId32"/>
    <p:sldId id="308" r:id="rId33"/>
    <p:sldId id="293" r:id="rId34"/>
    <p:sldId id="294" r:id="rId35"/>
    <p:sldId id="295" r:id="rId36"/>
    <p:sldId id="297" r:id="rId37"/>
    <p:sldId id="312" r:id="rId38"/>
    <p:sldId id="309" r:id="rId39"/>
    <p:sldId id="310" r:id="rId40"/>
    <p:sldId id="311" r:id="rId41"/>
    <p:sldId id="313"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p:cViewPr varScale="1">
        <p:scale>
          <a:sx n="68" d="100"/>
          <a:sy n="68" d="100"/>
        </p:scale>
        <p:origin x="145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C8A45DA-D9AF-4758-880E-81A45C2FFA9A}" type="datetimeFigureOut">
              <a:rPr lang="en-US" smtClean="0"/>
              <a:t>8/14/2021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FF9AE6F-E4E9-453C-BC1A-DA6C1F65F95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C8A45DA-D9AF-4758-880E-81A45C2FFA9A}"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9AE6F-E4E9-453C-BC1A-DA6C1F65F95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C8A45DA-D9AF-4758-880E-81A45C2FFA9A}"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9AE6F-E4E9-453C-BC1A-DA6C1F65F95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C8A45DA-D9AF-4758-880E-81A45C2FFA9A}"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9AE6F-E4E9-453C-BC1A-DA6C1F65F95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C8A45DA-D9AF-4758-880E-81A45C2FFA9A}" type="datetimeFigureOut">
              <a:rPr lang="en-US" smtClean="0"/>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9AE6F-E4E9-453C-BC1A-DA6C1F65F95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8A45DA-D9AF-4758-880E-81A45C2FFA9A}"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9AE6F-E4E9-453C-BC1A-DA6C1F65F95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8A45DA-D9AF-4758-880E-81A45C2FFA9A}" type="datetimeFigureOut">
              <a:rPr lang="en-US" smtClean="0"/>
              <a:t>8/14/2021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F9AE6F-E4E9-453C-BC1A-DA6C1F65F95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C8A45DA-D9AF-4758-880E-81A45C2FFA9A}" type="datetimeFigureOut">
              <a:rPr lang="en-US" smtClean="0"/>
              <a:t>8/14/2021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F9AE6F-E4E9-453C-BC1A-DA6C1F65F95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8A45DA-D9AF-4758-880E-81A45C2FFA9A}" type="datetimeFigureOut">
              <a:rPr lang="en-US" smtClean="0"/>
              <a:t>8/14/2021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F9AE6F-E4E9-453C-BC1A-DA6C1F65F95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8A45DA-D9AF-4758-880E-81A45C2FFA9A}"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9AE6F-E4E9-453C-BC1A-DA6C1F65F95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C8A45DA-D9AF-4758-880E-81A45C2FFA9A}" type="datetimeFigureOut">
              <a:rPr lang="en-US" smtClean="0"/>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FF9AE6F-E4E9-453C-BC1A-DA6C1F65F95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3000"/>
            <a:lum contrast="2000"/>
          </a:blip>
          <a:srcRect/>
          <a:stretch>
            <a:fillRect l="-11000" r="-11000"/>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C8A45DA-D9AF-4758-880E-81A45C2FFA9A}" type="datetimeFigureOut">
              <a:rPr lang="en-US" smtClean="0"/>
              <a:t>8/14/2021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FF9AE6F-E4E9-453C-BC1A-DA6C1F65F95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92362"/>
          </a:xfrm>
        </p:spPr>
        <p:txBody>
          <a:bodyPr>
            <a:noAutofit/>
          </a:bodyPr>
          <a:lstStyle/>
          <a:p>
            <a:r>
              <a:rPr lang="en-US" sz="4800" b="1" i="1" dirty="0">
                <a:solidFill>
                  <a:schemeClr val="tx1"/>
                </a:solidFill>
              </a:rPr>
              <a:t>Intelligent Video Surveillance System for Improving Safety and Security</a:t>
            </a:r>
            <a:endParaRPr lang="en-US" sz="4800" dirty="0">
              <a:solidFill>
                <a:schemeClr val="tx1"/>
              </a:solidFill>
            </a:endParaRPr>
          </a:p>
        </p:txBody>
      </p:sp>
      <p:sp>
        <p:nvSpPr>
          <p:cNvPr id="3" name="Content Placeholder 2"/>
          <p:cNvSpPr>
            <a:spLocks noGrp="1"/>
          </p:cNvSpPr>
          <p:nvPr>
            <p:ph sz="half" idx="1"/>
          </p:nvPr>
        </p:nvSpPr>
        <p:spPr>
          <a:xfrm>
            <a:off x="457200" y="2743200"/>
            <a:ext cx="4038600" cy="3382963"/>
          </a:xfrm>
        </p:spPr>
        <p:txBody>
          <a:bodyPr/>
          <a:lstStyle/>
          <a:p>
            <a:pPr>
              <a:buNone/>
            </a:pPr>
            <a:r>
              <a:rPr lang="en-US" b="1" i="1" dirty="0"/>
              <a:t>SUBMITTED TO:</a:t>
            </a:r>
          </a:p>
          <a:p>
            <a:pPr>
              <a:buNone/>
            </a:pPr>
            <a:r>
              <a:rPr lang="en-US" b="1" i="1" dirty="0"/>
              <a:t>Prof. </a:t>
            </a:r>
            <a:r>
              <a:rPr lang="en-US" b="1" i="1" dirty="0" err="1"/>
              <a:t>Otman</a:t>
            </a:r>
            <a:r>
              <a:rPr lang="en-US" b="1" i="1" dirty="0"/>
              <a:t> </a:t>
            </a:r>
            <a:r>
              <a:rPr lang="en-US" b="1" i="1" dirty="0" err="1"/>
              <a:t>A.Basir</a:t>
            </a:r>
            <a:endParaRPr lang="en-US" b="1" i="1" dirty="0"/>
          </a:p>
        </p:txBody>
      </p:sp>
      <p:sp>
        <p:nvSpPr>
          <p:cNvPr id="4" name="Content Placeholder 3"/>
          <p:cNvSpPr>
            <a:spLocks noGrp="1"/>
          </p:cNvSpPr>
          <p:nvPr>
            <p:ph sz="half" idx="2"/>
          </p:nvPr>
        </p:nvSpPr>
        <p:spPr>
          <a:xfrm>
            <a:off x="4648200" y="2743200"/>
            <a:ext cx="4038600" cy="3505200"/>
          </a:xfrm>
        </p:spPr>
        <p:txBody>
          <a:bodyPr/>
          <a:lstStyle/>
          <a:p>
            <a:pPr>
              <a:buNone/>
            </a:pPr>
            <a:r>
              <a:rPr lang="en-US" b="1" dirty="0"/>
              <a:t>SUBMITTED BY:</a:t>
            </a:r>
          </a:p>
          <a:p>
            <a:r>
              <a:rPr lang="en-US" b="1" i="1" dirty="0"/>
              <a:t>Jubilee  </a:t>
            </a:r>
            <a:r>
              <a:rPr lang="en-US" b="1" i="1" dirty="0" err="1"/>
              <a:t>Imhanzenobe</a:t>
            </a:r>
            <a:r>
              <a:rPr lang="en-US" b="1" i="1" dirty="0"/>
              <a:t> (20809735)</a:t>
            </a:r>
          </a:p>
          <a:p>
            <a:r>
              <a:rPr lang="en-US" b="1" dirty="0" err="1"/>
              <a:t>Harnoor</a:t>
            </a:r>
            <a:r>
              <a:rPr lang="en-US" b="1" dirty="0"/>
              <a:t>  Singh (20870613)</a:t>
            </a:r>
          </a:p>
          <a:p>
            <a:r>
              <a:rPr lang="en-US" b="1" dirty="0"/>
              <a:t>Ishpinder  Kaur (20911296)</a:t>
            </a:r>
          </a:p>
        </p:txBody>
      </p:sp>
      <p:pic>
        <p:nvPicPr>
          <p:cNvPr id="5" name="Picture 4" descr="UOFW.jpg"/>
          <p:cNvPicPr>
            <a:picLocks noChangeAspect="1"/>
          </p:cNvPicPr>
          <p:nvPr/>
        </p:nvPicPr>
        <p:blipFill>
          <a:blip r:embed="rId2"/>
          <a:stretch>
            <a:fillRect/>
          </a:stretch>
        </p:blipFill>
        <p:spPr>
          <a:xfrm>
            <a:off x="533400" y="4495800"/>
            <a:ext cx="1905000" cy="1524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24712"/>
          </a:xfrm>
        </p:spPr>
        <p:txBody>
          <a:bodyPr>
            <a:normAutofit/>
          </a:bodyPr>
          <a:lstStyle/>
          <a:p>
            <a:r>
              <a:rPr lang="en-US" sz="4500" b="1" i="1" dirty="0">
                <a:solidFill>
                  <a:schemeClr val="tx2">
                    <a:lumMod val="50000"/>
                  </a:schemeClr>
                </a:solidFill>
              </a:rPr>
              <a:t>Motion Detection</a:t>
            </a:r>
            <a:endParaRPr lang="en-US" sz="5400" b="1" i="1" dirty="0">
              <a:solidFill>
                <a:schemeClr val="tx2">
                  <a:lumMod val="50000"/>
                </a:schemeClr>
              </a:solidFill>
            </a:endParaRPr>
          </a:p>
        </p:txBody>
      </p:sp>
      <p:sp>
        <p:nvSpPr>
          <p:cNvPr id="3" name="Content Placeholder 2"/>
          <p:cNvSpPr>
            <a:spLocks noGrp="1"/>
          </p:cNvSpPr>
          <p:nvPr>
            <p:ph idx="1"/>
          </p:nvPr>
        </p:nvSpPr>
        <p:spPr>
          <a:xfrm>
            <a:off x="228600" y="2057400"/>
            <a:ext cx="4038600" cy="4380131"/>
          </a:xfrm>
        </p:spPr>
        <p:txBody>
          <a:bodyPr>
            <a:normAutofit/>
          </a:bodyPr>
          <a:lstStyle/>
          <a:p>
            <a:pPr algn="just">
              <a:buNone/>
            </a:pPr>
            <a:r>
              <a:rPr lang="en-GB" i="1" dirty="0">
                <a:solidFill>
                  <a:schemeClr val="tx2">
                    <a:lumMod val="50000"/>
                  </a:schemeClr>
                </a:solidFill>
              </a:rPr>
              <a:t>    Background subtraction technique is deployed where moving objects are detected by calculating the difference between the current frame and the base frame or a reference frame. Following steps are then followed:</a:t>
            </a:r>
          </a:p>
          <a:p>
            <a:endParaRPr lang="en-US" dirty="0"/>
          </a:p>
        </p:txBody>
      </p:sp>
      <p:pic>
        <p:nvPicPr>
          <p:cNvPr id="4" name="Picture 3" descr="Text&#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4572000" y="838200"/>
            <a:ext cx="4572000" cy="4724400"/>
          </a:xfrm>
          <a:prstGeom prst="rect">
            <a:avLst/>
          </a:prstGeom>
          <a:noFill/>
        </p:spPr>
      </p:pic>
      <p:sp>
        <p:nvSpPr>
          <p:cNvPr id="37889" name="Rectangle 1"/>
          <p:cNvSpPr>
            <a:spLocks noChangeArrowheads="1"/>
          </p:cNvSpPr>
          <p:nvPr/>
        </p:nvSpPr>
        <p:spPr bwMode="auto">
          <a:xfrm>
            <a:off x="3200400" y="5791200"/>
            <a:ext cx="69342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431925" algn="l"/>
              </a:tabLst>
            </a:pPr>
            <a:r>
              <a:rPr kumimoji="0" lang="en-US" b="0" i="1" u="none" strike="noStrike" cap="none" normalizeH="0" baseline="0" dirty="0">
                <a:ln>
                  <a:noFill/>
                </a:ln>
                <a:solidFill>
                  <a:schemeClr val="tx2">
                    <a:lumMod val="50000"/>
                  </a:schemeClr>
                </a:solidFill>
                <a:effectLst/>
                <a:ea typeface="Calibri" pitchFamily="34" charset="0"/>
                <a:cs typeface="Times New Roman" pitchFamily="18" charset="0"/>
              </a:rPr>
              <a:t>Figure 1: Block diagram of the Background</a:t>
            </a:r>
          </a:p>
          <a:p>
            <a:pPr marL="0" marR="0" lvl="0" indent="0" algn="ctr" defTabSz="914400" rtl="0" eaLnBrk="1" fontAlgn="base" latinLnBrk="0" hangingPunct="1">
              <a:lnSpc>
                <a:spcPct val="100000"/>
              </a:lnSpc>
              <a:spcBef>
                <a:spcPct val="0"/>
              </a:spcBef>
              <a:spcAft>
                <a:spcPct val="0"/>
              </a:spcAft>
              <a:buClrTx/>
              <a:buSzTx/>
              <a:buFontTx/>
              <a:buNone/>
              <a:tabLst>
                <a:tab pos="1431925" algn="l"/>
              </a:tabLst>
            </a:pPr>
            <a:r>
              <a:rPr kumimoji="0" lang="en-US" b="0" i="1" u="none" strike="noStrike" cap="none" normalizeH="0" baseline="0" dirty="0">
                <a:ln>
                  <a:noFill/>
                </a:ln>
                <a:solidFill>
                  <a:schemeClr val="tx2">
                    <a:lumMod val="50000"/>
                  </a:schemeClr>
                </a:solidFill>
                <a:effectLst/>
                <a:ea typeface="Calibri" pitchFamily="34" charset="0"/>
                <a:cs typeface="Times New Roman" pitchFamily="18" charset="0"/>
              </a:rPr>
              <a:t> Subtraction motion detection model</a:t>
            </a:r>
            <a:endParaRPr kumimoji="0" lang="en-US" b="0" i="1" u="none" strike="noStrike" cap="none" normalizeH="0" baseline="0" dirty="0">
              <a:ln>
                <a:noFill/>
              </a:ln>
              <a:solidFill>
                <a:schemeClr val="tx2">
                  <a:lumMod val="50000"/>
                </a:schemeClr>
              </a:solidFill>
              <a:effectLst/>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838200"/>
            <a:ext cx="8001000" cy="3505200"/>
          </a:xfrm>
        </p:spPr>
        <p:txBody>
          <a:bodyPr>
            <a:normAutofit fontScale="85000" lnSpcReduction="20000"/>
          </a:bodyPr>
          <a:lstStyle/>
          <a:p>
            <a:pPr algn="just"/>
            <a:r>
              <a:rPr lang="en-GB" i="1" dirty="0">
                <a:solidFill>
                  <a:schemeClr val="tx2">
                    <a:lumMod val="50000"/>
                  </a:schemeClr>
                </a:solidFill>
              </a:rPr>
              <a:t>The frame is converted to gray scale and then Gaussian Blur is applied to the gray image by passing it through a Low Pass Filter to smoothen it and noise is removed. Then, the current frame and the base frame difference is calculated.</a:t>
            </a:r>
            <a:endParaRPr lang="en-US" i="1" dirty="0">
              <a:solidFill>
                <a:schemeClr val="tx2">
                  <a:lumMod val="50000"/>
                </a:schemeClr>
              </a:solidFill>
            </a:endParaRPr>
          </a:p>
          <a:p>
            <a:pPr algn="just"/>
            <a:r>
              <a:rPr lang="en-GB" i="1" dirty="0">
                <a:solidFill>
                  <a:schemeClr val="tx2">
                    <a:lumMod val="50000"/>
                  </a:schemeClr>
                </a:solidFill>
              </a:rPr>
              <a:t>Image binarization is then applied to the Delta frame, to produce a binary image with only pure white or pure black pixels.</a:t>
            </a:r>
            <a:endParaRPr lang="en-US" i="1" dirty="0">
              <a:solidFill>
                <a:schemeClr val="tx2">
                  <a:lumMod val="50000"/>
                </a:schemeClr>
              </a:solidFill>
            </a:endParaRPr>
          </a:p>
          <a:p>
            <a:pPr algn="just"/>
            <a:r>
              <a:rPr lang="en-US" i="1" dirty="0">
                <a:solidFill>
                  <a:schemeClr val="tx2">
                    <a:lumMod val="50000"/>
                  </a:schemeClr>
                </a:solidFill>
              </a:rPr>
              <a:t>The binarization of the frame can figure out the contours. The contours with very small area are filtered out and the resulting ones are bounded by rectangles which are imposed on the frame and then displayed.</a:t>
            </a:r>
          </a:p>
          <a:p>
            <a:endParaRPr lang="en-US" i="1" dirty="0">
              <a:solidFill>
                <a:schemeClr val="tx2">
                  <a:lumMod val="50000"/>
                </a:schemeClr>
              </a:solidFill>
            </a:endParaRPr>
          </a:p>
          <a:p>
            <a:endParaRPr lang="en-US" dirty="0"/>
          </a:p>
        </p:txBody>
      </p:sp>
      <p:pic>
        <p:nvPicPr>
          <p:cNvPr id="4" name="Picture 3" descr="A group of people in a room&#10;&#10;Description automatically generated with low confidenc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4038600"/>
            <a:ext cx="7543800" cy="1676400"/>
          </a:xfrm>
          <a:prstGeom prst="rect">
            <a:avLst/>
          </a:prstGeom>
          <a:noFill/>
        </p:spPr>
      </p:pic>
      <p:sp>
        <p:nvSpPr>
          <p:cNvPr id="5" name="Rectangle 4"/>
          <p:cNvSpPr/>
          <p:nvPr/>
        </p:nvSpPr>
        <p:spPr>
          <a:xfrm>
            <a:off x="838200" y="5867401"/>
            <a:ext cx="7543800" cy="369332"/>
          </a:xfrm>
          <a:prstGeom prst="rect">
            <a:avLst/>
          </a:prstGeom>
        </p:spPr>
        <p:txBody>
          <a:bodyPr wrap="square">
            <a:spAutoFit/>
          </a:bodyPr>
          <a:lstStyle/>
          <a:p>
            <a:r>
              <a:rPr lang="en-GB" i="1" dirty="0">
                <a:solidFill>
                  <a:schemeClr val="tx2">
                    <a:lumMod val="50000"/>
                  </a:schemeClr>
                </a:solidFill>
              </a:rPr>
              <a:t>Figure 2: Output after the different stages of the Background Subtraction</a:t>
            </a:r>
            <a:endParaRPr lang="en-US" i="1" dirty="0">
              <a:solidFill>
                <a:schemeClr val="tx2">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rmAutofit fontScale="90000"/>
          </a:bodyPr>
          <a:lstStyle/>
          <a:p>
            <a:r>
              <a:rPr lang="en-GB" b="1" i="1" dirty="0">
                <a:solidFill>
                  <a:schemeClr val="tx2">
                    <a:lumMod val="50000"/>
                  </a:schemeClr>
                </a:solidFill>
              </a:rPr>
              <a:t>Face Recognition</a:t>
            </a:r>
            <a:br>
              <a:rPr lang="en-US" dirty="0"/>
            </a:br>
            <a:endParaRPr lang="en-US" dirty="0"/>
          </a:p>
        </p:txBody>
      </p:sp>
      <p:sp>
        <p:nvSpPr>
          <p:cNvPr id="3" name="Content Placeholder 2"/>
          <p:cNvSpPr>
            <a:spLocks noGrp="1"/>
          </p:cNvSpPr>
          <p:nvPr>
            <p:ph idx="1"/>
          </p:nvPr>
        </p:nvSpPr>
        <p:spPr>
          <a:xfrm>
            <a:off x="457200" y="1447800"/>
            <a:ext cx="8229600" cy="5181600"/>
          </a:xfrm>
        </p:spPr>
        <p:txBody>
          <a:bodyPr>
            <a:normAutofit fontScale="92500" lnSpcReduction="10000"/>
          </a:bodyPr>
          <a:lstStyle/>
          <a:p>
            <a:pPr algn="just">
              <a:buNone/>
            </a:pPr>
            <a:r>
              <a:rPr lang="en-GB" dirty="0"/>
              <a:t>   </a:t>
            </a:r>
            <a:r>
              <a:rPr lang="en-GB" i="1" dirty="0">
                <a:solidFill>
                  <a:schemeClr val="tx2">
                    <a:lumMod val="50000"/>
                  </a:schemeClr>
                </a:solidFill>
              </a:rPr>
              <a:t>This technology can identify human face by measuring various facial features and matching it with the saved data in database,  for authentication purposes.  The data sources are photos or videos gathered from surveillance systems, commercial/private cameras, CCTV, or other commonplace hardware. The four subclasses of face recognition methods:</a:t>
            </a:r>
            <a:endParaRPr lang="en-US" i="1" dirty="0">
              <a:solidFill>
                <a:schemeClr val="tx2">
                  <a:lumMod val="50000"/>
                </a:schemeClr>
              </a:solidFill>
            </a:endParaRPr>
          </a:p>
          <a:p>
            <a:pPr marL="596646" indent="-514350" algn="just"/>
            <a:r>
              <a:rPr lang="en-GB" i="1" dirty="0">
                <a:solidFill>
                  <a:schemeClr val="tx2">
                    <a:lumMod val="50000"/>
                  </a:schemeClr>
                </a:solidFill>
              </a:rPr>
              <a:t>Holistic Methods</a:t>
            </a:r>
          </a:p>
          <a:p>
            <a:pPr marL="596646" indent="-514350" algn="just"/>
            <a:r>
              <a:rPr lang="en-GB" i="1" dirty="0">
                <a:solidFill>
                  <a:schemeClr val="tx2">
                    <a:lumMod val="50000"/>
                  </a:schemeClr>
                </a:solidFill>
              </a:rPr>
              <a:t>Local (geometrical) Methods</a:t>
            </a:r>
          </a:p>
          <a:p>
            <a:pPr marL="596646" indent="-514350" algn="just"/>
            <a:r>
              <a:rPr lang="en-GB" i="1" dirty="0">
                <a:solidFill>
                  <a:schemeClr val="tx2">
                    <a:lumMod val="50000"/>
                  </a:schemeClr>
                </a:solidFill>
              </a:rPr>
              <a:t>Local Texture descriptors-based Methods</a:t>
            </a:r>
          </a:p>
          <a:p>
            <a:pPr marL="596646" indent="-514350" algn="just"/>
            <a:r>
              <a:rPr lang="en-GB" i="1" dirty="0">
                <a:solidFill>
                  <a:schemeClr val="tx2">
                    <a:lumMod val="50000"/>
                  </a:schemeClr>
                </a:solidFill>
              </a:rPr>
              <a:t>Deep Learning-based Methods.</a:t>
            </a:r>
          </a:p>
          <a:p>
            <a:pPr algn="just">
              <a:buNone/>
            </a:pPr>
            <a:r>
              <a:rPr lang="en-US" dirty="0">
                <a:solidFill>
                  <a:schemeClr val="tx2">
                    <a:lumMod val="50000"/>
                  </a:schemeClr>
                </a:solidFill>
              </a:rPr>
              <a:t>		- </a:t>
            </a:r>
            <a:r>
              <a:rPr lang="en-GB" dirty="0">
                <a:solidFill>
                  <a:schemeClr val="tx2">
                    <a:lumMod val="50000"/>
                  </a:schemeClr>
                </a:solidFill>
              </a:rPr>
              <a:t>Unsupervised or generative (Auto encoder, RNN)</a:t>
            </a:r>
            <a:endParaRPr lang="en-US" dirty="0">
              <a:solidFill>
                <a:schemeClr val="tx2">
                  <a:lumMod val="50000"/>
                </a:schemeClr>
              </a:solidFill>
            </a:endParaRPr>
          </a:p>
          <a:p>
            <a:pPr algn="just">
              <a:buNone/>
            </a:pPr>
            <a:r>
              <a:rPr lang="en-US" dirty="0">
                <a:solidFill>
                  <a:schemeClr val="tx2">
                    <a:lumMod val="50000"/>
                  </a:schemeClr>
                </a:solidFill>
              </a:rPr>
              <a:t>		- </a:t>
            </a:r>
            <a:r>
              <a:rPr lang="en-GB" dirty="0">
                <a:solidFill>
                  <a:schemeClr val="tx2">
                    <a:lumMod val="50000"/>
                  </a:schemeClr>
                </a:solidFill>
              </a:rPr>
              <a:t>Supervised or discriminative (CNN)</a:t>
            </a:r>
          </a:p>
          <a:p>
            <a:pPr algn="just">
              <a:buNone/>
            </a:pPr>
            <a:r>
              <a:rPr lang="en-GB" dirty="0">
                <a:solidFill>
                  <a:schemeClr val="tx2">
                    <a:lumMod val="50000"/>
                  </a:schemeClr>
                </a:solidFill>
              </a:rPr>
              <a:t>		- Hybrid Deep Neural Network (DNN)</a:t>
            </a:r>
            <a:endParaRPr lang="en-US" dirty="0">
              <a:solidFill>
                <a:schemeClr val="tx2">
                  <a:lumMod val="50000"/>
                </a:schemeClr>
              </a:solidFill>
            </a:endParaRPr>
          </a:p>
          <a:p>
            <a:pPr marL="596646" indent="-514350" algn="just">
              <a:buNone/>
            </a:pPr>
            <a:endParaRPr lang="en-US" i="1" dirty="0">
              <a:solidFill>
                <a:schemeClr val="tx2">
                  <a:lumMod val="50000"/>
                </a:schemeClr>
              </a:solidFill>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371600"/>
          </a:xfrm>
        </p:spPr>
        <p:txBody>
          <a:bodyPr>
            <a:normAutofit fontScale="90000"/>
          </a:bodyPr>
          <a:lstStyle/>
          <a:p>
            <a:r>
              <a:rPr lang="en-GB" b="1" i="1" dirty="0">
                <a:solidFill>
                  <a:schemeClr val="tx2">
                    <a:lumMod val="50000"/>
                  </a:schemeClr>
                </a:solidFill>
              </a:rPr>
              <a:t>Face Recognition</a:t>
            </a:r>
            <a:br>
              <a:rPr lang="en-US" dirty="0"/>
            </a:br>
            <a:endParaRPr lang="en-US" dirty="0"/>
          </a:p>
        </p:txBody>
      </p:sp>
      <p:sp>
        <p:nvSpPr>
          <p:cNvPr id="3" name="Content Placeholder 2"/>
          <p:cNvSpPr>
            <a:spLocks noGrp="1"/>
          </p:cNvSpPr>
          <p:nvPr>
            <p:ph idx="1"/>
          </p:nvPr>
        </p:nvSpPr>
        <p:spPr>
          <a:xfrm>
            <a:off x="457200" y="1905000"/>
            <a:ext cx="8229600" cy="4191000"/>
          </a:xfrm>
        </p:spPr>
        <p:txBody>
          <a:bodyPr>
            <a:normAutofit/>
          </a:bodyPr>
          <a:lstStyle/>
          <a:p>
            <a:pPr algn="just">
              <a:buNone/>
            </a:pPr>
            <a:r>
              <a:rPr lang="en-GB" i="1" dirty="0">
                <a:solidFill>
                  <a:schemeClr val="tx2">
                    <a:lumMod val="50000"/>
                  </a:schemeClr>
                </a:solidFill>
              </a:rPr>
              <a:t>Face recognition involves 2 steps which are as follows :</a:t>
            </a:r>
          </a:p>
          <a:p>
            <a:pPr marL="596646" indent="-514350" algn="just">
              <a:buAutoNum type="arabicParenR"/>
            </a:pPr>
            <a:r>
              <a:rPr lang="en-GB" b="1" i="1" dirty="0">
                <a:solidFill>
                  <a:schemeClr val="tx2">
                    <a:lumMod val="50000"/>
                  </a:schemeClr>
                </a:solidFill>
              </a:rPr>
              <a:t>Face Detection</a:t>
            </a:r>
            <a:r>
              <a:rPr lang="en-GB" i="1" dirty="0">
                <a:solidFill>
                  <a:schemeClr val="tx2">
                    <a:lumMod val="50000"/>
                  </a:schemeClr>
                </a:solidFill>
              </a:rPr>
              <a:t>: It entails the detection of a face in the frame. </a:t>
            </a:r>
          </a:p>
          <a:p>
            <a:pPr marL="596646" indent="-514350" algn="just">
              <a:buAutoNum type="arabicParenR"/>
            </a:pPr>
            <a:r>
              <a:rPr lang="en-GB" b="1" i="1" dirty="0">
                <a:solidFill>
                  <a:schemeClr val="tx2">
                    <a:lumMod val="50000"/>
                  </a:schemeClr>
                </a:solidFill>
              </a:rPr>
              <a:t>Classification</a:t>
            </a:r>
            <a:r>
              <a:rPr lang="en-GB" i="1" dirty="0">
                <a:solidFill>
                  <a:schemeClr val="tx2">
                    <a:lumMod val="50000"/>
                  </a:schemeClr>
                </a:solidFill>
              </a:rPr>
              <a:t>: It is the conventional supervised machine learning problem that labels a detected face with the proper identity using the extracted features.</a:t>
            </a:r>
            <a:endParaRPr lang="en-US" i="1" dirty="0">
              <a:solidFill>
                <a:schemeClr val="tx2">
                  <a:lumMod val="50000"/>
                </a:schemeClr>
              </a:solidFill>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458200" cy="1066800"/>
          </a:xfrm>
        </p:spPr>
        <p:txBody>
          <a:bodyPr/>
          <a:lstStyle/>
          <a:p>
            <a:r>
              <a:rPr lang="en-GB" b="1" i="1" dirty="0">
                <a:solidFill>
                  <a:schemeClr val="tx2">
                    <a:lumMod val="50000"/>
                  </a:schemeClr>
                </a:solidFill>
              </a:rPr>
              <a:t>Face Detection</a:t>
            </a:r>
            <a:endParaRPr lang="en-US" b="1" dirty="0">
              <a:solidFill>
                <a:schemeClr val="tx2">
                  <a:lumMod val="50000"/>
                </a:schemeClr>
              </a:solidFill>
            </a:endParaRPr>
          </a:p>
        </p:txBody>
      </p:sp>
      <p:sp>
        <p:nvSpPr>
          <p:cNvPr id="3" name="Content Placeholder 2"/>
          <p:cNvSpPr>
            <a:spLocks noGrp="1"/>
          </p:cNvSpPr>
          <p:nvPr>
            <p:ph idx="1"/>
          </p:nvPr>
        </p:nvSpPr>
        <p:spPr>
          <a:xfrm>
            <a:off x="228600" y="1828800"/>
            <a:ext cx="4419600" cy="4724400"/>
          </a:xfrm>
        </p:spPr>
        <p:txBody>
          <a:bodyPr>
            <a:normAutofit fontScale="85000" lnSpcReduction="10000"/>
          </a:bodyPr>
          <a:lstStyle/>
          <a:p>
            <a:pPr>
              <a:buNone/>
            </a:pPr>
            <a:r>
              <a:rPr lang="en-GB" b="1" i="1" dirty="0">
                <a:solidFill>
                  <a:schemeClr val="tx2">
                    <a:lumMod val="50000"/>
                  </a:schemeClr>
                </a:solidFill>
              </a:rPr>
              <a:t>a) Face Detection with Haarcascades</a:t>
            </a:r>
            <a:r>
              <a:rPr lang="en-GB" i="1" dirty="0">
                <a:solidFill>
                  <a:schemeClr val="tx2">
                    <a:lumMod val="50000"/>
                  </a:schemeClr>
                </a:solidFill>
              </a:rPr>
              <a:t>: </a:t>
            </a:r>
            <a:endParaRPr lang="en-US" i="1" dirty="0">
              <a:solidFill>
                <a:schemeClr val="tx2">
                  <a:lumMod val="50000"/>
                </a:schemeClr>
              </a:solidFill>
            </a:endParaRPr>
          </a:p>
          <a:p>
            <a:pPr algn="just">
              <a:buNone/>
            </a:pPr>
            <a:r>
              <a:rPr lang="en-GB" i="1" dirty="0">
                <a:solidFill>
                  <a:schemeClr val="tx2">
                    <a:lumMod val="50000"/>
                  </a:schemeClr>
                </a:solidFill>
              </a:rPr>
              <a:t>    It is a machine learning method introduced in 2001, for detecting faces where a cascade function is trained from a lot of positive (images with faces) and negative images (images without faces). The facial features are then extracted using Haar features. Each feature is a difference between sum of pixels under the white rectangle and the black rectangle.</a:t>
            </a:r>
          </a:p>
          <a:p>
            <a:pPr>
              <a:buNone/>
            </a:pPr>
            <a:endParaRPr lang="en-US" dirty="0"/>
          </a:p>
          <a:p>
            <a:endParaRPr lang="en-US" dirty="0"/>
          </a:p>
        </p:txBody>
      </p:sp>
      <p:pic>
        <p:nvPicPr>
          <p:cNvPr id="4" name="Picture 3" descr="A picture containing screenshot&#10;&#10;Description automatically generate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1828800"/>
            <a:ext cx="3657600" cy="3276600"/>
          </a:xfrm>
          <a:prstGeom prst="rect">
            <a:avLst/>
          </a:prstGeom>
          <a:noFill/>
        </p:spPr>
      </p:pic>
      <p:sp>
        <p:nvSpPr>
          <p:cNvPr id="35841" name="Rectangle 1"/>
          <p:cNvSpPr>
            <a:spLocks noChangeArrowheads="1"/>
          </p:cNvSpPr>
          <p:nvPr/>
        </p:nvSpPr>
        <p:spPr bwMode="auto">
          <a:xfrm>
            <a:off x="4283206" y="5224586"/>
            <a:ext cx="484478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b="0" i="1" u="none" strike="noStrike" cap="none" normalizeH="0" baseline="0" dirty="0">
                <a:ln>
                  <a:noFill/>
                </a:ln>
                <a:solidFill>
                  <a:schemeClr val="tx2">
                    <a:lumMod val="50000"/>
                  </a:schemeClr>
                </a:solidFill>
                <a:effectLst/>
                <a:ea typeface="Times New Roman" pitchFamily="18" charset="0"/>
                <a:cs typeface="Times New Roman" pitchFamily="18" charset="0"/>
              </a:rPr>
              <a:t>Figure 3: Applying the Haar features on </a:t>
            </a:r>
          </a:p>
          <a:p>
            <a:pPr marL="0" marR="0" lvl="0" indent="0" algn="ctr" defTabSz="914400" rtl="0" eaLnBrk="1" fontAlgn="base" latinLnBrk="0" hangingPunct="1">
              <a:lnSpc>
                <a:spcPct val="100000"/>
              </a:lnSpc>
              <a:spcBef>
                <a:spcPct val="0"/>
              </a:spcBef>
              <a:spcAft>
                <a:spcPct val="0"/>
              </a:spcAft>
              <a:buClrTx/>
              <a:buSzTx/>
              <a:buFontTx/>
              <a:buNone/>
              <a:tabLst/>
            </a:pPr>
            <a:r>
              <a:rPr lang="en-GB" i="1" dirty="0">
                <a:solidFill>
                  <a:schemeClr val="tx2">
                    <a:lumMod val="50000"/>
                  </a:schemeClr>
                </a:solidFill>
                <a:ea typeface="Times New Roman" pitchFamily="18" charset="0"/>
                <a:cs typeface="Times New Roman" pitchFamily="18" charset="0"/>
              </a:rPr>
              <a:t>th</a:t>
            </a:r>
            <a:r>
              <a:rPr kumimoji="0" lang="en-GB" b="0" i="1" u="none" strike="noStrike" cap="none" normalizeH="0" baseline="0" dirty="0">
                <a:ln>
                  <a:noFill/>
                </a:ln>
                <a:solidFill>
                  <a:schemeClr val="tx2">
                    <a:lumMod val="50000"/>
                  </a:schemeClr>
                </a:solidFill>
                <a:effectLst/>
                <a:ea typeface="Times New Roman" pitchFamily="18" charset="0"/>
                <a:cs typeface="Times New Roman" pitchFamily="18" charset="0"/>
              </a:rPr>
              <a:t>e</a:t>
            </a:r>
            <a:r>
              <a:rPr kumimoji="0" lang="en-GB" b="0" i="1" u="none" strike="noStrike" cap="none" normalizeH="0" dirty="0">
                <a:ln>
                  <a:noFill/>
                </a:ln>
                <a:solidFill>
                  <a:schemeClr val="tx2">
                    <a:lumMod val="50000"/>
                  </a:schemeClr>
                </a:solidFill>
                <a:effectLst/>
                <a:ea typeface="Times New Roman" pitchFamily="18" charset="0"/>
                <a:cs typeface="Times New Roman" pitchFamily="18" charset="0"/>
              </a:rPr>
              <a:t> </a:t>
            </a:r>
            <a:r>
              <a:rPr kumimoji="0" lang="en-GB" b="0" i="1" u="none" strike="noStrike" cap="none" normalizeH="0" baseline="0" dirty="0">
                <a:ln>
                  <a:noFill/>
                </a:ln>
                <a:solidFill>
                  <a:schemeClr val="tx2">
                    <a:lumMod val="50000"/>
                  </a:schemeClr>
                </a:solidFill>
                <a:effectLst/>
                <a:ea typeface="Times New Roman" pitchFamily="18" charset="0"/>
                <a:cs typeface="Times New Roman" pitchFamily="18" charset="0"/>
              </a:rPr>
              <a:t>image</a:t>
            </a:r>
            <a:endParaRPr kumimoji="0" lang="en-GB" b="0" i="1" u="none" strike="noStrike" cap="none" normalizeH="0" baseline="0" dirty="0">
              <a:ln>
                <a:noFill/>
              </a:ln>
              <a:solidFill>
                <a:schemeClr val="tx2">
                  <a:lumMod val="50000"/>
                </a:schemeClr>
              </a:solidFill>
              <a:effectLst/>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4038600" cy="819912"/>
          </a:xfrm>
        </p:spPr>
        <p:txBody>
          <a:bodyPr>
            <a:normAutofit/>
          </a:bodyPr>
          <a:lstStyle/>
          <a:p>
            <a:r>
              <a:rPr lang="en-GB" b="1" i="1" dirty="0">
                <a:solidFill>
                  <a:schemeClr val="tx2">
                    <a:lumMod val="50000"/>
                  </a:schemeClr>
                </a:solidFill>
              </a:rPr>
              <a:t>Face Detection</a:t>
            </a:r>
            <a:endParaRPr lang="en-US" b="1" dirty="0">
              <a:solidFill>
                <a:schemeClr val="tx2">
                  <a:lumMod val="50000"/>
                </a:schemeClr>
              </a:solidFill>
            </a:endParaRPr>
          </a:p>
        </p:txBody>
      </p:sp>
      <p:sp>
        <p:nvSpPr>
          <p:cNvPr id="3" name="Content Placeholder 2"/>
          <p:cNvSpPr>
            <a:spLocks noGrp="1"/>
          </p:cNvSpPr>
          <p:nvPr>
            <p:ph idx="1"/>
          </p:nvPr>
        </p:nvSpPr>
        <p:spPr>
          <a:xfrm>
            <a:off x="228600" y="1600200"/>
            <a:ext cx="8686800" cy="5257800"/>
          </a:xfrm>
        </p:spPr>
        <p:txBody>
          <a:bodyPr>
            <a:normAutofit fontScale="92500" lnSpcReduction="20000"/>
          </a:bodyPr>
          <a:lstStyle/>
          <a:p>
            <a:pPr>
              <a:buNone/>
            </a:pPr>
            <a:r>
              <a:rPr lang="en-GB" b="1" i="1" dirty="0">
                <a:solidFill>
                  <a:schemeClr val="tx2">
                    <a:lumMod val="50000"/>
                  </a:schemeClr>
                </a:solidFill>
              </a:rPr>
              <a:t>b)  Face Detection with MTCNN</a:t>
            </a:r>
            <a:endParaRPr lang="en-US" b="1" i="1" dirty="0">
              <a:solidFill>
                <a:schemeClr val="tx2">
                  <a:lumMod val="50000"/>
                </a:schemeClr>
              </a:solidFill>
            </a:endParaRPr>
          </a:p>
          <a:p>
            <a:pPr algn="just">
              <a:buNone/>
            </a:pPr>
            <a:r>
              <a:rPr lang="en-GB" dirty="0"/>
              <a:t>    </a:t>
            </a:r>
            <a:r>
              <a:rPr lang="en-GB" i="1" dirty="0">
                <a:solidFill>
                  <a:schemeClr val="tx2">
                    <a:lumMod val="50000"/>
                  </a:schemeClr>
                </a:solidFill>
              </a:rPr>
              <a:t>The Multi-Task Cascaded Convolutional Neural Network has a unique structure that cascades three network structures.  Following is the working of this network - </a:t>
            </a:r>
          </a:p>
          <a:p>
            <a:pPr algn="just"/>
            <a:r>
              <a:rPr lang="en-GB" i="1" dirty="0">
                <a:solidFill>
                  <a:schemeClr val="tx2">
                    <a:lumMod val="50000"/>
                  </a:schemeClr>
                </a:solidFill>
              </a:rPr>
              <a:t>The image is first rescaled into hierarchical sizes to form the image pyramid. </a:t>
            </a:r>
          </a:p>
          <a:p>
            <a:pPr algn="just"/>
            <a:r>
              <a:rPr lang="en-GB" i="1" dirty="0">
                <a:solidFill>
                  <a:schemeClr val="tx2">
                    <a:lumMod val="50000"/>
                  </a:schemeClr>
                </a:solidFill>
              </a:rPr>
              <a:t>The first model Proposal Network (P-Net) proposes candidate facial regions using a shallow CNN, then the second model Refine Network (R-Net), filters the bounding boxes using a more complex CNN, and the final model Output network (O-Net) proposes the facial landmarks.</a:t>
            </a:r>
            <a:endParaRPr lang="en-US" i="1" dirty="0">
              <a:solidFill>
                <a:schemeClr val="tx2">
                  <a:lumMod val="50000"/>
                </a:schemeClr>
              </a:solidFill>
            </a:endParaRPr>
          </a:p>
          <a:p>
            <a:pPr algn="just"/>
            <a:r>
              <a:rPr lang="en-GB" i="1" dirty="0">
                <a:solidFill>
                  <a:schemeClr val="tx2">
                    <a:lumMod val="50000"/>
                  </a:schemeClr>
                </a:solidFill>
              </a:rPr>
              <a:t>The three sub-models are trained on three different tasks which are face classification, bounding box regression and landmark localization and outputs of previous models are fed as inputs to subsequent models thus forming a three-network chain.</a:t>
            </a:r>
            <a:endParaRPr lang="en-US" i="1" dirty="0">
              <a:solidFill>
                <a:schemeClr val="tx2">
                  <a:lumMod val="50000"/>
                </a:schemeClr>
              </a:solidFill>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05800" cy="1066800"/>
          </a:xfrm>
        </p:spPr>
        <p:txBody>
          <a:bodyPr>
            <a:normAutofit/>
          </a:bodyPr>
          <a:lstStyle/>
          <a:p>
            <a:r>
              <a:rPr lang="en-GB" b="1" i="1" dirty="0">
                <a:solidFill>
                  <a:schemeClr val="tx2">
                    <a:lumMod val="50000"/>
                  </a:schemeClr>
                </a:solidFill>
              </a:rPr>
              <a:t>Face Detection</a:t>
            </a:r>
            <a:endParaRPr lang="en-US" dirty="0"/>
          </a:p>
        </p:txBody>
      </p:sp>
      <p:pic>
        <p:nvPicPr>
          <p:cNvPr id="3" name="Picture 2" descr="A picture containing schematic&#10;&#10;Description automatically generate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600200"/>
            <a:ext cx="8048784" cy="4343400"/>
          </a:xfrm>
          <a:prstGeom prst="rect">
            <a:avLst/>
          </a:prstGeom>
          <a:noFill/>
        </p:spPr>
      </p:pic>
      <p:sp>
        <p:nvSpPr>
          <p:cNvPr id="58369" name="Rectangle 1"/>
          <p:cNvSpPr>
            <a:spLocks noChangeArrowheads="1"/>
          </p:cNvSpPr>
          <p:nvPr/>
        </p:nvSpPr>
        <p:spPr bwMode="auto">
          <a:xfrm>
            <a:off x="2107465" y="6172200"/>
            <a:ext cx="4909998"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b="0" i="1" u="none" strike="noStrike" cap="none" normalizeH="0" baseline="0" dirty="0">
                <a:ln>
                  <a:noFill/>
                </a:ln>
                <a:solidFill>
                  <a:schemeClr val="tx2">
                    <a:lumMod val="50000"/>
                  </a:schemeClr>
                </a:solidFill>
                <a:effectLst/>
                <a:ea typeface="Times New Roman" pitchFamily="18" charset="0"/>
                <a:cs typeface="Times New Roman" pitchFamily="18" charset="0"/>
              </a:rPr>
              <a:t>Figure 4: Model diagram of the MTCNN network</a:t>
            </a:r>
            <a:endParaRPr kumimoji="0" lang="en-GB" b="0" i="1" u="none" strike="noStrike" cap="none" normalizeH="0" baseline="0" dirty="0">
              <a:ln>
                <a:noFill/>
              </a:ln>
              <a:solidFill>
                <a:schemeClr val="tx2">
                  <a:lumMod val="50000"/>
                </a:schemeClr>
              </a:solidFill>
              <a:effectLst/>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04088"/>
            <a:ext cx="7924800" cy="819912"/>
          </a:xfrm>
        </p:spPr>
        <p:txBody>
          <a:bodyPr/>
          <a:lstStyle/>
          <a:p>
            <a:r>
              <a:rPr lang="en-GB" b="1" i="1" dirty="0">
                <a:solidFill>
                  <a:schemeClr val="tx2">
                    <a:lumMod val="50000"/>
                  </a:schemeClr>
                </a:solidFill>
              </a:rPr>
              <a:t>Classification</a:t>
            </a:r>
            <a:endParaRPr lang="en-US" b="1" dirty="0">
              <a:solidFill>
                <a:schemeClr val="tx2">
                  <a:lumMod val="50000"/>
                </a:schemeClr>
              </a:solidFill>
            </a:endParaRPr>
          </a:p>
        </p:txBody>
      </p:sp>
      <p:sp>
        <p:nvSpPr>
          <p:cNvPr id="3" name="Content Placeholder 2"/>
          <p:cNvSpPr>
            <a:spLocks noGrp="1"/>
          </p:cNvSpPr>
          <p:nvPr>
            <p:ph idx="1"/>
          </p:nvPr>
        </p:nvSpPr>
        <p:spPr>
          <a:xfrm>
            <a:off x="457200" y="1524000"/>
            <a:ext cx="8229600" cy="4953000"/>
          </a:xfrm>
        </p:spPr>
        <p:txBody>
          <a:bodyPr>
            <a:normAutofit fontScale="92500" lnSpcReduction="20000"/>
          </a:bodyPr>
          <a:lstStyle/>
          <a:p>
            <a:pPr algn="just">
              <a:buNone/>
            </a:pPr>
            <a:r>
              <a:rPr lang="en-GB" dirty="0"/>
              <a:t>   </a:t>
            </a:r>
            <a:r>
              <a:rPr lang="en-GB" i="1" dirty="0">
                <a:solidFill>
                  <a:schemeClr val="tx2">
                    <a:lumMod val="50000"/>
                  </a:schemeClr>
                </a:solidFill>
              </a:rPr>
              <a:t>Once vectors are achieved from facial detection, they are fed to classification models for the actual labelling of the face. </a:t>
            </a:r>
          </a:p>
          <a:p>
            <a:pPr algn="just">
              <a:buNone/>
            </a:pPr>
            <a:r>
              <a:rPr lang="en-GB" i="1" dirty="0">
                <a:solidFill>
                  <a:schemeClr val="tx2">
                    <a:lumMod val="50000"/>
                  </a:schemeClr>
                </a:solidFill>
              </a:rPr>
              <a:t>    In this implementation, the performance of three different classification models were compared.</a:t>
            </a:r>
          </a:p>
          <a:p>
            <a:pPr algn="just">
              <a:buNone/>
            </a:pPr>
            <a:r>
              <a:rPr lang="en-GB" i="1" dirty="0">
                <a:solidFill>
                  <a:schemeClr val="tx2">
                    <a:lumMod val="50000"/>
                  </a:schemeClr>
                </a:solidFill>
              </a:rPr>
              <a:t>    </a:t>
            </a:r>
            <a:r>
              <a:rPr lang="en-GB" b="1" i="1" dirty="0">
                <a:solidFill>
                  <a:schemeClr val="tx2">
                    <a:lumMod val="50000"/>
                  </a:schemeClr>
                </a:solidFill>
              </a:rPr>
              <a:t>1) Logistic Regression</a:t>
            </a:r>
            <a:r>
              <a:rPr lang="en-US" b="1" i="1" dirty="0">
                <a:solidFill>
                  <a:schemeClr val="tx2">
                    <a:lumMod val="50000"/>
                  </a:schemeClr>
                </a:solidFill>
              </a:rPr>
              <a:t>: </a:t>
            </a:r>
            <a:r>
              <a:rPr lang="en-US" i="1" dirty="0">
                <a:solidFill>
                  <a:schemeClr val="tx2">
                    <a:lumMod val="50000"/>
                  </a:schemeClr>
                </a:solidFill>
              </a:rPr>
              <a:t>A </a:t>
            </a:r>
            <a:r>
              <a:rPr lang="en-GB" i="1" dirty="0">
                <a:solidFill>
                  <a:schemeClr val="tx2">
                    <a:lumMod val="50000"/>
                  </a:schemeClr>
                </a:solidFill>
              </a:rPr>
              <a:t>machine learning classification that uses a sigmoid function to bound the output of a linear equation to a non-linear curve in the range of 0 and 1.</a:t>
            </a:r>
            <a:r>
              <a:rPr lang="en-US" i="1" dirty="0">
                <a:solidFill>
                  <a:schemeClr val="tx2">
                    <a:lumMod val="50000"/>
                  </a:schemeClr>
                </a:solidFill>
              </a:rPr>
              <a:t> This model updates the weight parameters during training, where cost function and gradient descent calculation is repeated multiple times and the weights are updated with each iteration to find the optimal solution.</a:t>
            </a:r>
          </a:p>
          <a:p>
            <a:pPr algn="just">
              <a:buNone/>
            </a:pPr>
            <a:r>
              <a:rPr lang="en-US" b="1" i="1" dirty="0">
                <a:solidFill>
                  <a:schemeClr val="tx2">
                    <a:lumMod val="50000"/>
                  </a:schemeClr>
                </a:solidFill>
              </a:rPr>
              <a:t>    2) Kernel Support Vector Machine:  </a:t>
            </a:r>
            <a:r>
              <a:rPr lang="en-US" i="1" dirty="0">
                <a:solidFill>
                  <a:schemeClr val="tx2">
                    <a:lumMod val="50000"/>
                  </a:schemeClr>
                </a:solidFill>
              </a:rPr>
              <a:t>SVM ML method separates the different target classes using a hyper-plane in n-dimensional, in order to create the best decision boundary and thus, correctly classify the new data points. </a:t>
            </a:r>
          </a:p>
          <a:p>
            <a:pPr algn="just"/>
            <a:endParaRPr lang="en-US" i="1" dirty="0">
              <a:solidFill>
                <a:schemeClr val="tx2">
                  <a:lumMod val="50000"/>
                </a:schemeClr>
              </a:solidFill>
            </a:endParaRPr>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457200"/>
            <a:ext cx="4876800" cy="1143000"/>
          </a:xfrm>
        </p:spPr>
        <p:txBody>
          <a:bodyPr>
            <a:normAutofit/>
          </a:bodyPr>
          <a:lstStyle/>
          <a:p>
            <a:r>
              <a:rPr lang="en-US" b="1" i="1" dirty="0">
                <a:solidFill>
                  <a:schemeClr val="tx2">
                    <a:lumMod val="50000"/>
                  </a:schemeClr>
                </a:solidFill>
              </a:rPr>
              <a:t> </a:t>
            </a:r>
          </a:p>
        </p:txBody>
      </p:sp>
      <p:sp>
        <p:nvSpPr>
          <p:cNvPr id="3" name="Content Placeholder 2"/>
          <p:cNvSpPr>
            <a:spLocks noGrp="1"/>
          </p:cNvSpPr>
          <p:nvPr>
            <p:ph idx="1"/>
          </p:nvPr>
        </p:nvSpPr>
        <p:spPr>
          <a:xfrm>
            <a:off x="457200" y="685800"/>
            <a:ext cx="8001000" cy="2362200"/>
          </a:xfrm>
        </p:spPr>
        <p:txBody>
          <a:bodyPr>
            <a:normAutofit fontScale="77500" lnSpcReduction="20000"/>
          </a:bodyPr>
          <a:lstStyle/>
          <a:p>
            <a:pPr algn="just">
              <a:buNone/>
            </a:pPr>
            <a:r>
              <a:rPr lang="en-US" b="1" i="1" dirty="0">
                <a:solidFill>
                  <a:schemeClr val="tx2">
                    <a:lumMod val="50000"/>
                  </a:schemeClr>
                </a:solidFill>
              </a:rPr>
              <a:t>     3) Neural Network:  </a:t>
            </a:r>
            <a:r>
              <a:rPr lang="en-US" i="1" dirty="0">
                <a:solidFill>
                  <a:schemeClr val="tx2">
                    <a:lumMod val="50000"/>
                  </a:schemeClr>
                </a:solidFill>
              </a:rPr>
              <a:t>It performs a feature extraction operation on the detected face and then find Euclidean distance between extracted features., to compare them.  Thus,  it can be observed that the facial embeddings of the same face are close and, that of different faces are far in the vector space.  Also, a threshold is set to classify between similar and dissimilar faces. In this case, a  threshold of 0.6 was set so that if the distance between any two face embeddings exceeds the threshold, then the model classifies them as different, else same.</a:t>
            </a:r>
          </a:p>
        </p:txBody>
      </p:sp>
      <p:pic>
        <p:nvPicPr>
          <p:cNvPr id="4" name="Picture 3" descr="Diagram&#10;&#10;Description automatically generate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667000"/>
            <a:ext cx="7162800" cy="3429000"/>
          </a:xfrm>
          <a:prstGeom prst="rect">
            <a:avLst/>
          </a:prstGeom>
          <a:noFill/>
        </p:spPr>
      </p:pic>
      <p:sp>
        <p:nvSpPr>
          <p:cNvPr id="32769" name="Rectangle 1"/>
          <p:cNvSpPr>
            <a:spLocks noChangeArrowheads="1"/>
          </p:cNvSpPr>
          <p:nvPr/>
        </p:nvSpPr>
        <p:spPr bwMode="auto">
          <a:xfrm>
            <a:off x="560284" y="6096000"/>
            <a:ext cx="833689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431925" algn="l"/>
              </a:tabLst>
            </a:pPr>
            <a:r>
              <a:rPr kumimoji="0" lang="en-US" b="0" i="1" u="none" strike="noStrike" cap="none" normalizeH="0" baseline="0" dirty="0">
                <a:ln>
                  <a:noFill/>
                </a:ln>
                <a:solidFill>
                  <a:schemeClr val="tx2">
                    <a:lumMod val="50000"/>
                  </a:schemeClr>
                </a:solidFill>
                <a:effectLst/>
                <a:ea typeface="Times New Roman" pitchFamily="18" charset="0"/>
                <a:cs typeface="Times New Roman" pitchFamily="18" charset="0"/>
              </a:rPr>
              <a:t>Figure 5: The network diagram of the neural network showing the feature extraction</a:t>
            </a:r>
            <a:endParaRPr kumimoji="0" lang="en-US" b="0" i="1" u="none" strike="noStrike" cap="none" normalizeH="0" baseline="0" dirty="0">
              <a:ln>
                <a:noFill/>
              </a:ln>
              <a:solidFill>
                <a:schemeClr val="tx2">
                  <a:lumMod val="50000"/>
                </a:schemeClr>
              </a:solidFill>
              <a:effectLst/>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a:solidFill>
                  <a:schemeClr val="tx2">
                    <a:lumMod val="50000"/>
                  </a:schemeClr>
                </a:solidFill>
              </a:rPr>
              <a:t>Object Detection </a:t>
            </a:r>
            <a:endParaRPr lang="en-US" b="1" i="1" dirty="0">
              <a:solidFill>
                <a:schemeClr val="tx2">
                  <a:lumMod val="50000"/>
                </a:schemeClr>
              </a:solidFill>
            </a:endParaRPr>
          </a:p>
        </p:txBody>
      </p:sp>
      <p:sp>
        <p:nvSpPr>
          <p:cNvPr id="3" name="Content Placeholder 2"/>
          <p:cNvSpPr>
            <a:spLocks noGrp="1"/>
          </p:cNvSpPr>
          <p:nvPr>
            <p:ph idx="1"/>
          </p:nvPr>
        </p:nvSpPr>
        <p:spPr>
          <a:xfrm>
            <a:off x="457200" y="2286000"/>
            <a:ext cx="8229600" cy="4419600"/>
          </a:xfrm>
        </p:spPr>
        <p:txBody>
          <a:bodyPr/>
          <a:lstStyle/>
          <a:p>
            <a:pPr algn="just">
              <a:buNone/>
            </a:pPr>
            <a:r>
              <a:rPr lang="en-GB" i="1" dirty="0">
                <a:solidFill>
                  <a:schemeClr val="tx2">
                    <a:lumMod val="50000"/>
                  </a:schemeClr>
                </a:solidFill>
              </a:rPr>
              <a:t>    Objects are recognized, identified, and located within a picture, provided a given degree of confidence. </a:t>
            </a:r>
            <a:r>
              <a:rPr lang="en-US" i="1" dirty="0">
                <a:solidFill>
                  <a:schemeClr val="tx2">
                    <a:lumMod val="50000"/>
                  </a:schemeClr>
                </a:solidFill>
              </a:rPr>
              <a:t>In our implementation, performance of two different models is compared, namely -</a:t>
            </a:r>
          </a:p>
          <a:p>
            <a:pPr marL="596646" indent="-514350">
              <a:buAutoNum type="alphaLcParenR"/>
            </a:pPr>
            <a:r>
              <a:rPr lang="en-US" i="1" dirty="0">
                <a:solidFill>
                  <a:schemeClr val="tx2">
                    <a:lumMod val="50000"/>
                  </a:schemeClr>
                </a:solidFill>
              </a:rPr>
              <a:t>Resnet50</a:t>
            </a:r>
          </a:p>
          <a:p>
            <a:pPr marL="596646" indent="-514350">
              <a:buAutoNum type="alphaLcParenR"/>
            </a:pPr>
            <a:r>
              <a:rPr lang="en-US" i="1" dirty="0">
                <a:solidFill>
                  <a:schemeClr val="tx2">
                    <a:lumMod val="50000"/>
                  </a:schemeClr>
                </a:solidFill>
              </a:rPr>
              <a:t>YOLO</a:t>
            </a:r>
          </a:p>
          <a:p>
            <a:endParaRPr lang="en-GB" dirty="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chemeClr val="tx2">
                    <a:lumMod val="50000"/>
                  </a:schemeClr>
                </a:solidFill>
              </a:rPr>
              <a:t>Need of the hour</a:t>
            </a:r>
          </a:p>
        </p:txBody>
      </p:sp>
      <p:sp>
        <p:nvSpPr>
          <p:cNvPr id="3" name="Content Placeholder 2"/>
          <p:cNvSpPr>
            <a:spLocks noGrp="1"/>
          </p:cNvSpPr>
          <p:nvPr>
            <p:ph idx="1"/>
          </p:nvPr>
        </p:nvSpPr>
        <p:spPr/>
        <p:txBody>
          <a:bodyPr>
            <a:normAutofit fontScale="92500" lnSpcReduction="10000"/>
          </a:bodyPr>
          <a:lstStyle/>
          <a:p>
            <a:pPr algn="just">
              <a:buNone/>
            </a:pPr>
            <a:r>
              <a:rPr lang="en-US" i="1" dirty="0">
                <a:solidFill>
                  <a:schemeClr val="tx2">
                    <a:lumMod val="50000"/>
                  </a:schemeClr>
                </a:solidFill>
              </a:rPr>
              <a:t>    </a:t>
            </a:r>
            <a:r>
              <a:rPr lang="en-US" sz="2800" i="1" dirty="0">
                <a:solidFill>
                  <a:schemeClr val="tx2">
                    <a:lumMod val="50000"/>
                  </a:schemeClr>
                </a:solidFill>
              </a:rPr>
              <a:t>In this advanced era, everything task can be accomplished through digital means and internet. Due, to online streaming of huge amount of data added every second into  and advancement in technologies like signal processing and artificial intelligence, machines have become intelligent enough and  efficient to achieve level of sophistication where human eye can give an error. The evolution of technology, not only provides fast computational results, but can also be used for security and safety purposes, by installing an Intelligent Video Surveillance system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US" b="1" i="1" dirty="0">
                <a:solidFill>
                  <a:schemeClr val="tx2">
                    <a:lumMod val="50000"/>
                  </a:schemeClr>
                </a:solidFill>
              </a:rPr>
              <a:t>Object Detection – ResNet: </a:t>
            </a:r>
            <a:endParaRPr lang="en-US" b="1" dirty="0">
              <a:solidFill>
                <a:schemeClr val="tx2">
                  <a:lumMod val="50000"/>
                </a:schemeClr>
              </a:solidFill>
            </a:endParaRPr>
          </a:p>
        </p:txBody>
      </p:sp>
      <p:sp>
        <p:nvSpPr>
          <p:cNvPr id="3" name="Content Placeholder 2"/>
          <p:cNvSpPr>
            <a:spLocks noGrp="1"/>
          </p:cNvSpPr>
          <p:nvPr>
            <p:ph idx="1"/>
          </p:nvPr>
        </p:nvSpPr>
        <p:spPr>
          <a:xfrm>
            <a:off x="457200" y="1371600"/>
            <a:ext cx="8153400" cy="2133600"/>
          </a:xfrm>
        </p:spPr>
        <p:txBody>
          <a:bodyPr>
            <a:normAutofit fontScale="85000" lnSpcReduction="20000"/>
          </a:bodyPr>
          <a:lstStyle/>
          <a:p>
            <a:pPr algn="just">
              <a:buNone/>
            </a:pPr>
            <a:r>
              <a:rPr lang="en-US" b="1" dirty="0">
                <a:solidFill>
                  <a:schemeClr val="tx2">
                    <a:lumMod val="50000"/>
                  </a:schemeClr>
                </a:solidFill>
              </a:rPr>
              <a:t>    1)ResNet: </a:t>
            </a:r>
            <a:r>
              <a:rPr lang="en-US" dirty="0">
                <a:solidFill>
                  <a:schemeClr val="tx2">
                    <a:lumMod val="50000"/>
                  </a:schemeClr>
                </a:solidFill>
              </a:rPr>
              <a:t>A residual neural network (ResNet) are implemented with double or triple layer skip connections  that contain nonlinearities (ReLU) and batch normalization in between.  It provides smooth flow of data without effecting its learning ability. The skip connections prevents accuracy saturation, vanishing or exploding gradient problem, and thus, boosts the training speed.  </a:t>
            </a:r>
          </a:p>
        </p:txBody>
      </p:sp>
      <p:pic>
        <p:nvPicPr>
          <p:cNvPr id="4" name="Picture 3" descr="Diagram&#10;&#10;Description automatically generated"/>
          <p:cNvPicPr/>
          <p:nvPr/>
        </p:nvPicPr>
        <p:blipFill rotWithShape="1">
          <a:blip r:embed="rId2" cstate="print">
            <a:extLst>
              <a:ext uri="{28A0092B-C50C-407E-A947-70E740481C1C}">
                <a14:useLocalDpi xmlns:a14="http://schemas.microsoft.com/office/drawing/2010/main" val="0"/>
              </a:ext>
            </a:extLst>
          </a:blip>
          <a:srcRect t="4950"/>
          <a:stretch/>
        </p:blipFill>
        <p:spPr bwMode="auto">
          <a:xfrm>
            <a:off x="914400" y="3581400"/>
            <a:ext cx="7620000" cy="2286000"/>
          </a:xfrm>
          <a:prstGeom prst="rect">
            <a:avLst/>
          </a:prstGeom>
          <a:noFill/>
          <a:ln>
            <a:noFill/>
          </a:ln>
          <a:extLst>
            <a:ext uri="{53640926-AAD7-44D8-BBD7-CCE9431645EC}">
              <a14:shadowObscured xmlns:a14="http://schemas.microsoft.com/office/drawing/2010/main"/>
            </a:ext>
          </a:extLst>
        </p:spPr>
      </p:pic>
      <p:sp>
        <p:nvSpPr>
          <p:cNvPr id="30721" name="Rectangle 1"/>
          <p:cNvSpPr>
            <a:spLocks noChangeArrowheads="1"/>
          </p:cNvSpPr>
          <p:nvPr/>
        </p:nvSpPr>
        <p:spPr bwMode="auto">
          <a:xfrm>
            <a:off x="1241340" y="6172200"/>
            <a:ext cx="7197227"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431925" algn="l"/>
              </a:tabLst>
            </a:pPr>
            <a:r>
              <a:rPr kumimoji="0" lang="en-US" b="0" i="1" u="none" strike="noStrike" cap="none" normalizeH="0" baseline="0" dirty="0">
                <a:ln>
                  <a:noFill/>
                </a:ln>
                <a:solidFill>
                  <a:schemeClr val="tx2">
                    <a:lumMod val="50000"/>
                  </a:schemeClr>
                </a:solidFill>
                <a:effectLst/>
                <a:ea typeface="Calibri" pitchFamily="34" charset="0"/>
                <a:cs typeface="Times New Roman" pitchFamily="18" charset="0"/>
              </a:rPr>
              <a:t>Figure 6: Model diagram of the ResNet50 Convolutional Neural Network</a:t>
            </a:r>
            <a:endParaRPr kumimoji="0" lang="en-US" b="0" i="1" u="none" strike="noStrike" cap="none" normalizeH="0" baseline="0" dirty="0">
              <a:ln>
                <a:noFill/>
              </a:ln>
              <a:solidFill>
                <a:schemeClr val="tx2">
                  <a:lumMod val="50000"/>
                </a:schemeClr>
              </a:solidFill>
              <a:effectLst/>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b="1" i="1" dirty="0">
                <a:solidFill>
                  <a:schemeClr val="tx2">
                    <a:lumMod val="50000"/>
                  </a:schemeClr>
                </a:solidFill>
              </a:rPr>
              <a:t>ResNet Architecture: </a:t>
            </a:r>
            <a:endParaRPr lang="en-US" dirty="0"/>
          </a:p>
        </p:txBody>
      </p:sp>
      <p:sp>
        <p:nvSpPr>
          <p:cNvPr id="3" name="Content Placeholder 2"/>
          <p:cNvSpPr>
            <a:spLocks noGrp="1"/>
          </p:cNvSpPr>
          <p:nvPr>
            <p:ph idx="1"/>
          </p:nvPr>
        </p:nvSpPr>
        <p:spPr>
          <a:xfrm>
            <a:off x="457200" y="1219200"/>
            <a:ext cx="8229600" cy="5638800"/>
          </a:xfrm>
        </p:spPr>
        <p:txBody>
          <a:bodyPr>
            <a:normAutofit fontScale="77500" lnSpcReduction="20000"/>
          </a:bodyPr>
          <a:lstStyle/>
          <a:p>
            <a:pPr algn="just">
              <a:buNone/>
            </a:pPr>
            <a:r>
              <a:rPr lang="en-US" i="1" dirty="0">
                <a:solidFill>
                  <a:schemeClr val="tx2">
                    <a:lumMod val="50000"/>
                  </a:schemeClr>
                </a:solidFill>
              </a:rPr>
              <a:t>The implementation architecture details are as follows :</a:t>
            </a:r>
          </a:p>
          <a:p>
            <a:pPr algn="just"/>
            <a:r>
              <a:rPr lang="en-US" i="1" dirty="0">
                <a:solidFill>
                  <a:schemeClr val="tx2">
                    <a:lumMod val="50000"/>
                  </a:schemeClr>
                </a:solidFill>
              </a:rPr>
              <a:t>The first layer is a convolution layer with a kernel size of 7 and 64 different kernels all with a stride of size 2. Next layer is a max pooling layer with a stride size of 2. The next convolution process on the pooled image uses 64 kernels of size 1 x 1. Following this,  a 3 x 3 x 64 kernel convolution is implemented .  After this , a 1 x 1 x 256 kernel convolution. These three layers are repeated 3 times giving a total of 9 convolution layers in this step.</a:t>
            </a:r>
          </a:p>
          <a:p>
            <a:pPr lvl="0" algn="just"/>
            <a:r>
              <a:rPr lang="en-US" i="1" dirty="0">
                <a:solidFill>
                  <a:schemeClr val="tx2">
                    <a:lumMod val="50000"/>
                  </a:schemeClr>
                </a:solidFill>
              </a:rPr>
              <a:t>The next step is another convolution step with 1 x 1 x 128 kernel. After that, a kernel of 3 x 3 x 128 and at lastly a kernel of 1 x 1 x 512 this step was repeated 4 times making a total of 12 convolution layers in this step.</a:t>
            </a:r>
          </a:p>
          <a:p>
            <a:pPr lvl="0" algn="just"/>
            <a:r>
              <a:rPr lang="en-US" i="1" dirty="0">
                <a:solidFill>
                  <a:schemeClr val="tx2">
                    <a:lumMod val="50000"/>
                  </a:schemeClr>
                </a:solidFill>
              </a:rPr>
              <a:t>The next convolution phase uses a kernel of 1 x 1 x 256 and two more kernels of 3 x 3 x 256 and 1 x 1 x 1024 and this is repeated 6 times making a total of convolution 18 layers.</a:t>
            </a:r>
          </a:p>
          <a:p>
            <a:pPr lvl="0" algn="just"/>
            <a:r>
              <a:rPr lang="en-US" i="1" dirty="0">
                <a:solidFill>
                  <a:schemeClr val="tx2">
                    <a:lumMod val="50000"/>
                  </a:schemeClr>
                </a:solidFill>
              </a:rPr>
              <a:t>The last convolution phase uses a 1 x 1 x 512 kernel with two more kernels of 3 x 3 x 512 and 1 x 1 x 2048. The setup is repeated 3 times making a total of 9 convolution layers in this phase.</a:t>
            </a:r>
          </a:p>
          <a:p>
            <a:pPr lvl="0" algn="just"/>
            <a:r>
              <a:rPr lang="en-US" i="1" dirty="0">
                <a:solidFill>
                  <a:schemeClr val="tx2">
                    <a:lumMod val="50000"/>
                  </a:schemeClr>
                </a:solidFill>
              </a:rPr>
              <a:t>Finally, the resulting image is average pooled and flattened. The classification is done with a fully connected layer containing 1000 nodes using the SoftMax activation function.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fontScale="90000"/>
          </a:bodyPr>
          <a:lstStyle/>
          <a:p>
            <a:r>
              <a:rPr lang="en-US" b="1" i="1" dirty="0">
                <a:solidFill>
                  <a:schemeClr val="tx2">
                    <a:lumMod val="50000"/>
                  </a:schemeClr>
                </a:solidFill>
              </a:rPr>
              <a:t>Object Detection - YOLO</a:t>
            </a:r>
            <a:endParaRPr lang="en-US" b="1" dirty="0">
              <a:solidFill>
                <a:schemeClr val="tx2">
                  <a:lumMod val="50000"/>
                </a:schemeClr>
              </a:solidFill>
            </a:endParaRPr>
          </a:p>
        </p:txBody>
      </p:sp>
      <p:sp>
        <p:nvSpPr>
          <p:cNvPr id="3" name="Content Placeholder 2"/>
          <p:cNvSpPr>
            <a:spLocks noGrp="1"/>
          </p:cNvSpPr>
          <p:nvPr>
            <p:ph idx="1"/>
          </p:nvPr>
        </p:nvSpPr>
        <p:spPr>
          <a:xfrm>
            <a:off x="457200" y="1143000"/>
            <a:ext cx="8229600" cy="1828800"/>
          </a:xfrm>
        </p:spPr>
        <p:txBody>
          <a:bodyPr>
            <a:normAutofit fontScale="85000" lnSpcReduction="10000"/>
          </a:bodyPr>
          <a:lstStyle/>
          <a:p>
            <a:r>
              <a:rPr lang="en-US" i="1" dirty="0">
                <a:solidFill>
                  <a:schemeClr val="tx2">
                    <a:lumMod val="50000"/>
                  </a:schemeClr>
                </a:solidFill>
              </a:rPr>
              <a:t>YOLO (You Only Look Once</a:t>
            </a:r>
            <a:r>
              <a:rPr lang="en-US" i="1" dirty="0">
                <a:solidFill>
                  <a:schemeClr val="tx2">
                    <a:lumMod val="50000"/>
                  </a:schemeClr>
                </a:solidFill>
                <a:sym typeface="Wingdings" pitchFamily="2" charset="2"/>
              </a:rPr>
              <a:t>): This </a:t>
            </a:r>
            <a:r>
              <a:rPr lang="en-US" i="1" dirty="0">
                <a:solidFill>
                  <a:schemeClr val="tx2">
                    <a:lumMod val="50000"/>
                  </a:schemeClr>
                </a:solidFill>
              </a:rPr>
              <a:t>model splits the input image into a grid where  each grid cell predicts a bounding box and a confidence value. The bounding box is represented by a centroid (x, y coordinates), the width and height. The overall class prediction depends upon the prediction of individual cells.</a:t>
            </a:r>
          </a:p>
          <a:p>
            <a:endParaRPr lang="en-US" dirty="0"/>
          </a:p>
        </p:txBody>
      </p:sp>
      <p:pic>
        <p:nvPicPr>
          <p:cNvPr id="4" name="Picture 3" descr="Diagram&#10;&#10;Description automatically generate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971800"/>
            <a:ext cx="7620000" cy="2667000"/>
          </a:xfrm>
          <a:prstGeom prst="rect">
            <a:avLst/>
          </a:prstGeom>
          <a:noFill/>
        </p:spPr>
      </p:pic>
      <p:sp>
        <p:nvSpPr>
          <p:cNvPr id="29697" name="Rectangle 1"/>
          <p:cNvSpPr>
            <a:spLocks noChangeArrowheads="1"/>
          </p:cNvSpPr>
          <p:nvPr/>
        </p:nvSpPr>
        <p:spPr bwMode="auto">
          <a:xfrm>
            <a:off x="878486" y="5943600"/>
            <a:ext cx="7317260"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431925" algn="l"/>
              </a:tabLst>
            </a:pPr>
            <a:r>
              <a:rPr kumimoji="0" lang="en-US" b="0" i="1" u="none" strike="noStrike" cap="none" normalizeH="0" baseline="0" dirty="0">
                <a:ln>
                  <a:noFill/>
                </a:ln>
                <a:solidFill>
                  <a:schemeClr val="tx1"/>
                </a:solidFill>
                <a:effectLst/>
                <a:ea typeface="Times New Roman" pitchFamily="18" charset="0"/>
                <a:cs typeface="Times New Roman" pitchFamily="18" charset="0"/>
              </a:rPr>
              <a:t>Figure 7: Bounding boxes with dimension priors and location prediction. </a:t>
            </a:r>
          </a:p>
          <a:p>
            <a:pPr marL="0" marR="0" lvl="0" indent="0" algn="ctr" defTabSz="914400" rtl="0" eaLnBrk="1" fontAlgn="base" latinLnBrk="0" hangingPunct="1">
              <a:lnSpc>
                <a:spcPct val="100000"/>
              </a:lnSpc>
              <a:spcBef>
                <a:spcPct val="0"/>
              </a:spcBef>
              <a:spcAft>
                <a:spcPct val="0"/>
              </a:spcAft>
              <a:buClrTx/>
              <a:buSzTx/>
              <a:buFontTx/>
              <a:buNone/>
              <a:tabLst>
                <a:tab pos="1431925" algn="l"/>
              </a:tabLst>
            </a:pPr>
            <a:r>
              <a:rPr kumimoji="0" lang="en-US" b="0" i="1" u="none" strike="noStrike" cap="none" normalizeH="0" baseline="0" dirty="0">
                <a:ln>
                  <a:noFill/>
                </a:ln>
                <a:solidFill>
                  <a:schemeClr val="tx1"/>
                </a:solidFill>
                <a:effectLst/>
                <a:ea typeface="Times New Roman" pitchFamily="18" charset="0"/>
                <a:cs typeface="Times New Roman" pitchFamily="18" charset="0"/>
              </a:rPr>
              <a:t>The width and height are predicted as offsets from the cluster centroid</a:t>
            </a:r>
            <a:r>
              <a:rPr kumimoji="0" lang="en-US" sz="800" b="0" i="1" u="none" strike="noStrike" cap="none" normalizeH="0" baseline="0" dirty="0">
                <a:ln>
                  <a:noFill/>
                </a:ln>
                <a:solidFill>
                  <a:schemeClr val="tx1"/>
                </a:solidFill>
                <a:effectLst/>
                <a:ea typeface="Times New Roman" pitchFamily="18" charset="0"/>
                <a:cs typeface="Times New Roman" pitchFamily="18" charset="0"/>
              </a:rPr>
              <a:t>.</a:t>
            </a:r>
            <a:endParaRPr kumimoji="0" lang="en-US" sz="1800" b="0" i="1" u="none" strike="noStrike" cap="none" normalizeH="0" baseline="0" dirty="0">
              <a:ln>
                <a:noFill/>
              </a:ln>
              <a:solidFill>
                <a:schemeClr val="tx1"/>
              </a:solidFill>
              <a:effectLst/>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810512"/>
          </a:xfrm>
        </p:spPr>
        <p:txBody>
          <a:bodyPr/>
          <a:lstStyle/>
          <a:p>
            <a:r>
              <a:rPr lang="en-US" b="1" i="1" dirty="0">
                <a:solidFill>
                  <a:schemeClr val="tx2">
                    <a:lumMod val="50000"/>
                  </a:schemeClr>
                </a:solidFill>
              </a:rPr>
              <a:t>Object Detection - YOLO</a:t>
            </a:r>
            <a:endParaRPr lang="en-US" dirty="0"/>
          </a:p>
        </p:txBody>
      </p:sp>
      <p:sp>
        <p:nvSpPr>
          <p:cNvPr id="3" name="Content Placeholder 2"/>
          <p:cNvSpPr>
            <a:spLocks noGrp="1"/>
          </p:cNvSpPr>
          <p:nvPr>
            <p:ph idx="1"/>
          </p:nvPr>
        </p:nvSpPr>
        <p:spPr>
          <a:xfrm>
            <a:off x="457200" y="2819400"/>
            <a:ext cx="8229600" cy="3505200"/>
          </a:xfrm>
        </p:spPr>
        <p:txBody>
          <a:bodyPr/>
          <a:lstStyle/>
          <a:p>
            <a:r>
              <a:rPr lang="en-US" i="1" dirty="0">
                <a:solidFill>
                  <a:schemeClr val="tx2">
                    <a:lumMod val="50000"/>
                  </a:schemeClr>
                </a:solidFill>
              </a:rPr>
              <a:t>The YOLOv3 is Darknet-53 based network architecture and has a total of 53 convolution layers which are all followed by a batch normalization layer and Leaky ReLU activation, without any pooling layers , to prevent the loss of low-level featured that may arise during down sampling.</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762000"/>
          </a:xfrm>
        </p:spPr>
        <p:txBody>
          <a:bodyPr>
            <a:normAutofit fontScale="90000"/>
          </a:bodyPr>
          <a:lstStyle/>
          <a:p>
            <a:r>
              <a:rPr lang="en-US" b="1" i="1" dirty="0">
                <a:solidFill>
                  <a:schemeClr val="tx2">
                    <a:lumMod val="50000"/>
                  </a:schemeClr>
                </a:solidFill>
              </a:rPr>
              <a:t>Object Detection - YOLO</a:t>
            </a:r>
            <a:endParaRPr lang="en-US" dirty="0"/>
          </a:p>
        </p:txBody>
      </p:sp>
      <p:pic>
        <p:nvPicPr>
          <p:cNvPr id="3" name="Picture 2" descr="Table&#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7848600" cy="4800600"/>
          </a:xfrm>
          <a:prstGeom prst="rect">
            <a:avLst/>
          </a:prstGeom>
          <a:noFill/>
        </p:spPr>
      </p:pic>
      <p:sp>
        <p:nvSpPr>
          <p:cNvPr id="61441" name="Rectangle 1"/>
          <p:cNvSpPr>
            <a:spLocks noChangeArrowheads="1"/>
          </p:cNvSpPr>
          <p:nvPr/>
        </p:nvSpPr>
        <p:spPr bwMode="auto">
          <a:xfrm>
            <a:off x="1696713" y="6172200"/>
            <a:ext cx="5438348"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431925" algn="l"/>
              </a:tabLst>
            </a:pPr>
            <a:r>
              <a:rPr kumimoji="0" lang="en-US" b="0" i="1" u="none" strike="noStrike" cap="none" normalizeH="0" baseline="0" dirty="0">
                <a:ln>
                  <a:noFill/>
                </a:ln>
                <a:solidFill>
                  <a:schemeClr val="tx2">
                    <a:lumMod val="50000"/>
                  </a:schemeClr>
                </a:solidFill>
                <a:effectLst/>
                <a:ea typeface="Times New Roman" pitchFamily="18" charset="0"/>
                <a:cs typeface="Times New Roman" pitchFamily="18" charset="0"/>
              </a:rPr>
              <a:t>Figure 8: Network configuration of the YOLOv3 model</a:t>
            </a:r>
            <a:endParaRPr kumimoji="0" lang="en-US" b="0" i="1" u="none" strike="noStrike" cap="none" normalizeH="0" baseline="0" dirty="0">
              <a:ln>
                <a:noFill/>
              </a:ln>
              <a:solidFill>
                <a:schemeClr val="tx2">
                  <a:lumMod val="50000"/>
                </a:schemeClr>
              </a:solidFill>
              <a:effectLst/>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524000"/>
          </a:xfrm>
        </p:spPr>
        <p:txBody>
          <a:bodyPr>
            <a:normAutofit fontScale="90000"/>
          </a:bodyPr>
          <a:lstStyle/>
          <a:p>
            <a:r>
              <a:rPr lang="en-US" b="1" i="1" dirty="0">
                <a:solidFill>
                  <a:schemeClr val="tx2">
                    <a:lumMod val="50000"/>
                  </a:schemeClr>
                </a:solidFill>
              </a:rPr>
              <a:t>Research Questions and Hypothesis</a:t>
            </a:r>
            <a:br>
              <a:rPr lang="en-US" dirty="0"/>
            </a:br>
            <a:endParaRPr lang="en-US" dirty="0"/>
          </a:p>
        </p:txBody>
      </p:sp>
      <p:sp>
        <p:nvSpPr>
          <p:cNvPr id="3" name="Content Placeholder 2"/>
          <p:cNvSpPr>
            <a:spLocks noGrp="1"/>
          </p:cNvSpPr>
          <p:nvPr>
            <p:ph idx="1"/>
          </p:nvPr>
        </p:nvSpPr>
        <p:spPr>
          <a:xfrm>
            <a:off x="457200" y="2209800"/>
            <a:ext cx="8229600" cy="4114800"/>
          </a:xfrm>
        </p:spPr>
        <p:txBody>
          <a:bodyPr>
            <a:normAutofit lnSpcReduction="10000"/>
          </a:bodyPr>
          <a:lstStyle/>
          <a:p>
            <a:pPr algn="just">
              <a:buNone/>
            </a:pPr>
            <a:r>
              <a:rPr lang="en-US" i="1" dirty="0">
                <a:solidFill>
                  <a:schemeClr val="tx2">
                    <a:lumMod val="50000"/>
                  </a:schemeClr>
                </a:solidFill>
              </a:rPr>
              <a:t>Q1. How effective is the background subtraction technique of motion detection under varying environmental conditions?</a:t>
            </a:r>
          </a:p>
          <a:p>
            <a:pPr algn="just">
              <a:buNone/>
            </a:pPr>
            <a:r>
              <a:rPr lang="en-US" i="1" dirty="0">
                <a:solidFill>
                  <a:schemeClr val="tx2">
                    <a:lumMod val="50000"/>
                  </a:schemeClr>
                </a:solidFill>
              </a:rPr>
              <a:t>Q2. Which method is more suitable for face detection between Haar-cascades and MTCNN?</a:t>
            </a:r>
          </a:p>
          <a:p>
            <a:pPr algn="just">
              <a:buNone/>
            </a:pPr>
            <a:r>
              <a:rPr lang="en-US" i="1" dirty="0">
                <a:solidFill>
                  <a:schemeClr val="tx2">
                    <a:lumMod val="50000"/>
                  </a:schemeClr>
                </a:solidFill>
              </a:rPr>
              <a:t>Q3. Which of the classification methods between CNN, Logistic Regression and Kernel SVM is most suitable for recognizing faces in application to IVS?</a:t>
            </a:r>
          </a:p>
          <a:p>
            <a:pPr algn="just">
              <a:buNone/>
            </a:pPr>
            <a:r>
              <a:rPr lang="en-US" i="1" dirty="0">
                <a:solidFill>
                  <a:schemeClr val="tx2">
                    <a:lumMod val="50000"/>
                  </a:schemeClr>
                </a:solidFill>
              </a:rPr>
              <a:t>Q4. Which of the object detection models between ResNet and YOLO is more suitable for IVS application?</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47800"/>
            <a:ext cx="8400288" cy="1752600"/>
          </a:xfrm>
        </p:spPr>
        <p:txBody>
          <a:bodyPr>
            <a:normAutofit fontScale="90000"/>
          </a:bodyPr>
          <a:lstStyle/>
          <a:p>
            <a:r>
              <a:rPr lang="en-US" sz="4000" b="1" i="1" dirty="0">
                <a:solidFill>
                  <a:schemeClr val="tx2">
                    <a:lumMod val="50000"/>
                  </a:schemeClr>
                </a:solidFill>
              </a:rPr>
              <a:t>Q1.  How effective is the background subtraction technique of motion detection under varying environmental conditions?</a:t>
            </a:r>
            <a:br>
              <a:rPr lang="en-US" dirty="0"/>
            </a:br>
            <a:endParaRPr lang="en-US" dirty="0"/>
          </a:p>
        </p:txBody>
      </p:sp>
      <p:sp>
        <p:nvSpPr>
          <p:cNvPr id="3" name="Content Placeholder 2"/>
          <p:cNvSpPr>
            <a:spLocks noGrp="1"/>
          </p:cNvSpPr>
          <p:nvPr>
            <p:ph idx="1"/>
          </p:nvPr>
        </p:nvSpPr>
        <p:spPr>
          <a:xfrm>
            <a:off x="533400" y="2819400"/>
            <a:ext cx="8400288" cy="3429000"/>
          </a:xfrm>
        </p:spPr>
        <p:txBody>
          <a:bodyPr>
            <a:normAutofit/>
          </a:bodyPr>
          <a:lstStyle/>
          <a:p>
            <a:pPr algn="just">
              <a:buNone/>
            </a:pPr>
            <a:r>
              <a:rPr lang="en-US" i="1" dirty="0">
                <a:solidFill>
                  <a:schemeClr val="tx2">
                    <a:lumMod val="50000"/>
                  </a:schemeClr>
                </a:solidFill>
              </a:rPr>
              <a:t>-  To answer the first research question, the background subtraction algorithm developed in this work will be tested with real time surveillance under varying environmental conditions. The environmental conditions that would be varied our lights and wind the performance of the glory team will be estimated by visual inspection.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324088" cy="2743200"/>
          </a:xfrm>
        </p:spPr>
        <p:txBody>
          <a:bodyPr>
            <a:normAutofit/>
          </a:bodyPr>
          <a:lstStyle/>
          <a:p>
            <a:r>
              <a:rPr lang="en-US" sz="4000" b="1" i="1" dirty="0">
                <a:solidFill>
                  <a:schemeClr val="tx2">
                    <a:lumMod val="50000"/>
                  </a:schemeClr>
                </a:solidFill>
              </a:rPr>
              <a:t>Q2.  Which method is more suitable for face detection between Haar-cascades and MTCNN?</a:t>
            </a:r>
            <a:br>
              <a:rPr lang="en-US" dirty="0"/>
            </a:br>
            <a:endParaRPr lang="en-US" dirty="0"/>
          </a:p>
        </p:txBody>
      </p:sp>
      <p:sp>
        <p:nvSpPr>
          <p:cNvPr id="3" name="Content Placeholder 2"/>
          <p:cNvSpPr>
            <a:spLocks noGrp="1"/>
          </p:cNvSpPr>
          <p:nvPr>
            <p:ph idx="1"/>
          </p:nvPr>
        </p:nvSpPr>
        <p:spPr>
          <a:xfrm>
            <a:off x="533400" y="3200400"/>
            <a:ext cx="8400288" cy="3276600"/>
          </a:xfrm>
        </p:spPr>
        <p:txBody>
          <a:bodyPr>
            <a:normAutofit/>
          </a:bodyPr>
          <a:lstStyle/>
          <a:p>
            <a:pPr algn="just">
              <a:buNone/>
            </a:pPr>
            <a:r>
              <a:rPr lang="en-US" i="1" dirty="0">
                <a:solidFill>
                  <a:schemeClr val="tx2">
                    <a:lumMod val="50000"/>
                  </a:schemeClr>
                </a:solidFill>
              </a:rPr>
              <a:t>-  For this, the two different face detection techniques will be tested with four different images with a total of 100 faces. The faces are well varied with some tilted some giving gestures some wearing glasses, and some even slightly covered. The accuracy of the detection technique will be measured by the number of faces each method is able to detect from the datasets.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52688" cy="2544762"/>
          </a:xfrm>
        </p:spPr>
        <p:txBody>
          <a:bodyPr>
            <a:normAutofit fontScale="90000"/>
          </a:bodyPr>
          <a:lstStyle/>
          <a:p>
            <a:r>
              <a:rPr lang="en-US" sz="3600" b="1" i="1" dirty="0">
                <a:solidFill>
                  <a:schemeClr val="tx2">
                    <a:lumMod val="50000"/>
                  </a:schemeClr>
                </a:solidFill>
              </a:rPr>
              <a:t>Q3.  Which of the classification methods between CNN, Logistic Regression and Kernel SVM is most suitable for recognizing faces in application to IVS?</a:t>
            </a:r>
            <a:br>
              <a:rPr lang="en-US" dirty="0"/>
            </a:br>
            <a:endParaRPr lang="en-US" dirty="0"/>
          </a:p>
        </p:txBody>
      </p:sp>
      <p:sp>
        <p:nvSpPr>
          <p:cNvPr id="3" name="Content Placeholder 2"/>
          <p:cNvSpPr>
            <a:spLocks noGrp="1"/>
          </p:cNvSpPr>
          <p:nvPr>
            <p:ph idx="1"/>
          </p:nvPr>
        </p:nvSpPr>
        <p:spPr>
          <a:xfrm>
            <a:off x="381000" y="2514600"/>
            <a:ext cx="8552688" cy="3733800"/>
          </a:xfrm>
        </p:spPr>
        <p:txBody>
          <a:bodyPr>
            <a:normAutofit fontScale="92500" lnSpcReduction="10000"/>
          </a:bodyPr>
          <a:lstStyle/>
          <a:p>
            <a:pPr algn="just">
              <a:buNone/>
            </a:pPr>
            <a:r>
              <a:rPr lang="en-US" i="1" dirty="0">
                <a:solidFill>
                  <a:schemeClr val="tx2">
                    <a:lumMod val="50000"/>
                  </a:schemeClr>
                </a:solidFill>
              </a:rPr>
              <a:t>-   For the third question, the famous Labeled Faces in the Wild (LFW) dataset of face photographs will be used. This dataset was designed for studying the problem of unconstrained face recognition and it consists of 13,233 images and 5759 identities. This database was created and maintained by researchers at the University of Massachusetts, Amherst. In this experiment will be computing the accuracy of the different classification models under varying training sizes. Considering that the aim of this work is for implementation of IVS in real time video surveillance we will also be comparing the time performance off the different methods.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400288" cy="2468562"/>
          </a:xfrm>
        </p:spPr>
        <p:txBody>
          <a:bodyPr>
            <a:normAutofit fontScale="90000"/>
          </a:bodyPr>
          <a:lstStyle/>
          <a:p>
            <a:r>
              <a:rPr lang="en-US" sz="4000" b="1" i="1" dirty="0">
                <a:solidFill>
                  <a:schemeClr val="tx2">
                    <a:lumMod val="50000"/>
                  </a:schemeClr>
                </a:solidFill>
              </a:rPr>
              <a:t>Q4.  Which of the object detection models between </a:t>
            </a:r>
            <a:r>
              <a:rPr lang="en-US" sz="4000" b="1" i="1" dirty="0" err="1">
                <a:solidFill>
                  <a:schemeClr val="tx2">
                    <a:lumMod val="50000"/>
                  </a:schemeClr>
                </a:solidFill>
              </a:rPr>
              <a:t>ResNet</a:t>
            </a:r>
            <a:r>
              <a:rPr lang="en-US" sz="4000" b="1" i="1" dirty="0">
                <a:solidFill>
                  <a:schemeClr val="tx2">
                    <a:lumMod val="50000"/>
                  </a:schemeClr>
                </a:solidFill>
              </a:rPr>
              <a:t> and YOLO is more suitable for IVS application?</a:t>
            </a:r>
            <a:br>
              <a:rPr lang="en-US" dirty="0"/>
            </a:br>
            <a:endParaRPr lang="en-US" dirty="0"/>
          </a:p>
        </p:txBody>
      </p:sp>
      <p:sp>
        <p:nvSpPr>
          <p:cNvPr id="3" name="Content Placeholder 2"/>
          <p:cNvSpPr>
            <a:spLocks noGrp="1"/>
          </p:cNvSpPr>
          <p:nvPr>
            <p:ph idx="1"/>
          </p:nvPr>
        </p:nvSpPr>
        <p:spPr>
          <a:xfrm>
            <a:off x="457200" y="2514600"/>
            <a:ext cx="8476488" cy="4114800"/>
          </a:xfrm>
        </p:spPr>
        <p:txBody>
          <a:bodyPr>
            <a:normAutofit/>
          </a:bodyPr>
          <a:lstStyle/>
          <a:p>
            <a:pPr algn="just">
              <a:buNone/>
            </a:pPr>
            <a:r>
              <a:rPr lang="en-US" i="1" dirty="0">
                <a:solidFill>
                  <a:schemeClr val="tx2">
                    <a:lumMod val="50000"/>
                  </a:schemeClr>
                </a:solidFill>
              </a:rPr>
              <a:t>-  For the last research question, the Virat Video Dataset taken from CCTV security footages which includes actions performed by the general population at different locations will be used to compare the time and detection performance of the different object detection models. A set of random images collected over the internet will also be used to compare the detection performance of the three models.</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b="1" i="1" dirty="0">
                <a:solidFill>
                  <a:schemeClr val="tx2">
                    <a:lumMod val="50000"/>
                  </a:schemeClr>
                </a:solidFill>
              </a:rPr>
              <a:t>What is IVS?</a:t>
            </a:r>
          </a:p>
        </p:txBody>
      </p:sp>
      <p:sp>
        <p:nvSpPr>
          <p:cNvPr id="3" name="Content Placeholder 2"/>
          <p:cNvSpPr>
            <a:spLocks noGrp="1"/>
          </p:cNvSpPr>
          <p:nvPr>
            <p:ph idx="1"/>
          </p:nvPr>
        </p:nvSpPr>
        <p:spPr>
          <a:xfrm>
            <a:off x="457200" y="1828800"/>
            <a:ext cx="8229600" cy="5029200"/>
          </a:xfrm>
        </p:spPr>
        <p:txBody>
          <a:bodyPr>
            <a:normAutofit/>
          </a:bodyPr>
          <a:lstStyle/>
          <a:p>
            <a:pPr algn="just"/>
            <a:r>
              <a:rPr lang="en-US" i="1" dirty="0">
                <a:solidFill>
                  <a:schemeClr val="tx2">
                    <a:lumMod val="50000"/>
                  </a:schemeClr>
                </a:solidFill>
              </a:rPr>
              <a:t>Video surveillance systems like CCTV cameras are extensively deployed in a variety of sectors, including health sectors, traffic control, oil and gas mining, commercial buildings and more public areas.</a:t>
            </a:r>
          </a:p>
          <a:p>
            <a:pPr algn="just"/>
            <a:r>
              <a:rPr lang="en-US" i="1" dirty="0">
                <a:solidFill>
                  <a:schemeClr val="tx2">
                    <a:lumMod val="50000"/>
                  </a:schemeClr>
                </a:solidFill>
              </a:rPr>
              <a:t>These information sources collect the real time information from the deployed devices and analyze it for detecting any abnormal activity.</a:t>
            </a:r>
          </a:p>
          <a:p>
            <a:pPr algn="just"/>
            <a:r>
              <a:rPr lang="en-US" i="1" dirty="0">
                <a:solidFill>
                  <a:schemeClr val="tx2">
                    <a:lumMod val="50000"/>
                  </a:schemeClr>
                </a:solidFill>
              </a:rPr>
              <a:t>Past data helps in future decision making by mining insights.</a:t>
            </a:r>
          </a:p>
          <a:p>
            <a:pPr algn="just"/>
            <a:r>
              <a:rPr lang="en-US" i="1" dirty="0">
                <a:solidFill>
                  <a:schemeClr val="tx2">
                    <a:lumMod val="50000"/>
                  </a:schemeClr>
                </a:solidFill>
              </a:rPr>
              <a:t>Present data discovers motion patterns and can identify it.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4325112"/>
          </a:xfrm>
        </p:spPr>
        <p:txBody>
          <a:bodyPr>
            <a:normAutofit/>
          </a:bodyPr>
          <a:lstStyle/>
          <a:p>
            <a:r>
              <a:rPr lang="en-GB" sz="8800" b="1" i="1" dirty="0">
                <a:solidFill>
                  <a:schemeClr val="tx2">
                    <a:lumMod val="50000"/>
                  </a:schemeClr>
                </a:solidFill>
              </a:rPr>
              <a:t>Results and Comparisons:</a:t>
            </a:r>
            <a:br>
              <a:rPr lang="en-US" dirty="0"/>
            </a:b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1295400"/>
          </a:xfrm>
        </p:spPr>
        <p:txBody>
          <a:bodyPr>
            <a:noAutofit/>
          </a:bodyPr>
          <a:lstStyle/>
          <a:p>
            <a:r>
              <a:rPr lang="en-US" sz="4000" b="1" i="1" dirty="0">
                <a:solidFill>
                  <a:schemeClr val="tx2">
                    <a:lumMod val="50000"/>
                  </a:schemeClr>
                </a:solidFill>
              </a:rPr>
              <a:t>Comparison of Face Detection Techniques:</a:t>
            </a:r>
          </a:p>
        </p:txBody>
      </p:sp>
      <p:sp>
        <p:nvSpPr>
          <p:cNvPr id="3" name="Content Placeholder 2"/>
          <p:cNvSpPr>
            <a:spLocks noGrp="1"/>
          </p:cNvSpPr>
          <p:nvPr>
            <p:ph idx="1"/>
          </p:nvPr>
        </p:nvSpPr>
        <p:spPr>
          <a:xfrm>
            <a:off x="304800" y="1524000"/>
            <a:ext cx="8628888" cy="5029200"/>
          </a:xfrm>
        </p:spPr>
        <p:txBody>
          <a:bodyPr>
            <a:normAutofit fontScale="85000" lnSpcReduction="10000"/>
          </a:bodyPr>
          <a:lstStyle/>
          <a:p>
            <a:pPr>
              <a:buNone/>
            </a:pPr>
            <a:r>
              <a:rPr lang="en-GB" b="1" i="1" dirty="0">
                <a:solidFill>
                  <a:schemeClr val="tx2">
                    <a:lumMod val="50000"/>
                  </a:schemeClr>
                </a:solidFill>
              </a:rPr>
              <a:t>Haarcascades:</a:t>
            </a:r>
          </a:p>
          <a:p>
            <a:r>
              <a:rPr lang="en-GB" i="1" dirty="0">
                <a:solidFill>
                  <a:schemeClr val="tx2">
                    <a:lumMod val="50000"/>
                  </a:schemeClr>
                </a:solidFill>
              </a:rPr>
              <a:t>The Haarcascades technique had a detection accuracy of 72 percent. A closer inspection of some of the input images and the output of the detection algorithms showed that Haarcascades could not effectively identify distorted faces. Also, it could not identify faces with covered eyes or tilted heads effectively and thus,  more prone to false positives as it falsely detected some non-faces as faces. </a:t>
            </a:r>
          </a:p>
          <a:p>
            <a:r>
              <a:rPr lang="en-GB" i="1" dirty="0">
                <a:solidFill>
                  <a:schemeClr val="tx2">
                    <a:lumMod val="50000"/>
                  </a:schemeClr>
                </a:solidFill>
              </a:rPr>
              <a:t>In terms of computation, the Haar classifier was more computationally efficient and took less execution time (average of 4.3 seconds for the image dataset)</a:t>
            </a:r>
          </a:p>
          <a:p>
            <a:pPr>
              <a:buNone/>
            </a:pPr>
            <a:r>
              <a:rPr lang="en-GB" b="1" i="1" dirty="0">
                <a:solidFill>
                  <a:schemeClr val="tx2">
                    <a:lumMod val="50000"/>
                  </a:schemeClr>
                </a:solidFill>
              </a:rPr>
              <a:t>MTCNN:</a:t>
            </a:r>
          </a:p>
          <a:p>
            <a:r>
              <a:rPr lang="en-GB" i="1" dirty="0">
                <a:solidFill>
                  <a:schemeClr val="tx2">
                    <a:lumMod val="50000"/>
                  </a:schemeClr>
                </a:solidFill>
              </a:rPr>
              <a:t> MTCNN showed a higher degree of freedom and could detect partially covered faces and tilted faces with 87 percent detection accuracy.</a:t>
            </a:r>
          </a:p>
          <a:p>
            <a:r>
              <a:rPr lang="en-GB" i="1" dirty="0">
                <a:solidFill>
                  <a:schemeClr val="tx2">
                    <a:lumMod val="50000"/>
                  </a:schemeClr>
                </a:solidFill>
              </a:rPr>
              <a:t>MTCNN took more execution time with an average of 8.1 seconds.</a:t>
            </a:r>
            <a:endParaRPr lang="en-US" i="1" dirty="0">
              <a:solidFill>
                <a:schemeClr val="tx2">
                  <a:lumMod val="50000"/>
                </a:schemeClr>
              </a:solidFill>
            </a:endParaRP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a:buNone/>
            </a:pPr>
            <a:r>
              <a:rPr lang="en-US" dirty="0"/>
              <a:t> </a:t>
            </a:r>
          </a:p>
        </p:txBody>
      </p:sp>
      <p:pic>
        <p:nvPicPr>
          <p:cNvPr id="4" name="Picture 3" descr="A collage of people&#10;&#10;Description automatically generated with medium confidenc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609600"/>
            <a:ext cx="7924800" cy="4876799"/>
          </a:xfrm>
          <a:prstGeom prst="rect">
            <a:avLst/>
          </a:prstGeom>
          <a:noFill/>
        </p:spPr>
      </p:pic>
      <p:sp>
        <p:nvSpPr>
          <p:cNvPr id="62465" name="Rectangle 1"/>
          <p:cNvSpPr>
            <a:spLocks noChangeArrowheads="1"/>
          </p:cNvSpPr>
          <p:nvPr/>
        </p:nvSpPr>
        <p:spPr bwMode="auto">
          <a:xfrm>
            <a:off x="647225" y="5867400"/>
            <a:ext cx="7913128"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b="0" i="1" u="none" strike="noStrike" cap="none" normalizeH="0" baseline="0" dirty="0">
                <a:ln>
                  <a:noFill/>
                </a:ln>
                <a:solidFill>
                  <a:schemeClr val="tx2">
                    <a:lumMod val="50000"/>
                  </a:schemeClr>
                </a:solidFill>
                <a:effectLst/>
                <a:ea typeface="Times New Roman" pitchFamily="18" charset="0"/>
                <a:cs typeface="Times New Roman" pitchFamily="18" charset="0"/>
              </a:rPr>
              <a:t>Figure 9: Comparison of the outputs of Haarcascade face detector (left column)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b="0" i="1" u="none" strike="noStrike" cap="none" normalizeH="0" baseline="0" dirty="0">
                <a:ln>
                  <a:noFill/>
                </a:ln>
                <a:solidFill>
                  <a:schemeClr val="tx2">
                    <a:lumMod val="50000"/>
                  </a:schemeClr>
                </a:solidFill>
                <a:effectLst/>
                <a:ea typeface="Times New Roman" pitchFamily="18" charset="0"/>
                <a:cs typeface="Times New Roman" pitchFamily="18" charset="0"/>
              </a:rPr>
              <a:t> and MTCNN face detector (right column)</a:t>
            </a:r>
            <a:endParaRPr kumimoji="0" lang="en-GB" b="0" i="1" u="none" strike="noStrike" cap="none" normalizeH="0" baseline="0" dirty="0">
              <a:ln>
                <a:noFill/>
              </a:ln>
              <a:solidFill>
                <a:schemeClr val="tx2">
                  <a:lumMod val="50000"/>
                </a:schemeClr>
              </a:solidFill>
              <a:effectLst/>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Autofit/>
          </a:bodyPr>
          <a:lstStyle/>
          <a:p>
            <a:r>
              <a:rPr lang="en-US" sz="4000" b="1" i="1" dirty="0">
                <a:solidFill>
                  <a:schemeClr val="tx2">
                    <a:lumMod val="50000"/>
                  </a:schemeClr>
                </a:solidFill>
              </a:rPr>
              <a:t>Comparison of Face Classification Techniques</a:t>
            </a:r>
          </a:p>
        </p:txBody>
      </p:sp>
      <p:sp>
        <p:nvSpPr>
          <p:cNvPr id="3" name="Content Placeholder 2"/>
          <p:cNvSpPr>
            <a:spLocks noGrp="1"/>
          </p:cNvSpPr>
          <p:nvPr>
            <p:ph idx="1"/>
          </p:nvPr>
        </p:nvSpPr>
        <p:spPr>
          <a:xfrm>
            <a:off x="228600" y="1219200"/>
            <a:ext cx="8705088" cy="2743200"/>
          </a:xfrm>
        </p:spPr>
        <p:txBody>
          <a:bodyPr>
            <a:normAutofit fontScale="92500" lnSpcReduction="20000"/>
          </a:bodyPr>
          <a:lstStyle/>
          <a:p>
            <a:pPr algn="just">
              <a:buNone/>
            </a:pPr>
            <a:r>
              <a:rPr lang="en-GB" i="1" dirty="0">
                <a:solidFill>
                  <a:schemeClr val="tx2">
                    <a:lumMod val="50000"/>
                  </a:schemeClr>
                </a:solidFill>
              </a:rPr>
              <a:t>    For comparison , experiments were carried out using the LFW dataset with varying training size. The training set was varied through 50%, 40%, 30%, 20%, 10%, and 5% of the dataset. The predicted  results of the three models were computed and is shown below:</a:t>
            </a:r>
          </a:p>
          <a:p>
            <a:pPr>
              <a:buNone/>
            </a:pPr>
            <a:endParaRPr lang="en-US" dirty="0"/>
          </a:p>
          <a:p>
            <a:pPr>
              <a:buNone/>
            </a:pPr>
            <a:endParaRPr lang="en-US" dirty="0"/>
          </a:p>
          <a:p>
            <a:pPr>
              <a:buNone/>
            </a:pPr>
            <a:r>
              <a:rPr lang="en-GB" dirty="0"/>
              <a:t>. </a:t>
            </a:r>
            <a:endParaRPr lang="en-US" dirty="0"/>
          </a:p>
        </p:txBody>
      </p:sp>
      <p:pic>
        <p:nvPicPr>
          <p:cNvPr id="4" name="Picture 3" descr="Chart, line chart&#10;&#10;Description automatically generated"/>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895600"/>
            <a:ext cx="8001000" cy="3200400"/>
          </a:xfrm>
          <a:prstGeom prst="rect">
            <a:avLst/>
          </a:prstGeom>
          <a:noFill/>
        </p:spPr>
      </p:pic>
      <p:sp>
        <p:nvSpPr>
          <p:cNvPr id="21505" name="Rectangle 1"/>
          <p:cNvSpPr>
            <a:spLocks noChangeArrowheads="1"/>
          </p:cNvSpPr>
          <p:nvPr/>
        </p:nvSpPr>
        <p:spPr bwMode="auto">
          <a:xfrm>
            <a:off x="163505" y="6172200"/>
            <a:ext cx="889384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b="0" i="1" u="none" strike="noStrike" cap="none" normalizeH="0" baseline="0" dirty="0">
                <a:ln>
                  <a:noFill/>
                </a:ln>
                <a:solidFill>
                  <a:schemeClr val="tx2">
                    <a:lumMod val="50000"/>
                  </a:schemeClr>
                </a:solidFill>
                <a:effectLst/>
                <a:ea typeface="Times New Roman" pitchFamily="18" charset="0"/>
                <a:cs typeface="Times New Roman" pitchFamily="18" charset="0"/>
              </a:rPr>
              <a:t>Figure 10: Accuracy of the CNN, Kernel SVM and Logistic regression classification models</a:t>
            </a:r>
            <a:endParaRPr kumimoji="0" lang="en-GB" b="0" i="1" u="none" strike="noStrike" cap="none" normalizeH="0" baseline="0" dirty="0">
              <a:ln>
                <a:noFill/>
              </a:ln>
              <a:solidFill>
                <a:schemeClr val="tx2">
                  <a:lumMod val="50000"/>
                </a:schemeClr>
              </a:solidFill>
              <a:effectLst/>
              <a:latin typeface="Arial" pitchFamily="34" charset="0"/>
              <a:cs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4343400" cy="1962912"/>
          </a:xfrm>
        </p:spPr>
        <p:txBody>
          <a:bodyPr>
            <a:normAutofit fontScale="90000"/>
          </a:bodyPr>
          <a:lstStyle/>
          <a:p>
            <a:r>
              <a:rPr lang="en-US" sz="4000" b="1" i="1" dirty="0">
                <a:solidFill>
                  <a:schemeClr val="tx2">
                    <a:lumMod val="50000"/>
                  </a:schemeClr>
                </a:solidFill>
              </a:rPr>
              <a:t>Comparison of </a:t>
            </a:r>
            <a:br>
              <a:rPr lang="en-US" sz="4000" b="1" i="1" dirty="0">
                <a:solidFill>
                  <a:schemeClr val="tx2">
                    <a:lumMod val="50000"/>
                  </a:schemeClr>
                </a:solidFill>
              </a:rPr>
            </a:br>
            <a:r>
              <a:rPr lang="en-US" sz="4000" b="1" i="1" dirty="0">
                <a:solidFill>
                  <a:schemeClr val="tx2">
                    <a:lumMod val="50000"/>
                  </a:schemeClr>
                </a:solidFill>
              </a:rPr>
              <a:t>Face </a:t>
            </a:r>
            <a:br>
              <a:rPr lang="en-US" sz="4000" b="1" i="1" dirty="0">
                <a:solidFill>
                  <a:schemeClr val="tx2">
                    <a:lumMod val="50000"/>
                  </a:schemeClr>
                </a:solidFill>
              </a:rPr>
            </a:br>
            <a:r>
              <a:rPr lang="en-US" sz="4000" b="1" i="1" dirty="0">
                <a:solidFill>
                  <a:schemeClr val="tx2">
                    <a:lumMod val="50000"/>
                  </a:schemeClr>
                </a:solidFill>
              </a:rPr>
              <a:t>Classification Techniques:</a:t>
            </a:r>
          </a:p>
        </p:txBody>
      </p:sp>
      <p:sp>
        <p:nvSpPr>
          <p:cNvPr id="3" name="Content Placeholder 2"/>
          <p:cNvSpPr>
            <a:spLocks noGrp="1"/>
          </p:cNvSpPr>
          <p:nvPr>
            <p:ph idx="1"/>
          </p:nvPr>
        </p:nvSpPr>
        <p:spPr>
          <a:xfrm>
            <a:off x="304800" y="2743200"/>
            <a:ext cx="8534400" cy="3886200"/>
          </a:xfrm>
        </p:spPr>
        <p:txBody>
          <a:bodyPr>
            <a:normAutofit fontScale="77500" lnSpcReduction="20000"/>
          </a:bodyPr>
          <a:lstStyle/>
          <a:p>
            <a:pPr algn="just"/>
            <a:r>
              <a:rPr lang="en-GB" b="1" i="1" dirty="0">
                <a:solidFill>
                  <a:schemeClr val="tx2">
                    <a:lumMod val="50000"/>
                  </a:schemeClr>
                </a:solidFill>
              </a:rPr>
              <a:t> Accuracy:  </a:t>
            </a:r>
            <a:r>
              <a:rPr lang="en-GB" i="1" dirty="0">
                <a:solidFill>
                  <a:schemeClr val="tx2">
                    <a:lumMod val="50000"/>
                  </a:schemeClr>
                </a:solidFill>
              </a:rPr>
              <a:t>From the plot, the accuracy of Kernel SVM and Logistic regression decreased as the training size decreased. The accuracy of the Deep network on the other hand remained the same. This can be attributed to the fact that it is able to extract important features from the face (face embeddings) which is then used to in calculating similarity or dissimilarity between faces.</a:t>
            </a:r>
            <a:endParaRPr lang="en-US" i="1" dirty="0">
              <a:solidFill>
                <a:schemeClr val="tx2">
                  <a:lumMod val="50000"/>
                </a:schemeClr>
              </a:solidFill>
            </a:endParaRPr>
          </a:p>
          <a:p>
            <a:pPr algn="just"/>
            <a:r>
              <a:rPr lang="en-GB" b="1" i="1" dirty="0">
                <a:solidFill>
                  <a:schemeClr val="tx2">
                    <a:lumMod val="50000"/>
                  </a:schemeClr>
                </a:solidFill>
              </a:rPr>
              <a:t>Time efficiency: </a:t>
            </a:r>
            <a:r>
              <a:rPr lang="en-GB" i="1" dirty="0">
                <a:solidFill>
                  <a:schemeClr val="tx2">
                    <a:lumMod val="50000"/>
                  </a:schemeClr>
                </a:solidFill>
              </a:rPr>
              <a:t>In terms of computation time, the training time and test time for the different models was measured . The result shows that for its high accuracy, CNN has a computational trade-off as it has a high execution time in testing. Logistic regression had the least testing execution time. In training, Kernel SVM had the best time efficiency.</a:t>
            </a:r>
          </a:p>
          <a:p>
            <a:pPr algn="just"/>
            <a:r>
              <a:rPr lang="en-GB" i="1" dirty="0">
                <a:solidFill>
                  <a:schemeClr val="tx2">
                    <a:lumMod val="50000"/>
                  </a:schemeClr>
                </a:solidFill>
              </a:rPr>
              <a:t>The deep network using a feature extraction technique can recognize a face from just one sample by getting the face embedding and computing the distance between the new observation and the saved embedding and using a threshold value to classify the faces as the same or different.</a:t>
            </a:r>
          </a:p>
          <a:p>
            <a:endParaRPr lang="en-US" dirty="0"/>
          </a:p>
        </p:txBody>
      </p:sp>
      <p:graphicFrame>
        <p:nvGraphicFramePr>
          <p:cNvPr id="4" name="Table 3"/>
          <p:cNvGraphicFramePr>
            <a:graphicFrameLocks noGrp="1"/>
          </p:cNvGraphicFramePr>
          <p:nvPr/>
        </p:nvGraphicFramePr>
        <p:xfrm>
          <a:off x="3886200" y="533401"/>
          <a:ext cx="4568825" cy="1371599"/>
        </p:xfrm>
        <a:graphic>
          <a:graphicData uri="http://schemas.openxmlformats.org/drawingml/2006/table">
            <a:tbl>
              <a:tblPr/>
              <a:tblGrid>
                <a:gridCol w="1519684">
                  <a:extLst>
                    <a:ext uri="{9D8B030D-6E8A-4147-A177-3AD203B41FA5}">
                      <a16:colId xmlns:a16="http://schemas.microsoft.com/office/drawing/2014/main" val="20000"/>
                    </a:ext>
                  </a:extLst>
                </a:gridCol>
                <a:gridCol w="1523594">
                  <a:extLst>
                    <a:ext uri="{9D8B030D-6E8A-4147-A177-3AD203B41FA5}">
                      <a16:colId xmlns:a16="http://schemas.microsoft.com/office/drawing/2014/main" val="20001"/>
                    </a:ext>
                  </a:extLst>
                </a:gridCol>
                <a:gridCol w="1525547">
                  <a:extLst>
                    <a:ext uri="{9D8B030D-6E8A-4147-A177-3AD203B41FA5}">
                      <a16:colId xmlns:a16="http://schemas.microsoft.com/office/drawing/2014/main" val="20002"/>
                    </a:ext>
                  </a:extLst>
                </a:gridCol>
              </a:tblGrid>
              <a:tr h="453778">
                <a:tc>
                  <a:txBody>
                    <a:bodyPr/>
                    <a:lstStyle/>
                    <a:p>
                      <a:pPr marL="0" marR="0">
                        <a:lnSpc>
                          <a:spcPct val="107000"/>
                        </a:lnSpc>
                        <a:spcBef>
                          <a:spcPts val="0"/>
                        </a:spcBef>
                        <a:spcAft>
                          <a:spcPts val="0"/>
                        </a:spcAft>
                      </a:pPr>
                      <a:r>
                        <a:rPr lang="en-US" sz="1100" b="1" dirty="0">
                          <a:latin typeface="Calibri"/>
                          <a:ea typeface="Calibri"/>
                          <a:cs typeface="Arial"/>
                        </a:rPr>
                        <a:t>Model</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dirty="0">
                          <a:latin typeface="Calibri"/>
                          <a:ea typeface="Calibri"/>
                          <a:cs typeface="Arial"/>
                        </a:rPr>
                        <a:t>Average Training time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b="1">
                          <a:latin typeface="Calibri"/>
                          <a:ea typeface="Calibri"/>
                          <a:cs typeface="Arial"/>
                        </a:rPr>
                        <a:t>Average testing time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1756">
                <a:tc>
                  <a:txBody>
                    <a:bodyPr/>
                    <a:lstStyle/>
                    <a:p>
                      <a:pPr marL="0" marR="0">
                        <a:lnSpc>
                          <a:spcPct val="107000"/>
                        </a:lnSpc>
                        <a:spcBef>
                          <a:spcPts val="0"/>
                        </a:spcBef>
                        <a:spcAft>
                          <a:spcPts val="0"/>
                        </a:spcAft>
                      </a:pPr>
                      <a:r>
                        <a:rPr lang="en-US" sz="1100">
                          <a:latin typeface="Calibri"/>
                          <a:ea typeface="Calibri"/>
                          <a:cs typeface="Arial"/>
                        </a:rPr>
                        <a:t>CNN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latin typeface="Calibri"/>
                          <a:ea typeface="Calibri"/>
                          <a:cs typeface="Arial"/>
                        </a:rPr>
                        <a:t>1420ms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latin typeface="Calibri"/>
                          <a:ea typeface="Calibri"/>
                          <a:cs typeface="Arial"/>
                        </a:rPr>
                        <a:t>49800ms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2022">
                <a:tc>
                  <a:txBody>
                    <a:bodyPr/>
                    <a:lstStyle/>
                    <a:p>
                      <a:pPr marL="0" marR="0">
                        <a:lnSpc>
                          <a:spcPct val="107000"/>
                        </a:lnSpc>
                        <a:spcBef>
                          <a:spcPts val="0"/>
                        </a:spcBef>
                        <a:spcAft>
                          <a:spcPts val="0"/>
                        </a:spcAft>
                      </a:pPr>
                      <a:r>
                        <a:rPr lang="en-US" sz="1100">
                          <a:latin typeface="Calibri"/>
                          <a:ea typeface="Calibri"/>
                          <a:cs typeface="Arial"/>
                        </a:rPr>
                        <a:t>Kernel SVM</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latin typeface="Calibri"/>
                          <a:ea typeface="Calibri"/>
                          <a:cs typeface="Arial"/>
                        </a:rPr>
                        <a:t>979ms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latin typeface="Calibri"/>
                          <a:ea typeface="Calibri"/>
                          <a:cs typeface="Arial"/>
                        </a:rPr>
                        <a:t>1200ms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4043">
                <a:tc>
                  <a:txBody>
                    <a:bodyPr/>
                    <a:lstStyle/>
                    <a:p>
                      <a:pPr marL="0" marR="0">
                        <a:lnSpc>
                          <a:spcPct val="107000"/>
                        </a:lnSpc>
                        <a:spcBef>
                          <a:spcPts val="0"/>
                        </a:spcBef>
                        <a:spcAft>
                          <a:spcPts val="0"/>
                        </a:spcAft>
                      </a:pPr>
                      <a:r>
                        <a:rPr lang="en-US" sz="1100">
                          <a:latin typeface="Calibri"/>
                          <a:ea typeface="Calibri"/>
                          <a:cs typeface="Arial"/>
                        </a:rPr>
                        <a:t>Logistic Regression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latin typeface="Calibri"/>
                          <a:ea typeface="Calibri"/>
                          <a:cs typeface="Arial"/>
                        </a:rPr>
                        <a:t>1610ms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latin typeface="Calibri"/>
                          <a:ea typeface="Calibri"/>
                          <a:cs typeface="Arial"/>
                        </a:rPr>
                        <a:t>36.9ms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0481" name="Rectangle 1"/>
          <p:cNvSpPr>
            <a:spLocks noChangeArrowheads="1"/>
          </p:cNvSpPr>
          <p:nvPr/>
        </p:nvSpPr>
        <p:spPr bwMode="auto">
          <a:xfrm>
            <a:off x="3962400" y="2011978"/>
            <a:ext cx="4734245"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1" u="none" strike="noStrike" cap="none" normalizeH="0" baseline="0" dirty="0">
                <a:ln>
                  <a:noFill/>
                </a:ln>
                <a:solidFill>
                  <a:schemeClr val="tx2">
                    <a:lumMod val="50000"/>
                  </a:schemeClr>
                </a:solidFill>
                <a:effectLst/>
                <a:ea typeface="Times New Roman" pitchFamily="18" charset="0"/>
                <a:cs typeface="Times New Roman" pitchFamily="18" charset="0"/>
              </a:rPr>
              <a:t>Table 1: Table showing the computational time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1" u="none" strike="noStrike" cap="none" normalizeH="0" baseline="0" dirty="0">
                <a:ln>
                  <a:noFill/>
                </a:ln>
                <a:solidFill>
                  <a:schemeClr val="tx2">
                    <a:lumMod val="50000"/>
                  </a:schemeClr>
                </a:solidFill>
                <a:effectLst/>
                <a:ea typeface="Times New Roman" pitchFamily="18" charset="0"/>
                <a:cs typeface="Times New Roman" pitchFamily="18" charset="0"/>
              </a:rPr>
              <a:t> for training and testing the classification models</a:t>
            </a:r>
            <a:endParaRPr kumimoji="0" lang="en-GB" sz="1600" b="0" i="1" u="none" strike="noStrike" cap="none" normalizeH="0" baseline="0" dirty="0">
              <a:ln>
                <a:noFill/>
              </a:ln>
              <a:solidFill>
                <a:schemeClr val="tx2">
                  <a:lumMod val="50000"/>
                </a:schemeClr>
              </a:solidFill>
              <a:effectLst/>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91512"/>
          </a:xfrm>
        </p:spPr>
        <p:txBody>
          <a:bodyPr>
            <a:normAutofit fontScale="90000"/>
          </a:bodyPr>
          <a:lstStyle/>
          <a:p>
            <a:r>
              <a:rPr lang="en-US" b="1" i="1" dirty="0">
                <a:solidFill>
                  <a:schemeClr val="tx2">
                    <a:lumMod val="50000"/>
                  </a:schemeClr>
                </a:solidFill>
              </a:rPr>
              <a:t>Comparison of </a:t>
            </a:r>
            <a:r>
              <a:rPr lang="en-GB" b="1" i="1" dirty="0">
                <a:solidFill>
                  <a:schemeClr val="tx2">
                    <a:lumMod val="50000"/>
                  </a:schemeClr>
                </a:solidFill>
              </a:rPr>
              <a:t>Object Detection </a:t>
            </a:r>
            <a:r>
              <a:rPr lang="en-US" b="1" i="1" dirty="0">
                <a:solidFill>
                  <a:schemeClr val="tx2">
                    <a:lumMod val="50000"/>
                  </a:schemeClr>
                </a:solidFill>
              </a:rPr>
              <a:t>Techniques:</a:t>
            </a:r>
            <a:br>
              <a:rPr lang="en-US" dirty="0"/>
            </a:br>
            <a:endParaRPr lang="en-US" dirty="0"/>
          </a:p>
        </p:txBody>
      </p:sp>
      <p:sp>
        <p:nvSpPr>
          <p:cNvPr id="3" name="Content Placeholder 2"/>
          <p:cNvSpPr>
            <a:spLocks noGrp="1"/>
          </p:cNvSpPr>
          <p:nvPr>
            <p:ph idx="1"/>
          </p:nvPr>
        </p:nvSpPr>
        <p:spPr>
          <a:xfrm>
            <a:off x="381000" y="2438400"/>
            <a:ext cx="8552688" cy="4038600"/>
          </a:xfrm>
        </p:spPr>
        <p:txBody>
          <a:bodyPr>
            <a:normAutofit fontScale="92500" lnSpcReduction="20000"/>
          </a:bodyPr>
          <a:lstStyle/>
          <a:p>
            <a:pPr marL="514350" indent="-514350" algn="just">
              <a:buAutoNum type="arabicParenR"/>
            </a:pPr>
            <a:r>
              <a:rPr lang="en-GB" i="1" dirty="0">
                <a:solidFill>
                  <a:schemeClr val="tx2">
                    <a:lumMod val="50000"/>
                  </a:schemeClr>
                </a:solidFill>
              </a:rPr>
              <a:t>In the first experiment, the two models were tested on a set of random images collected over the internet. The results of the models on one of the samples can be seen in figure 11. ResNet50 and YOLOv3 had comparatively similar detection performance in a traffic setting as well. </a:t>
            </a:r>
          </a:p>
          <a:p>
            <a:pPr marL="514350" indent="-514350" algn="just">
              <a:buAutoNum type="arabicParenR"/>
            </a:pPr>
            <a:r>
              <a:rPr lang="en-GB" i="1" dirty="0">
                <a:solidFill>
                  <a:schemeClr val="tx2">
                    <a:lumMod val="50000"/>
                  </a:schemeClr>
                </a:solidFill>
              </a:rPr>
              <a:t>Detection Performance: In a restaurant setting, YOLOv3 performed slightly better than ResNet as it could identify the dining table and donut. ResNet on the other hand identified the cell phone on the table which YOLOv3 did not. Overall, in terms of detection performance on the image database, both models perform comparatively equally but ResNet50 outperforms YOLOv3 in the detection of small objects. (Figure 11)</a:t>
            </a:r>
            <a:endParaRPr lang="en-US" i="1" dirty="0">
              <a:solidFill>
                <a:schemeClr val="tx2">
                  <a:lumMod val="50000"/>
                </a:schemeClr>
              </a:solidFill>
            </a:endParaRPr>
          </a:p>
          <a:p>
            <a:pPr marL="514350" indent="-514350" algn="just">
              <a:buAutoNum type="arabicParenR"/>
            </a:pPr>
            <a:endParaRPr lang="en-GB" i="1" dirty="0">
              <a:solidFill>
                <a:schemeClr val="tx2">
                  <a:lumMod val="50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solidFill>
                  <a:schemeClr val="tx2">
                    <a:lumMod val="50000"/>
                  </a:schemeClr>
                </a:solidFill>
              </a:rPr>
              <a:t>Comparison of </a:t>
            </a:r>
            <a:r>
              <a:rPr lang="en-GB" b="1" i="1" dirty="0">
                <a:solidFill>
                  <a:schemeClr val="tx2">
                    <a:lumMod val="50000"/>
                  </a:schemeClr>
                </a:solidFill>
              </a:rPr>
              <a:t>Object Detection </a:t>
            </a:r>
            <a:r>
              <a:rPr lang="en-US" b="1" i="1" dirty="0">
                <a:solidFill>
                  <a:schemeClr val="tx2">
                    <a:lumMod val="50000"/>
                  </a:schemeClr>
                </a:solidFill>
              </a:rPr>
              <a:t>Techniques:</a:t>
            </a:r>
            <a:endParaRPr lang="en-US" dirty="0"/>
          </a:p>
        </p:txBody>
      </p:sp>
      <p:sp>
        <p:nvSpPr>
          <p:cNvPr id="3" name="Content Placeholder 2"/>
          <p:cNvSpPr>
            <a:spLocks noGrp="1"/>
          </p:cNvSpPr>
          <p:nvPr>
            <p:ph idx="1"/>
          </p:nvPr>
        </p:nvSpPr>
        <p:spPr>
          <a:xfrm>
            <a:off x="685800" y="2209800"/>
            <a:ext cx="7848600" cy="4038600"/>
          </a:xfrm>
        </p:spPr>
        <p:txBody>
          <a:bodyPr>
            <a:normAutofit fontScale="92500"/>
          </a:bodyPr>
          <a:lstStyle/>
          <a:p>
            <a:pPr algn="just">
              <a:buNone/>
            </a:pPr>
            <a:r>
              <a:rPr lang="en-GB" i="1" dirty="0">
                <a:solidFill>
                  <a:schemeClr val="tx2">
                    <a:lumMod val="50000"/>
                  </a:schemeClr>
                </a:solidFill>
              </a:rPr>
              <a:t>c) The computation efficiency of the two models were tested using videos from the Virat Video Dataset and the metric used was the inference time which is the average time it takes the model to process an image. Yolov3 had an average inference time of 31ms while ResNet50 had an average inference time of 88ms. This mean that if applied to real time object detection, the maximum frame rate of the Resnet50 will be 11.4fps while that of YOLOv3 will be 32.3fps. The relatively low frame speed of Resnet50 make it less suitable for real time intelligent video surveillance.</a:t>
            </a:r>
            <a:endParaRPr lang="en-US" i="1" dirty="0">
              <a:solidFill>
                <a:schemeClr val="tx2">
                  <a:lumMod val="50000"/>
                </a:schemeClr>
              </a:solidFill>
            </a:endParaRP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b="1" i="1" dirty="0">
                <a:solidFill>
                  <a:schemeClr val="tx2">
                    <a:lumMod val="50000"/>
                  </a:schemeClr>
                </a:solidFill>
              </a:rPr>
              <a:t>Comparison of </a:t>
            </a:r>
            <a:r>
              <a:rPr lang="en-GB" b="1" i="1" dirty="0">
                <a:solidFill>
                  <a:schemeClr val="tx2">
                    <a:lumMod val="50000"/>
                  </a:schemeClr>
                </a:solidFill>
              </a:rPr>
              <a:t>Object Detection </a:t>
            </a:r>
            <a:r>
              <a:rPr lang="en-US" b="1" i="1" dirty="0">
                <a:solidFill>
                  <a:schemeClr val="tx2">
                    <a:lumMod val="50000"/>
                  </a:schemeClr>
                </a:solidFill>
              </a:rPr>
              <a:t>Techniques:</a:t>
            </a:r>
            <a:endParaRPr lang="en-US" dirty="0"/>
          </a:p>
        </p:txBody>
      </p:sp>
      <p:pic>
        <p:nvPicPr>
          <p:cNvPr id="4" name="Content Placeholder 3" descr="A group of women sitting at a table&#10;&#10;Description automatically generated with low confidence"/>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524000"/>
            <a:ext cx="7924800" cy="4038600"/>
          </a:xfrm>
          <a:prstGeom prst="rect">
            <a:avLst/>
          </a:prstGeom>
          <a:noFill/>
        </p:spPr>
      </p:pic>
      <p:sp>
        <p:nvSpPr>
          <p:cNvPr id="64513" name="Rectangle 1"/>
          <p:cNvSpPr>
            <a:spLocks noChangeArrowheads="1"/>
          </p:cNvSpPr>
          <p:nvPr/>
        </p:nvSpPr>
        <p:spPr bwMode="auto">
          <a:xfrm>
            <a:off x="379159" y="5867400"/>
            <a:ext cx="8097922"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b="0" i="1" u="none" strike="noStrike" cap="none" normalizeH="0" baseline="0" dirty="0">
                <a:ln>
                  <a:noFill/>
                </a:ln>
                <a:solidFill>
                  <a:schemeClr val="tx2">
                    <a:lumMod val="50000"/>
                  </a:schemeClr>
                </a:solidFill>
                <a:effectLst/>
                <a:ea typeface="Times New Roman" pitchFamily="18" charset="0"/>
                <a:cs typeface="Times New Roman" pitchFamily="18" charset="0"/>
              </a:rPr>
              <a:t>Figure 11: Figure showing the detection output of ResNet50 and YOLOv3 on a test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b="0" i="1" u="none" strike="noStrike" cap="none" normalizeH="0" baseline="0" dirty="0">
                <a:ln>
                  <a:noFill/>
                </a:ln>
                <a:solidFill>
                  <a:schemeClr val="tx2">
                    <a:lumMod val="50000"/>
                  </a:schemeClr>
                </a:solidFill>
                <a:effectLst/>
                <a:ea typeface="Times New Roman" pitchFamily="18" charset="0"/>
                <a:cs typeface="Times New Roman" pitchFamily="18" charset="0"/>
              </a:rPr>
              <a:t> image (restaurant)</a:t>
            </a:r>
            <a:endParaRPr kumimoji="0" lang="en-GB" b="0" i="1" u="none" strike="noStrike" cap="none" normalizeH="0" baseline="0" dirty="0">
              <a:ln>
                <a:noFill/>
              </a:ln>
              <a:solidFill>
                <a:schemeClr val="tx2">
                  <a:lumMod val="50000"/>
                </a:schemeClr>
              </a:solidFill>
              <a:effectLst/>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962912"/>
          </a:xfrm>
        </p:spPr>
        <p:txBody>
          <a:bodyPr/>
          <a:lstStyle/>
          <a:p>
            <a:r>
              <a:rPr lang="en-US" b="1" i="1" dirty="0">
                <a:solidFill>
                  <a:schemeClr val="tx2">
                    <a:lumMod val="50000"/>
                  </a:schemeClr>
                </a:solidFill>
              </a:rPr>
              <a:t>Conclusion:</a:t>
            </a:r>
          </a:p>
        </p:txBody>
      </p:sp>
      <p:sp>
        <p:nvSpPr>
          <p:cNvPr id="3" name="Content Placeholder 2"/>
          <p:cNvSpPr>
            <a:spLocks noGrp="1"/>
          </p:cNvSpPr>
          <p:nvPr>
            <p:ph idx="1"/>
          </p:nvPr>
        </p:nvSpPr>
        <p:spPr>
          <a:xfrm>
            <a:off x="457200" y="3048000"/>
            <a:ext cx="8229600" cy="3276600"/>
          </a:xfrm>
        </p:spPr>
        <p:txBody>
          <a:bodyPr>
            <a:normAutofit/>
          </a:bodyPr>
          <a:lstStyle/>
          <a:p>
            <a:pPr algn="just"/>
            <a:r>
              <a:rPr lang="en-GB" i="1" dirty="0">
                <a:solidFill>
                  <a:schemeClr val="tx2">
                    <a:lumMod val="50000"/>
                  </a:schemeClr>
                </a:solidFill>
              </a:rPr>
              <a:t>From this experiment, the Background Subtraction technique for motion detection is only suitable for indoor applications as its performance is highly susceptible to noise due to changing environmental factors like light intensity, shadows, and wind. </a:t>
            </a:r>
            <a:endParaRPr lang="en-US" i="1" dirty="0">
              <a:solidFill>
                <a:schemeClr val="tx2">
                  <a:lumMod val="50000"/>
                </a:schemeClr>
              </a:solidFill>
            </a:endParaRP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chemeClr val="tx2">
                    <a:lumMod val="50000"/>
                  </a:schemeClr>
                </a:solidFill>
              </a:rPr>
              <a:t>Conclusion: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GB" i="1" dirty="0">
                <a:solidFill>
                  <a:schemeClr val="tx2">
                    <a:lumMod val="50000"/>
                  </a:schemeClr>
                </a:solidFill>
              </a:rPr>
              <a:t>For the face detection aspect of the face recognition, Haarcascade detection was more time efficient but will be less suitable due to its poor detection accuracy on distorted or tilted faces. MTCNN proved to be a better face detection model as it is more robust to variations in facial orientations and distortions. For the classification part of the facial recognition, the neural network has high computational time but its ability to recognize faces from only one sample by creating a facial embedding of the face which highlights all the important facial features make it more applicable in Intelligent Video Surveillance because in real life situations, we may not have the luxury of getting multiple and varied pictures of a person to train the other models to properly identify the face of a person. </a:t>
            </a:r>
            <a:endParaRPr lang="en-US" i="1" dirty="0">
              <a:solidFill>
                <a:schemeClr val="tx2">
                  <a:lumMod val="50000"/>
                </a:schemeClr>
              </a:solidFill>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lstStyle/>
          <a:p>
            <a:r>
              <a:rPr lang="en-US" b="1" i="1" dirty="0">
                <a:solidFill>
                  <a:schemeClr val="tx2">
                    <a:lumMod val="50000"/>
                  </a:schemeClr>
                </a:solidFill>
              </a:rPr>
              <a:t>Why is it required?</a:t>
            </a:r>
          </a:p>
        </p:txBody>
      </p:sp>
      <p:sp>
        <p:nvSpPr>
          <p:cNvPr id="3" name="Content Placeholder 2"/>
          <p:cNvSpPr>
            <a:spLocks noGrp="1"/>
          </p:cNvSpPr>
          <p:nvPr>
            <p:ph idx="1"/>
          </p:nvPr>
        </p:nvSpPr>
        <p:spPr>
          <a:xfrm>
            <a:off x="457200" y="1371600"/>
            <a:ext cx="8229600" cy="5715000"/>
          </a:xfrm>
        </p:spPr>
        <p:txBody>
          <a:bodyPr>
            <a:normAutofit fontScale="32500" lnSpcReduction="20000"/>
          </a:bodyPr>
          <a:lstStyle/>
          <a:p>
            <a:pPr algn="just"/>
            <a:endParaRPr lang="en-US" dirty="0"/>
          </a:p>
          <a:p>
            <a:pPr algn="just">
              <a:buNone/>
            </a:pPr>
            <a:r>
              <a:rPr lang="en-GB" sz="5900" i="1" dirty="0">
                <a:solidFill>
                  <a:schemeClr val="tx2">
                    <a:lumMod val="50000"/>
                  </a:schemeClr>
                </a:solidFill>
              </a:rPr>
              <a:t>    </a:t>
            </a:r>
            <a:r>
              <a:rPr lang="en-GB" sz="6200" i="1" dirty="0">
                <a:solidFill>
                  <a:schemeClr val="tx2">
                    <a:lumMod val="50000"/>
                  </a:schemeClr>
                </a:solidFill>
              </a:rPr>
              <a:t>Various incidents or crimes can be prevented analyzing data especially, captured through the images and videos, as, human observation of these activities is a difficult, time consuming, error prone and not always efficient. </a:t>
            </a:r>
            <a:endParaRPr lang="en-US" sz="6200" i="1" dirty="0">
              <a:solidFill>
                <a:schemeClr val="tx2">
                  <a:lumMod val="50000"/>
                </a:schemeClr>
              </a:solidFill>
            </a:endParaRPr>
          </a:p>
          <a:p>
            <a:pPr algn="just"/>
            <a:r>
              <a:rPr lang="en-US" sz="6200" b="1" i="1" dirty="0">
                <a:solidFill>
                  <a:schemeClr val="tx2">
                    <a:lumMod val="50000"/>
                  </a:schemeClr>
                </a:solidFill>
              </a:rPr>
              <a:t>For security and safety</a:t>
            </a:r>
            <a:r>
              <a:rPr lang="en-US" sz="6200" i="1" dirty="0">
                <a:solidFill>
                  <a:schemeClr val="tx2">
                    <a:lumMod val="50000"/>
                  </a:schemeClr>
                </a:solidFill>
              </a:rPr>
              <a:t>:  The data recordings act as strong evidences and display the details of any crime or rule breaking happening in that area and helps in recognizing where and what type of preventive measure should be taken to avoid that.</a:t>
            </a:r>
          </a:p>
          <a:p>
            <a:pPr algn="just"/>
            <a:r>
              <a:rPr lang="en-US" sz="6200" b="1" i="1" dirty="0">
                <a:solidFill>
                  <a:schemeClr val="tx2">
                    <a:lumMod val="50000"/>
                  </a:schemeClr>
                </a:solidFill>
              </a:rPr>
              <a:t>To prevent road incidents</a:t>
            </a:r>
            <a:r>
              <a:rPr lang="en-US" sz="6200" i="1" dirty="0">
                <a:solidFill>
                  <a:schemeClr val="tx2">
                    <a:lumMod val="50000"/>
                  </a:schemeClr>
                </a:solidFill>
              </a:rPr>
              <a:t>: By detecting over-speeding, breaking of traffic rules and then, identifying  the vehicle owner to take appropriate actions.</a:t>
            </a:r>
          </a:p>
          <a:p>
            <a:pPr algn="just"/>
            <a:r>
              <a:rPr lang="en-US" sz="6200" i="1" dirty="0">
                <a:solidFill>
                  <a:schemeClr val="tx2">
                    <a:lumMod val="50000"/>
                  </a:schemeClr>
                </a:solidFill>
              </a:rPr>
              <a:t>To capture the motions of activities where human presence cannot be possible or dangerous such as war zones, military areas, nuclear plants, coal mining fields, etc.</a:t>
            </a:r>
          </a:p>
          <a:p>
            <a:pPr algn="just"/>
            <a:r>
              <a:rPr lang="en-US" sz="6200" b="1" i="1" dirty="0">
                <a:solidFill>
                  <a:schemeClr val="tx2">
                    <a:lumMod val="50000"/>
                  </a:schemeClr>
                </a:solidFill>
              </a:rPr>
              <a:t>Violent social gatherings </a:t>
            </a:r>
            <a:r>
              <a:rPr lang="en-US" sz="6200" i="1" dirty="0">
                <a:solidFill>
                  <a:schemeClr val="tx2">
                    <a:lumMod val="50000"/>
                  </a:schemeClr>
                </a:solidFill>
              </a:rPr>
              <a:t>can be prevented. Also, in case of peaceful protests, the safety of  common people can be ensured.</a:t>
            </a:r>
          </a:p>
          <a:p>
            <a:pPr algn="just"/>
            <a:r>
              <a:rPr lang="en-US" sz="6200" b="1" i="1" dirty="0">
                <a:solidFill>
                  <a:schemeClr val="tx2">
                    <a:lumMod val="50000"/>
                  </a:schemeClr>
                </a:solidFill>
              </a:rPr>
              <a:t>Global Awareness</a:t>
            </a:r>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chemeClr val="tx2">
                    <a:lumMod val="50000"/>
                  </a:schemeClr>
                </a:solidFill>
              </a:rPr>
              <a:t>Conclusion:</a:t>
            </a:r>
            <a:endParaRPr lang="en-US" dirty="0"/>
          </a:p>
        </p:txBody>
      </p:sp>
      <p:sp>
        <p:nvSpPr>
          <p:cNvPr id="3" name="Content Placeholder 2"/>
          <p:cNvSpPr>
            <a:spLocks noGrp="1"/>
          </p:cNvSpPr>
          <p:nvPr>
            <p:ph idx="1"/>
          </p:nvPr>
        </p:nvSpPr>
        <p:spPr/>
        <p:txBody>
          <a:bodyPr>
            <a:normAutofit lnSpcReduction="10000"/>
          </a:bodyPr>
          <a:lstStyle/>
          <a:p>
            <a:pPr algn="just"/>
            <a:r>
              <a:rPr lang="en-GB" i="1" dirty="0">
                <a:solidFill>
                  <a:schemeClr val="tx2">
                    <a:lumMod val="50000"/>
                  </a:schemeClr>
                </a:solidFill>
              </a:rPr>
              <a:t>Finally, for the object detection, YOLOv3 is a better network model than the ResNet50 model. Although it struggles in the detection of very small objects unlike ResNet50, it still has comparable overall detection accuracy, and its inference time is less than 50% of the inference time of ResNet50. This inference time difference between the two models is very vital at it means that the frame speed of the YOLOv3 is about 32.3fps while that of ResNet50 is merely 11.4fps which will be too slow if used to implement real time video surveillance.</a:t>
            </a:r>
            <a:endParaRPr lang="en-US" i="1" dirty="0">
              <a:solidFill>
                <a:schemeClr val="tx2">
                  <a:lumMod val="50000"/>
                </a:schemeClr>
              </a:solidFill>
            </a:endParaRP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F53B-AA6B-412A-BEB6-3A59093B8F48}"/>
              </a:ext>
            </a:extLst>
          </p:cNvPr>
          <p:cNvSpPr>
            <a:spLocks noGrp="1"/>
          </p:cNvSpPr>
          <p:nvPr>
            <p:ph type="title"/>
          </p:nvPr>
        </p:nvSpPr>
        <p:spPr>
          <a:xfrm>
            <a:off x="457200" y="3048000"/>
            <a:ext cx="8229600" cy="1219200"/>
          </a:xfrm>
        </p:spPr>
        <p:txBody>
          <a:bodyPr>
            <a:normAutofit fontScale="90000"/>
          </a:bodyPr>
          <a:lstStyle/>
          <a:p>
            <a:pPr algn="ctr"/>
            <a:r>
              <a:rPr lang="en-US" sz="8000" dirty="0"/>
              <a:t>THANK YOU!</a:t>
            </a:r>
          </a:p>
        </p:txBody>
      </p:sp>
    </p:spTree>
    <p:extLst>
      <p:ext uri="{BB962C8B-B14F-4D97-AF65-F5344CB8AC3E}">
        <p14:creationId xmlns:p14="http://schemas.microsoft.com/office/powerpoint/2010/main" val="403078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371600"/>
          </a:xfrm>
        </p:spPr>
        <p:txBody>
          <a:bodyPr>
            <a:normAutofit fontScale="90000"/>
          </a:bodyPr>
          <a:lstStyle/>
          <a:p>
            <a:r>
              <a:rPr lang="en-US" sz="4400" b="1" i="1" dirty="0">
                <a:solidFill>
                  <a:schemeClr val="tx2">
                    <a:lumMod val="50000"/>
                  </a:schemeClr>
                </a:solidFill>
              </a:rPr>
              <a:t>Some of the Current examples of their application on global level are:</a:t>
            </a:r>
            <a:br>
              <a:rPr lang="en-US" dirty="0"/>
            </a:br>
            <a:endParaRPr lang="en-US" dirty="0"/>
          </a:p>
        </p:txBody>
      </p:sp>
      <p:sp>
        <p:nvSpPr>
          <p:cNvPr id="3" name="Content Placeholder 2"/>
          <p:cNvSpPr>
            <a:spLocks noGrp="1"/>
          </p:cNvSpPr>
          <p:nvPr>
            <p:ph idx="1"/>
          </p:nvPr>
        </p:nvSpPr>
        <p:spPr>
          <a:xfrm>
            <a:off x="457200" y="1447800"/>
            <a:ext cx="8229600" cy="4953000"/>
          </a:xfrm>
        </p:spPr>
        <p:txBody>
          <a:bodyPr>
            <a:normAutofit fontScale="77500" lnSpcReduction="20000"/>
          </a:bodyPr>
          <a:lstStyle/>
          <a:p>
            <a:pPr algn="just"/>
            <a:r>
              <a:rPr lang="en-US" i="1" dirty="0">
                <a:solidFill>
                  <a:schemeClr val="tx2">
                    <a:lumMod val="50000"/>
                  </a:schemeClr>
                </a:solidFill>
              </a:rPr>
              <a:t>In 2021, forest fire in Turkey is detected through the deployed intelligent systems and its cause is analyzed by recordings, as no human can place foot in such circumstances.  </a:t>
            </a:r>
          </a:p>
          <a:p>
            <a:pPr algn="just"/>
            <a:r>
              <a:rPr lang="en-US" i="1" dirty="0">
                <a:solidFill>
                  <a:schemeClr val="tx2">
                    <a:lumMod val="50000"/>
                  </a:schemeClr>
                </a:solidFill>
              </a:rPr>
              <a:t>In 2020, the violence and its cause is identified in the beginning of Farmer protest, which is still going on in India, so, these information sources ensures that how people were actually treated and how they need safety and support.</a:t>
            </a:r>
          </a:p>
          <a:p>
            <a:pPr algn="just"/>
            <a:r>
              <a:rPr lang="en-US" i="1" dirty="0">
                <a:solidFill>
                  <a:schemeClr val="tx2">
                    <a:lumMod val="50000"/>
                  </a:schemeClr>
                </a:solidFill>
              </a:rPr>
              <a:t>In 2020, the brutal treatment of George Floyd by police is detected and new wave of equality and  justice began.</a:t>
            </a:r>
          </a:p>
          <a:p>
            <a:pPr algn="just"/>
            <a:r>
              <a:rPr lang="en-US" i="1" dirty="0">
                <a:solidFill>
                  <a:schemeClr val="tx2">
                    <a:lumMod val="50000"/>
                  </a:schemeClr>
                </a:solidFill>
              </a:rPr>
              <a:t>Various natural disasters likes landslides, Tsunamis were happening around the world, so, the recorded and broadcasted information spreads awareness about the current situation to the people and government  for taking preventive measures.</a:t>
            </a:r>
          </a:p>
          <a:p>
            <a:pPr algn="just"/>
            <a:r>
              <a:rPr lang="en-US" i="1" dirty="0">
                <a:solidFill>
                  <a:schemeClr val="tx2">
                    <a:lumMod val="50000"/>
                  </a:schemeClr>
                </a:solidFill>
              </a:rPr>
              <a:t>Apart from this it also ensures the women safety and prevents rapes by detecting any abnormal behavior around her captured through the CCTV.</a:t>
            </a:r>
          </a:p>
          <a:p>
            <a:pPr algn="just"/>
            <a:r>
              <a:rPr lang="en-US" i="1" dirty="0">
                <a:solidFill>
                  <a:schemeClr val="tx2">
                    <a:lumMod val="50000"/>
                  </a:schemeClr>
                </a:solidFill>
              </a:rPr>
              <a:t>Social Distancing: These systems also came in handy to keep a control and discipline during the COVID lockdown situation.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13688"/>
          </a:xfrm>
        </p:spPr>
        <p:txBody>
          <a:bodyPr>
            <a:normAutofit fontScale="90000"/>
          </a:bodyPr>
          <a:lstStyle/>
          <a:p>
            <a:r>
              <a:rPr lang="en-US" b="1" i="1" dirty="0">
                <a:solidFill>
                  <a:schemeClr val="tx2">
                    <a:lumMod val="50000"/>
                  </a:schemeClr>
                </a:solidFill>
              </a:rPr>
              <a:t>Implemented Intelligent Surveillance System</a:t>
            </a:r>
          </a:p>
        </p:txBody>
      </p:sp>
      <p:sp>
        <p:nvSpPr>
          <p:cNvPr id="3" name="Content Placeholder 2"/>
          <p:cNvSpPr>
            <a:spLocks noGrp="1"/>
          </p:cNvSpPr>
          <p:nvPr>
            <p:ph idx="1"/>
          </p:nvPr>
        </p:nvSpPr>
        <p:spPr/>
        <p:txBody>
          <a:bodyPr>
            <a:normAutofit/>
          </a:bodyPr>
          <a:lstStyle/>
          <a:p>
            <a:pPr algn="just">
              <a:buNone/>
            </a:pPr>
            <a:r>
              <a:rPr lang="en-US" dirty="0"/>
              <a:t>   </a:t>
            </a:r>
            <a:r>
              <a:rPr lang="en-US" i="1" dirty="0">
                <a:solidFill>
                  <a:schemeClr val="tx2">
                    <a:lumMod val="50000"/>
                  </a:schemeClr>
                </a:solidFill>
              </a:rPr>
              <a:t>Video  analytics is achieved by combination of various machine learning and signal processing techniques. In our case, the ‘Virat Video Dataset’ has been used for detecting and analyzing  the recorded footages, which includes human actions, objects and human vehicle interactions. The deliverables of implementation and methods involved are:</a:t>
            </a:r>
          </a:p>
          <a:p>
            <a:pPr marL="514350" indent="-514350" algn="just">
              <a:buAutoNum type="arabicParenR"/>
            </a:pPr>
            <a:r>
              <a:rPr lang="en-US" i="1" dirty="0">
                <a:solidFill>
                  <a:schemeClr val="tx2">
                    <a:lumMod val="50000"/>
                  </a:schemeClr>
                </a:solidFill>
              </a:rPr>
              <a:t>Motion Detection</a:t>
            </a:r>
          </a:p>
          <a:p>
            <a:pPr marL="514350" indent="-514350" algn="just">
              <a:buAutoNum type="arabicParenR"/>
            </a:pPr>
            <a:r>
              <a:rPr lang="en-US" i="1" dirty="0">
                <a:solidFill>
                  <a:schemeClr val="tx2">
                    <a:lumMod val="50000"/>
                  </a:schemeClr>
                </a:solidFill>
              </a:rPr>
              <a:t>Face Recognition</a:t>
            </a:r>
          </a:p>
          <a:p>
            <a:pPr marL="514350" indent="-514350" algn="just">
              <a:buAutoNum type="arabicParenR"/>
            </a:pPr>
            <a:r>
              <a:rPr lang="en-US" i="1" dirty="0">
                <a:solidFill>
                  <a:schemeClr val="tx2">
                    <a:lumMod val="50000"/>
                  </a:schemeClr>
                </a:solidFill>
              </a:rPr>
              <a:t>Object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B89F-84A5-4010-9D1F-11D03071D644}"/>
              </a:ext>
            </a:extLst>
          </p:cNvPr>
          <p:cNvSpPr>
            <a:spLocks noGrp="1"/>
          </p:cNvSpPr>
          <p:nvPr>
            <p:ph type="title"/>
          </p:nvPr>
        </p:nvSpPr>
        <p:spPr/>
        <p:txBody>
          <a:bodyPr>
            <a:normAutofit/>
          </a:bodyPr>
          <a:lstStyle/>
          <a:p>
            <a:r>
              <a:rPr lang="en-US" sz="4500" b="1" i="1" dirty="0">
                <a:solidFill>
                  <a:schemeClr val="tx1"/>
                </a:solidFill>
              </a:rPr>
              <a:t>Motion Detection</a:t>
            </a:r>
          </a:p>
        </p:txBody>
      </p:sp>
      <p:sp>
        <p:nvSpPr>
          <p:cNvPr id="3" name="Content Placeholder 2">
            <a:extLst>
              <a:ext uri="{FF2B5EF4-FFF2-40B4-BE49-F238E27FC236}">
                <a16:creationId xmlns:a16="http://schemas.microsoft.com/office/drawing/2014/main" id="{0BC9A5F6-84FC-4234-AA67-B33EE5C4E1C8}"/>
              </a:ext>
            </a:extLst>
          </p:cNvPr>
          <p:cNvSpPr>
            <a:spLocks noGrp="1"/>
          </p:cNvSpPr>
          <p:nvPr>
            <p:ph idx="1"/>
          </p:nvPr>
        </p:nvSpPr>
        <p:spPr/>
        <p:txBody>
          <a:bodyPr/>
          <a:lstStyle/>
          <a:p>
            <a:r>
              <a:rPr lang="en-GB" sz="2400" i="1" dirty="0">
                <a:solidFill>
                  <a:schemeClr val="tx2">
                    <a:lumMod val="50000"/>
                  </a:schemeClr>
                </a:solidFill>
              </a:rPr>
              <a:t>Video Motion Detection (VMD) was introduced in the early 1990s, which detects any change in the position or movement of object or person with respect to its surroundings or vice versa. </a:t>
            </a:r>
          </a:p>
          <a:p>
            <a:r>
              <a:rPr lang="en-GB" sz="2400" i="1" dirty="0">
                <a:solidFill>
                  <a:schemeClr val="tx2">
                    <a:lumMod val="50000"/>
                  </a:schemeClr>
                </a:solidFill>
              </a:rPr>
              <a:t>Common Motion Detection techniques:</a:t>
            </a:r>
          </a:p>
          <a:p>
            <a:pPr marL="514350" indent="-514350">
              <a:buAutoNum type="arabicParenR"/>
            </a:pPr>
            <a:r>
              <a:rPr lang="en-GB" sz="2400" i="1" dirty="0">
                <a:solidFill>
                  <a:schemeClr val="tx2">
                    <a:lumMod val="50000"/>
                  </a:schemeClr>
                </a:solidFill>
              </a:rPr>
              <a:t>Background Subtraction</a:t>
            </a:r>
          </a:p>
          <a:p>
            <a:pPr marL="514350" indent="-514350">
              <a:buAutoNum type="arabicParenR"/>
            </a:pPr>
            <a:r>
              <a:rPr lang="en-GB" sz="2400" i="1" dirty="0">
                <a:solidFill>
                  <a:schemeClr val="tx2">
                    <a:lumMod val="50000"/>
                  </a:schemeClr>
                </a:solidFill>
              </a:rPr>
              <a:t>Temporal Difference</a:t>
            </a:r>
          </a:p>
          <a:p>
            <a:pPr marL="514350" indent="-514350">
              <a:buAutoNum type="arabicParenR"/>
            </a:pPr>
            <a:r>
              <a:rPr lang="en-GB" sz="2400" i="1" dirty="0">
                <a:solidFill>
                  <a:schemeClr val="tx2">
                    <a:lumMod val="50000"/>
                  </a:schemeClr>
                </a:solidFill>
              </a:rPr>
              <a:t>Pixel based Algorithms</a:t>
            </a:r>
          </a:p>
          <a:p>
            <a:pPr marL="514350" indent="-514350">
              <a:buAutoNum type="arabicParenR"/>
            </a:pPr>
            <a:r>
              <a:rPr lang="en-GB" sz="2400" i="1" dirty="0">
                <a:solidFill>
                  <a:schemeClr val="tx2">
                    <a:lumMod val="50000"/>
                  </a:schemeClr>
                </a:solidFill>
              </a:rPr>
              <a:t>Gaussian Mixture Modeling (GMM)</a:t>
            </a:r>
          </a:p>
          <a:p>
            <a:endParaRPr lang="en-US" dirty="0"/>
          </a:p>
        </p:txBody>
      </p:sp>
    </p:spTree>
    <p:extLst>
      <p:ext uri="{BB962C8B-B14F-4D97-AF65-F5344CB8AC3E}">
        <p14:creationId xmlns:p14="http://schemas.microsoft.com/office/powerpoint/2010/main" val="1252124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447800"/>
          </a:xfrm>
        </p:spPr>
        <p:txBody>
          <a:bodyPr>
            <a:normAutofit/>
          </a:bodyPr>
          <a:lstStyle/>
          <a:p>
            <a:r>
              <a:rPr lang="en-GB" b="1" i="1" dirty="0">
                <a:solidFill>
                  <a:schemeClr val="tx2">
                    <a:lumMod val="50000"/>
                  </a:schemeClr>
                </a:solidFill>
              </a:rPr>
              <a:t> </a:t>
            </a:r>
            <a:r>
              <a:rPr lang="en-GB" sz="4500" b="1" i="1" dirty="0">
                <a:solidFill>
                  <a:schemeClr val="tx2">
                    <a:lumMod val="50000"/>
                  </a:schemeClr>
                </a:solidFill>
              </a:rPr>
              <a:t>Object Detection</a:t>
            </a:r>
            <a:endParaRPr lang="en-US" sz="4500" dirty="0"/>
          </a:p>
        </p:txBody>
      </p:sp>
      <p:sp>
        <p:nvSpPr>
          <p:cNvPr id="3" name="Content Placeholder 2"/>
          <p:cNvSpPr>
            <a:spLocks noGrp="1"/>
          </p:cNvSpPr>
          <p:nvPr>
            <p:ph idx="1"/>
          </p:nvPr>
        </p:nvSpPr>
        <p:spPr>
          <a:xfrm>
            <a:off x="457200" y="1981200"/>
            <a:ext cx="8229600" cy="4876800"/>
          </a:xfrm>
        </p:spPr>
        <p:txBody>
          <a:bodyPr>
            <a:normAutofit/>
          </a:bodyPr>
          <a:lstStyle/>
          <a:p>
            <a:pPr marL="0" indent="0">
              <a:buNone/>
            </a:pPr>
            <a:r>
              <a:rPr lang="en-GB" sz="2800" i="1" dirty="0">
                <a:solidFill>
                  <a:schemeClr val="tx2">
                    <a:lumMod val="50000"/>
                  </a:schemeClr>
                </a:solidFill>
              </a:rPr>
              <a:t>Few Traditional Object Detection techniques are:</a:t>
            </a:r>
          </a:p>
          <a:p>
            <a:pPr marL="514350" indent="-514350">
              <a:buAutoNum type="arabicParenR"/>
            </a:pPr>
            <a:r>
              <a:rPr lang="en-GB" sz="2800" i="1" dirty="0">
                <a:solidFill>
                  <a:schemeClr val="tx2">
                    <a:lumMod val="50000"/>
                  </a:schemeClr>
                </a:solidFill>
              </a:rPr>
              <a:t>Viola Jones Detectors (2001)</a:t>
            </a:r>
          </a:p>
          <a:p>
            <a:pPr marL="514350" indent="-514350">
              <a:buAutoNum type="arabicParenR"/>
            </a:pPr>
            <a:r>
              <a:rPr lang="en-GB" sz="2800" i="1" dirty="0">
                <a:solidFill>
                  <a:schemeClr val="tx2">
                    <a:lumMod val="50000"/>
                  </a:schemeClr>
                </a:solidFill>
              </a:rPr>
              <a:t>HOG Detector (2005)</a:t>
            </a:r>
          </a:p>
          <a:p>
            <a:pPr marL="514350" indent="-514350">
              <a:buAutoNum type="arabicParenR"/>
            </a:pPr>
            <a:r>
              <a:rPr lang="en-GB" sz="2800" i="1" dirty="0">
                <a:solidFill>
                  <a:schemeClr val="tx2">
                    <a:lumMod val="50000"/>
                  </a:schemeClr>
                </a:solidFill>
              </a:rPr>
              <a:t>Deformable Part-based Model (2008)</a:t>
            </a:r>
          </a:p>
          <a:p>
            <a:endParaRPr lang="en-GB"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500" b="1" i="1" dirty="0">
                <a:solidFill>
                  <a:schemeClr val="tx2">
                    <a:lumMod val="50000"/>
                  </a:schemeClr>
                </a:solidFill>
              </a:rPr>
              <a:t>Object Detection</a:t>
            </a:r>
            <a:endParaRPr lang="en-US" sz="4500" dirty="0"/>
          </a:p>
        </p:txBody>
      </p:sp>
      <p:sp>
        <p:nvSpPr>
          <p:cNvPr id="3" name="Content Placeholder 2"/>
          <p:cNvSpPr>
            <a:spLocks noGrp="1"/>
          </p:cNvSpPr>
          <p:nvPr>
            <p:ph idx="1"/>
          </p:nvPr>
        </p:nvSpPr>
        <p:spPr/>
        <p:txBody>
          <a:bodyPr>
            <a:normAutofit fontScale="92500" lnSpcReduction="20000"/>
          </a:bodyPr>
          <a:lstStyle/>
          <a:p>
            <a:pPr algn="just">
              <a:buNone/>
            </a:pPr>
            <a:r>
              <a:rPr lang="en-GB" i="1" dirty="0">
                <a:solidFill>
                  <a:schemeClr val="tx2">
                    <a:lumMod val="50000"/>
                  </a:schemeClr>
                </a:solidFill>
              </a:rPr>
              <a:t>Deep Learning based Object Detection techniques include:</a:t>
            </a:r>
          </a:p>
          <a:p>
            <a:pPr marL="514350" indent="-514350" algn="just">
              <a:buNone/>
            </a:pPr>
            <a:r>
              <a:rPr lang="en-GB" i="1" dirty="0">
                <a:solidFill>
                  <a:schemeClr val="tx2">
                    <a:lumMod val="50000"/>
                  </a:schemeClr>
                </a:solidFill>
              </a:rPr>
              <a:t>1) CNN based two stage detectors:</a:t>
            </a:r>
          </a:p>
          <a:p>
            <a:pPr marL="514350" indent="-514350" algn="just">
              <a:buNone/>
            </a:pPr>
            <a:r>
              <a:rPr lang="en-GB" i="1" dirty="0">
                <a:solidFill>
                  <a:schemeClr val="tx2">
                    <a:lumMod val="50000"/>
                  </a:schemeClr>
                </a:solidFill>
              </a:rPr>
              <a:t>	a) RCNN</a:t>
            </a:r>
          </a:p>
          <a:p>
            <a:pPr marL="514350" indent="-514350" algn="just">
              <a:buNone/>
            </a:pPr>
            <a:r>
              <a:rPr lang="en-GB" i="1" dirty="0">
                <a:solidFill>
                  <a:schemeClr val="tx2">
                    <a:lumMod val="50000"/>
                  </a:schemeClr>
                </a:solidFill>
              </a:rPr>
              <a:t>	b) SPPNet</a:t>
            </a:r>
          </a:p>
          <a:p>
            <a:pPr marL="514350" indent="-514350" algn="just">
              <a:buNone/>
            </a:pPr>
            <a:r>
              <a:rPr lang="en-GB" i="1" dirty="0">
                <a:solidFill>
                  <a:schemeClr val="tx2">
                    <a:lumMod val="50000"/>
                  </a:schemeClr>
                </a:solidFill>
              </a:rPr>
              <a:t>	c) Fast RCNN</a:t>
            </a:r>
          </a:p>
          <a:p>
            <a:pPr marL="514350" indent="-514350" algn="just">
              <a:buNone/>
            </a:pPr>
            <a:r>
              <a:rPr lang="en-GB" i="1" dirty="0">
                <a:solidFill>
                  <a:schemeClr val="tx2">
                    <a:lumMod val="50000"/>
                  </a:schemeClr>
                </a:solidFill>
              </a:rPr>
              <a:t>	d) Faster RCNN</a:t>
            </a:r>
          </a:p>
          <a:p>
            <a:pPr marL="514350" indent="-514350" algn="just">
              <a:buNone/>
            </a:pPr>
            <a:r>
              <a:rPr lang="en-GB" i="1" dirty="0">
                <a:solidFill>
                  <a:schemeClr val="tx2">
                    <a:lumMod val="50000"/>
                  </a:schemeClr>
                </a:solidFill>
              </a:rPr>
              <a:t>	e) FPN</a:t>
            </a:r>
          </a:p>
          <a:p>
            <a:pPr marL="514350" indent="-514350" algn="just">
              <a:buNone/>
            </a:pPr>
            <a:r>
              <a:rPr lang="en-GB" i="1" dirty="0">
                <a:solidFill>
                  <a:schemeClr val="tx2">
                    <a:lumMod val="50000"/>
                  </a:schemeClr>
                </a:solidFill>
              </a:rPr>
              <a:t>2) CNN based one stage detectors:</a:t>
            </a:r>
          </a:p>
          <a:p>
            <a:pPr marL="514350" indent="-514350" algn="just">
              <a:buNone/>
            </a:pPr>
            <a:r>
              <a:rPr lang="en-GB" i="1" dirty="0">
                <a:solidFill>
                  <a:schemeClr val="tx2">
                    <a:lumMod val="50000"/>
                  </a:schemeClr>
                </a:solidFill>
              </a:rPr>
              <a:t>	a) YOLO</a:t>
            </a:r>
          </a:p>
          <a:p>
            <a:pPr marL="514350" indent="-514350" algn="just">
              <a:buNone/>
            </a:pPr>
            <a:r>
              <a:rPr lang="en-GB" i="1" dirty="0">
                <a:solidFill>
                  <a:schemeClr val="tx2">
                    <a:lumMod val="50000"/>
                  </a:schemeClr>
                </a:solidFill>
              </a:rPr>
              <a:t>	b) SSD</a:t>
            </a:r>
          </a:p>
          <a:p>
            <a:pPr marL="514350" indent="-514350" algn="just">
              <a:buNone/>
            </a:pPr>
            <a:r>
              <a:rPr lang="en-GB" i="1" dirty="0">
                <a:solidFill>
                  <a:schemeClr val="tx2">
                    <a:lumMod val="50000"/>
                  </a:schemeClr>
                </a:solidFill>
              </a:rPr>
              <a:t>       c) RetinaNet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1028</TotalTime>
  <Words>3664</Words>
  <Application>Microsoft Office PowerPoint</Application>
  <PresentationFormat>On-screen Show (4:3)</PresentationFormat>
  <Paragraphs>187</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Constantia</vt:lpstr>
      <vt:lpstr>Wingdings 2</vt:lpstr>
      <vt:lpstr>Flow</vt:lpstr>
      <vt:lpstr>Intelligent Video Surveillance System for Improving Safety and Security</vt:lpstr>
      <vt:lpstr>Need of the hour</vt:lpstr>
      <vt:lpstr>What is IVS?</vt:lpstr>
      <vt:lpstr>Why is it required?</vt:lpstr>
      <vt:lpstr>Some of the Current examples of their application on global level are: </vt:lpstr>
      <vt:lpstr>Implemented Intelligent Surveillance System</vt:lpstr>
      <vt:lpstr>Motion Detection</vt:lpstr>
      <vt:lpstr> Object Detection</vt:lpstr>
      <vt:lpstr>Object Detection</vt:lpstr>
      <vt:lpstr>Motion Detection</vt:lpstr>
      <vt:lpstr> </vt:lpstr>
      <vt:lpstr>Face Recognition </vt:lpstr>
      <vt:lpstr>Face Recognition </vt:lpstr>
      <vt:lpstr>Face Detection</vt:lpstr>
      <vt:lpstr>Face Detection</vt:lpstr>
      <vt:lpstr>Face Detection</vt:lpstr>
      <vt:lpstr>Classification</vt:lpstr>
      <vt:lpstr> </vt:lpstr>
      <vt:lpstr>Object Detection </vt:lpstr>
      <vt:lpstr>Object Detection – ResNet: </vt:lpstr>
      <vt:lpstr>ResNet Architecture: </vt:lpstr>
      <vt:lpstr>Object Detection - YOLO</vt:lpstr>
      <vt:lpstr>Object Detection - YOLO</vt:lpstr>
      <vt:lpstr>Object Detection - YOLO</vt:lpstr>
      <vt:lpstr>Research Questions and Hypothesis </vt:lpstr>
      <vt:lpstr>Q1.  How effective is the background subtraction technique of motion detection under varying environmental conditions? </vt:lpstr>
      <vt:lpstr>Q2.  Which method is more suitable for face detection between Haar-cascades and MTCNN? </vt:lpstr>
      <vt:lpstr>Q3.  Which of the classification methods between CNN, Logistic Regression and Kernel SVM is most suitable for recognizing faces in application to IVS? </vt:lpstr>
      <vt:lpstr>Q4.  Which of the object detection models between ResNet and YOLO is more suitable for IVS application? </vt:lpstr>
      <vt:lpstr>Results and Comparisons: </vt:lpstr>
      <vt:lpstr>Comparison of Face Detection Techniques:</vt:lpstr>
      <vt:lpstr> </vt:lpstr>
      <vt:lpstr>Comparison of Face Classification Techniques</vt:lpstr>
      <vt:lpstr>Comparison of  Face  Classification Techniques:</vt:lpstr>
      <vt:lpstr>Comparison of Object Detection Techniques: </vt:lpstr>
      <vt:lpstr>Comparison of Object Detection Techniques:</vt:lpstr>
      <vt:lpstr>Comparison of Object Detection Techniques:</vt:lpstr>
      <vt:lpstr>Conclusion:</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dilpreet</dc:creator>
  <cp:lastModifiedBy>Harnoor Singh</cp:lastModifiedBy>
  <cp:revision>214</cp:revision>
  <dcterms:created xsi:type="dcterms:W3CDTF">2021-08-14T10:28:20Z</dcterms:created>
  <dcterms:modified xsi:type="dcterms:W3CDTF">2021-08-15T03:55:40Z</dcterms:modified>
</cp:coreProperties>
</file>