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Times New Roman" charset="1" panose="02030502070405020303"/>
      <p:regular r:id="rId35"/>
    </p:embeddedFont>
    <p:embeddedFont>
      <p:font typeface="Open Sans Bold" charset="1" panose="00000000000000000000"/>
      <p:regular r:id="rId36"/>
    </p:embeddedFont>
    <p:embeddedFont>
      <p:font typeface="Times New Roman Semi-Bold" charset="1" panose="02030702070405020303"/>
      <p:regular r:id="rId37"/>
    </p:embeddedFont>
    <p:embeddedFont>
      <p:font typeface="Canva Sans" charset="1" panose="020B0503030501040103"/>
      <p:regular r:id="rId38"/>
    </p:embeddedFont>
    <p:embeddedFont>
      <p:font typeface="Times New Roman Bold" charset="1" panose="02030802070405020303"/>
      <p:regular r:id="rId39"/>
    </p:embeddedFont>
    <p:embeddedFont>
      <p:font typeface="Cormorant Garamond Bold Italics" charset="1" panose="00000800000000000000"/>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1074658" y="8563446"/>
            <a:ext cx="16138684" cy="0"/>
          </a:xfrm>
          <a:prstGeom prst="line">
            <a:avLst/>
          </a:prstGeom>
          <a:ln cap="flat" w="38100">
            <a:solidFill>
              <a:srgbClr val="000000"/>
            </a:solidFill>
            <a:prstDash val="solid"/>
            <a:headEnd type="none" len="sm" w="sm"/>
            <a:tailEnd type="none" len="sm" w="sm"/>
          </a:ln>
        </p:spPr>
      </p:sp>
      <p:sp>
        <p:nvSpPr>
          <p:cNvPr name="TextBox 3" id="3"/>
          <p:cNvSpPr txBox="true"/>
          <p:nvPr/>
        </p:nvSpPr>
        <p:spPr>
          <a:xfrm rot="0">
            <a:off x="1256467" y="3298825"/>
            <a:ext cx="16222742" cy="1844621"/>
          </a:xfrm>
          <a:prstGeom prst="rect">
            <a:avLst/>
          </a:prstGeom>
        </p:spPr>
        <p:txBody>
          <a:bodyPr anchor="t" rtlCol="false" tIns="0" lIns="0" bIns="0" rIns="0">
            <a:spAutoFit/>
          </a:bodyPr>
          <a:lstStyle/>
          <a:p>
            <a:pPr algn="l">
              <a:lnSpc>
                <a:spcPts val="7000"/>
              </a:lnSpc>
            </a:pPr>
            <a:r>
              <a:rPr lang="en-US" sz="5000">
                <a:solidFill>
                  <a:srgbClr val="046DAA"/>
                </a:solidFill>
                <a:latin typeface="Times New Roman"/>
                <a:ea typeface="Times New Roman"/>
                <a:cs typeface="Times New Roman"/>
                <a:sym typeface="Times New Roman"/>
              </a:rPr>
              <a:t>Multi Objective Prioritized Workflow Scheduling Using Deep Reinforcement Based Learning in Cloud Computing</a:t>
            </a:r>
          </a:p>
        </p:txBody>
      </p:sp>
      <p:sp>
        <p:nvSpPr>
          <p:cNvPr name="TextBox 4" id="4"/>
          <p:cNvSpPr txBox="true"/>
          <p:nvPr/>
        </p:nvSpPr>
        <p:spPr>
          <a:xfrm rot="0">
            <a:off x="14344595" y="8862553"/>
            <a:ext cx="2868747" cy="368301"/>
          </a:xfrm>
          <a:prstGeom prst="rect">
            <a:avLst/>
          </a:prstGeom>
        </p:spPr>
        <p:txBody>
          <a:bodyPr anchor="t" rtlCol="false" tIns="0" lIns="0" bIns="0" rIns="0">
            <a:spAutoFit/>
          </a:bodyPr>
          <a:lstStyle/>
          <a:p>
            <a:pPr algn="r" marL="0" indent="0" lvl="0">
              <a:lnSpc>
                <a:spcPts val="3099"/>
              </a:lnSpc>
            </a:pPr>
            <a:r>
              <a:rPr lang="en-US" b="true" sz="1999">
                <a:solidFill>
                  <a:srgbClr val="000000"/>
                </a:solidFill>
                <a:latin typeface="Open Sans Bold"/>
                <a:ea typeface="Open Sans Bold"/>
                <a:cs typeface="Open Sans Bold"/>
                <a:sym typeface="Open Sans Bold"/>
              </a:rPr>
              <a:t>May, 2025</a:t>
            </a:r>
          </a:p>
        </p:txBody>
      </p:sp>
      <p:sp>
        <p:nvSpPr>
          <p:cNvPr name="TextBox 5" id="5"/>
          <p:cNvSpPr txBox="true"/>
          <p:nvPr/>
        </p:nvSpPr>
        <p:spPr>
          <a:xfrm rot="0">
            <a:off x="1256467" y="5653920"/>
            <a:ext cx="7420903" cy="581025"/>
          </a:xfrm>
          <a:prstGeom prst="rect">
            <a:avLst/>
          </a:prstGeom>
        </p:spPr>
        <p:txBody>
          <a:bodyPr anchor="t" rtlCol="false" tIns="0" lIns="0" bIns="0" rIns="0">
            <a:spAutoFit/>
          </a:bodyPr>
          <a:lstStyle/>
          <a:p>
            <a:pPr algn="l">
              <a:lnSpc>
                <a:spcPts val="4200"/>
              </a:lnSpc>
            </a:pPr>
            <a:r>
              <a:rPr lang="en-US" sz="3000" b="true">
                <a:solidFill>
                  <a:srgbClr val="000000"/>
                </a:solidFill>
                <a:latin typeface="Times New Roman Semi-Bold"/>
                <a:ea typeface="Times New Roman Semi-Bold"/>
                <a:cs typeface="Times New Roman Semi-Bold"/>
                <a:sym typeface="Times New Roman Semi-Bold"/>
              </a:rPr>
              <a:t>CSE 400 - Paper reading and presentation</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762000"/>
            <a:ext cx="14072064" cy="1327150"/>
          </a:xfrm>
          <a:prstGeom prst="rect">
            <a:avLst/>
          </a:prstGeom>
        </p:spPr>
        <p:txBody>
          <a:bodyPr anchor="t" rtlCol="false" tIns="0" lIns="0" bIns="0" rIns="0">
            <a:spAutoFit/>
          </a:bodyPr>
          <a:lstStyle/>
          <a:p>
            <a:pPr algn="l" marL="0" indent="0" lvl="0">
              <a:lnSpc>
                <a:spcPts val="9799"/>
              </a:lnSpc>
              <a:spcBef>
                <a:spcPct val="0"/>
              </a:spcBef>
            </a:pPr>
            <a:r>
              <a:rPr lang="en-US" sz="6999">
                <a:solidFill>
                  <a:srgbClr val="000000"/>
                </a:solidFill>
                <a:latin typeface="Times New Roman"/>
                <a:ea typeface="Times New Roman"/>
                <a:cs typeface="Times New Roman"/>
                <a:sym typeface="Times New Roman"/>
              </a:rPr>
              <a:t>Used in this Paper</a:t>
            </a:r>
          </a:p>
        </p:txBody>
      </p:sp>
      <p:sp>
        <p:nvSpPr>
          <p:cNvPr name="TextBox 3" id="3"/>
          <p:cNvSpPr txBox="true"/>
          <p:nvPr/>
        </p:nvSpPr>
        <p:spPr>
          <a:xfrm rot="0">
            <a:off x="1028700" y="2563768"/>
            <a:ext cx="13254868" cy="95885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046DAA"/>
                </a:solidFill>
                <a:latin typeface="Times New Roman"/>
                <a:ea typeface="Times New Roman"/>
                <a:cs typeface="Times New Roman"/>
                <a:sym typeface="Times New Roman"/>
              </a:rPr>
              <a:t>DQN</a:t>
            </a:r>
          </a:p>
        </p:txBody>
      </p:sp>
      <p:sp>
        <p:nvSpPr>
          <p:cNvPr name="TextBox 4" id="4"/>
          <p:cNvSpPr txBox="true"/>
          <p:nvPr/>
        </p:nvSpPr>
        <p:spPr>
          <a:xfrm rot="0">
            <a:off x="1028700" y="3602355"/>
            <a:ext cx="15478109" cy="2729905"/>
          </a:xfrm>
          <a:prstGeom prst="rect">
            <a:avLst/>
          </a:prstGeom>
        </p:spPr>
        <p:txBody>
          <a:bodyPr anchor="t" rtlCol="false" tIns="0" lIns="0" bIns="0" rIns="0">
            <a:spAutoFit/>
          </a:bodyPr>
          <a:lstStyle/>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Reinforcement Learning (reward / penalty based on action)</a:t>
            </a:r>
          </a:p>
          <a:p>
            <a:pPr algn="just" marL="777240" indent="-388620" lvl="1">
              <a:lnSpc>
                <a:spcPts val="7200"/>
              </a:lnSpc>
              <a:buFont typeface="Arial"/>
              <a:buChar char="•"/>
            </a:pPr>
            <a:r>
              <a:rPr lang="en-US" sz="3600">
                <a:solidFill>
                  <a:srgbClr val="046DAA"/>
                </a:solidFill>
                <a:latin typeface="Times New Roman"/>
                <a:ea typeface="Times New Roman"/>
                <a:cs typeface="Times New Roman"/>
                <a:sym typeface="Times New Roman"/>
              </a:rPr>
              <a:t>Deep-Q Neural Network </a:t>
            </a:r>
            <a:r>
              <a:rPr lang="en-US" sz="3600">
                <a:solidFill>
                  <a:srgbClr val="000000"/>
                </a:solidFill>
                <a:latin typeface="Times New Roman"/>
                <a:ea typeface="Times New Roman"/>
                <a:cs typeface="Times New Roman"/>
                <a:sym typeface="Times New Roman"/>
              </a:rPr>
              <a:t>( Multi-layer)</a:t>
            </a:r>
          </a:p>
          <a:p>
            <a:pPr algn="just" marL="777240" indent="-388620" lvl="1">
              <a:lnSpc>
                <a:spcPts val="7200"/>
              </a:lnSpc>
              <a:buFont typeface="Arial"/>
              <a:buChar char="•"/>
            </a:pPr>
            <a:r>
              <a:rPr lang="en-US" sz="3600" strike="noStrike" u="none">
                <a:solidFill>
                  <a:srgbClr val="000000"/>
                </a:solidFill>
                <a:latin typeface="Times New Roman"/>
                <a:ea typeface="Times New Roman"/>
                <a:cs typeface="Times New Roman"/>
                <a:sym typeface="Times New Roman"/>
              </a:rPr>
              <a:t>Estimates best action → here, optimized schedule</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762000"/>
            <a:ext cx="14072064" cy="1327150"/>
          </a:xfrm>
          <a:prstGeom prst="rect">
            <a:avLst/>
          </a:prstGeom>
        </p:spPr>
        <p:txBody>
          <a:bodyPr anchor="t" rtlCol="false" tIns="0" lIns="0" bIns="0" rIns="0">
            <a:spAutoFit/>
          </a:bodyPr>
          <a:lstStyle/>
          <a:p>
            <a:pPr algn="l" marL="0" indent="0" lvl="0">
              <a:lnSpc>
                <a:spcPts val="9799"/>
              </a:lnSpc>
              <a:spcBef>
                <a:spcPct val="0"/>
              </a:spcBef>
            </a:pPr>
            <a:r>
              <a:rPr lang="en-US" sz="6999">
                <a:solidFill>
                  <a:srgbClr val="000000"/>
                </a:solidFill>
                <a:latin typeface="Times New Roman"/>
                <a:ea typeface="Times New Roman"/>
                <a:cs typeface="Times New Roman"/>
                <a:sym typeface="Times New Roman"/>
              </a:rPr>
              <a:t>Related Works</a:t>
            </a:r>
          </a:p>
        </p:txBody>
      </p:sp>
      <p:sp>
        <p:nvSpPr>
          <p:cNvPr name="TextBox 3" id="3"/>
          <p:cNvSpPr txBox="true"/>
          <p:nvPr/>
        </p:nvSpPr>
        <p:spPr>
          <a:xfrm rot="0">
            <a:off x="1028700" y="2563768"/>
            <a:ext cx="14467566" cy="95885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046DAA"/>
                </a:solidFill>
                <a:latin typeface="Times New Roman"/>
                <a:ea typeface="Times New Roman"/>
                <a:cs typeface="Times New Roman"/>
                <a:sym typeface="Times New Roman"/>
              </a:rPr>
              <a:t>Adaptive Task Scheduling</a:t>
            </a:r>
          </a:p>
        </p:txBody>
      </p:sp>
      <p:sp>
        <p:nvSpPr>
          <p:cNvPr name="TextBox 4" id="4"/>
          <p:cNvSpPr txBox="true"/>
          <p:nvPr/>
        </p:nvSpPr>
        <p:spPr>
          <a:xfrm rot="0">
            <a:off x="1028700" y="3602355"/>
            <a:ext cx="15478109" cy="3644265"/>
          </a:xfrm>
          <a:prstGeom prst="rect">
            <a:avLst/>
          </a:prstGeom>
        </p:spPr>
        <p:txBody>
          <a:bodyPr anchor="t" rtlCol="false" tIns="0" lIns="0" bIns="0" rIns="0">
            <a:spAutoFit/>
          </a:bodyPr>
          <a:lstStyle/>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Task durations can be dynamic</a:t>
            </a:r>
          </a:p>
          <a:p>
            <a:pPr algn="just" marL="777240" indent="-388620" lvl="1">
              <a:lnSpc>
                <a:spcPts val="7200"/>
              </a:lnSpc>
              <a:buFont typeface="Arial"/>
              <a:buChar char="•"/>
            </a:pPr>
            <a:r>
              <a:rPr lang="en-US" sz="3600" strike="noStrike" u="none">
                <a:solidFill>
                  <a:srgbClr val="000000"/>
                </a:solidFill>
                <a:latin typeface="Times New Roman"/>
                <a:ea typeface="Times New Roman"/>
                <a:cs typeface="Times New Roman"/>
                <a:sym typeface="Times New Roman"/>
              </a:rPr>
              <a:t>Minimizing completion time of dynamic tasks</a:t>
            </a:r>
          </a:p>
          <a:p>
            <a:pPr algn="just" marL="777240" indent="-388620" lvl="1">
              <a:lnSpc>
                <a:spcPts val="7200"/>
              </a:lnSpc>
              <a:buFont typeface="Arial"/>
              <a:buChar char="•"/>
            </a:pPr>
            <a:r>
              <a:rPr lang="en-US" sz="3600" strike="noStrike" u="none">
                <a:solidFill>
                  <a:srgbClr val="000000"/>
                </a:solidFill>
                <a:latin typeface="Times New Roman"/>
                <a:ea typeface="Times New Roman"/>
                <a:cs typeface="Times New Roman"/>
                <a:sym typeface="Times New Roman"/>
              </a:rPr>
              <a:t>Hybridization of HEFT &amp; ACO</a:t>
            </a:r>
          </a:p>
          <a:p>
            <a:pPr algn="just" marL="777240" indent="-388620" lvl="1">
              <a:lnSpc>
                <a:spcPts val="7200"/>
              </a:lnSpc>
              <a:buFont typeface="Arial"/>
              <a:buChar char="•"/>
            </a:pPr>
            <a:r>
              <a:rPr lang="en-US" sz="3600" strike="noStrike" u="none">
                <a:solidFill>
                  <a:srgbClr val="000000"/>
                </a:solidFill>
                <a:latin typeface="Times New Roman"/>
                <a:ea typeface="Times New Roman"/>
                <a:cs typeface="Times New Roman"/>
                <a:sym typeface="Times New Roman"/>
              </a:rPr>
              <a:t>Q-learning with Markov game learning approach</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762000"/>
            <a:ext cx="14072064" cy="1327150"/>
          </a:xfrm>
          <a:prstGeom prst="rect">
            <a:avLst/>
          </a:prstGeom>
        </p:spPr>
        <p:txBody>
          <a:bodyPr anchor="t" rtlCol="false" tIns="0" lIns="0" bIns="0" rIns="0">
            <a:spAutoFit/>
          </a:bodyPr>
          <a:lstStyle/>
          <a:p>
            <a:pPr algn="l" marL="0" indent="0" lvl="0">
              <a:lnSpc>
                <a:spcPts val="9799"/>
              </a:lnSpc>
              <a:spcBef>
                <a:spcPct val="0"/>
              </a:spcBef>
            </a:pPr>
            <a:r>
              <a:rPr lang="en-US" sz="6999">
                <a:solidFill>
                  <a:srgbClr val="000000"/>
                </a:solidFill>
                <a:latin typeface="Times New Roman"/>
                <a:ea typeface="Times New Roman"/>
                <a:cs typeface="Times New Roman"/>
                <a:sym typeface="Times New Roman"/>
              </a:rPr>
              <a:t>Related Works</a:t>
            </a:r>
          </a:p>
        </p:txBody>
      </p:sp>
      <p:sp>
        <p:nvSpPr>
          <p:cNvPr name="TextBox 3" id="3"/>
          <p:cNvSpPr txBox="true"/>
          <p:nvPr/>
        </p:nvSpPr>
        <p:spPr>
          <a:xfrm rot="0">
            <a:off x="1028700" y="2563768"/>
            <a:ext cx="14467566" cy="95885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046DAA"/>
                </a:solidFill>
                <a:latin typeface="Times New Roman"/>
                <a:ea typeface="Times New Roman"/>
                <a:cs typeface="Times New Roman"/>
                <a:sym typeface="Times New Roman"/>
              </a:rPr>
              <a:t>Automated Task Scheduling</a:t>
            </a:r>
          </a:p>
        </p:txBody>
      </p:sp>
      <p:sp>
        <p:nvSpPr>
          <p:cNvPr name="TextBox 4" id="4"/>
          <p:cNvSpPr txBox="true"/>
          <p:nvPr/>
        </p:nvSpPr>
        <p:spPr>
          <a:xfrm rot="0">
            <a:off x="1028700" y="3602355"/>
            <a:ext cx="15478109" cy="901065"/>
          </a:xfrm>
          <a:prstGeom prst="rect">
            <a:avLst/>
          </a:prstGeom>
        </p:spPr>
        <p:txBody>
          <a:bodyPr anchor="t" rtlCol="false" tIns="0" lIns="0" bIns="0" rIns="0">
            <a:spAutoFit/>
          </a:bodyPr>
          <a:lstStyle/>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Embedded Neural Network</a:t>
            </a:r>
          </a:p>
        </p:txBody>
      </p:sp>
      <p:sp>
        <p:nvSpPr>
          <p:cNvPr name="TextBox 5" id="5"/>
          <p:cNvSpPr txBox="true"/>
          <p:nvPr/>
        </p:nvSpPr>
        <p:spPr>
          <a:xfrm rot="0">
            <a:off x="1028700" y="4732020"/>
            <a:ext cx="14467566" cy="95885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046DAA"/>
                </a:solidFill>
                <a:latin typeface="Times New Roman"/>
                <a:ea typeface="Times New Roman"/>
                <a:cs typeface="Times New Roman"/>
                <a:sym typeface="Times New Roman"/>
              </a:rPr>
              <a:t>Hybridizations</a:t>
            </a:r>
          </a:p>
        </p:txBody>
      </p:sp>
      <p:sp>
        <p:nvSpPr>
          <p:cNvPr name="TextBox 6" id="6"/>
          <p:cNvSpPr txBox="true"/>
          <p:nvPr/>
        </p:nvSpPr>
        <p:spPr>
          <a:xfrm rot="0">
            <a:off x="1028700" y="5767070"/>
            <a:ext cx="15478109" cy="1815465"/>
          </a:xfrm>
          <a:prstGeom prst="rect">
            <a:avLst/>
          </a:prstGeom>
        </p:spPr>
        <p:txBody>
          <a:bodyPr anchor="t" rtlCol="false" tIns="0" lIns="0" bIns="0" rIns="0">
            <a:spAutoFit/>
          </a:bodyPr>
          <a:lstStyle/>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Q-learning, Bee colony algorithms with load balancers to distribute tasks.</a:t>
            </a:r>
          </a:p>
          <a:p>
            <a:pPr algn="just" marL="777240" indent="-388620" lvl="1">
              <a:lnSpc>
                <a:spcPts val="7200"/>
              </a:lnSpc>
              <a:buFont typeface="Arial"/>
              <a:buChar char="•"/>
            </a:pPr>
            <a:r>
              <a:rPr lang="en-US" sz="3600" strike="noStrike" u="none">
                <a:solidFill>
                  <a:srgbClr val="000000"/>
                </a:solidFill>
                <a:latin typeface="Times New Roman"/>
                <a:ea typeface="Times New Roman"/>
                <a:cs typeface="Times New Roman"/>
                <a:sym typeface="Times New Roman"/>
              </a:rPr>
              <a:t>Evaluated over - MOCS (Crow Search), MOPS)</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762000"/>
            <a:ext cx="14072064" cy="1327150"/>
          </a:xfrm>
          <a:prstGeom prst="rect">
            <a:avLst/>
          </a:prstGeom>
        </p:spPr>
        <p:txBody>
          <a:bodyPr anchor="t" rtlCol="false" tIns="0" lIns="0" bIns="0" rIns="0">
            <a:spAutoFit/>
          </a:bodyPr>
          <a:lstStyle/>
          <a:p>
            <a:pPr algn="l" marL="0" indent="0" lvl="0">
              <a:lnSpc>
                <a:spcPts val="9799"/>
              </a:lnSpc>
              <a:spcBef>
                <a:spcPct val="0"/>
              </a:spcBef>
            </a:pPr>
            <a:r>
              <a:rPr lang="en-US" sz="6999">
                <a:solidFill>
                  <a:srgbClr val="000000"/>
                </a:solidFill>
                <a:latin typeface="Times New Roman"/>
                <a:ea typeface="Times New Roman"/>
                <a:cs typeface="Times New Roman"/>
                <a:sym typeface="Times New Roman"/>
              </a:rPr>
              <a:t>Related Works</a:t>
            </a:r>
          </a:p>
        </p:txBody>
      </p:sp>
      <p:sp>
        <p:nvSpPr>
          <p:cNvPr name="TextBox 3" id="3"/>
          <p:cNvSpPr txBox="true"/>
          <p:nvPr/>
        </p:nvSpPr>
        <p:spPr>
          <a:xfrm rot="0">
            <a:off x="1028700" y="2563768"/>
            <a:ext cx="14467566" cy="95885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046DAA"/>
                </a:solidFill>
                <a:latin typeface="Times New Roman"/>
                <a:ea typeface="Times New Roman"/>
                <a:cs typeface="Times New Roman"/>
                <a:sym typeface="Times New Roman"/>
              </a:rPr>
              <a:t>Strict Deadlines</a:t>
            </a:r>
          </a:p>
        </p:txBody>
      </p:sp>
      <p:sp>
        <p:nvSpPr>
          <p:cNvPr name="TextBox 4" id="4"/>
          <p:cNvSpPr txBox="true"/>
          <p:nvPr/>
        </p:nvSpPr>
        <p:spPr>
          <a:xfrm rot="0">
            <a:off x="1028700" y="3602355"/>
            <a:ext cx="15478109" cy="901065"/>
          </a:xfrm>
          <a:prstGeom prst="rect">
            <a:avLst/>
          </a:prstGeom>
        </p:spPr>
        <p:txBody>
          <a:bodyPr anchor="t" rtlCol="false" tIns="0" lIns="0" bIns="0" rIns="0">
            <a:spAutoFit/>
          </a:bodyPr>
          <a:lstStyle/>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Three variants of HEFT used in phases</a:t>
            </a:r>
          </a:p>
        </p:txBody>
      </p:sp>
      <p:sp>
        <p:nvSpPr>
          <p:cNvPr name="TextBox 5" id="5"/>
          <p:cNvSpPr txBox="true"/>
          <p:nvPr/>
        </p:nvSpPr>
        <p:spPr>
          <a:xfrm rot="0">
            <a:off x="1028700" y="4732020"/>
            <a:ext cx="14467566" cy="95885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046DAA"/>
                </a:solidFill>
                <a:latin typeface="Times New Roman"/>
                <a:ea typeface="Times New Roman"/>
                <a:cs typeface="Times New Roman"/>
                <a:sym typeface="Times New Roman"/>
              </a:rPr>
              <a:t>Monetary Constraints</a:t>
            </a:r>
          </a:p>
        </p:txBody>
      </p:sp>
      <p:sp>
        <p:nvSpPr>
          <p:cNvPr name="TextBox 6" id="6"/>
          <p:cNvSpPr txBox="true"/>
          <p:nvPr/>
        </p:nvSpPr>
        <p:spPr>
          <a:xfrm rot="0">
            <a:off x="1028700" y="5767070"/>
            <a:ext cx="15478109" cy="901065"/>
          </a:xfrm>
          <a:prstGeom prst="rect">
            <a:avLst/>
          </a:prstGeom>
        </p:spPr>
        <p:txBody>
          <a:bodyPr anchor="t" rtlCol="false" tIns="0" lIns="0" bIns="0" rIns="0">
            <a:spAutoFit/>
          </a:bodyPr>
          <a:lstStyle/>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Divide and Conquer to make schedule paths linear</a:t>
            </a:r>
          </a:p>
        </p:txBody>
      </p:sp>
      <p:sp>
        <p:nvSpPr>
          <p:cNvPr name="TextBox 7" id="7"/>
          <p:cNvSpPr txBox="true"/>
          <p:nvPr/>
        </p:nvSpPr>
        <p:spPr>
          <a:xfrm rot="0">
            <a:off x="1028700" y="6896735"/>
            <a:ext cx="14467566" cy="95885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046DAA"/>
                </a:solidFill>
                <a:latin typeface="Times New Roman"/>
                <a:ea typeface="Times New Roman"/>
                <a:cs typeface="Times New Roman"/>
                <a:sym typeface="Times New Roman"/>
              </a:rPr>
              <a:t>SLA and Availability Constraints</a:t>
            </a:r>
          </a:p>
        </p:txBody>
      </p:sp>
      <p:sp>
        <p:nvSpPr>
          <p:cNvPr name="TextBox 8" id="8"/>
          <p:cNvSpPr txBox="true"/>
          <p:nvPr/>
        </p:nvSpPr>
        <p:spPr>
          <a:xfrm rot="0">
            <a:off x="1028700" y="7931785"/>
            <a:ext cx="15478109" cy="901065"/>
          </a:xfrm>
          <a:prstGeom prst="rect">
            <a:avLst/>
          </a:prstGeom>
        </p:spPr>
        <p:txBody>
          <a:bodyPr anchor="t" rtlCol="false" tIns="0" lIns="0" bIns="0" rIns="0">
            <a:spAutoFit/>
          </a:bodyPr>
          <a:lstStyle/>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Hybridization of quality upgrading techniques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762000"/>
            <a:ext cx="14072064" cy="1327150"/>
          </a:xfrm>
          <a:prstGeom prst="rect">
            <a:avLst/>
          </a:prstGeom>
        </p:spPr>
        <p:txBody>
          <a:bodyPr anchor="t" rtlCol="false" tIns="0" lIns="0" bIns="0" rIns="0">
            <a:spAutoFit/>
          </a:bodyPr>
          <a:lstStyle/>
          <a:p>
            <a:pPr algn="l" marL="0" indent="0" lvl="0">
              <a:lnSpc>
                <a:spcPts val="9799"/>
              </a:lnSpc>
              <a:spcBef>
                <a:spcPct val="0"/>
              </a:spcBef>
            </a:pPr>
            <a:r>
              <a:rPr lang="en-US" sz="6999">
                <a:solidFill>
                  <a:srgbClr val="000000"/>
                </a:solidFill>
                <a:latin typeface="Times New Roman"/>
                <a:ea typeface="Times New Roman"/>
                <a:cs typeface="Times New Roman"/>
                <a:sym typeface="Times New Roman"/>
              </a:rPr>
              <a:t>Problem Formulation</a:t>
            </a:r>
          </a:p>
        </p:txBody>
      </p:sp>
      <p:sp>
        <p:nvSpPr>
          <p:cNvPr name="TextBox 3" id="3"/>
          <p:cNvSpPr txBox="true"/>
          <p:nvPr/>
        </p:nvSpPr>
        <p:spPr>
          <a:xfrm rot="0">
            <a:off x="1028700" y="2563768"/>
            <a:ext cx="14467566" cy="95885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046DAA"/>
                </a:solidFill>
                <a:latin typeface="Times New Roman"/>
                <a:ea typeface="Times New Roman"/>
                <a:cs typeface="Times New Roman"/>
                <a:sym typeface="Times New Roman"/>
              </a:rPr>
              <a:t>Tasks</a:t>
            </a:r>
          </a:p>
        </p:txBody>
      </p:sp>
      <p:sp>
        <p:nvSpPr>
          <p:cNvPr name="TextBox 4" id="4"/>
          <p:cNvSpPr txBox="true"/>
          <p:nvPr/>
        </p:nvSpPr>
        <p:spPr>
          <a:xfrm rot="0">
            <a:off x="1028700" y="3602355"/>
            <a:ext cx="15478109" cy="901079"/>
          </a:xfrm>
          <a:prstGeom prst="rect">
            <a:avLst/>
          </a:prstGeom>
        </p:spPr>
        <p:txBody>
          <a:bodyPr anchor="t" rtlCol="false" tIns="0" lIns="0" bIns="0" rIns="0">
            <a:spAutoFit/>
          </a:bodyPr>
          <a:lstStyle/>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T = { T1, T2, T3, ... ... }</a:t>
            </a:r>
          </a:p>
        </p:txBody>
      </p:sp>
      <p:sp>
        <p:nvSpPr>
          <p:cNvPr name="TextBox 5" id="5"/>
          <p:cNvSpPr txBox="true"/>
          <p:nvPr/>
        </p:nvSpPr>
        <p:spPr>
          <a:xfrm rot="0">
            <a:off x="1028700" y="4732020"/>
            <a:ext cx="14467566" cy="95885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046DAA"/>
                </a:solidFill>
                <a:latin typeface="Times New Roman"/>
                <a:ea typeface="Times New Roman"/>
                <a:cs typeface="Times New Roman"/>
                <a:sym typeface="Times New Roman"/>
              </a:rPr>
              <a:t>Hosts ( Physical Servers)</a:t>
            </a:r>
          </a:p>
        </p:txBody>
      </p:sp>
      <p:sp>
        <p:nvSpPr>
          <p:cNvPr name="TextBox 6" id="6"/>
          <p:cNvSpPr txBox="true"/>
          <p:nvPr/>
        </p:nvSpPr>
        <p:spPr>
          <a:xfrm rot="0">
            <a:off x="1028700" y="5767070"/>
            <a:ext cx="15478109" cy="901079"/>
          </a:xfrm>
          <a:prstGeom prst="rect">
            <a:avLst/>
          </a:prstGeom>
        </p:spPr>
        <p:txBody>
          <a:bodyPr anchor="t" rtlCol="false" tIns="0" lIns="0" bIns="0" rIns="0">
            <a:spAutoFit/>
          </a:bodyPr>
          <a:lstStyle/>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H = { H1, H2, H3, ... ... }</a:t>
            </a:r>
          </a:p>
        </p:txBody>
      </p:sp>
      <p:sp>
        <p:nvSpPr>
          <p:cNvPr name="TextBox 7" id="7"/>
          <p:cNvSpPr txBox="true"/>
          <p:nvPr/>
        </p:nvSpPr>
        <p:spPr>
          <a:xfrm rot="0">
            <a:off x="1028700" y="6896735"/>
            <a:ext cx="14467566" cy="95885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046DAA"/>
                </a:solidFill>
                <a:latin typeface="Times New Roman"/>
                <a:ea typeface="Times New Roman"/>
                <a:cs typeface="Times New Roman"/>
                <a:sym typeface="Times New Roman"/>
              </a:rPr>
              <a:t>VMs (Virtual Machines)</a:t>
            </a:r>
          </a:p>
        </p:txBody>
      </p:sp>
      <p:sp>
        <p:nvSpPr>
          <p:cNvPr name="TextBox 8" id="8"/>
          <p:cNvSpPr txBox="true"/>
          <p:nvPr/>
        </p:nvSpPr>
        <p:spPr>
          <a:xfrm rot="0">
            <a:off x="1028700" y="7931785"/>
            <a:ext cx="15478109" cy="901079"/>
          </a:xfrm>
          <a:prstGeom prst="rect">
            <a:avLst/>
          </a:prstGeom>
        </p:spPr>
        <p:txBody>
          <a:bodyPr anchor="t" rtlCol="false" tIns="0" lIns="0" bIns="0" rIns="0">
            <a:spAutoFit/>
          </a:bodyPr>
          <a:lstStyle/>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V = { V1, V2, V3, ... ...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48157" y="3522591"/>
            <a:ext cx="12991687" cy="6369137"/>
          </a:xfrm>
          <a:custGeom>
            <a:avLst/>
            <a:gdLst/>
            <a:ahLst/>
            <a:cxnLst/>
            <a:rect r="r" b="b" t="t" l="l"/>
            <a:pathLst>
              <a:path h="6369137" w="12991687">
                <a:moveTo>
                  <a:pt x="0" y="0"/>
                </a:moveTo>
                <a:lnTo>
                  <a:pt x="12991686" y="0"/>
                </a:lnTo>
                <a:lnTo>
                  <a:pt x="12991686" y="6369136"/>
                </a:lnTo>
                <a:lnTo>
                  <a:pt x="0" y="6369136"/>
                </a:lnTo>
                <a:lnTo>
                  <a:pt x="0" y="0"/>
                </a:lnTo>
                <a:close/>
              </a:path>
            </a:pathLst>
          </a:custGeom>
          <a:blipFill>
            <a:blip r:embed="rId2"/>
            <a:stretch>
              <a:fillRect l="0" t="0" r="0" b="0"/>
            </a:stretch>
          </a:blipFill>
        </p:spPr>
      </p:sp>
      <p:sp>
        <p:nvSpPr>
          <p:cNvPr name="TextBox 3" id="3"/>
          <p:cNvSpPr txBox="true"/>
          <p:nvPr/>
        </p:nvSpPr>
        <p:spPr>
          <a:xfrm rot="0">
            <a:off x="1028700" y="762000"/>
            <a:ext cx="14072064" cy="1327150"/>
          </a:xfrm>
          <a:prstGeom prst="rect">
            <a:avLst/>
          </a:prstGeom>
        </p:spPr>
        <p:txBody>
          <a:bodyPr anchor="t" rtlCol="false" tIns="0" lIns="0" bIns="0" rIns="0">
            <a:spAutoFit/>
          </a:bodyPr>
          <a:lstStyle/>
          <a:p>
            <a:pPr algn="l" marL="0" indent="0" lvl="0">
              <a:lnSpc>
                <a:spcPts val="9799"/>
              </a:lnSpc>
              <a:spcBef>
                <a:spcPct val="0"/>
              </a:spcBef>
            </a:pPr>
            <a:r>
              <a:rPr lang="en-US" sz="6999">
                <a:solidFill>
                  <a:srgbClr val="000000"/>
                </a:solidFill>
                <a:latin typeface="Times New Roman"/>
                <a:ea typeface="Times New Roman"/>
                <a:cs typeface="Times New Roman"/>
                <a:sym typeface="Times New Roman"/>
              </a:rPr>
              <a:t>Problem Formulation</a:t>
            </a:r>
          </a:p>
        </p:txBody>
      </p:sp>
      <p:sp>
        <p:nvSpPr>
          <p:cNvPr name="TextBox 4" id="4"/>
          <p:cNvSpPr txBox="true"/>
          <p:nvPr/>
        </p:nvSpPr>
        <p:spPr>
          <a:xfrm rot="0">
            <a:off x="1028700" y="2563768"/>
            <a:ext cx="14467566" cy="958823"/>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046DAA"/>
                </a:solidFill>
                <a:latin typeface="Times New Roman"/>
                <a:ea typeface="Times New Roman"/>
                <a:cs typeface="Times New Roman"/>
                <a:sym typeface="Times New Roman"/>
              </a:rPr>
              <a:t>Workflow with Task Dependencies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3890" y="2313818"/>
            <a:ext cx="14080219" cy="7539015"/>
          </a:xfrm>
          <a:custGeom>
            <a:avLst/>
            <a:gdLst/>
            <a:ahLst/>
            <a:cxnLst/>
            <a:rect r="r" b="b" t="t" l="l"/>
            <a:pathLst>
              <a:path h="7539015" w="14080219">
                <a:moveTo>
                  <a:pt x="0" y="0"/>
                </a:moveTo>
                <a:lnTo>
                  <a:pt x="14080220" y="0"/>
                </a:lnTo>
                <a:lnTo>
                  <a:pt x="14080220" y="7539015"/>
                </a:lnTo>
                <a:lnTo>
                  <a:pt x="0" y="7539015"/>
                </a:lnTo>
                <a:lnTo>
                  <a:pt x="0" y="0"/>
                </a:lnTo>
                <a:close/>
              </a:path>
            </a:pathLst>
          </a:custGeom>
          <a:blipFill>
            <a:blip r:embed="rId2"/>
            <a:stretch>
              <a:fillRect l="0" t="0" r="0" b="0"/>
            </a:stretch>
          </a:blipFill>
        </p:spPr>
      </p:sp>
      <p:sp>
        <p:nvSpPr>
          <p:cNvPr name="TextBox 3" id="3"/>
          <p:cNvSpPr txBox="true"/>
          <p:nvPr/>
        </p:nvSpPr>
        <p:spPr>
          <a:xfrm rot="0">
            <a:off x="1028700" y="762000"/>
            <a:ext cx="14072064" cy="1327150"/>
          </a:xfrm>
          <a:prstGeom prst="rect">
            <a:avLst/>
          </a:prstGeom>
        </p:spPr>
        <p:txBody>
          <a:bodyPr anchor="t" rtlCol="false" tIns="0" lIns="0" bIns="0" rIns="0">
            <a:spAutoFit/>
          </a:bodyPr>
          <a:lstStyle/>
          <a:p>
            <a:pPr algn="l" marL="0" indent="0" lvl="0">
              <a:lnSpc>
                <a:spcPts val="9799"/>
              </a:lnSpc>
              <a:spcBef>
                <a:spcPct val="0"/>
              </a:spcBef>
            </a:pPr>
            <a:r>
              <a:rPr lang="en-US" sz="6999">
                <a:solidFill>
                  <a:srgbClr val="000000"/>
                </a:solidFill>
                <a:latin typeface="Times New Roman"/>
                <a:ea typeface="Times New Roman"/>
                <a:cs typeface="Times New Roman"/>
                <a:sym typeface="Times New Roman"/>
              </a:rPr>
              <a:t>System Architecture</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762000"/>
            <a:ext cx="14072064" cy="1327150"/>
          </a:xfrm>
          <a:prstGeom prst="rect">
            <a:avLst/>
          </a:prstGeom>
        </p:spPr>
        <p:txBody>
          <a:bodyPr anchor="t" rtlCol="false" tIns="0" lIns="0" bIns="0" rIns="0">
            <a:spAutoFit/>
          </a:bodyPr>
          <a:lstStyle/>
          <a:p>
            <a:pPr algn="l" marL="0" indent="0" lvl="0">
              <a:lnSpc>
                <a:spcPts val="9799"/>
              </a:lnSpc>
              <a:spcBef>
                <a:spcPct val="0"/>
              </a:spcBef>
            </a:pPr>
            <a:r>
              <a:rPr lang="en-US" sz="6999">
                <a:solidFill>
                  <a:srgbClr val="000000"/>
                </a:solidFill>
                <a:latin typeface="Times New Roman"/>
                <a:ea typeface="Times New Roman"/>
                <a:cs typeface="Times New Roman"/>
                <a:sym typeface="Times New Roman"/>
              </a:rPr>
              <a:t>Mathematical Modelling</a:t>
            </a:r>
          </a:p>
        </p:txBody>
      </p:sp>
      <p:sp>
        <p:nvSpPr>
          <p:cNvPr name="TextBox 3" id="3"/>
          <p:cNvSpPr txBox="true"/>
          <p:nvPr/>
        </p:nvSpPr>
        <p:spPr>
          <a:xfrm rot="0">
            <a:off x="1028700" y="2563768"/>
            <a:ext cx="14467566" cy="958823"/>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046DAA"/>
                </a:solidFill>
                <a:latin typeface="Times New Roman"/>
                <a:ea typeface="Times New Roman"/>
                <a:cs typeface="Times New Roman"/>
                <a:sym typeface="Times New Roman"/>
              </a:rPr>
              <a:t>Formulas proposed to calculate - </a:t>
            </a:r>
          </a:p>
        </p:txBody>
      </p:sp>
      <p:sp>
        <p:nvSpPr>
          <p:cNvPr name="TextBox 4" id="4"/>
          <p:cNvSpPr txBox="true"/>
          <p:nvPr/>
        </p:nvSpPr>
        <p:spPr>
          <a:xfrm rot="0">
            <a:off x="1028700" y="3602355"/>
            <a:ext cx="15478109" cy="5473146"/>
          </a:xfrm>
          <a:prstGeom prst="rect">
            <a:avLst/>
          </a:prstGeom>
        </p:spPr>
        <p:txBody>
          <a:bodyPr anchor="t" rtlCol="false" tIns="0" lIns="0" bIns="0" rIns="0">
            <a:spAutoFit/>
          </a:bodyPr>
          <a:lstStyle/>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Task priorities: Task length, Complexity, Dependencies</a:t>
            </a:r>
          </a:p>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VM priorities: Computation power, Energy consumption</a:t>
            </a:r>
          </a:p>
          <a:p>
            <a:pPr algn="just">
              <a:lnSpc>
                <a:spcPts val="7200"/>
              </a:lnSpc>
            </a:pPr>
          </a:p>
          <a:p>
            <a:pPr algn="just">
              <a:lnSpc>
                <a:spcPts val="7200"/>
              </a:lnSpc>
            </a:pPr>
            <a:r>
              <a:rPr lang="en-US" sz="3600" strike="noStrike" u="none">
                <a:solidFill>
                  <a:srgbClr val="000000"/>
                </a:solidFill>
                <a:latin typeface="Times New Roman"/>
                <a:ea typeface="Times New Roman"/>
                <a:cs typeface="Times New Roman"/>
                <a:sym typeface="Times New Roman"/>
              </a:rPr>
              <a:t>Support equations -</a:t>
            </a:r>
          </a:p>
          <a:p>
            <a:pPr algn="just">
              <a:lnSpc>
                <a:spcPts val="7200"/>
              </a:lnSpc>
            </a:pPr>
            <a:r>
              <a:rPr lang="en-US" sz="3600" strike="noStrike" u="none">
                <a:solidFill>
                  <a:srgbClr val="000000"/>
                </a:solidFill>
                <a:latin typeface="Times New Roman"/>
                <a:ea typeface="Times New Roman"/>
                <a:cs typeface="Times New Roman"/>
                <a:sym typeface="Times New Roman"/>
              </a:rPr>
              <a:t>Task execution time, Task finishing time</a:t>
            </a:r>
          </a:p>
          <a:p>
            <a:pPr algn="just">
              <a:lnSpc>
                <a:spcPts val="7200"/>
              </a:lnSpc>
            </a:pPr>
            <a:r>
              <a:rPr lang="en-US" sz="3600" strike="noStrike" u="none">
                <a:solidFill>
                  <a:srgbClr val="000000"/>
                </a:solidFill>
                <a:latin typeface="Times New Roman"/>
                <a:ea typeface="Times New Roman"/>
                <a:cs typeface="Times New Roman"/>
                <a:sym typeface="Times New Roman"/>
              </a:rPr>
              <a:t>Makespan, Energy consumption ← Judging criteria</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87314" y="231775"/>
            <a:ext cx="10790277" cy="1327150"/>
          </a:xfrm>
          <a:prstGeom prst="rect">
            <a:avLst/>
          </a:prstGeom>
        </p:spPr>
        <p:txBody>
          <a:bodyPr anchor="t" rtlCol="false" tIns="0" lIns="0" bIns="0" rIns="0">
            <a:spAutoFit/>
          </a:bodyPr>
          <a:lstStyle/>
          <a:p>
            <a:pPr algn="ctr">
              <a:lnSpc>
                <a:spcPts val="9799"/>
              </a:lnSpc>
              <a:spcBef>
                <a:spcPct val="0"/>
              </a:spcBef>
            </a:pPr>
            <a:r>
              <a:rPr lang="en-US" sz="6999">
                <a:solidFill>
                  <a:srgbClr val="000000"/>
                </a:solidFill>
                <a:latin typeface="Times New Roman"/>
                <a:ea typeface="Times New Roman"/>
                <a:cs typeface="Times New Roman"/>
                <a:sym typeface="Times New Roman"/>
              </a:rPr>
              <a:t> METHODOLOGY USED </a:t>
            </a:r>
          </a:p>
        </p:txBody>
      </p:sp>
      <p:sp>
        <p:nvSpPr>
          <p:cNvPr name="TextBox 3" id="3"/>
          <p:cNvSpPr txBox="true"/>
          <p:nvPr/>
        </p:nvSpPr>
        <p:spPr>
          <a:xfrm rot="0">
            <a:off x="0" y="2279650"/>
            <a:ext cx="18044229" cy="7617460"/>
          </a:xfrm>
          <a:prstGeom prst="rect">
            <a:avLst/>
          </a:prstGeom>
        </p:spPr>
        <p:txBody>
          <a:bodyPr anchor="t" rtlCol="false" tIns="0" lIns="0" bIns="0" rIns="0">
            <a:spAutoFit/>
          </a:bodyPr>
          <a:lstStyle/>
          <a:p>
            <a:pPr algn="l" marL="906785" indent="-453392" lvl="1">
              <a:lnSpc>
                <a:spcPts val="5880"/>
              </a:lnSpc>
              <a:spcBef>
                <a:spcPct val="0"/>
              </a:spcBef>
              <a:buFont typeface="Arial"/>
              <a:buChar char="•"/>
            </a:pPr>
            <a:r>
              <a:rPr lang="en-US" sz="4200">
                <a:solidFill>
                  <a:srgbClr val="000000"/>
                </a:solidFill>
                <a:latin typeface="Times New Roman"/>
                <a:ea typeface="Times New Roman"/>
                <a:cs typeface="Times New Roman"/>
                <a:sym typeface="Times New Roman"/>
              </a:rPr>
              <a:t>Uses a Deep Q-Netw</a:t>
            </a:r>
            <a:r>
              <a:rPr lang="en-US" sz="4200">
                <a:solidFill>
                  <a:srgbClr val="000000"/>
                </a:solidFill>
                <a:latin typeface="Times New Roman"/>
                <a:ea typeface="Times New Roman"/>
                <a:cs typeface="Times New Roman"/>
                <a:sym typeface="Times New Roman"/>
              </a:rPr>
              <a:t>ork (DQN) to learn task scheduling automatically.</a:t>
            </a:r>
          </a:p>
          <a:p>
            <a:pPr algn="l">
              <a:lnSpc>
                <a:spcPts val="5880"/>
              </a:lnSpc>
              <a:spcBef>
                <a:spcPct val="0"/>
              </a:spcBef>
            </a:pPr>
          </a:p>
          <a:p>
            <a:pPr algn="l" marL="906785" indent="-453392" lvl="1">
              <a:lnSpc>
                <a:spcPts val="5880"/>
              </a:lnSpc>
              <a:spcBef>
                <a:spcPct val="0"/>
              </a:spcBef>
              <a:buFont typeface="Arial"/>
              <a:buChar char="•"/>
            </a:pPr>
            <a:r>
              <a:rPr lang="en-US" sz="4200">
                <a:solidFill>
                  <a:srgbClr val="000000"/>
                </a:solidFill>
                <a:latin typeface="Times New Roman"/>
                <a:ea typeface="Times New Roman"/>
                <a:cs typeface="Times New Roman"/>
                <a:sym typeface="Times New Roman"/>
              </a:rPr>
              <a:t>Starts by generating random schedules based on task dependencies, task/VM priorities, and deadlines.</a:t>
            </a:r>
          </a:p>
          <a:p>
            <a:pPr algn="l">
              <a:lnSpc>
                <a:spcPts val="5880"/>
              </a:lnSpc>
              <a:spcBef>
                <a:spcPct val="0"/>
              </a:spcBef>
            </a:pPr>
          </a:p>
          <a:p>
            <a:pPr algn="l" marL="906785" indent="-453392" lvl="1">
              <a:lnSpc>
                <a:spcPts val="5880"/>
              </a:lnSpc>
              <a:spcBef>
                <a:spcPct val="0"/>
              </a:spcBef>
              <a:buFont typeface="Arial"/>
              <a:buChar char="•"/>
            </a:pPr>
            <a:r>
              <a:rPr lang="en-US" sz="4200">
                <a:solidFill>
                  <a:srgbClr val="000000"/>
                </a:solidFill>
                <a:latin typeface="Times New Roman"/>
                <a:ea typeface="Times New Roman"/>
                <a:cs typeface="Times New Roman"/>
                <a:sym typeface="Times New Roman"/>
              </a:rPr>
              <a:t>The DQN agent evaluates each schedule and gives a positive reward if it improves time or energy metrics, or a negative reward otherwise.</a:t>
            </a:r>
          </a:p>
          <a:p>
            <a:pPr algn="l">
              <a:lnSpc>
                <a:spcPts val="5880"/>
              </a:lnSpc>
              <a:spcBef>
                <a:spcPct val="0"/>
              </a:spcBef>
            </a:pPr>
          </a:p>
          <a:p>
            <a:pPr algn="l" marL="906785" indent="-453392" lvl="1">
              <a:lnSpc>
                <a:spcPts val="5880"/>
              </a:lnSpc>
              <a:spcBef>
                <a:spcPct val="0"/>
              </a:spcBef>
              <a:buFont typeface="Arial"/>
              <a:buChar char="•"/>
            </a:pPr>
            <a:r>
              <a:rPr lang="en-US" sz="4200">
                <a:solidFill>
                  <a:srgbClr val="000000"/>
                </a:solidFill>
                <a:latin typeface="Times New Roman"/>
                <a:ea typeface="Times New Roman"/>
                <a:cs typeface="Times New Roman"/>
                <a:sym typeface="Times New Roman"/>
              </a:rPr>
              <a:t>Rewards are stored in a Q-table as Q(state, action) entries.</a:t>
            </a:r>
          </a:p>
          <a:p>
            <a:pPr algn="l">
              <a:lnSpc>
                <a:spcPts val="7000"/>
              </a:lnSpc>
            </a:pP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38788" y="378038"/>
            <a:ext cx="10706724" cy="1327150"/>
          </a:xfrm>
          <a:prstGeom prst="rect">
            <a:avLst/>
          </a:prstGeom>
        </p:spPr>
        <p:txBody>
          <a:bodyPr anchor="t" rtlCol="false" tIns="0" lIns="0" bIns="0" rIns="0">
            <a:spAutoFit/>
          </a:bodyPr>
          <a:lstStyle/>
          <a:p>
            <a:pPr algn="ctr">
              <a:lnSpc>
                <a:spcPts val="9799"/>
              </a:lnSpc>
              <a:spcBef>
                <a:spcPct val="0"/>
              </a:spcBef>
            </a:pPr>
            <a:r>
              <a:rPr lang="en-US" sz="6999">
                <a:solidFill>
                  <a:srgbClr val="000000"/>
                </a:solidFill>
                <a:latin typeface="Times New Roman"/>
                <a:ea typeface="Times New Roman"/>
                <a:cs typeface="Times New Roman"/>
                <a:sym typeface="Times New Roman"/>
              </a:rPr>
              <a:t>METHODOLOGY USED</a:t>
            </a:r>
          </a:p>
        </p:txBody>
      </p:sp>
      <p:sp>
        <p:nvSpPr>
          <p:cNvPr name="TextBox 3" id="3"/>
          <p:cNvSpPr txBox="true"/>
          <p:nvPr/>
        </p:nvSpPr>
        <p:spPr>
          <a:xfrm rot="0">
            <a:off x="153049" y="2013641"/>
            <a:ext cx="16594332" cy="6741795"/>
          </a:xfrm>
          <a:prstGeom prst="rect">
            <a:avLst/>
          </a:prstGeom>
        </p:spPr>
        <p:txBody>
          <a:bodyPr anchor="t" rtlCol="false" tIns="0" lIns="0" bIns="0" rIns="0">
            <a:spAutoFit/>
          </a:bodyPr>
          <a:lstStyle/>
          <a:p>
            <a:pPr algn="l" marL="906780" indent="-453390" lvl="1">
              <a:lnSpc>
                <a:spcPts val="5880"/>
              </a:lnSpc>
              <a:buFont typeface="Arial"/>
              <a:buChar char="•"/>
            </a:pPr>
            <a:r>
              <a:rPr lang="en-US" sz="4200">
                <a:solidFill>
                  <a:srgbClr val="000000"/>
                </a:solidFill>
                <a:latin typeface="Times New Roman"/>
                <a:ea typeface="Times New Roman"/>
                <a:cs typeface="Times New Roman"/>
                <a:sym typeface="Times New Roman"/>
              </a:rPr>
              <a:t>On each new step, the agent consults the Q-table and past rewards to choose better scheduling actions.</a:t>
            </a:r>
          </a:p>
          <a:p>
            <a:pPr algn="l">
              <a:lnSpc>
                <a:spcPts val="5880"/>
              </a:lnSpc>
            </a:pPr>
          </a:p>
          <a:p>
            <a:pPr algn="l" marL="906780" indent="-453390" lvl="1">
              <a:lnSpc>
                <a:spcPts val="5880"/>
              </a:lnSpc>
              <a:buFont typeface="Arial"/>
              <a:buChar char="•"/>
            </a:pPr>
            <a:r>
              <a:rPr lang="en-US" sz="4200">
                <a:solidFill>
                  <a:srgbClr val="000000"/>
                </a:solidFill>
                <a:latin typeface="Times New Roman"/>
                <a:ea typeface="Times New Roman"/>
                <a:cs typeface="Times New Roman"/>
                <a:sym typeface="Times New Roman"/>
              </a:rPr>
              <a:t>Over many iterations, the agent’s policy converges to schedules that balance makespan and energy use.</a:t>
            </a:r>
          </a:p>
          <a:p>
            <a:pPr algn="l">
              <a:lnSpc>
                <a:spcPts val="5880"/>
              </a:lnSpc>
            </a:pPr>
          </a:p>
          <a:p>
            <a:pPr algn="l" marL="906780" indent="-453390" lvl="1">
              <a:lnSpc>
                <a:spcPts val="5880"/>
              </a:lnSpc>
              <a:buFont typeface="Arial"/>
              <a:buChar char="•"/>
            </a:pPr>
            <a:r>
              <a:rPr lang="en-US" sz="4200">
                <a:solidFill>
                  <a:srgbClr val="000000"/>
                </a:solidFill>
                <a:latin typeface="Times New Roman"/>
                <a:ea typeface="Times New Roman"/>
                <a:cs typeface="Times New Roman"/>
                <a:sym typeface="Times New Roman"/>
              </a:rPr>
              <a:t>The state space includes task dependencies and priorities; the action space is the choice of VM for each task.</a:t>
            </a:r>
          </a:p>
          <a:p>
            <a:pPr algn="l">
              <a:lnSpc>
                <a:spcPts val="5880"/>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04945" y="3844836"/>
            <a:ext cx="15478109" cy="4558732"/>
          </a:xfrm>
          <a:prstGeom prst="rect">
            <a:avLst/>
          </a:prstGeom>
        </p:spPr>
        <p:txBody>
          <a:bodyPr anchor="t" rtlCol="false" tIns="0" lIns="0" bIns="0" rIns="0">
            <a:spAutoFit/>
          </a:bodyPr>
          <a:lstStyle/>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Heavy computation works -</a:t>
            </a:r>
          </a:p>
          <a:p>
            <a:pPr algn="just" marL="1554480" indent="-518160" lvl="2">
              <a:lnSpc>
                <a:spcPts val="7200"/>
              </a:lnSpc>
              <a:buFont typeface="Arial"/>
              <a:buChar char="⚬"/>
            </a:pPr>
            <a:r>
              <a:rPr lang="en-US" sz="3600">
                <a:solidFill>
                  <a:srgbClr val="000000"/>
                </a:solidFill>
                <a:latin typeface="Times New Roman"/>
                <a:ea typeface="Times New Roman"/>
                <a:cs typeface="Times New Roman"/>
                <a:sym typeface="Times New Roman"/>
              </a:rPr>
              <a:t>analysis of complex images</a:t>
            </a:r>
          </a:p>
          <a:p>
            <a:pPr algn="just" marL="1554480" indent="-518160" lvl="2">
              <a:lnSpc>
                <a:spcPts val="7200"/>
              </a:lnSpc>
              <a:buFont typeface="Arial"/>
              <a:buChar char="⚬"/>
            </a:pPr>
            <a:r>
              <a:rPr lang="en-US" sz="3600">
                <a:solidFill>
                  <a:srgbClr val="000000"/>
                </a:solidFill>
                <a:latin typeface="Times New Roman"/>
                <a:ea typeface="Times New Roman"/>
                <a:cs typeface="Times New Roman"/>
                <a:sym typeface="Times New Roman"/>
              </a:rPr>
              <a:t>hosting globally accessible web apps</a:t>
            </a:r>
          </a:p>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We take them as service from others through cloud (the vast network).</a:t>
            </a:r>
          </a:p>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Cloud Service Providers (CSP)</a:t>
            </a:r>
          </a:p>
        </p:txBody>
      </p:sp>
      <p:sp>
        <p:nvSpPr>
          <p:cNvPr name="TextBox 3" id="3"/>
          <p:cNvSpPr txBox="true"/>
          <p:nvPr/>
        </p:nvSpPr>
        <p:spPr>
          <a:xfrm rot="0">
            <a:off x="1028700" y="762000"/>
            <a:ext cx="14072064" cy="1327150"/>
          </a:xfrm>
          <a:prstGeom prst="rect">
            <a:avLst/>
          </a:prstGeom>
        </p:spPr>
        <p:txBody>
          <a:bodyPr anchor="t" rtlCol="false" tIns="0" lIns="0" bIns="0" rIns="0">
            <a:spAutoFit/>
          </a:bodyPr>
          <a:lstStyle/>
          <a:p>
            <a:pPr algn="l" marL="0" indent="0" lvl="0">
              <a:lnSpc>
                <a:spcPts val="9799"/>
              </a:lnSpc>
              <a:spcBef>
                <a:spcPct val="0"/>
              </a:spcBef>
            </a:pPr>
            <a:r>
              <a:rPr lang="en-US" sz="6999">
                <a:solidFill>
                  <a:srgbClr val="000000"/>
                </a:solidFill>
                <a:latin typeface="Times New Roman"/>
                <a:ea typeface="Times New Roman"/>
                <a:cs typeface="Times New Roman"/>
                <a:sym typeface="Times New Roman"/>
              </a:rPr>
              <a:t>Topic Breakdown</a:t>
            </a:r>
          </a:p>
        </p:txBody>
      </p:sp>
      <p:sp>
        <p:nvSpPr>
          <p:cNvPr name="TextBox 4" id="4"/>
          <p:cNvSpPr txBox="true"/>
          <p:nvPr/>
        </p:nvSpPr>
        <p:spPr>
          <a:xfrm rot="0">
            <a:off x="1028700" y="2563768"/>
            <a:ext cx="9937521" cy="958823"/>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046DAA"/>
                </a:solidFill>
                <a:latin typeface="Times New Roman"/>
                <a:ea typeface="Times New Roman"/>
                <a:cs typeface="Times New Roman"/>
                <a:sym typeface="Times New Roman"/>
              </a:rPr>
              <a:t>Cloud Computing &amp; Cloud Services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493371" y="2501831"/>
            <a:ext cx="11301259" cy="5283339"/>
          </a:xfrm>
          <a:custGeom>
            <a:avLst/>
            <a:gdLst/>
            <a:ahLst/>
            <a:cxnLst/>
            <a:rect r="r" b="b" t="t" l="l"/>
            <a:pathLst>
              <a:path h="5283339" w="11301259">
                <a:moveTo>
                  <a:pt x="0" y="0"/>
                </a:moveTo>
                <a:lnTo>
                  <a:pt x="11301258" y="0"/>
                </a:lnTo>
                <a:lnTo>
                  <a:pt x="11301258" y="5283338"/>
                </a:lnTo>
                <a:lnTo>
                  <a:pt x="0" y="5283338"/>
                </a:lnTo>
                <a:lnTo>
                  <a:pt x="0" y="0"/>
                </a:lnTo>
                <a:close/>
              </a:path>
            </a:pathLst>
          </a:custGeom>
          <a:blipFill>
            <a:blip r:embed="rId2"/>
            <a:stretch>
              <a:fillRect l="0" t="0" r="0" b="0"/>
            </a:stretch>
          </a:blipFill>
        </p:spPr>
      </p:sp>
      <p:sp>
        <p:nvSpPr>
          <p:cNvPr name="TextBox 3" id="3"/>
          <p:cNvSpPr txBox="true"/>
          <p:nvPr/>
        </p:nvSpPr>
        <p:spPr>
          <a:xfrm rot="0">
            <a:off x="0" y="231775"/>
            <a:ext cx="13436959" cy="1327150"/>
          </a:xfrm>
          <a:prstGeom prst="rect">
            <a:avLst/>
          </a:prstGeom>
        </p:spPr>
        <p:txBody>
          <a:bodyPr anchor="t" rtlCol="false" tIns="0" lIns="0" bIns="0" rIns="0">
            <a:spAutoFit/>
          </a:bodyPr>
          <a:lstStyle/>
          <a:p>
            <a:pPr algn="ctr">
              <a:lnSpc>
                <a:spcPts val="9799"/>
              </a:lnSpc>
              <a:spcBef>
                <a:spcPct val="0"/>
              </a:spcBef>
            </a:pPr>
            <a:r>
              <a:rPr lang="en-US" sz="6999">
                <a:solidFill>
                  <a:srgbClr val="000000"/>
                </a:solidFill>
                <a:latin typeface="Times New Roman"/>
                <a:ea typeface="Times New Roman"/>
                <a:cs typeface="Times New Roman"/>
                <a:sym typeface="Times New Roman"/>
              </a:rPr>
              <a:t>Proposed</a:t>
            </a:r>
            <a:r>
              <a:rPr lang="en-US" sz="6999">
                <a:solidFill>
                  <a:srgbClr val="000000"/>
                </a:solidFill>
                <a:latin typeface="Times New Roman"/>
                <a:ea typeface="Times New Roman"/>
                <a:cs typeface="Times New Roman"/>
                <a:sym typeface="Times New Roman"/>
              </a:rPr>
              <a:t> MOPWSDRL Model </a:t>
            </a:r>
          </a:p>
        </p:txBody>
      </p:sp>
      <p:sp>
        <p:nvSpPr>
          <p:cNvPr name="TextBox 4" id="4"/>
          <p:cNvSpPr txBox="true"/>
          <p:nvPr/>
        </p:nvSpPr>
        <p:spPr>
          <a:xfrm rot="0">
            <a:off x="2887069" y="8135252"/>
            <a:ext cx="11907560"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Working</a:t>
            </a:r>
            <a:r>
              <a:rPr lang="en-US" sz="3399">
                <a:solidFill>
                  <a:srgbClr val="000000"/>
                </a:solidFill>
                <a:latin typeface="Canva Sans"/>
                <a:ea typeface="Canva Sans"/>
                <a:cs typeface="Canva Sans"/>
                <a:sym typeface="Canva Sans"/>
              </a:rPr>
              <a:t> of deep reinforcement approach for MOPWSDRL</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14289" y="762000"/>
            <a:ext cx="14072064" cy="1327150"/>
          </a:xfrm>
          <a:prstGeom prst="rect">
            <a:avLst/>
          </a:prstGeom>
        </p:spPr>
        <p:txBody>
          <a:bodyPr anchor="t" rtlCol="false" tIns="0" lIns="0" bIns="0" rIns="0">
            <a:spAutoFit/>
          </a:bodyPr>
          <a:lstStyle/>
          <a:p>
            <a:pPr algn="l" marL="0" indent="0" lvl="0">
              <a:lnSpc>
                <a:spcPts val="9799"/>
              </a:lnSpc>
              <a:spcBef>
                <a:spcPct val="0"/>
              </a:spcBef>
            </a:pPr>
            <a:r>
              <a:rPr lang="en-US" sz="6999">
                <a:solidFill>
                  <a:srgbClr val="000000"/>
                </a:solidFill>
                <a:latin typeface="Times New Roman"/>
                <a:ea typeface="Times New Roman"/>
                <a:cs typeface="Times New Roman"/>
                <a:sym typeface="Times New Roman"/>
              </a:rPr>
              <a:t>Simulation Setup</a:t>
            </a:r>
          </a:p>
        </p:txBody>
      </p:sp>
      <p:sp>
        <p:nvSpPr>
          <p:cNvPr name="TextBox 3" id="3"/>
          <p:cNvSpPr txBox="true"/>
          <p:nvPr/>
        </p:nvSpPr>
        <p:spPr>
          <a:xfrm rot="0">
            <a:off x="784929" y="2611393"/>
            <a:ext cx="17503071" cy="739139"/>
          </a:xfrm>
          <a:prstGeom prst="rect">
            <a:avLst/>
          </a:prstGeom>
        </p:spPr>
        <p:txBody>
          <a:bodyPr anchor="t" rtlCol="false" tIns="0" lIns="0" bIns="0" rIns="0">
            <a:spAutoFit/>
          </a:bodyPr>
          <a:lstStyle/>
          <a:p>
            <a:pPr algn="l" marL="0" indent="0" lvl="0">
              <a:lnSpc>
                <a:spcPts val="5460"/>
              </a:lnSpc>
              <a:spcBef>
                <a:spcPct val="0"/>
              </a:spcBef>
            </a:pPr>
            <a:r>
              <a:rPr lang="en-US" sz="3900">
                <a:solidFill>
                  <a:srgbClr val="046DAA"/>
                </a:solidFill>
                <a:latin typeface="Times New Roman"/>
                <a:ea typeface="Times New Roman"/>
                <a:cs typeface="Times New Roman"/>
                <a:sym typeface="Times New Roman"/>
              </a:rPr>
              <a:t>Platform used:</a:t>
            </a:r>
            <a:r>
              <a:rPr lang="en-US" sz="3900">
                <a:solidFill>
                  <a:srgbClr val="000000"/>
                </a:solidFill>
                <a:latin typeface="Times New Roman"/>
                <a:ea typeface="Times New Roman"/>
                <a:cs typeface="Times New Roman"/>
                <a:sym typeface="Times New Roman"/>
              </a:rPr>
              <a:t> Workflowsim simulator on a macOS host (32 GB RAM, M1 chip)</a:t>
            </a:r>
          </a:p>
        </p:txBody>
      </p:sp>
      <p:sp>
        <p:nvSpPr>
          <p:cNvPr name="TextBox 4" id="4"/>
          <p:cNvSpPr txBox="true"/>
          <p:nvPr/>
        </p:nvSpPr>
        <p:spPr>
          <a:xfrm rot="0">
            <a:off x="219394" y="3705860"/>
            <a:ext cx="18288000" cy="2722880"/>
          </a:xfrm>
          <a:prstGeom prst="rect">
            <a:avLst/>
          </a:prstGeom>
        </p:spPr>
        <p:txBody>
          <a:bodyPr anchor="t" rtlCol="false" tIns="0" lIns="0" bIns="0" rIns="0">
            <a:spAutoFit/>
          </a:bodyPr>
          <a:lstStyle/>
          <a:p>
            <a:pPr algn="l" marL="820421" indent="-410210" lvl="1">
              <a:lnSpc>
                <a:spcPts val="5320"/>
              </a:lnSpc>
              <a:buFont typeface="Arial"/>
              <a:buChar char="•"/>
            </a:pPr>
            <a:r>
              <a:rPr lang="en-US" sz="3800">
                <a:solidFill>
                  <a:srgbClr val="000000"/>
                </a:solidFill>
                <a:latin typeface="Times New Roman"/>
                <a:ea typeface="Times New Roman"/>
                <a:cs typeface="Times New Roman"/>
                <a:sym typeface="Times New Roman"/>
              </a:rPr>
              <a:t>WorkflowSim is an open-source software platform built on top of CloudSim (a widely used simulation toolkit for cloud computing). It is specifically designed to simulate the execution of scientific workflows in distributed or cloud-based environments.</a:t>
            </a:r>
          </a:p>
        </p:txBody>
      </p:sp>
      <p:sp>
        <p:nvSpPr>
          <p:cNvPr name="TextBox 5" id="5"/>
          <p:cNvSpPr txBox="true"/>
          <p:nvPr/>
        </p:nvSpPr>
        <p:spPr>
          <a:xfrm rot="0">
            <a:off x="784929" y="6924040"/>
            <a:ext cx="11585270" cy="3803533"/>
          </a:xfrm>
          <a:prstGeom prst="rect">
            <a:avLst/>
          </a:prstGeom>
        </p:spPr>
        <p:txBody>
          <a:bodyPr anchor="t" rtlCol="false" tIns="0" lIns="0" bIns="0" rIns="0">
            <a:spAutoFit/>
          </a:bodyPr>
          <a:lstStyle/>
          <a:p>
            <a:pPr algn="l">
              <a:lnSpc>
                <a:spcPts val="6546"/>
              </a:lnSpc>
            </a:pPr>
            <a:r>
              <a:rPr lang="en-US" sz="4676">
                <a:solidFill>
                  <a:srgbClr val="046DAA"/>
                </a:solidFill>
                <a:latin typeface="Times New Roman"/>
                <a:ea typeface="Times New Roman"/>
                <a:cs typeface="Times New Roman"/>
                <a:sym typeface="Times New Roman"/>
              </a:rPr>
              <a:t>Infrastructure:</a:t>
            </a:r>
          </a:p>
          <a:p>
            <a:pPr algn="l" marL="848035" indent="-424017" lvl="1">
              <a:lnSpc>
                <a:spcPts val="5499"/>
              </a:lnSpc>
              <a:buFont typeface="Arial"/>
              <a:buChar char="•"/>
            </a:pPr>
            <a:r>
              <a:rPr lang="en-US" sz="3927">
                <a:solidFill>
                  <a:srgbClr val="000000"/>
                </a:solidFill>
                <a:latin typeface="Times New Roman"/>
                <a:ea typeface="Times New Roman"/>
                <a:cs typeface="Times New Roman"/>
                <a:sym typeface="Times New Roman"/>
              </a:rPr>
              <a:t>5 hosts nodes</a:t>
            </a:r>
          </a:p>
          <a:p>
            <a:pPr algn="l" marL="848035" indent="-424017" lvl="1">
              <a:lnSpc>
                <a:spcPts val="5499"/>
              </a:lnSpc>
              <a:buFont typeface="Arial"/>
              <a:buChar char="•"/>
            </a:pPr>
            <a:r>
              <a:rPr lang="en-US" sz="3927">
                <a:solidFill>
                  <a:srgbClr val="000000"/>
                </a:solidFill>
                <a:latin typeface="Times New Roman"/>
                <a:ea typeface="Times New Roman"/>
                <a:cs typeface="Times New Roman"/>
                <a:sym typeface="Times New Roman"/>
              </a:rPr>
              <a:t>50 VMs running on those hosts</a:t>
            </a:r>
          </a:p>
          <a:p>
            <a:pPr algn="l" marL="848035" indent="-424017" lvl="1">
              <a:lnSpc>
                <a:spcPts val="5499"/>
              </a:lnSpc>
              <a:spcBef>
                <a:spcPct val="0"/>
              </a:spcBef>
              <a:buFont typeface="Arial"/>
              <a:buChar char="•"/>
            </a:pPr>
            <a:r>
              <a:rPr lang="en-US" sz="3927">
                <a:solidFill>
                  <a:srgbClr val="000000"/>
                </a:solidFill>
                <a:latin typeface="Times New Roman"/>
                <a:ea typeface="Times New Roman"/>
                <a:cs typeface="Times New Roman"/>
                <a:sym typeface="Times New Roman"/>
              </a:rPr>
              <a:t>100 to 1000 tasks</a:t>
            </a:r>
          </a:p>
          <a:p>
            <a:pPr algn="ctr">
              <a:lnSpc>
                <a:spcPts val="6546"/>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762000"/>
            <a:ext cx="14072064" cy="1327150"/>
          </a:xfrm>
          <a:prstGeom prst="rect">
            <a:avLst/>
          </a:prstGeom>
        </p:spPr>
        <p:txBody>
          <a:bodyPr anchor="t" rtlCol="false" tIns="0" lIns="0" bIns="0" rIns="0">
            <a:spAutoFit/>
          </a:bodyPr>
          <a:lstStyle/>
          <a:p>
            <a:pPr algn="l" marL="0" indent="0" lvl="0">
              <a:lnSpc>
                <a:spcPts val="9799"/>
              </a:lnSpc>
              <a:spcBef>
                <a:spcPct val="0"/>
              </a:spcBef>
            </a:pPr>
            <a:r>
              <a:rPr lang="en-US" sz="6999">
                <a:solidFill>
                  <a:srgbClr val="000000"/>
                </a:solidFill>
                <a:latin typeface="Times New Roman"/>
                <a:ea typeface="Times New Roman"/>
                <a:cs typeface="Times New Roman"/>
                <a:sym typeface="Times New Roman"/>
              </a:rPr>
              <a:t>Workflows Tested</a:t>
            </a:r>
          </a:p>
        </p:txBody>
      </p:sp>
      <p:sp>
        <p:nvSpPr>
          <p:cNvPr name="TextBox 3" id="3"/>
          <p:cNvSpPr txBox="true"/>
          <p:nvPr/>
        </p:nvSpPr>
        <p:spPr>
          <a:xfrm rot="0">
            <a:off x="1028700" y="2584191"/>
            <a:ext cx="7631668" cy="890270"/>
          </a:xfrm>
          <a:prstGeom prst="rect">
            <a:avLst/>
          </a:prstGeom>
        </p:spPr>
        <p:txBody>
          <a:bodyPr anchor="t" rtlCol="false" tIns="0" lIns="0" bIns="0" rIns="0">
            <a:spAutoFit/>
          </a:bodyPr>
          <a:lstStyle/>
          <a:p>
            <a:pPr algn="ctr">
              <a:lnSpc>
                <a:spcPts val="6580"/>
              </a:lnSpc>
              <a:spcBef>
                <a:spcPct val="0"/>
              </a:spcBef>
            </a:pPr>
            <a:r>
              <a:rPr lang="en-US" sz="4700">
                <a:solidFill>
                  <a:srgbClr val="046DAA"/>
                </a:solidFill>
                <a:latin typeface="Times New Roman"/>
                <a:ea typeface="Times New Roman"/>
                <a:cs typeface="Times New Roman"/>
                <a:sym typeface="Times New Roman"/>
              </a:rPr>
              <a:t>Four real scientific workflows:</a:t>
            </a:r>
          </a:p>
        </p:txBody>
      </p:sp>
      <p:sp>
        <p:nvSpPr>
          <p:cNvPr name="TextBox 4" id="4"/>
          <p:cNvSpPr txBox="true"/>
          <p:nvPr/>
        </p:nvSpPr>
        <p:spPr>
          <a:xfrm rot="0">
            <a:off x="-243771" y="3803046"/>
            <a:ext cx="12054930" cy="4183380"/>
          </a:xfrm>
          <a:prstGeom prst="rect">
            <a:avLst/>
          </a:prstGeom>
        </p:spPr>
        <p:txBody>
          <a:bodyPr anchor="t" rtlCol="false" tIns="0" lIns="0" bIns="0" rIns="0">
            <a:spAutoFit/>
          </a:bodyPr>
          <a:lstStyle/>
          <a:p>
            <a:pPr algn="l" marL="1986285" indent="-662095" lvl="2">
              <a:lnSpc>
                <a:spcPts val="6440"/>
              </a:lnSpc>
              <a:buAutoNum type="alphaLcPeriod" startAt="1"/>
            </a:pPr>
            <a:r>
              <a:rPr lang="en-US" sz="4600">
                <a:solidFill>
                  <a:srgbClr val="000000"/>
                </a:solidFill>
                <a:latin typeface="Times New Roman"/>
                <a:ea typeface="Times New Roman"/>
                <a:cs typeface="Times New Roman"/>
                <a:sym typeface="Times New Roman"/>
              </a:rPr>
              <a:t>Montage (astronomy image assembly)</a:t>
            </a:r>
          </a:p>
          <a:p>
            <a:pPr algn="l" marL="1986285" indent="-662095" lvl="2">
              <a:lnSpc>
                <a:spcPts val="6440"/>
              </a:lnSpc>
              <a:buAutoNum type="alphaLcPeriod" startAt="1"/>
            </a:pPr>
            <a:r>
              <a:rPr lang="en-US" sz="4600">
                <a:solidFill>
                  <a:srgbClr val="000000"/>
                </a:solidFill>
                <a:latin typeface="Times New Roman"/>
                <a:ea typeface="Times New Roman"/>
                <a:cs typeface="Times New Roman"/>
                <a:sym typeface="Times New Roman"/>
              </a:rPr>
              <a:t>Cybershake (earthquake simulation)</a:t>
            </a:r>
          </a:p>
          <a:p>
            <a:pPr algn="l" marL="1986285" indent="-662095" lvl="2">
              <a:lnSpc>
                <a:spcPts val="6440"/>
              </a:lnSpc>
              <a:buAutoNum type="alphaLcPeriod" startAt="1"/>
            </a:pPr>
            <a:r>
              <a:rPr lang="en-US" sz="4600">
                <a:solidFill>
                  <a:srgbClr val="000000"/>
                </a:solidFill>
                <a:latin typeface="Times New Roman"/>
                <a:ea typeface="Times New Roman"/>
                <a:cs typeface="Times New Roman"/>
                <a:sym typeface="Times New Roman"/>
              </a:rPr>
              <a:t>Epigenomics (genome sequencing)</a:t>
            </a:r>
          </a:p>
          <a:p>
            <a:pPr algn="l" marL="1986285" indent="-662095" lvl="2">
              <a:lnSpc>
                <a:spcPts val="6440"/>
              </a:lnSpc>
              <a:buAutoNum type="alphaLcPeriod" startAt="1"/>
            </a:pPr>
            <a:r>
              <a:rPr lang="en-US" sz="4600">
                <a:solidFill>
                  <a:srgbClr val="000000"/>
                </a:solidFill>
                <a:latin typeface="Times New Roman"/>
                <a:ea typeface="Times New Roman"/>
                <a:cs typeface="Times New Roman"/>
                <a:sym typeface="Times New Roman"/>
              </a:rPr>
              <a:t>LIGO (gravitational-wave analysis) </a:t>
            </a:r>
          </a:p>
          <a:p>
            <a:pPr algn="ctr">
              <a:lnSpc>
                <a:spcPts val="7000"/>
              </a:lnSpc>
              <a:spcBef>
                <a:spcPct val="0"/>
              </a:spcBef>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02193" y="823191"/>
            <a:ext cx="5030285" cy="5706527"/>
          </a:xfrm>
          <a:custGeom>
            <a:avLst/>
            <a:gdLst/>
            <a:ahLst/>
            <a:cxnLst/>
            <a:rect r="r" b="b" t="t" l="l"/>
            <a:pathLst>
              <a:path h="5706527" w="5030285">
                <a:moveTo>
                  <a:pt x="0" y="0"/>
                </a:moveTo>
                <a:lnTo>
                  <a:pt x="5030285" y="0"/>
                </a:lnTo>
                <a:lnTo>
                  <a:pt x="5030285" y="5706526"/>
                </a:lnTo>
                <a:lnTo>
                  <a:pt x="0" y="5706526"/>
                </a:lnTo>
                <a:lnTo>
                  <a:pt x="0" y="0"/>
                </a:lnTo>
                <a:close/>
              </a:path>
            </a:pathLst>
          </a:custGeom>
          <a:blipFill>
            <a:blip r:embed="rId2"/>
            <a:stretch>
              <a:fillRect l="0" t="0" r="0" b="0"/>
            </a:stretch>
          </a:blipFill>
        </p:spPr>
      </p:sp>
      <p:sp>
        <p:nvSpPr>
          <p:cNvPr name="Freeform 3" id="3"/>
          <p:cNvSpPr/>
          <p:nvPr/>
        </p:nvSpPr>
        <p:spPr>
          <a:xfrm flipH="false" flipV="false" rot="0">
            <a:off x="10290361" y="823191"/>
            <a:ext cx="5459193" cy="5564685"/>
          </a:xfrm>
          <a:custGeom>
            <a:avLst/>
            <a:gdLst/>
            <a:ahLst/>
            <a:cxnLst/>
            <a:rect r="r" b="b" t="t" l="l"/>
            <a:pathLst>
              <a:path h="5564685" w="5459193">
                <a:moveTo>
                  <a:pt x="0" y="0"/>
                </a:moveTo>
                <a:lnTo>
                  <a:pt x="5459193" y="0"/>
                </a:lnTo>
                <a:lnTo>
                  <a:pt x="5459193" y="5564684"/>
                </a:lnTo>
                <a:lnTo>
                  <a:pt x="0" y="5564684"/>
                </a:lnTo>
                <a:lnTo>
                  <a:pt x="0" y="0"/>
                </a:lnTo>
                <a:close/>
              </a:path>
            </a:pathLst>
          </a:custGeom>
          <a:blipFill>
            <a:blip r:embed="rId3"/>
            <a:stretch>
              <a:fillRect l="0" t="0" r="0" b="0"/>
            </a:stretch>
          </a:blipFill>
        </p:spPr>
      </p:sp>
      <p:sp>
        <p:nvSpPr>
          <p:cNvPr name="TextBox 4" id="4"/>
          <p:cNvSpPr txBox="true"/>
          <p:nvPr/>
        </p:nvSpPr>
        <p:spPr>
          <a:xfrm rot="0">
            <a:off x="1742788" y="7172411"/>
            <a:ext cx="5149096" cy="95885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Times New Roman"/>
                <a:ea typeface="Times New Roman"/>
                <a:cs typeface="Times New Roman"/>
                <a:sym typeface="Times New Roman"/>
              </a:rPr>
              <a:t>Montage workflow</a:t>
            </a:r>
          </a:p>
        </p:txBody>
      </p:sp>
      <p:sp>
        <p:nvSpPr>
          <p:cNvPr name="TextBox 5" id="5"/>
          <p:cNvSpPr txBox="true"/>
          <p:nvPr/>
        </p:nvSpPr>
        <p:spPr>
          <a:xfrm rot="0">
            <a:off x="10109289" y="7026149"/>
            <a:ext cx="6211371" cy="95885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Times New Roman"/>
                <a:ea typeface="Times New Roman"/>
                <a:cs typeface="Times New Roman"/>
                <a:sym typeface="Times New Roman"/>
              </a:rPr>
              <a:t>Epigenomics workflow</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77458" y="1221666"/>
            <a:ext cx="6426019" cy="5308450"/>
          </a:xfrm>
          <a:custGeom>
            <a:avLst/>
            <a:gdLst/>
            <a:ahLst/>
            <a:cxnLst/>
            <a:rect r="r" b="b" t="t" l="l"/>
            <a:pathLst>
              <a:path h="5308450" w="6426019">
                <a:moveTo>
                  <a:pt x="0" y="0"/>
                </a:moveTo>
                <a:lnTo>
                  <a:pt x="6426018" y="0"/>
                </a:lnTo>
                <a:lnTo>
                  <a:pt x="6426018" y="5308450"/>
                </a:lnTo>
                <a:lnTo>
                  <a:pt x="0" y="5308450"/>
                </a:lnTo>
                <a:lnTo>
                  <a:pt x="0" y="0"/>
                </a:lnTo>
                <a:close/>
              </a:path>
            </a:pathLst>
          </a:custGeom>
          <a:blipFill>
            <a:blip r:embed="rId2"/>
            <a:stretch>
              <a:fillRect l="0" t="0" r="0" b="0"/>
            </a:stretch>
          </a:blipFill>
        </p:spPr>
      </p:sp>
      <p:sp>
        <p:nvSpPr>
          <p:cNvPr name="Freeform 3" id="3"/>
          <p:cNvSpPr/>
          <p:nvPr/>
        </p:nvSpPr>
        <p:spPr>
          <a:xfrm flipH="false" flipV="false" rot="0">
            <a:off x="7802941" y="1221666"/>
            <a:ext cx="10043999" cy="5318704"/>
          </a:xfrm>
          <a:custGeom>
            <a:avLst/>
            <a:gdLst/>
            <a:ahLst/>
            <a:cxnLst/>
            <a:rect r="r" b="b" t="t" l="l"/>
            <a:pathLst>
              <a:path h="5318704" w="10043999">
                <a:moveTo>
                  <a:pt x="0" y="0"/>
                </a:moveTo>
                <a:lnTo>
                  <a:pt x="10044000" y="0"/>
                </a:lnTo>
                <a:lnTo>
                  <a:pt x="10044000" y="5318704"/>
                </a:lnTo>
                <a:lnTo>
                  <a:pt x="0" y="5318704"/>
                </a:lnTo>
                <a:lnTo>
                  <a:pt x="0" y="0"/>
                </a:lnTo>
                <a:close/>
              </a:path>
            </a:pathLst>
          </a:custGeom>
          <a:blipFill>
            <a:blip r:embed="rId3"/>
            <a:stretch>
              <a:fillRect l="0" t="0" r="0" b="0"/>
            </a:stretch>
          </a:blipFill>
        </p:spPr>
      </p:sp>
      <p:sp>
        <p:nvSpPr>
          <p:cNvPr name="TextBox 4" id="4"/>
          <p:cNvSpPr txBox="true"/>
          <p:nvPr/>
        </p:nvSpPr>
        <p:spPr>
          <a:xfrm rot="0">
            <a:off x="1754650" y="7148034"/>
            <a:ext cx="5848826" cy="95885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Times New Roman"/>
                <a:ea typeface="Times New Roman"/>
                <a:cs typeface="Times New Roman"/>
                <a:sym typeface="Times New Roman"/>
              </a:rPr>
              <a:t>Cybershake workflow</a:t>
            </a:r>
          </a:p>
        </p:txBody>
      </p:sp>
      <p:sp>
        <p:nvSpPr>
          <p:cNvPr name="TextBox 5" id="5"/>
          <p:cNvSpPr txBox="true"/>
          <p:nvPr/>
        </p:nvSpPr>
        <p:spPr>
          <a:xfrm rot="0">
            <a:off x="11277528" y="7148034"/>
            <a:ext cx="3972401" cy="95885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Times New Roman"/>
                <a:ea typeface="Times New Roman"/>
                <a:cs typeface="Times New Roman"/>
                <a:sym typeface="Times New Roman"/>
              </a:rPr>
              <a:t>Ligo workflow</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99519" y="3826766"/>
            <a:ext cx="12908355" cy="2999125"/>
          </a:xfrm>
          <a:custGeom>
            <a:avLst/>
            <a:gdLst/>
            <a:ahLst/>
            <a:cxnLst/>
            <a:rect r="r" b="b" t="t" l="l"/>
            <a:pathLst>
              <a:path h="2999125" w="12908355">
                <a:moveTo>
                  <a:pt x="0" y="0"/>
                </a:moveTo>
                <a:lnTo>
                  <a:pt x="12908355" y="0"/>
                </a:lnTo>
                <a:lnTo>
                  <a:pt x="12908355" y="2999125"/>
                </a:lnTo>
                <a:lnTo>
                  <a:pt x="0" y="2999125"/>
                </a:lnTo>
                <a:lnTo>
                  <a:pt x="0" y="0"/>
                </a:lnTo>
                <a:close/>
              </a:path>
            </a:pathLst>
          </a:custGeom>
          <a:blipFill>
            <a:blip r:embed="rId2"/>
            <a:stretch>
              <a:fillRect l="0" t="-8044" r="0" b="-8044"/>
            </a:stretch>
          </a:blipFill>
        </p:spPr>
      </p:sp>
      <p:sp>
        <p:nvSpPr>
          <p:cNvPr name="TextBox 3" id="3"/>
          <p:cNvSpPr txBox="true"/>
          <p:nvPr/>
        </p:nvSpPr>
        <p:spPr>
          <a:xfrm rot="0">
            <a:off x="1028700" y="752475"/>
            <a:ext cx="6866334" cy="1336675"/>
          </a:xfrm>
          <a:prstGeom prst="rect">
            <a:avLst/>
          </a:prstGeom>
        </p:spPr>
        <p:txBody>
          <a:bodyPr anchor="t" rtlCol="false" tIns="0" lIns="0" bIns="0" rIns="0">
            <a:spAutoFit/>
          </a:bodyPr>
          <a:lstStyle/>
          <a:p>
            <a:pPr algn="ctr">
              <a:lnSpc>
                <a:spcPts val="9800"/>
              </a:lnSpc>
              <a:spcBef>
                <a:spcPct val="0"/>
              </a:spcBef>
            </a:pPr>
            <a:r>
              <a:rPr lang="en-US" sz="7000">
                <a:solidFill>
                  <a:srgbClr val="000000"/>
                </a:solidFill>
                <a:latin typeface="Times New Roman"/>
                <a:ea typeface="Times New Roman"/>
                <a:cs typeface="Times New Roman"/>
                <a:sym typeface="Times New Roman"/>
              </a:rPr>
              <a:t>Makespan Results</a:t>
            </a:r>
          </a:p>
        </p:txBody>
      </p:sp>
      <p:sp>
        <p:nvSpPr>
          <p:cNvPr name="TextBox 4" id="4"/>
          <p:cNvSpPr txBox="true"/>
          <p:nvPr/>
        </p:nvSpPr>
        <p:spPr>
          <a:xfrm rot="0">
            <a:off x="1862453" y="7351447"/>
            <a:ext cx="13845421" cy="689610"/>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Times New Roman"/>
                <a:ea typeface="Times New Roman"/>
                <a:cs typeface="Times New Roman"/>
                <a:sym typeface="Times New Roman"/>
              </a:rPr>
              <a:t>Improvement of makespan for MOPWSDRL over existing mechanisms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31794" y="3299760"/>
            <a:ext cx="11902527" cy="3297446"/>
          </a:xfrm>
          <a:custGeom>
            <a:avLst/>
            <a:gdLst/>
            <a:ahLst/>
            <a:cxnLst/>
            <a:rect r="r" b="b" t="t" l="l"/>
            <a:pathLst>
              <a:path h="3297446" w="11902527">
                <a:moveTo>
                  <a:pt x="0" y="0"/>
                </a:moveTo>
                <a:lnTo>
                  <a:pt x="11902527" y="0"/>
                </a:lnTo>
                <a:lnTo>
                  <a:pt x="11902527" y="3297446"/>
                </a:lnTo>
                <a:lnTo>
                  <a:pt x="0" y="3297446"/>
                </a:lnTo>
                <a:lnTo>
                  <a:pt x="0" y="0"/>
                </a:lnTo>
                <a:close/>
              </a:path>
            </a:pathLst>
          </a:custGeom>
          <a:blipFill>
            <a:blip r:embed="rId2"/>
            <a:stretch>
              <a:fillRect l="-1826" t="-323" r="0" b="-8925"/>
            </a:stretch>
          </a:blipFill>
        </p:spPr>
      </p:sp>
      <p:sp>
        <p:nvSpPr>
          <p:cNvPr name="TextBox 3" id="3"/>
          <p:cNvSpPr txBox="true"/>
          <p:nvPr/>
        </p:nvSpPr>
        <p:spPr>
          <a:xfrm rot="0">
            <a:off x="853198" y="734360"/>
            <a:ext cx="11296627" cy="1327150"/>
          </a:xfrm>
          <a:prstGeom prst="rect">
            <a:avLst/>
          </a:prstGeom>
        </p:spPr>
        <p:txBody>
          <a:bodyPr anchor="t" rtlCol="false" tIns="0" lIns="0" bIns="0" rIns="0">
            <a:spAutoFit/>
          </a:bodyPr>
          <a:lstStyle/>
          <a:p>
            <a:pPr algn="ctr">
              <a:lnSpc>
                <a:spcPts val="9799"/>
              </a:lnSpc>
              <a:spcBef>
                <a:spcPct val="0"/>
              </a:spcBef>
            </a:pPr>
            <a:r>
              <a:rPr lang="en-US" sz="6999">
                <a:solidFill>
                  <a:srgbClr val="000000"/>
                </a:solidFill>
                <a:latin typeface="Times New Roman"/>
                <a:ea typeface="Times New Roman"/>
                <a:cs typeface="Times New Roman"/>
                <a:sym typeface="Times New Roman"/>
              </a:rPr>
              <a:t>Energy Consumption Results</a:t>
            </a:r>
          </a:p>
        </p:txBody>
      </p:sp>
      <p:sp>
        <p:nvSpPr>
          <p:cNvPr name="TextBox 4" id="4"/>
          <p:cNvSpPr txBox="true"/>
          <p:nvPr/>
        </p:nvSpPr>
        <p:spPr>
          <a:xfrm rot="0">
            <a:off x="1174492" y="7132053"/>
            <a:ext cx="15939017" cy="689610"/>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Times New Roman"/>
                <a:ea typeface="Times New Roman"/>
                <a:cs typeface="Times New Roman"/>
                <a:sym typeface="Times New Roman"/>
              </a:rPr>
              <a:t>Improvement of energy consumption for MOPWSDRL over existing mechanisms.</a:t>
            </a:r>
          </a:p>
        </p:txBody>
      </p:sp>
    </p:spTree>
  </p:cSld>
  <p:clrMapOvr>
    <a:masterClrMapping/>
  </p:clrMapOvr>
</p:sld>
</file>

<file path=ppt/slides/slide2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93622" y="572676"/>
            <a:ext cx="5793343" cy="1327150"/>
          </a:xfrm>
          <a:prstGeom prst="rect">
            <a:avLst/>
          </a:prstGeom>
        </p:spPr>
        <p:txBody>
          <a:bodyPr anchor="t" rtlCol="false" tIns="0" lIns="0" bIns="0" rIns="0">
            <a:spAutoFit/>
          </a:bodyPr>
          <a:lstStyle/>
          <a:p>
            <a:pPr algn="ctr">
              <a:lnSpc>
                <a:spcPts val="9799"/>
              </a:lnSpc>
              <a:spcBef>
                <a:spcPct val="0"/>
              </a:spcBef>
            </a:pPr>
            <a:r>
              <a:rPr lang="en-US" sz="6999">
                <a:solidFill>
                  <a:srgbClr val="000000"/>
                </a:solidFill>
                <a:latin typeface="Times New Roman"/>
                <a:ea typeface="Times New Roman"/>
                <a:cs typeface="Times New Roman"/>
                <a:sym typeface="Times New Roman"/>
              </a:rPr>
              <a:t>Result Analysis</a:t>
            </a:r>
          </a:p>
        </p:txBody>
      </p:sp>
      <p:sp>
        <p:nvSpPr>
          <p:cNvPr name="TextBox 3" id="3"/>
          <p:cNvSpPr txBox="true"/>
          <p:nvPr/>
        </p:nvSpPr>
        <p:spPr>
          <a:xfrm rot="0">
            <a:off x="493622" y="2471231"/>
            <a:ext cx="15022235" cy="958850"/>
          </a:xfrm>
          <a:prstGeom prst="rect">
            <a:avLst/>
          </a:prstGeom>
        </p:spPr>
        <p:txBody>
          <a:bodyPr anchor="t" rtlCol="false" tIns="0" lIns="0" bIns="0" rIns="0">
            <a:spAutoFit/>
          </a:bodyPr>
          <a:lstStyle/>
          <a:p>
            <a:pPr algn="ctr">
              <a:lnSpc>
                <a:spcPts val="7000"/>
              </a:lnSpc>
              <a:spcBef>
                <a:spcPct val="0"/>
              </a:spcBef>
            </a:pPr>
            <a:r>
              <a:rPr lang="en-US" sz="5000">
                <a:solidFill>
                  <a:srgbClr val="046DAA"/>
                </a:solidFill>
                <a:latin typeface="Times New Roman"/>
                <a:ea typeface="Times New Roman"/>
                <a:cs typeface="Times New Roman"/>
                <a:sym typeface="Times New Roman"/>
              </a:rPr>
              <a:t>Why MOPWSDRL O</a:t>
            </a:r>
            <a:r>
              <a:rPr lang="en-US" sz="5000">
                <a:solidFill>
                  <a:srgbClr val="046DAA"/>
                </a:solidFill>
                <a:latin typeface="Times New Roman"/>
                <a:ea typeface="Times New Roman"/>
                <a:cs typeface="Times New Roman"/>
                <a:sym typeface="Times New Roman"/>
              </a:rPr>
              <a:t>utperforms HEFT, CSO &amp; ACO :</a:t>
            </a:r>
          </a:p>
        </p:txBody>
      </p:sp>
      <p:sp>
        <p:nvSpPr>
          <p:cNvPr name="TextBox 4" id="4"/>
          <p:cNvSpPr txBox="true"/>
          <p:nvPr/>
        </p:nvSpPr>
        <p:spPr>
          <a:xfrm rot="0">
            <a:off x="645145" y="4077686"/>
            <a:ext cx="17532310" cy="5401310"/>
          </a:xfrm>
          <a:prstGeom prst="rect">
            <a:avLst/>
          </a:prstGeom>
        </p:spPr>
        <p:txBody>
          <a:bodyPr anchor="t" rtlCol="false" tIns="0" lIns="0" bIns="0" rIns="0">
            <a:spAutoFit/>
          </a:bodyPr>
          <a:lstStyle/>
          <a:p>
            <a:pPr algn="l">
              <a:lnSpc>
                <a:spcPts val="4480"/>
              </a:lnSpc>
            </a:pPr>
            <a:r>
              <a:rPr lang="en-US" sz="3200" b="true">
                <a:solidFill>
                  <a:srgbClr val="000000"/>
                </a:solidFill>
                <a:latin typeface="Times New Roman Bold"/>
                <a:ea typeface="Times New Roman Bold"/>
                <a:cs typeface="Times New Roman Bold"/>
                <a:sym typeface="Times New Roman Bold"/>
              </a:rPr>
              <a:t>Dependency- and Priority-Aware Scheduling</a:t>
            </a:r>
          </a:p>
          <a:p>
            <a:pPr algn="l" marL="690881" indent="-345440" lvl="1">
              <a:lnSpc>
                <a:spcPts val="4480"/>
              </a:lnSpc>
              <a:buFont typeface="Arial"/>
              <a:buChar char="•"/>
            </a:pPr>
            <a:r>
              <a:rPr lang="en-US" sz="3200">
                <a:solidFill>
                  <a:srgbClr val="000000"/>
                </a:solidFill>
                <a:latin typeface="Times New Roman"/>
                <a:ea typeface="Times New Roman"/>
                <a:cs typeface="Times New Roman"/>
                <a:sym typeface="Times New Roman"/>
              </a:rPr>
              <a:t> MOPWSDRL looks at how tasks depend on each other and combines two priorities—task size vs. VM speed and VM power cost—when choosing where to run each task. HEFT, CSO, and ACO use fixed rules and miss some of these important details.</a:t>
            </a:r>
          </a:p>
          <a:p>
            <a:pPr algn="l">
              <a:lnSpc>
                <a:spcPts val="4480"/>
              </a:lnSpc>
            </a:pPr>
          </a:p>
          <a:p>
            <a:pPr algn="l">
              <a:lnSpc>
                <a:spcPts val="4480"/>
              </a:lnSpc>
            </a:pPr>
            <a:r>
              <a:rPr lang="en-US" sz="3200" b="true">
                <a:solidFill>
                  <a:srgbClr val="000000"/>
                </a:solidFill>
                <a:latin typeface="Times New Roman Bold"/>
                <a:ea typeface="Times New Roman Bold"/>
                <a:cs typeface="Times New Roman Bold"/>
                <a:sym typeface="Times New Roman Bold"/>
              </a:rPr>
              <a:t>Adaptive, Reward-Driven Learning</a:t>
            </a:r>
          </a:p>
          <a:p>
            <a:pPr algn="l" marL="690881" indent="-345440" lvl="1">
              <a:lnSpc>
                <a:spcPts val="4480"/>
              </a:lnSpc>
              <a:buFont typeface="Arial"/>
              <a:buChar char="•"/>
            </a:pPr>
            <a:r>
              <a:rPr lang="en-US" sz="3200">
                <a:solidFill>
                  <a:srgbClr val="000000"/>
                </a:solidFill>
                <a:latin typeface="Times New Roman"/>
                <a:ea typeface="Times New Roman"/>
                <a:cs typeface="Times New Roman"/>
                <a:sym typeface="Times New Roman"/>
              </a:rPr>
              <a:t> MOPWSDRL treats scheduling as a learning game: it gets good or bad “points” for each decision and uses past experiences to improve.</a:t>
            </a:r>
          </a:p>
          <a:p>
            <a:pPr algn="ctr">
              <a:lnSpc>
                <a:spcPts val="7000"/>
              </a:lnSpc>
            </a:pPr>
          </a:p>
        </p:txBody>
      </p:sp>
    </p:spTree>
  </p:cSld>
  <p:clrMapOvr>
    <a:masterClrMapping/>
  </p:clrMapOvr>
</p:sld>
</file>

<file path=ppt/slides/slide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83884" y="231775"/>
            <a:ext cx="5092898" cy="1327150"/>
          </a:xfrm>
          <a:prstGeom prst="rect">
            <a:avLst/>
          </a:prstGeom>
        </p:spPr>
        <p:txBody>
          <a:bodyPr anchor="t" rtlCol="false" tIns="0" lIns="0" bIns="0" rIns="0">
            <a:spAutoFit/>
          </a:bodyPr>
          <a:lstStyle/>
          <a:p>
            <a:pPr algn="ctr">
              <a:lnSpc>
                <a:spcPts val="9799"/>
              </a:lnSpc>
              <a:spcBef>
                <a:spcPct val="0"/>
              </a:spcBef>
            </a:pPr>
            <a:r>
              <a:rPr lang="en-US" sz="6999">
                <a:solidFill>
                  <a:srgbClr val="000000"/>
                </a:solidFill>
                <a:latin typeface="Times New Roman"/>
                <a:ea typeface="Times New Roman"/>
                <a:cs typeface="Times New Roman"/>
                <a:sym typeface="Times New Roman"/>
              </a:rPr>
              <a:t> C</a:t>
            </a:r>
            <a:r>
              <a:rPr lang="en-US" sz="6999">
                <a:solidFill>
                  <a:srgbClr val="000000"/>
                </a:solidFill>
                <a:latin typeface="Times New Roman"/>
                <a:ea typeface="Times New Roman"/>
                <a:cs typeface="Times New Roman"/>
                <a:sym typeface="Times New Roman"/>
              </a:rPr>
              <a:t>onclusions </a:t>
            </a:r>
          </a:p>
        </p:txBody>
      </p:sp>
      <p:sp>
        <p:nvSpPr>
          <p:cNvPr name="TextBox 3" id="3"/>
          <p:cNvSpPr txBox="true"/>
          <p:nvPr/>
        </p:nvSpPr>
        <p:spPr>
          <a:xfrm rot="0">
            <a:off x="511919" y="2091322"/>
            <a:ext cx="18288000" cy="7617460"/>
          </a:xfrm>
          <a:prstGeom prst="rect">
            <a:avLst/>
          </a:prstGeom>
        </p:spPr>
        <p:txBody>
          <a:bodyPr anchor="t" rtlCol="false" tIns="0" lIns="0" bIns="0" rIns="0">
            <a:spAutoFit/>
          </a:bodyPr>
          <a:lstStyle/>
          <a:p>
            <a:pPr algn="l">
              <a:lnSpc>
                <a:spcPts val="5880"/>
              </a:lnSpc>
            </a:pPr>
            <a:r>
              <a:rPr lang="en-US" sz="4200">
                <a:solidFill>
                  <a:srgbClr val="000000"/>
                </a:solidFill>
                <a:latin typeface="Times New Roman"/>
                <a:ea typeface="Times New Roman"/>
                <a:cs typeface="Times New Roman"/>
                <a:sym typeface="Times New Roman"/>
              </a:rPr>
              <a:t> </a:t>
            </a:r>
            <a:r>
              <a:rPr lang="en-US" sz="4200" b="true">
                <a:solidFill>
                  <a:srgbClr val="046DAA"/>
                </a:solidFill>
                <a:latin typeface="Times New Roman Bold"/>
                <a:ea typeface="Times New Roman Bold"/>
                <a:cs typeface="Times New Roman Bold"/>
                <a:sym typeface="Times New Roman Bold"/>
              </a:rPr>
              <a:t>Summary:</a:t>
            </a:r>
          </a:p>
          <a:p>
            <a:pPr algn="l" marL="906780" indent="-453390" lvl="1">
              <a:lnSpc>
                <a:spcPts val="5880"/>
              </a:lnSpc>
              <a:buFont typeface="Arial"/>
              <a:buChar char="•"/>
            </a:pPr>
            <a:r>
              <a:rPr lang="en-US" sz="4200">
                <a:solidFill>
                  <a:srgbClr val="000000"/>
                </a:solidFill>
                <a:latin typeface="Times New Roman"/>
                <a:ea typeface="Times New Roman"/>
                <a:cs typeface="Times New Roman"/>
                <a:sym typeface="Times New Roman"/>
              </a:rPr>
              <a:t>Integrating task/VM priorities into a DQN scheduler dramatically cuts makespan and energy use across diverse workflows</a:t>
            </a:r>
          </a:p>
          <a:p>
            <a:pPr algn="l" marL="906780" indent="-453390" lvl="1">
              <a:lnSpc>
                <a:spcPts val="5880"/>
              </a:lnSpc>
              <a:buFont typeface="Arial"/>
              <a:buChar char="•"/>
            </a:pPr>
            <a:r>
              <a:rPr lang="en-US" sz="4200">
                <a:solidFill>
                  <a:srgbClr val="000000"/>
                </a:solidFill>
                <a:latin typeface="Times New Roman"/>
                <a:ea typeface="Times New Roman"/>
                <a:cs typeface="Times New Roman"/>
                <a:sym typeface="Times New Roman"/>
              </a:rPr>
              <a:t>Outperforms classic metaheuristics in both speed and “greenness” </a:t>
            </a:r>
          </a:p>
          <a:p>
            <a:pPr algn="l">
              <a:lnSpc>
                <a:spcPts val="5880"/>
              </a:lnSpc>
            </a:pPr>
          </a:p>
          <a:p>
            <a:pPr algn="l">
              <a:lnSpc>
                <a:spcPts val="5880"/>
              </a:lnSpc>
            </a:pPr>
            <a:r>
              <a:rPr lang="en-US" sz="4200">
                <a:solidFill>
                  <a:srgbClr val="000000"/>
                </a:solidFill>
                <a:latin typeface="Times New Roman"/>
                <a:ea typeface="Times New Roman"/>
                <a:cs typeface="Times New Roman"/>
                <a:sym typeface="Times New Roman"/>
              </a:rPr>
              <a:t> </a:t>
            </a:r>
            <a:r>
              <a:rPr lang="en-US" sz="4200" b="true">
                <a:solidFill>
                  <a:srgbClr val="046DAA"/>
                </a:solidFill>
                <a:latin typeface="Times New Roman Bold"/>
                <a:ea typeface="Times New Roman Bold"/>
                <a:cs typeface="Times New Roman Bold"/>
                <a:sym typeface="Times New Roman Bold"/>
              </a:rPr>
              <a:t>Current Limitations:</a:t>
            </a:r>
          </a:p>
          <a:p>
            <a:pPr algn="l" marL="906780" indent="-453390" lvl="1">
              <a:lnSpc>
                <a:spcPts val="5880"/>
              </a:lnSpc>
              <a:buFont typeface="Arial"/>
              <a:buChar char="•"/>
            </a:pPr>
            <a:r>
              <a:rPr lang="en-US" sz="4200">
                <a:solidFill>
                  <a:srgbClr val="000000"/>
                </a:solidFill>
                <a:latin typeface="Times New Roman"/>
                <a:ea typeface="Times New Roman"/>
                <a:cs typeface="Times New Roman"/>
                <a:sym typeface="Times New Roman"/>
              </a:rPr>
              <a:t>Edge cases: very large workflows (like LIGO) still leave room for further gains</a:t>
            </a:r>
          </a:p>
          <a:p>
            <a:pPr algn="l" marL="906780" indent="-453390" lvl="1">
              <a:lnSpc>
                <a:spcPts val="5880"/>
              </a:lnSpc>
              <a:buFont typeface="Arial"/>
              <a:buChar char="•"/>
            </a:pPr>
            <a:r>
              <a:rPr lang="en-US" sz="4200">
                <a:solidFill>
                  <a:srgbClr val="000000"/>
                </a:solidFill>
                <a:latin typeface="Times New Roman"/>
                <a:ea typeface="Times New Roman"/>
                <a:cs typeface="Times New Roman"/>
                <a:sym typeface="Times New Roman"/>
              </a:rPr>
              <a:t>Training time &amp; simulation overhead in real-time environments</a:t>
            </a:r>
          </a:p>
          <a:p>
            <a:pPr algn="l">
              <a:lnSpc>
                <a:spcPts val="7000"/>
              </a:lnSpc>
              <a:spcBef>
                <a:spcPct val="0"/>
              </a:spcBef>
            </a:pPr>
          </a:p>
        </p:txBody>
      </p:sp>
    </p:spTree>
  </p:cSld>
  <p:clrMapOvr>
    <a:masterClrMapping/>
  </p:clrMapOvr>
</p:sld>
</file>

<file path=ppt/slides/slide2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00000"/>
                </a:solidFill>
                <a:latin typeface="Cormorant Garamond Bold Italics"/>
                <a:ea typeface="Cormorant Garamond Bold Italics"/>
                <a:cs typeface="Cormorant Garamond Bold Italics"/>
                <a:sym typeface="Cormorant Garamond Bold Italics"/>
              </a:rPr>
              <a:t>Thank you</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04945" y="3844836"/>
            <a:ext cx="15478109" cy="2729865"/>
          </a:xfrm>
          <a:prstGeom prst="rect">
            <a:avLst/>
          </a:prstGeom>
        </p:spPr>
        <p:txBody>
          <a:bodyPr anchor="t" rtlCol="false" tIns="0" lIns="0" bIns="0" rIns="0">
            <a:spAutoFit/>
          </a:bodyPr>
          <a:lstStyle/>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Servers are hardware devices capable of providing services</a:t>
            </a:r>
          </a:p>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VMs are run inside servers to provide mutual exclusion and protection, along with abstraction.</a:t>
            </a:r>
          </a:p>
        </p:txBody>
      </p:sp>
      <p:sp>
        <p:nvSpPr>
          <p:cNvPr name="TextBox 3" id="3"/>
          <p:cNvSpPr txBox="true"/>
          <p:nvPr/>
        </p:nvSpPr>
        <p:spPr>
          <a:xfrm rot="0">
            <a:off x="1028700" y="762000"/>
            <a:ext cx="14072064" cy="1327150"/>
          </a:xfrm>
          <a:prstGeom prst="rect">
            <a:avLst/>
          </a:prstGeom>
        </p:spPr>
        <p:txBody>
          <a:bodyPr anchor="t" rtlCol="false" tIns="0" lIns="0" bIns="0" rIns="0">
            <a:spAutoFit/>
          </a:bodyPr>
          <a:lstStyle/>
          <a:p>
            <a:pPr algn="l" marL="0" indent="0" lvl="0">
              <a:lnSpc>
                <a:spcPts val="9799"/>
              </a:lnSpc>
              <a:spcBef>
                <a:spcPct val="0"/>
              </a:spcBef>
            </a:pPr>
            <a:r>
              <a:rPr lang="en-US" sz="6999">
                <a:solidFill>
                  <a:srgbClr val="000000"/>
                </a:solidFill>
                <a:latin typeface="Times New Roman"/>
                <a:ea typeface="Times New Roman"/>
                <a:cs typeface="Times New Roman"/>
                <a:sym typeface="Times New Roman"/>
              </a:rPr>
              <a:t>Topic Breakdown</a:t>
            </a:r>
          </a:p>
        </p:txBody>
      </p:sp>
      <p:sp>
        <p:nvSpPr>
          <p:cNvPr name="TextBox 4" id="4"/>
          <p:cNvSpPr txBox="true"/>
          <p:nvPr/>
        </p:nvSpPr>
        <p:spPr>
          <a:xfrm rot="0">
            <a:off x="1028700" y="2563768"/>
            <a:ext cx="8843153" cy="95885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046DAA"/>
                </a:solidFill>
                <a:latin typeface="Times New Roman"/>
                <a:ea typeface="Times New Roman"/>
                <a:cs typeface="Times New Roman"/>
                <a:sym typeface="Times New Roman"/>
              </a:rPr>
              <a:t>Servers &amp; VMs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04945" y="3844836"/>
            <a:ext cx="15478109" cy="2729905"/>
          </a:xfrm>
          <a:prstGeom prst="rect">
            <a:avLst/>
          </a:prstGeom>
        </p:spPr>
        <p:txBody>
          <a:bodyPr anchor="t" rtlCol="false" tIns="0" lIns="0" bIns="0" rIns="0">
            <a:spAutoFit/>
          </a:bodyPr>
          <a:lstStyle/>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Infrastructure / Platform / Software</a:t>
            </a:r>
          </a:p>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We ask the CSP to do the tasks for us in their highly capable machines</a:t>
            </a:r>
          </a:p>
          <a:p>
            <a:pPr algn="just" marL="777240" indent="-388620" lvl="1">
              <a:lnSpc>
                <a:spcPts val="7200"/>
              </a:lnSpc>
              <a:buFont typeface="Arial"/>
              <a:buChar char="•"/>
            </a:pPr>
            <a:r>
              <a:rPr lang="en-US" sz="3600" strike="noStrike" u="none">
                <a:solidFill>
                  <a:srgbClr val="000000"/>
                </a:solidFill>
                <a:latin typeface="Times New Roman"/>
                <a:ea typeface="Times New Roman"/>
                <a:cs typeface="Times New Roman"/>
                <a:sym typeface="Times New Roman"/>
              </a:rPr>
              <a:t>Workflow → Series of tasks</a:t>
            </a:r>
          </a:p>
        </p:txBody>
      </p:sp>
      <p:sp>
        <p:nvSpPr>
          <p:cNvPr name="TextBox 3" id="3"/>
          <p:cNvSpPr txBox="true"/>
          <p:nvPr/>
        </p:nvSpPr>
        <p:spPr>
          <a:xfrm rot="0">
            <a:off x="1028700" y="762000"/>
            <a:ext cx="14072064" cy="1327150"/>
          </a:xfrm>
          <a:prstGeom prst="rect">
            <a:avLst/>
          </a:prstGeom>
        </p:spPr>
        <p:txBody>
          <a:bodyPr anchor="t" rtlCol="false" tIns="0" lIns="0" bIns="0" rIns="0">
            <a:spAutoFit/>
          </a:bodyPr>
          <a:lstStyle/>
          <a:p>
            <a:pPr algn="l" marL="0" indent="0" lvl="0">
              <a:lnSpc>
                <a:spcPts val="9799"/>
              </a:lnSpc>
              <a:spcBef>
                <a:spcPct val="0"/>
              </a:spcBef>
            </a:pPr>
            <a:r>
              <a:rPr lang="en-US" sz="6999">
                <a:solidFill>
                  <a:srgbClr val="000000"/>
                </a:solidFill>
                <a:latin typeface="Times New Roman"/>
                <a:ea typeface="Times New Roman"/>
                <a:cs typeface="Times New Roman"/>
                <a:sym typeface="Times New Roman"/>
              </a:rPr>
              <a:t>Topic Breakdown</a:t>
            </a:r>
          </a:p>
        </p:txBody>
      </p:sp>
      <p:sp>
        <p:nvSpPr>
          <p:cNvPr name="TextBox 4" id="4"/>
          <p:cNvSpPr txBox="true"/>
          <p:nvPr/>
        </p:nvSpPr>
        <p:spPr>
          <a:xfrm rot="0">
            <a:off x="1028700" y="2563768"/>
            <a:ext cx="8843153" cy="95885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046DAA"/>
                </a:solidFill>
                <a:latin typeface="Times New Roman"/>
                <a:ea typeface="Times New Roman"/>
                <a:cs typeface="Times New Roman"/>
                <a:sym typeface="Times New Roman"/>
              </a:rPr>
              <a:t>Cloud Services &amp; Tasks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04945" y="3844836"/>
            <a:ext cx="15478109" cy="2729865"/>
          </a:xfrm>
          <a:prstGeom prst="rect">
            <a:avLst/>
          </a:prstGeom>
        </p:spPr>
        <p:txBody>
          <a:bodyPr anchor="t" rtlCol="false" tIns="0" lIns="0" bIns="0" rIns="0">
            <a:spAutoFit/>
          </a:bodyPr>
          <a:lstStyle/>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Multiple clients send their tasks to CSP</a:t>
            </a:r>
          </a:p>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Tasks are assigned to available VMs →</a:t>
            </a:r>
            <a:r>
              <a:rPr lang="en-US" sz="3600">
                <a:solidFill>
                  <a:srgbClr val="046DAA"/>
                </a:solidFill>
                <a:latin typeface="Times New Roman"/>
                <a:ea typeface="Times New Roman"/>
                <a:cs typeface="Times New Roman"/>
                <a:sym typeface="Times New Roman"/>
              </a:rPr>
              <a:t> Task Scheduling</a:t>
            </a:r>
          </a:p>
          <a:p>
            <a:pPr algn="just" marL="777240" indent="-388620" lvl="1">
              <a:lnSpc>
                <a:spcPts val="7200"/>
              </a:lnSpc>
              <a:buFont typeface="Arial"/>
              <a:buChar char="•"/>
            </a:pPr>
            <a:r>
              <a:rPr lang="en-US" sz="3600" strike="noStrike" u="none">
                <a:solidFill>
                  <a:srgbClr val="000000"/>
                </a:solidFill>
                <a:latin typeface="Times New Roman"/>
                <a:ea typeface="Times New Roman"/>
                <a:cs typeface="Times New Roman"/>
                <a:sym typeface="Times New Roman"/>
              </a:rPr>
              <a:t>VMs are not necessarily dedicated to clients →</a:t>
            </a:r>
            <a:r>
              <a:rPr lang="en-US" sz="3600" strike="noStrike" u="none">
                <a:solidFill>
                  <a:srgbClr val="046DAA"/>
                </a:solidFill>
                <a:latin typeface="Times New Roman"/>
                <a:ea typeface="Times New Roman"/>
                <a:cs typeface="Times New Roman"/>
                <a:sym typeface="Times New Roman"/>
              </a:rPr>
              <a:t> Distributed Systems</a:t>
            </a:r>
          </a:p>
        </p:txBody>
      </p:sp>
      <p:sp>
        <p:nvSpPr>
          <p:cNvPr name="TextBox 3" id="3"/>
          <p:cNvSpPr txBox="true"/>
          <p:nvPr/>
        </p:nvSpPr>
        <p:spPr>
          <a:xfrm rot="0">
            <a:off x="1028700" y="762000"/>
            <a:ext cx="14072064" cy="1327150"/>
          </a:xfrm>
          <a:prstGeom prst="rect">
            <a:avLst/>
          </a:prstGeom>
        </p:spPr>
        <p:txBody>
          <a:bodyPr anchor="t" rtlCol="false" tIns="0" lIns="0" bIns="0" rIns="0">
            <a:spAutoFit/>
          </a:bodyPr>
          <a:lstStyle/>
          <a:p>
            <a:pPr algn="l" marL="0" indent="0" lvl="0">
              <a:lnSpc>
                <a:spcPts val="9799"/>
              </a:lnSpc>
              <a:spcBef>
                <a:spcPct val="0"/>
              </a:spcBef>
            </a:pPr>
            <a:r>
              <a:rPr lang="en-US" sz="6999">
                <a:solidFill>
                  <a:srgbClr val="000000"/>
                </a:solidFill>
                <a:latin typeface="Times New Roman"/>
                <a:ea typeface="Times New Roman"/>
                <a:cs typeface="Times New Roman"/>
                <a:sym typeface="Times New Roman"/>
              </a:rPr>
              <a:t>Topic Breakdown</a:t>
            </a:r>
          </a:p>
        </p:txBody>
      </p:sp>
      <p:sp>
        <p:nvSpPr>
          <p:cNvPr name="TextBox 4" id="4"/>
          <p:cNvSpPr txBox="true"/>
          <p:nvPr/>
        </p:nvSpPr>
        <p:spPr>
          <a:xfrm rot="0">
            <a:off x="1028700" y="2563768"/>
            <a:ext cx="8843153" cy="95885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046DAA"/>
                </a:solidFill>
                <a:latin typeface="Times New Roman"/>
                <a:ea typeface="Times New Roman"/>
                <a:cs typeface="Times New Roman"/>
                <a:sym typeface="Times New Roman"/>
              </a:rPr>
              <a:t>Task Scheduling</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04945" y="3844836"/>
            <a:ext cx="15478109" cy="3644319"/>
          </a:xfrm>
          <a:prstGeom prst="rect">
            <a:avLst/>
          </a:prstGeom>
        </p:spPr>
        <p:txBody>
          <a:bodyPr anchor="t" rtlCol="false" tIns="0" lIns="0" bIns="0" rIns="0">
            <a:spAutoFit/>
          </a:bodyPr>
          <a:lstStyle/>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Minimum </a:t>
            </a:r>
            <a:r>
              <a:rPr lang="en-US" sz="3600">
                <a:solidFill>
                  <a:srgbClr val="046DAA"/>
                </a:solidFill>
                <a:latin typeface="Times New Roman"/>
                <a:ea typeface="Times New Roman"/>
                <a:cs typeface="Times New Roman"/>
                <a:sym typeface="Times New Roman"/>
              </a:rPr>
              <a:t>average turnaround time</a:t>
            </a:r>
            <a:r>
              <a:rPr lang="en-US" sz="3600">
                <a:solidFill>
                  <a:srgbClr val="000000"/>
                </a:solidFill>
                <a:latin typeface="Times New Roman"/>
                <a:ea typeface="Times New Roman"/>
                <a:cs typeface="Times New Roman"/>
                <a:sym typeface="Times New Roman"/>
              </a:rPr>
              <a:t> (wait time)</a:t>
            </a:r>
          </a:p>
          <a:p>
            <a:pPr algn="just" marL="777240" indent="-388620" lvl="1">
              <a:lnSpc>
                <a:spcPts val="7200"/>
              </a:lnSpc>
              <a:buFont typeface="Arial"/>
              <a:buChar char="•"/>
            </a:pPr>
            <a:r>
              <a:rPr lang="en-US" sz="3600" strike="noStrike" u="none">
                <a:solidFill>
                  <a:srgbClr val="046DAA"/>
                </a:solidFill>
                <a:latin typeface="Times New Roman"/>
                <a:ea typeface="Times New Roman"/>
                <a:cs typeface="Times New Roman"/>
                <a:sym typeface="Times New Roman"/>
              </a:rPr>
              <a:t>Makespan </a:t>
            </a:r>
            <a:r>
              <a:rPr lang="en-US" sz="3600" strike="noStrike" u="none">
                <a:solidFill>
                  <a:srgbClr val="000000"/>
                </a:solidFill>
                <a:latin typeface="Times New Roman"/>
                <a:ea typeface="Times New Roman"/>
                <a:cs typeface="Times New Roman"/>
                <a:sym typeface="Times New Roman"/>
              </a:rPr>
              <a:t>→ The </a:t>
            </a:r>
            <a:r>
              <a:rPr lang="en-US" sz="3600" strike="noStrike" u="none">
                <a:solidFill>
                  <a:srgbClr val="046DAA"/>
                </a:solidFill>
                <a:latin typeface="Times New Roman"/>
                <a:ea typeface="Times New Roman"/>
                <a:cs typeface="Times New Roman"/>
                <a:sym typeface="Times New Roman"/>
              </a:rPr>
              <a:t>less</a:t>
            </a:r>
            <a:r>
              <a:rPr lang="en-US" sz="3600" strike="noStrike" u="none">
                <a:solidFill>
                  <a:srgbClr val="000000"/>
                </a:solidFill>
                <a:latin typeface="Times New Roman"/>
                <a:ea typeface="Times New Roman"/>
                <a:cs typeface="Times New Roman"/>
                <a:sym typeface="Times New Roman"/>
              </a:rPr>
              <a:t>, the better</a:t>
            </a:r>
          </a:p>
          <a:p>
            <a:pPr algn="just" marL="777240" indent="-388620" lvl="1">
              <a:lnSpc>
                <a:spcPts val="7200"/>
              </a:lnSpc>
              <a:buFont typeface="Arial"/>
              <a:buChar char="•"/>
            </a:pPr>
            <a:r>
              <a:rPr lang="en-US" sz="3600" strike="noStrike" u="none">
                <a:solidFill>
                  <a:srgbClr val="000000"/>
                </a:solidFill>
                <a:latin typeface="Times New Roman"/>
                <a:ea typeface="Times New Roman"/>
                <a:cs typeface="Times New Roman"/>
                <a:sym typeface="Times New Roman"/>
              </a:rPr>
              <a:t>VM energy consumption</a:t>
            </a:r>
          </a:p>
          <a:p>
            <a:pPr algn="just" marL="777240" indent="-388620" lvl="1">
              <a:lnSpc>
                <a:spcPts val="7200"/>
              </a:lnSpc>
              <a:buFont typeface="Arial"/>
              <a:buChar char="•"/>
            </a:pPr>
            <a:r>
              <a:rPr lang="en-US" sz="3600" strike="noStrike" u="none">
                <a:solidFill>
                  <a:srgbClr val="000000"/>
                </a:solidFill>
                <a:latin typeface="Times New Roman"/>
                <a:ea typeface="Times New Roman"/>
                <a:cs typeface="Times New Roman"/>
                <a:sym typeface="Times New Roman"/>
              </a:rPr>
              <a:t>In this paper, these are our </a:t>
            </a:r>
            <a:r>
              <a:rPr lang="en-US" sz="3600" strike="noStrike" u="none">
                <a:solidFill>
                  <a:srgbClr val="046DAA"/>
                </a:solidFill>
                <a:latin typeface="Times New Roman"/>
                <a:ea typeface="Times New Roman"/>
                <a:cs typeface="Times New Roman"/>
                <a:sym typeface="Times New Roman"/>
              </a:rPr>
              <a:t>judging criteria</a:t>
            </a:r>
            <a:r>
              <a:rPr lang="en-US" sz="3600" strike="noStrike" u="none">
                <a:solidFill>
                  <a:srgbClr val="000000"/>
                </a:solidFill>
                <a:latin typeface="Times New Roman"/>
                <a:ea typeface="Times New Roman"/>
                <a:cs typeface="Times New Roman"/>
                <a:sym typeface="Times New Roman"/>
              </a:rPr>
              <a:t> as well</a:t>
            </a:r>
          </a:p>
        </p:txBody>
      </p:sp>
      <p:sp>
        <p:nvSpPr>
          <p:cNvPr name="TextBox 3" id="3"/>
          <p:cNvSpPr txBox="true"/>
          <p:nvPr/>
        </p:nvSpPr>
        <p:spPr>
          <a:xfrm rot="0">
            <a:off x="1028700" y="762000"/>
            <a:ext cx="14072064" cy="1327150"/>
          </a:xfrm>
          <a:prstGeom prst="rect">
            <a:avLst/>
          </a:prstGeom>
        </p:spPr>
        <p:txBody>
          <a:bodyPr anchor="t" rtlCol="false" tIns="0" lIns="0" bIns="0" rIns="0">
            <a:spAutoFit/>
          </a:bodyPr>
          <a:lstStyle/>
          <a:p>
            <a:pPr algn="l" marL="0" indent="0" lvl="0">
              <a:lnSpc>
                <a:spcPts val="9799"/>
              </a:lnSpc>
              <a:spcBef>
                <a:spcPct val="0"/>
              </a:spcBef>
            </a:pPr>
            <a:r>
              <a:rPr lang="en-US" sz="6999">
                <a:solidFill>
                  <a:srgbClr val="000000"/>
                </a:solidFill>
                <a:latin typeface="Times New Roman"/>
                <a:ea typeface="Times New Roman"/>
                <a:cs typeface="Times New Roman"/>
                <a:sym typeface="Times New Roman"/>
              </a:rPr>
              <a:t>Reasoning</a:t>
            </a:r>
          </a:p>
        </p:txBody>
      </p:sp>
      <p:sp>
        <p:nvSpPr>
          <p:cNvPr name="TextBox 4" id="4"/>
          <p:cNvSpPr txBox="true"/>
          <p:nvPr/>
        </p:nvSpPr>
        <p:spPr>
          <a:xfrm rot="0">
            <a:off x="1028700" y="2563768"/>
            <a:ext cx="8843153" cy="95885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046DAA"/>
                </a:solidFill>
                <a:latin typeface="Times New Roman"/>
                <a:ea typeface="Times New Roman"/>
                <a:cs typeface="Times New Roman"/>
                <a:sym typeface="Times New Roman"/>
              </a:rPr>
              <a:t>Task Scheduling Optimization</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36558" y="5191675"/>
            <a:ext cx="15478109" cy="2729865"/>
          </a:xfrm>
          <a:prstGeom prst="rect">
            <a:avLst/>
          </a:prstGeom>
        </p:spPr>
        <p:txBody>
          <a:bodyPr anchor="t" rtlCol="false" tIns="0" lIns="0" bIns="0" rIns="0">
            <a:spAutoFit/>
          </a:bodyPr>
          <a:lstStyle/>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Multi Objective → Tasks from different clients/sources to different CSPs</a:t>
            </a:r>
          </a:p>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Task priorities &amp; Dependencies</a:t>
            </a:r>
          </a:p>
          <a:p>
            <a:pPr algn="just" marL="777240" indent="-388620" lvl="1">
              <a:lnSpc>
                <a:spcPts val="7200"/>
              </a:lnSpc>
              <a:buFont typeface="Arial"/>
              <a:buChar char="•"/>
            </a:pPr>
            <a:r>
              <a:rPr lang="en-US" sz="3600" strike="noStrike" u="none">
                <a:solidFill>
                  <a:srgbClr val="000000"/>
                </a:solidFill>
                <a:latin typeface="Times New Roman"/>
                <a:ea typeface="Times New Roman"/>
                <a:cs typeface="Times New Roman"/>
                <a:sym typeface="Times New Roman"/>
              </a:rPr>
              <a:t>Optimized Scheduling through reinforcement learning</a:t>
            </a:r>
          </a:p>
        </p:txBody>
      </p:sp>
      <p:sp>
        <p:nvSpPr>
          <p:cNvPr name="TextBox 3" id="3"/>
          <p:cNvSpPr txBox="true"/>
          <p:nvPr/>
        </p:nvSpPr>
        <p:spPr>
          <a:xfrm rot="0">
            <a:off x="1028700" y="762000"/>
            <a:ext cx="14072064" cy="1327150"/>
          </a:xfrm>
          <a:prstGeom prst="rect">
            <a:avLst/>
          </a:prstGeom>
        </p:spPr>
        <p:txBody>
          <a:bodyPr anchor="t" rtlCol="false" tIns="0" lIns="0" bIns="0" rIns="0">
            <a:spAutoFit/>
          </a:bodyPr>
          <a:lstStyle/>
          <a:p>
            <a:pPr algn="l" marL="0" indent="0" lvl="0">
              <a:lnSpc>
                <a:spcPts val="9799"/>
              </a:lnSpc>
              <a:spcBef>
                <a:spcPct val="0"/>
              </a:spcBef>
            </a:pPr>
            <a:r>
              <a:rPr lang="en-US" sz="6999">
                <a:solidFill>
                  <a:srgbClr val="000000"/>
                </a:solidFill>
                <a:latin typeface="Times New Roman"/>
                <a:ea typeface="Times New Roman"/>
                <a:cs typeface="Times New Roman"/>
                <a:sym typeface="Times New Roman"/>
              </a:rPr>
              <a:t>Paper Title Breakdown</a:t>
            </a:r>
          </a:p>
        </p:txBody>
      </p:sp>
      <p:sp>
        <p:nvSpPr>
          <p:cNvPr name="TextBox 4" id="4"/>
          <p:cNvSpPr txBox="true"/>
          <p:nvPr/>
        </p:nvSpPr>
        <p:spPr>
          <a:xfrm rot="0">
            <a:off x="1036558" y="2794604"/>
            <a:ext cx="16222742" cy="1844621"/>
          </a:xfrm>
          <a:prstGeom prst="rect">
            <a:avLst/>
          </a:prstGeom>
        </p:spPr>
        <p:txBody>
          <a:bodyPr anchor="t" rtlCol="false" tIns="0" lIns="0" bIns="0" rIns="0">
            <a:spAutoFit/>
          </a:bodyPr>
          <a:lstStyle/>
          <a:p>
            <a:pPr algn="l">
              <a:lnSpc>
                <a:spcPts val="7000"/>
              </a:lnSpc>
            </a:pPr>
            <a:r>
              <a:rPr lang="en-US" sz="5000">
                <a:solidFill>
                  <a:srgbClr val="046DAA"/>
                </a:solidFill>
                <a:latin typeface="Times New Roman"/>
                <a:ea typeface="Times New Roman"/>
                <a:cs typeface="Times New Roman"/>
                <a:sym typeface="Times New Roman"/>
              </a:rPr>
              <a:t>Multi Objective Prioritized Workflow Scheduling Using Deep Reinforcement Based Learning in Cloud Computing</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04945" y="3844836"/>
            <a:ext cx="15478109" cy="1815465"/>
          </a:xfrm>
          <a:prstGeom prst="rect">
            <a:avLst/>
          </a:prstGeom>
        </p:spPr>
        <p:txBody>
          <a:bodyPr anchor="t" rtlCol="false" tIns="0" lIns="0" bIns="0" rIns="0">
            <a:spAutoFit/>
          </a:bodyPr>
          <a:lstStyle/>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Heterogeneous </a:t>
            </a:r>
            <a:r>
              <a:rPr lang="en-US" sz="3600">
                <a:solidFill>
                  <a:srgbClr val="046DAA"/>
                </a:solidFill>
                <a:latin typeface="Times New Roman"/>
                <a:ea typeface="Times New Roman"/>
                <a:cs typeface="Times New Roman"/>
                <a:sym typeface="Times New Roman"/>
              </a:rPr>
              <a:t>Earliest Finishing Time</a:t>
            </a:r>
          </a:p>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H</a:t>
            </a:r>
            <a:r>
              <a:rPr lang="en-US" sz="3600" strike="noStrike" u="none">
                <a:solidFill>
                  <a:srgbClr val="000000"/>
                </a:solidFill>
                <a:latin typeface="Times New Roman"/>
                <a:ea typeface="Times New Roman"/>
                <a:cs typeface="Times New Roman"/>
                <a:sym typeface="Times New Roman"/>
              </a:rPr>
              <a:t>eterogeneous -&gt; Tasks &amp; VMs are not necessarily similar</a:t>
            </a:r>
          </a:p>
        </p:txBody>
      </p:sp>
      <p:sp>
        <p:nvSpPr>
          <p:cNvPr name="TextBox 3" id="3"/>
          <p:cNvSpPr txBox="true"/>
          <p:nvPr/>
        </p:nvSpPr>
        <p:spPr>
          <a:xfrm rot="0">
            <a:off x="1028700" y="762000"/>
            <a:ext cx="14072064" cy="1327150"/>
          </a:xfrm>
          <a:prstGeom prst="rect">
            <a:avLst/>
          </a:prstGeom>
        </p:spPr>
        <p:txBody>
          <a:bodyPr anchor="t" rtlCol="false" tIns="0" lIns="0" bIns="0" rIns="0">
            <a:spAutoFit/>
          </a:bodyPr>
          <a:lstStyle/>
          <a:p>
            <a:pPr algn="l" marL="0" indent="0" lvl="0">
              <a:lnSpc>
                <a:spcPts val="9799"/>
              </a:lnSpc>
              <a:spcBef>
                <a:spcPct val="0"/>
              </a:spcBef>
            </a:pPr>
            <a:r>
              <a:rPr lang="en-US" sz="6999">
                <a:solidFill>
                  <a:srgbClr val="000000"/>
                </a:solidFill>
                <a:latin typeface="Times New Roman"/>
                <a:ea typeface="Times New Roman"/>
                <a:cs typeface="Times New Roman"/>
                <a:sym typeface="Times New Roman"/>
              </a:rPr>
              <a:t>Compare Against</a:t>
            </a:r>
          </a:p>
        </p:txBody>
      </p:sp>
      <p:sp>
        <p:nvSpPr>
          <p:cNvPr name="TextBox 4" id="4"/>
          <p:cNvSpPr txBox="true"/>
          <p:nvPr/>
        </p:nvSpPr>
        <p:spPr>
          <a:xfrm rot="0">
            <a:off x="1028700" y="2563768"/>
            <a:ext cx="13254868" cy="95885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046DAA"/>
                </a:solidFill>
                <a:latin typeface="Times New Roman"/>
                <a:ea typeface="Times New Roman"/>
                <a:cs typeface="Times New Roman"/>
                <a:sym typeface="Times New Roman"/>
              </a:rPr>
              <a:t>HEFT </a:t>
            </a:r>
          </a:p>
        </p:txBody>
      </p:sp>
      <p:sp>
        <p:nvSpPr>
          <p:cNvPr name="TextBox 5" id="5"/>
          <p:cNvSpPr txBox="true"/>
          <p:nvPr/>
        </p:nvSpPr>
        <p:spPr>
          <a:xfrm rot="0">
            <a:off x="1028700" y="6291538"/>
            <a:ext cx="13254868" cy="95885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046DAA"/>
                </a:solidFill>
                <a:latin typeface="Times New Roman"/>
                <a:ea typeface="Times New Roman"/>
                <a:cs typeface="Times New Roman"/>
                <a:sym typeface="Times New Roman"/>
              </a:rPr>
              <a:t>CSO</a:t>
            </a:r>
          </a:p>
        </p:txBody>
      </p:sp>
      <p:sp>
        <p:nvSpPr>
          <p:cNvPr name="TextBox 6" id="6"/>
          <p:cNvSpPr txBox="true"/>
          <p:nvPr/>
        </p:nvSpPr>
        <p:spPr>
          <a:xfrm rot="0">
            <a:off x="1404945" y="7442835"/>
            <a:ext cx="15478109" cy="1815465"/>
          </a:xfrm>
          <a:prstGeom prst="rect">
            <a:avLst/>
          </a:prstGeom>
        </p:spPr>
        <p:txBody>
          <a:bodyPr anchor="t" rtlCol="false" tIns="0" lIns="0" bIns="0" rIns="0">
            <a:spAutoFit/>
          </a:bodyPr>
          <a:lstStyle/>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Cat Swarm Optimization</a:t>
            </a:r>
          </a:p>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Tracing &amp; Hunting</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762000"/>
            <a:ext cx="14072064" cy="1327150"/>
          </a:xfrm>
          <a:prstGeom prst="rect">
            <a:avLst/>
          </a:prstGeom>
        </p:spPr>
        <p:txBody>
          <a:bodyPr anchor="t" rtlCol="false" tIns="0" lIns="0" bIns="0" rIns="0">
            <a:spAutoFit/>
          </a:bodyPr>
          <a:lstStyle/>
          <a:p>
            <a:pPr algn="l" marL="0" indent="0" lvl="0">
              <a:lnSpc>
                <a:spcPts val="9799"/>
              </a:lnSpc>
              <a:spcBef>
                <a:spcPct val="0"/>
              </a:spcBef>
            </a:pPr>
            <a:r>
              <a:rPr lang="en-US" sz="6999">
                <a:solidFill>
                  <a:srgbClr val="000000"/>
                </a:solidFill>
                <a:latin typeface="Times New Roman"/>
                <a:ea typeface="Times New Roman"/>
                <a:cs typeface="Times New Roman"/>
                <a:sym typeface="Times New Roman"/>
              </a:rPr>
              <a:t>Compare Against</a:t>
            </a:r>
          </a:p>
        </p:txBody>
      </p:sp>
      <p:sp>
        <p:nvSpPr>
          <p:cNvPr name="TextBox 3" id="3"/>
          <p:cNvSpPr txBox="true"/>
          <p:nvPr/>
        </p:nvSpPr>
        <p:spPr>
          <a:xfrm rot="0">
            <a:off x="1028700" y="2563768"/>
            <a:ext cx="13254868" cy="95885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046DAA"/>
                </a:solidFill>
                <a:latin typeface="Times New Roman"/>
                <a:ea typeface="Times New Roman"/>
                <a:cs typeface="Times New Roman"/>
                <a:sym typeface="Times New Roman"/>
              </a:rPr>
              <a:t>ACO</a:t>
            </a:r>
          </a:p>
        </p:txBody>
      </p:sp>
      <p:sp>
        <p:nvSpPr>
          <p:cNvPr name="TextBox 4" id="4"/>
          <p:cNvSpPr txBox="true"/>
          <p:nvPr/>
        </p:nvSpPr>
        <p:spPr>
          <a:xfrm rot="0">
            <a:off x="1028700" y="3602355"/>
            <a:ext cx="15478109" cy="2729865"/>
          </a:xfrm>
          <a:prstGeom prst="rect">
            <a:avLst/>
          </a:prstGeom>
        </p:spPr>
        <p:txBody>
          <a:bodyPr anchor="t" rtlCol="false" tIns="0" lIns="0" bIns="0" rIns="0">
            <a:spAutoFit/>
          </a:bodyPr>
          <a:lstStyle/>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Ant Colony Optimization</a:t>
            </a:r>
          </a:p>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Stores rewards in memory</a:t>
            </a:r>
          </a:p>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Similar to pheromone</a:t>
            </a:r>
          </a:p>
        </p:txBody>
      </p:sp>
      <p:sp>
        <p:nvSpPr>
          <p:cNvPr name="TextBox 5" id="5"/>
          <p:cNvSpPr txBox="true"/>
          <p:nvPr/>
        </p:nvSpPr>
        <p:spPr>
          <a:xfrm rot="0">
            <a:off x="1160191" y="6808470"/>
            <a:ext cx="13254868" cy="95885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046DAA"/>
                </a:solidFill>
                <a:latin typeface="Times New Roman"/>
                <a:ea typeface="Times New Roman"/>
                <a:cs typeface="Times New Roman"/>
                <a:sym typeface="Times New Roman"/>
              </a:rPr>
              <a:t>PSO</a:t>
            </a:r>
          </a:p>
        </p:txBody>
      </p:sp>
      <p:sp>
        <p:nvSpPr>
          <p:cNvPr name="TextBox 6" id="6"/>
          <p:cNvSpPr txBox="true"/>
          <p:nvPr/>
        </p:nvSpPr>
        <p:spPr>
          <a:xfrm rot="0">
            <a:off x="1160191" y="7557135"/>
            <a:ext cx="15478109" cy="1815465"/>
          </a:xfrm>
          <a:prstGeom prst="rect">
            <a:avLst/>
          </a:prstGeom>
        </p:spPr>
        <p:txBody>
          <a:bodyPr anchor="t" rtlCol="false" tIns="0" lIns="0" bIns="0" rIns="0">
            <a:spAutoFit/>
          </a:bodyPr>
          <a:lstStyle/>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Particle Swarm Optimization</a:t>
            </a:r>
          </a:p>
          <a:p>
            <a:pPr algn="just" marL="777240" indent="-388620" lvl="1">
              <a:lnSpc>
                <a:spcPts val="7200"/>
              </a:lnSpc>
              <a:buFont typeface="Arial"/>
              <a:buChar char="•"/>
            </a:pPr>
            <a:r>
              <a:rPr lang="en-US" sz="3600">
                <a:solidFill>
                  <a:srgbClr val="000000"/>
                </a:solidFill>
                <a:latin typeface="Times New Roman"/>
                <a:ea typeface="Times New Roman"/>
                <a:cs typeface="Times New Roman"/>
                <a:sym typeface="Times New Roman"/>
              </a:rPr>
              <a:t>Iterative improvements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DAGmjUsNDEI</dc:identifier>
  <dcterms:modified xsi:type="dcterms:W3CDTF">2011-08-01T06:04:30Z</dcterms:modified>
  <cp:revision>1</cp:revision>
  <dc:title>CSE 400</dc:title>
</cp:coreProperties>
</file>