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25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3B2BE5-AD0D-4875-A0D1-61DA87186D17}"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D54-2A3C-4410-8442-73D64C751BCD}" type="slidenum">
              <a:rPr lang="en-US" smtClean="0"/>
              <a:t>‹#›</a:t>
            </a:fld>
            <a:endParaRPr lang="en-US"/>
          </a:p>
        </p:txBody>
      </p:sp>
    </p:spTree>
    <p:extLst>
      <p:ext uri="{BB962C8B-B14F-4D97-AF65-F5344CB8AC3E}">
        <p14:creationId xmlns:p14="http://schemas.microsoft.com/office/powerpoint/2010/main" val="194608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B2BE5-AD0D-4875-A0D1-61DA87186D17}"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D54-2A3C-4410-8442-73D64C751BCD}" type="slidenum">
              <a:rPr lang="en-US" smtClean="0"/>
              <a:t>‹#›</a:t>
            </a:fld>
            <a:endParaRPr lang="en-US"/>
          </a:p>
        </p:txBody>
      </p:sp>
    </p:spTree>
    <p:extLst>
      <p:ext uri="{BB962C8B-B14F-4D97-AF65-F5344CB8AC3E}">
        <p14:creationId xmlns:p14="http://schemas.microsoft.com/office/powerpoint/2010/main" val="290573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B2BE5-AD0D-4875-A0D1-61DA87186D17}"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D54-2A3C-4410-8442-73D64C751BCD}" type="slidenum">
              <a:rPr lang="en-US" smtClean="0"/>
              <a:t>‹#›</a:t>
            </a:fld>
            <a:endParaRPr lang="en-US"/>
          </a:p>
        </p:txBody>
      </p:sp>
    </p:spTree>
    <p:extLst>
      <p:ext uri="{BB962C8B-B14F-4D97-AF65-F5344CB8AC3E}">
        <p14:creationId xmlns:p14="http://schemas.microsoft.com/office/powerpoint/2010/main" val="165488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B2BE5-AD0D-4875-A0D1-61DA87186D17}"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D54-2A3C-4410-8442-73D64C751BCD}" type="slidenum">
              <a:rPr lang="en-US" smtClean="0"/>
              <a:t>‹#›</a:t>
            </a:fld>
            <a:endParaRPr lang="en-US"/>
          </a:p>
        </p:txBody>
      </p:sp>
    </p:spTree>
    <p:extLst>
      <p:ext uri="{BB962C8B-B14F-4D97-AF65-F5344CB8AC3E}">
        <p14:creationId xmlns:p14="http://schemas.microsoft.com/office/powerpoint/2010/main" val="114340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3B2BE5-AD0D-4875-A0D1-61DA87186D17}"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D54-2A3C-4410-8442-73D64C751BCD}" type="slidenum">
              <a:rPr lang="en-US" smtClean="0"/>
              <a:t>‹#›</a:t>
            </a:fld>
            <a:endParaRPr lang="en-US"/>
          </a:p>
        </p:txBody>
      </p:sp>
    </p:spTree>
    <p:extLst>
      <p:ext uri="{BB962C8B-B14F-4D97-AF65-F5344CB8AC3E}">
        <p14:creationId xmlns:p14="http://schemas.microsoft.com/office/powerpoint/2010/main" val="242816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3B2BE5-AD0D-4875-A0D1-61DA87186D17}"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D54-2A3C-4410-8442-73D64C751BCD}" type="slidenum">
              <a:rPr lang="en-US" smtClean="0"/>
              <a:t>‹#›</a:t>
            </a:fld>
            <a:endParaRPr lang="en-US"/>
          </a:p>
        </p:txBody>
      </p:sp>
    </p:spTree>
    <p:extLst>
      <p:ext uri="{BB962C8B-B14F-4D97-AF65-F5344CB8AC3E}">
        <p14:creationId xmlns:p14="http://schemas.microsoft.com/office/powerpoint/2010/main" val="379954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3B2BE5-AD0D-4875-A0D1-61DA87186D17}" type="datetimeFigureOut">
              <a:rPr lang="en-US" smtClean="0"/>
              <a:t>26-Jul-21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DED54-2A3C-4410-8442-73D64C751BCD}" type="slidenum">
              <a:rPr lang="en-US" smtClean="0"/>
              <a:t>‹#›</a:t>
            </a:fld>
            <a:endParaRPr lang="en-US"/>
          </a:p>
        </p:txBody>
      </p:sp>
    </p:spTree>
    <p:extLst>
      <p:ext uri="{BB962C8B-B14F-4D97-AF65-F5344CB8AC3E}">
        <p14:creationId xmlns:p14="http://schemas.microsoft.com/office/powerpoint/2010/main" val="171349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3B2BE5-AD0D-4875-A0D1-61DA87186D17}" type="datetimeFigureOut">
              <a:rPr lang="en-US" smtClean="0"/>
              <a:t>26-Jul-21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DED54-2A3C-4410-8442-73D64C751BCD}" type="slidenum">
              <a:rPr lang="en-US" smtClean="0"/>
              <a:t>‹#›</a:t>
            </a:fld>
            <a:endParaRPr lang="en-US"/>
          </a:p>
        </p:txBody>
      </p:sp>
    </p:spTree>
    <p:extLst>
      <p:ext uri="{BB962C8B-B14F-4D97-AF65-F5344CB8AC3E}">
        <p14:creationId xmlns:p14="http://schemas.microsoft.com/office/powerpoint/2010/main" val="164992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B2BE5-AD0D-4875-A0D1-61DA87186D17}" type="datetimeFigureOut">
              <a:rPr lang="en-US" smtClean="0"/>
              <a:t>26-Jul-21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9DED54-2A3C-4410-8442-73D64C751BCD}" type="slidenum">
              <a:rPr lang="en-US" smtClean="0"/>
              <a:t>‹#›</a:t>
            </a:fld>
            <a:endParaRPr lang="en-US"/>
          </a:p>
        </p:txBody>
      </p:sp>
    </p:spTree>
    <p:extLst>
      <p:ext uri="{BB962C8B-B14F-4D97-AF65-F5344CB8AC3E}">
        <p14:creationId xmlns:p14="http://schemas.microsoft.com/office/powerpoint/2010/main" val="275610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3B2BE5-AD0D-4875-A0D1-61DA87186D17}"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D54-2A3C-4410-8442-73D64C751BCD}" type="slidenum">
              <a:rPr lang="en-US" smtClean="0"/>
              <a:t>‹#›</a:t>
            </a:fld>
            <a:endParaRPr lang="en-US"/>
          </a:p>
        </p:txBody>
      </p:sp>
    </p:spTree>
    <p:extLst>
      <p:ext uri="{BB962C8B-B14F-4D97-AF65-F5344CB8AC3E}">
        <p14:creationId xmlns:p14="http://schemas.microsoft.com/office/powerpoint/2010/main" val="364243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3B2BE5-AD0D-4875-A0D1-61DA87186D17}"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D54-2A3C-4410-8442-73D64C751BCD}" type="slidenum">
              <a:rPr lang="en-US" smtClean="0"/>
              <a:t>‹#›</a:t>
            </a:fld>
            <a:endParaRPr lang="en-US"/>
          </a:p>
        </p:txBody>
      </p:sp>
    </p:spTree>
    <p:extLst>
      <p:ext uri="{BB962C8B-B14F-4D97-AF65-F5344CB8AC3E}">
        <p14:creationId xmlns:p14="http://schemas.microsoft.com/office/powerpoint/2010/main" val="1440015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F3B2BE5-AD0D-4875-A0D1-61DA87186D17}" type="datetimeFigureOut">
              <a:rPr lang="en-US" smtClean="0"/>
              <a:t>26-Jul-21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39DED54-2A3C-4410-8442-73D64C751BCD}" type="slidenum">
              <a:rPr lang="en-US" smtClean="0"/>
              <a:t>‹#›</a:t>
            </a:fld>
            <a:endParaRPr lang="en-US"/>
          </a:p>
        </p:txBody>
      </p:sp>
    </p:spTree>
    <p:extLst>
      <p:ext uri="{BB962C8B-B14F-4D97-AF65-F5344CB8AC3E}">
        <p14:creationId xmlns:p14="http://schemas.microsoft.com/office/powerpoint/2010/main" val="3078105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33349"/>
            <a:ext cx="8839200" cy="2590801"/>
          </a:xfrm>
        </p:spPr>
        <p:txBody>
          <a:bodyPr>
            <a:normAutofit/>
          </a:bodyPr>
          <a:lstStyle/>
          <a:p>
            <a:pPr algn="l"/>
            <a:r>
              <a:rPr lang="en-US" sz="4000" b="1" u="sng" dirty="0" smtClean="0"/>
              <a:t>EEE 306 Project</a:t>
            </a:r>
            <a:br>
              <a:rPr lang="en-US" sz="4000" b="1" u="sng" dirty="0" smtClean="0"/>
            </a:br>
            <a:r>
              <a:rPr lang="en-US" sz="4000" b="1" u="sng" dirty="0" smtClean="0"/>
              <a:t/>
            </a:r>
            <a:br>
              <a:rPr lang="en-US" sz="4000" b="1" u="sng" dirty="0" smtClean="0"/>
            </a:br>
            <a:r>
              <a:rPr lang="en-US" sz="3200" b="1" u="sng" dirty="0" smtClean="0"/>
              <a:t>Title: </a:t>
            </a:r>
            <a:r>
              <a:rPr lang="en-US" sz="3200" dirty="0" smtClean="0"/>
              <a:t>Investigating the effect of HVDC connection and large industrial loads in IEEE 39-bus network</a:t>
            </a:r>
            <a:endParaRPr lang="en-US" dirty="0"/>
          </a:p>
        </p:txBody>
      </p:sp>
      <p:sp>
        <p:nvSpPr>
          <p:cNvPr id="3" name="Subtitle 2"/>
          <p:cNvSpPr>
            <a:spLocks noGrp="1"/>
          </p:cNvSpPr>
          <p:nvPr>
            <p:ph type="subTitle" idx="1"/>
          </p:nvPr>
        </p:nvSpPr>
        <p:spPr>
          <a:xfrm>
            <a:off x="76200" y="2800350"/>
            <a:ext cx="8991600" cy="1981200"/>
          </a:xfrm>
        </p:spPr>
        <p:txBody>
          <a:bodyPr>
            <a:noAutofit/>
          </a:bodyPr>
          <a:lstStyle/>
          <a:p>
            <a:pPr algn="l"/>
            <a:r>
              <a:rPr lang="en-US" sz="2400" b="1" dirty="0" smtClean="0">
                <a:solidFill>
                  <a:schemeClr val="tx1"/>
                </a:solidFill>
              </a:rPr>
              <a:t>Submitted by</a:t>
            </a:r>
          </a:p>
          <a:p>
            <a:pPr algn="l"/>
            <a:r>
              <a:rPr lang="en-US" sz="1800" dirty="0" smtClean="0">
                <a:solidFill>
                  <a:schemeClr val="tx1"/>
                </a:solidFill>
              </a:rPr>
              <a:t>          Md. </a:t>
            </a:r>
            <a:r>
              <a:rPr lang="en-US" sz="1800" dirty="0" err="1" smtClean="0">
                <a:solidFill>
                  <a:schemeClr val="tx1"/>
                </a:solidFill>
              </a:rPr>
              <a:t>Tahmid</a:t>
            </a:r>
            <a:r>
              <a:rPr lang="en-US" sz="1800" dirty="0" smtClean="0">
                <a:solidFill>
                  <a:schemeClr val="tx1"/>
                </a:solidFill>
              </a:rPr>
              <a:t> </a:t>
            </a:r>
            <a:r>
              <a:rPr lang="en-US" sz="1800" dirty="0" err="1" smtClean="0">
                <a:solidFill>
                  <a:schemeClr val="tx1"/>
                </a:solidFill>
              </a:rPr>
              <a:t>Kabir</a:t>
            </a:r>
            <a:r>
              <a:rPr lang="en-US" sz="1800" dirty="0" smtClean="0">
                <a:solidFill>
                  <a:schemeClr val="tx1"/>
                </a:solidFill>
              </a:rPr>
              <a:t> (1706072)                                        </a:t>
            </a:r>
            <a:r>
              <a:rPr lang="en-US" sz="1800" dirty="0" err="1" smtClean="0">
                <a:solidFill>
                  <a:schemeClr val="tx1"/>
                </a:solidFill>
              </a:rPr>
              <a:t>Ahadur</a:t>
            </a:r>
            <a:r>
              <a:rPr lang="en-US" sz="1800" dirty="0" smtClean="0">
                <a:solidFill>
                  <a:schemeClr val="tx1"/>
                </a:solidFill>
              </a:rPr>
              <a:t> </a:t>
            </a:r>
            <a:r>
              <a:rPr lang="en-US" sz="1800" dirty="0" err="1" smtClean="0">
                <a:solidFill>
                  <a:schemeClr val="tx1"/>
                </a:solidFill>
              </a:rPr>
              <a:t>Rahman</a:t>
            </a:r>
            <a:r>
              <a:rPr lang="en-US" sz="1800" dirty="0" smtClean="0">
                <a:solidFill>
                  <a:schemeClr val="tx1"/>
                </a:solidFill>
              </a:rPr>
              <a:t>(1706075)</a:t>
            </a:r>
          </a:p>
          <a:p>
            <a:pPr algn="l"/>
            <a:r>
              <a:rPr lang="en-US" sz="1800" dirty="0" smtClean="0">
                <a:solidFill>
                  <a:schemeClr val="tx1"/>
                </a:solidFill>
              </a:rPr>
              <a:t>          Bulbul Ahmed Joy (1706073)                                       </a:t>
            </a:r>
            <a:r>
              <a:rPr lang="en-US" sz="1800" dirty="0" err="1" smtClean="0">
                <a:solidFill>
                  <a:schemeClr val="tx1"/>
                </a:solidFill>
              </a:rPr>
              <a:t>Khandaker</a:t>
            </a:r>
            <a:r>
              <a:rPr lang="en-US" sz="1800" dirty="0" smtClean="0">
                <a:solidFill>
                  <a:schemeClr val="tx1"/>
                </a:solidFill>
              </a:rPr>
              <a:t> </a:t>
            </a:r>
            <a:r>
              <a:rPr lang="en-US" sz="1800" dirty="0" err="1" smtClean="0">
                <a:solidFill>
                  <a:schemeClr val="tx1"/>
                </a:solidFill>
              </a:rPr>
              <a:t>Khairuzzaman</a:t>
            </a:r>
            <a:r>
              <a:rPr lang="en-US" sz="1800" dirty="0" smtClean="0">
                <a:solidFill>
                  <a:schemeClr val="tx1"/>
                </a:solidFill>
              </a:rPr>
              <a:t>(1706076) </a:t>
            </a:r>
          </a:p>
          <a:p>
            <a:pPr algn="l"/>
            <a:r>
              <a:rPr lang="en-US" sz="1800" dirty="0" smtClean="0">
                <a:solidFill>
                  <a:schemeClr val="tx1"/>
                </a:solidFill>
              </a:rPr>
              <a:t>          Md. </a:t>
            </a:r>
            <a:r>
              <a:rPr lang="en-US" sz="1800" dirty="0" err="1" smtClean="0">
                <a:solidFill>
                  <a:schemeClr val="tx1"/>
                </a:solidFill>
              </a:rPr>
              <a:t>Sabbir</a:t>
            </a:r>
            <a:r>
              <a:rPr lang="en-US" sz="1800" dirty="0" smtClean="0">
                <a:solidFill>
                  <a:schemeClr val="tx1"/>
                </a:solidFill>
              </a:rPr>
              <a:t> </a:t>
            </a:r>
            <a:r>
              <a:rPr lang="en-US" sz="1800" dirty="0" err="1" smtClean="0">
                <a:solidFill>
                  <a:schemeClr val="tx1"/>
                </a:solidFill>
              </a:rPr>
              <a:t>Hossen</a:t>
            </a:r>
            <a:r>
              <a:rPr lang="en-US" sz="1800" dirty="0" smtClean="0">
                <a:solidFill>
                  <a:schemeClr val="tx1"/>
                </a:solidFill>
              </a:rPr>
              <a:t> </a:t>
            </a:r>
            <a:r>
              <a:rPr lang="en-US" sz="1800" dirty="0" err="1" smtClean="0">
                <a:solidFill>
                  <a:schemeClr val="tx1"/>
                </a:solidFill>
              </a:rPr>
              <a:t>Bijoy</a:t>
            </a:r>
            <a:r>
              <a:rPr lang="en-US" sz="1800" dirty="0" smtClean="0">
                <a:solidFill>
                  <a:schemeClr val="tx1"/>
                </a:solidFill>
              </a:rPr>
              <a:t>(1706074)                             </a:t>
            </a:r>
            <a:r>
              <a:rPr lang="en-US" sz="1800" dirty="0" err="1" smtClean="0">
                <a:solidFill>
                  <a:schemeClr val="tx1"/>
                </a:solidFill>
              </a:rPr>
              <a:t>Kazi</a:t>
            </a:r>
            <a:r>
              <a:rPr lang="en-US" sz="1800" dirty="0" smtClean="0">
                <a:solidFill>
                  <a:schemeClr val="tx1"/>
                </a:solidFill>
              </a:rPr>
              <a:t> </a:t>
            </a:r>
            <a:r>
              <a:rPr lang="en-US" sz="1800" dirty="0" err="1" smtClean="0">
                <a:solidFill>
                  <a:schemeClr val="tx1"/>
                </a:solidFill>
              </a:rPr>
              <a:t>Ishrak</a:t>
            </a:r>
            <a:r>
              <a:rPr lang="en-US" sz="1800" dirty="0" smtClean="0">
                <a:solidFill>
                  <a:schemeClr val="tx1"/>
                </a:solidFill>
              </a:rPr>
              <a:t> Ahmed(1706077)</a:t>
            </a:r>
            <a:endParaRPr lang="en-US" sz="1800" dirty="0">
              <a:solidFill>
                <a:schemeClr val="tx1"/>
              </a:solidFill>
            </a:endParaRPr>
          </a:p>
        </p:txBody>
      </p:sp>
    </p:spTree>
    <p:extLst>
      <p:ext uri="{BB962C8B-B14F-4D97-AF65-F5344CB8AC3E}">
        <p14:creationId xmlns:p14="http://schemas.microsoft.com/office/powerpoint/2010/main" val="2411571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84144-F638-4446-B733-7AE96C2FD1FD}"/>
              </a:ext>
            </a:extLst>
          </p:cNvPr>
          <p:cNvSpPr>
            <a:spLocks noGrp="1"/>
          </p:cNvSpPr>
          <p:nvPr>
            <p:ph type="title"/>
          </p:nvPr>
        </p:nvSpPr>
        <p:spPr>
          <a:xfrm>
            <a:off x="1186474" y="274653"/>
            <a:ext cx="7514035" cy="1314449"/>
          </a:xfrm>
        </p:spPr>
        <p:txBody>
          <a:bodyPr>
            <a:normAutofit/>
          </a:bodyPr>
          <a:lstStyle/>
          <a:p>
            <a:r>
              <a:rPr lang="en-US" sz="3200" dirty="0">
                <a:latin typeface="Times New Roman" panose="02020603050405020304" pitchFamily="18" charset="0"/>
                <a:cs typeface="Times New Roman" panose="02020603050405020304" pitchFamily="18" charset="0"/>
              </a:rPr>
              <a:t>Bus 39 and buses close to it</a:t>
            </a:r>
            <a:endParaRPr lang="x-none" sz="32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49BE6032-E39A-4B3F-A5C2-2F9EC05D6C80}"/>
              </a:ext>
            </a:extLst>
          </p:cNvPr>
          <p:cNvPicPr>
            <a:picLocks noGrp="1"/>
          </p:cNvPicPr>
          <p:nvPr>
            <p:ph idx="1"/>
          </p:nvPr>
        </p:nvPicPr>
        <p:blipFill>
          <a:blip r:embed="rId2"/>
          <a:stretch>
            <a:fillRect/>
          </a:stretch>
        </p:blipFill>
        <p:spPr>
          <a:xfrm>
            <a:off x="1450343" y="1683094"/>
            <a:ext cx="5779363" cy="2447845"/>
          </a:xfrm>
          <a:prstGeom prst="rect">
            <a:avLst/>
          </a:prstGeom>
        </p:spPr>
      </p:pic>
    </p:spTree>
    <p:extLst>
      <p:ext uri="{BB962C8B-B14F-4D97-AF65-F5344CB8AC3E}">
        <p14:creationId xmlns:p14="http://schemas.microsoft.com/office/powerpoint/2010/main" val="1884710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789F5D-1A78-48EC-848B-E80AF7A08974}"/>
              </a:ext>
            </a:extLst>
          </p:cNvPr>
          <p:cNvSpPr>
            <a:spLocks noGrp="1"/>
          </p:cNvSpPr>
          <p:nvPr>
            <p:ph type="title"/>
          </p:nvPr>
        </p:nvSpPr>
        <p:spPr>
          <a:xfrm>
            <a:off x="1006702" y="201413"/>
            <a:ext cx="7514035" cy="1314449"/>
          </a:xfrm>
        </p:spPr>
        <p:txBody>
          <a:bodyPr>
            <a:normAutofit/>
          </a:bodyPr>
          <a:lstStyle/>
          <a:p>
            <a:r>
              <a:rPr lang="en-US" sz="3200" dirty="0">
                <a:latin typeface="Times New Roman" panose="02020603050405020304" pitchFamily="18" charset="0"/>
                <a:ea typeface="Calibri" panose="020F0502020204030204" pitchFamily="34" charset="0"/>
              </a:rPr>
              <a:t>B</a:t>
            </a:r>
            <a:r>
              <a:rPr lang="en-US" sz="3200" dirty="0">
                <a:effectLst/>
                <a:latin typeface="Times New Roman" panose="02020603050405020304" pitchFamily="18" charset="0"/>
                <a:ea typeface="Calibri" panose="020F0502020204030204" pitchFamily="34" charset="0"/>
              </a:rPr>
              <a:t>us 9 and buses close to it</a:t>
            </a:r>
            <a:endParaRPr lang="x-none" sz="3200" dirty="0"/>
          </a:p>
        </p:txBody>
      </p:sp>
      <p:pic>
        <p:nvPicPr>
          <p:cNvPr id="4" name="Content Placeholder 3">
            <a:extLst>
              <a:ext uri="{FF2B5EF4-FFF2-40B4-BE49-F238E27FC236}">
                <a16:creationId xmlns:a16="http://schemas.microsoft.com/office/drawing/2014/main" xmlns="" id="{23A8F22A-A2B2-4B90-BAE6-7FBF6DE4A54B}"/>
              </a:ext>
            </a:extLst>
          </p:cNvPr>
          <p:cNvPicPr>
            <a:picLocks noGrp="1"/>
          </p:cNvPicPr>
          <p:nvPr>
            <p:ph idx="1"/>
          </p:nvPr>
        </p:nvPicPr>
        <p:blipFill>
          <a:blip r:embed="rId2"/>
          <a:stretch>
            <a:fillRect/>
          </a:stretch>
        </p:blipFill>
        <p:spPr>
          <a:xfrm>
            <a:off x="1959057" y="1590663"/>
            <a:ext cx="5652857" cy="2485852"/>
          </a:xfrm>
          <a:prstGeom prst="rect">
            <a:avLst/>
          </a:prstGeom>
        </p:spPr>
      </p:pic>
    </p:spTree>
    <p:extLst>
      <p:ext uri="{BB962C8B-B14F-4D97-AF65-F5344CB8AC3E}">
        <p14:creationId xmlns:p14="http://schemas.microsoft.com/office/powerpoint/2010/main" val="2001612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23267-A133-403B-B726-9F8A0BF985E6}"/>
              </a:ext>
            </a:extLst>
          </p:cNvPr>
          <p:cNvSpPr>
            <a:spLocks noGrp="1"/>
          </p:cNvSpPr>
          <p:nvPr>
            <p:ph type="title"/>
          </p:nvPr>
        </p:nvSpPr>
        <p:spPr>
          <a:xfrm>
            <a:off x="810580" y="121546"/>
            <a:ext cx="7514035" cy="1314449"/>
          </a:xfrm>
        </p:spPr>
        <p:txBody>
          <a:bodyPr>
            <a:normAutofit/>
          </a:bodyPr>
          <a:lstStyle/>
          <a:p>
            <a:r>
              <a:rPr lang="en-SG" sz="3200" dirty="0">
                <a:latin typeface="Times New Roman" panose="02020603050405020304" pitchFamily="18" charset="0"/>
                <a:cs typeface="Times New Roman" panose="02020603050405020304" pitchFamily="18" charset="0"/>
              </a:rPr>
              <a:t>Explanation</a:t>
            </a:r>
            <a:endParaRPr lang="x-none"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EC5681A-4C84-479D-9942-F2EC8E66EEED}"/>
              </a:ext>
            </a:extLst>
          </p:cNvPr>
          <p:cNvSpPr>
            <a:spLocks noGrp="1"/>
          </p:cNvSpPr>
          <p:nvPr>
            <p:ph idx="1"/>
          </p:nvPr>
        </p:nvSpPr>
        <p:spPr>
          <a:xfrm>
            <a:off x="1127456" y="1461752"/>
            <a:ext cx="7514035" cy="2343151"/>
          </a:xfrm>
        </p:spPr>
        <p:txBody>
          <a:bodyPr>
            <a:noAutofit/>
          </a:bodyPr>
          <a:lstStyle/>
          <a:p>
            <a:pPr algn="just"/>
            <a:r>
              <a:rPr lang="en-SG" sz="1800" dirty="0"/>
              <a:t>The maintenance of constant voltage at the two ends requires reactive power control as the line loading is increased. So there is a relative need of reactive power in the bus 9. Because of that buses near the bus 9 also feel scarcity of reactive power. Bus 39 and buses closer to it such as bus 1, bus 2 supply the reactive power. As a result their overall voltage rating remains closer to unity. But the reactive power is relatively being fed to the bus 9 and buses closer to them such as bus 5,6,7,8 etc. As a result their voltage decreased from unity and dropped down from nominal value of 0.95 </a:t>
            </a:r>
            <a:r>
              <a:rPr lang="en-SG" sz="1800" dirty="0" err="1"/>
              <a:t>pu</a:t>
            </a:r>
            <a:r>
              <a:rPr lang="en-SG" sz="1800" dirty="0"/>
              <a:t>. Although DC converter station requires reactive power related to the power transmitted, the DC line itself does not require any reactive power.</a:t>
            </a:r>
            <a:endParaRPr lang="en-US" sz="1800" dirty="0"/>
          </a:p>
        </p:txBody>
      </p:sp>
    </p:spTree>
    <p:extLst>
      <p:ext uri="{BB962C8B-B14F-4D97-AF65-F5344CB8AC3E}">
        <p14:creationId xmlns:p14="http://schemas.microsoft.com/office/powerpoint/2010/main" val="1682602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4DD07-2D68-4CC7-B59B-B089DC0F556C}"/>
              </a:ext>
            </a:extLst>
          </p:cNvPr>
          <p:cNvSpPr>
            <a:spLocks noGrp="1"/>
          </p:cNvSpPr>
          <p:nvPr>
            <p:ph type="title"/>
          </p:nvPr>
        </p:nvSpPr>
        <p:spPr>
          <a:xfrm>
            <a:off x="379927" y="269195"/>
            <a:ext cx="8210123" cy="657225"/>
          </a:xfrm>
        </p:spPr>
        <p:txBody>
          <a:bodyPr>
            <a:noAutofit/>
          </a:bodyPr>
          <a:lstStyle/>
          <a:p>
            <a:r>
              <a:rPr lang="en-US" sz="2800" dirty="0">
                <a:effectLst/>
                <a:latin typeface="Times New Roman" panose="02020603050405020304" pitchFamily="18" charset="0"/>
                <a:ea typeface="Calibri" panose="020F0502020204030204" pitchFamily="34" charset="0"/>
                <a:cs typeface="Vrinda" panose="020B0502040204020203" pitchFamily="34" charset="0"/>
              </a:rPr>
              <a:t>Comparison of voltage of the buses closure to BUS 9</a:t>
            </a:r>
            <a:endParaRPr lang="x-none" sz="2800" dirty="0"/>
          </a:p>
        </p:txBody>
      </p:sp>
      <p:graphicFrame>
        <p:nvGraphicFramePr>
          <p:cNvPr id="4" name="Content Placeholder 3">
            <a:extLst>
              <a:ext uri="{FF2B5EF4-FFF2-40B4-BE49-F238E27FC236}">
                <a16:creationId xmlns:a16="http://schemas.microsoft.com/office/drawing/2014/main" xmlns="" id="{C1BBD03D-4A4A-4CA0-A7C0-BEB46175550B}"/>
              </a:ext>
            </a:extLst>
          </p:cNvPr>
          <p:cNvGraphicFramePr>
            <a:graphicFrameLocks noGrp="1"/>
          </p:cNvGraphicFramePr>
          <p:nvPr>
            <p:ph idx="1"/>
            <p:extLst>
              <p:ext uri="{D42A27DB-BD31-4B8C-83A1-F6EECF244321}">
                <p14:modId xmlns:p14="http://schemas.microsoft.com/office/powerpoint/2010/main" val="2178374743"/>
              </p:ext>
            </p:extLst>
          </p:nvPr>
        </p:nvGraphicFramePr>
        <p:xfrm>
          <a:off x="1551373" y="1324452"/>
          <a:ext cx="6212150" cy="1824907"/>
        </p:xfrm>
        <a:graphic>
          <a:graphicData uri="http://schemas.openxmlformats.org/drawingml/2006/table">
            <a:tbl>
              <a:tblPr firstRow="1" firstCol="1" bandRow="1">
                <a:tableStyleId>{5C22544A-7EE6-4342-B048-85BDC9FD1C3A}</a:tableStyleId>
              </a:tblPr>
              <a:tblGrid>
                <a:gridCol w="2070284">
                  <a:extLst>
                    <a:ext uri="{9D8B030D-6E8A-4147-A177-3AD203B41FA5}">
                      <a16:colId xmlns:a16="http://schemas.microsoft.com/office/drawing/2014/main" xmlns="" val="3299094033"/>
                    </a:ext>
                  </a:extLst>
                </a:gridCol>
                <a:gridCol w="2070933">
                  <a:extLst>
                    <a:ext uri="{9D8B030D-6E8A-4147-A177-3AD203B41FA5}">
                      <a16:colId xmlns:a16="http://schemas.microsoft.com/office/drawing/2014/main" xmlns="" val="744404908"/>
                    </a:ext>
                  </a:extLst>
                </a:gridCol>
                <a:gridCol w="2070933">
                  <a:extLst>
                    <a:ext uri="{9D8B030D-6E8A-4147-A177-3AD203B41FA5}">
                      <a16:colId xmlns:a16="http://schemas.microsoft.com/office/drawing/2014/main" xmlns="" val="755276457"/>
                    </a:ext>
                  </a:extLst>
                </a:gridCol>
              </a:tblGrid>
              <a:tr h="608851">
                <a:tc>
                  <a:txBody>
                    <a:bodyPr/>
                    <a:lstStyle/>
                    <a:p>
                      <a:pPr algn="ctr">
                        <a:lnSpc>
                          <a:spcPct val="107000"/>
                        </a:lnSpc>
                        <a:spcAft>
                          <a:spcPts val="800"/>
                        </a:spcAft>
                      </a:pPr>
                      <a:r>
                        <a:rPr lang="en-US" sz="900" dirty="0">
                          <a:effectLst/>
                          <a:latin typeface="Calibri" panose="020F0502020204030204" pitchFamily="34" charset="0"/>
                          <a:cs typeface="Calibri" panose="020F0502020204030204" pitchFamily="34" charset="0"/>
                        </a:rPr>
                        <a:t>Bus</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tc>
                <a:tc>
                  <a:txBody>
                    <a:bodyPr/>
                    <a:lstStyle/>
                    <a:p>
                      <a:pPr algn="ctr">
                        <a:lnSpc>
                          <a:spcPct val="107000"/>
                        </a:lnSpc>
                        <a:spcAft>
                          <a:spcPts val="800"/>
                        </a:spcAft>
                      </a:pPr>
                      <a:r>
                        <a:rPr lang="en-US" sz="900">
                          <a:effectLst/>
                          <a:latin typeface="Calibri" panose="020F0502020204030204" pitchFamily="34" charset="0"/>
                          <a:cs typeface="Calibri" panose="020F0502020204030204" pitchFamily="34" charset="0"/>
                        </a:rPr>
                        <a:t>V sol (pu)</a:t>
                      </a:r>
                      <a:endParaRPr lang="x-none" sz="900">
                        <a:effectLst/>
                        <a:latin typeface="Calibri" panose="020F0502020204030204" pitchFamily="34" charset="0"/>
                        <a:cs typeface="Calibri" panose="020F0502020204030204" pitchFamily="34" charset="0"/>
                      </a:endParaRPr>
                    </a:p>
                    <a:p>
                      <a:pPr algn="ctr">
                        <a:lnSpc>
                          <a:spcPct val="107000"/>
                        </a:lnSpc>
                        <a:spcAft>
                          <a:spcPts val="800"/>
                        </a:spcAft>
                      </a:pPr>
                      <a:r>
                        <a:rPr lang="en-US" sz="900">
                          <a:effectLst/>
                          <a:latin typeface="Calibri" panose="020F0502020204030204" pitchFamily="34" charset="0"/>
                          <a:cs typeface="Calibri" panose="020F0502020204030204" pitchFamily="34" charset="0"/>
                        </a:rPr>
                        <a:t>Before adding HVDC</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tc>
                <a:tc>
                  <a:txBody>
                    <a:bodyPr/>
                    <a:lstStyle/>
                    <a:p>
                      <a:pPr algn="ctr">
                        <a:lnSpc>
                          <a:spcPct val="107000"/>
                        </a:lnSpc>
                        <a:spcAft>
                          <a:spcPts val="800"/>
                        </a:spcAft>
                      </a:pPr>
                      <a:r>
                        <a:rPr lang="en-US" sz="900" dirty="0">
                          <a:effectLst/>
                          <a:latin typeface="Calibri" panose="020F0502020204030204" pitchFamily="34" charset="0"/>
                          <a:cs typeface="Calibri" panose="020F0502020204030204" pitchFamily="34" charset="0"/>
                        </a:rPr>
                        <a:t>V sol (</a:t>
                      </a:r>
                      <a:r>
                        <a:rPr lang="en-US" sz="900" dirty="0" err="1">
                          <a:effectLst/>
                          <a:latin typeface="Calibri" panose="020F0502020204030204" pitchFamily="34" charset="0"/>
                          <a:cs typeface="Calibri" panose="020F0502020204030204" pitchFamily="34" charset="0"/>
                        </a:rPr>
                        <a:t>pu</a:t>
                      </a:r>
                      <a:r>
                        <a:rPr lang="en-US" sz="900" dirty="0">
                          <a:effectLst/>
                          <a:latin typeface="Calibri" panose="020F0502020204030204" pitchFamily="34" charset="0"/>
                          <a:cs typeface="Calibri" panose="020F0502020204030204" pitchFamily="34" charset="0"/>
                        </a:rPr>
                        <a:t>)</a:t>
                      </a:r>
                      <a:endParaRPr lang="x-none" sz="900" dirty="0">
                        <a:effectLst/>
                        <a:latin typeface="Calibri" panose="020F0502020204030204" pitchFamily="34" charset="0"/>
                        <a:cs typeface="Calibri" panose="020F0502020204030204" pitchFamily="34" charset="0"/>
                      </a:endParaRPr>
                    </a:p>
                    <a:p>
                      <a:pPr algn="ctr">
                        <a:lnSpc>
                          <a:spcPct val="107000"/>
                        </a:lnSpc>
                        <a:spcAft>
                          <a:spcPts val="800"/>
                        </a:spcAft>
                      </a:pPr>
                      <a:r>
                        <a:rPr lang="en-US" sz="900" dirty="0">
                          <a:effectLst/>
                          <a:latin typeface="Calibri" panose="020F0502020204030204" pitchFamily="34" charset="0"/>
                          <a:cs typeface="Calibri" panose="020F0502020204030204" pitchFamily="34" charset="0"/>
                        </a:rPr>
                        <a:t>After adding HVDC</a:t>
                      </a:r>
                      <a:endParaRPr lang="x-none" sz="900" dirty="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tc>
                <a:extLst>
                  <a:ext uri="{0D108BD9-81ED-4DB2-BD59-A6C34878D82A}">
                    <a16:rowId xmlns:a16="http://schemas.microsoft.com/office/drawing/2014/main" xmlns="" val="465522114"/>
                  </a:ext>
                </a:extLst>
              </a:tr>
              <a:tr h="202676">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4</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40000"/>
                        <a:lumOff val="60000"/>
                      </a:schemeClr>
                    </a:solidFill>
                  </a:tcPr>
                </a:tc>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0.953</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40000"/>
                        <a:lumOff val="60000"/>
                      </a:schemeClr>
                    </a:solidFill>
                  </a:tcPr>
                </a:tc>
                <a:tc>
                  <a:txBody>
                    <a:bodyPr/>
                    <a:lstStyle/>
                    <a:p>
                      <a:pPr algn="ctr">
                        <a:lnSpc>
                          <a:spcPct val="107000"/>
                        </a:lnSpc>
                        <a:spcAft>
                          <a:spcPts val="800"/>
                        </a:spcAft>
                      </a:pPr>
                      <a:r>
                        <a:rPr lang="en-US" sz="900" b="1" dirty="0">
                          <a:solidFill>
                            <a:schemeClr val="tx1"/>
                          </a:solidFill>
                          <a:effectLst/>
                          <a:latin typeface="Calibri" panose="020F0502020204030204" pitchFamily="34" charset="0"/>
                          <a:cs typeface="Calibri" panose="020F0502020204030204" pitchFamily="34" charset="0"/>
                        </a:rPr>
                        <a:t>0.915</a:t>
                      </a:r>
                      <a:endParaRPr lang="x-none" sz="9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40000"/>
                        <a:lumOff val="60000"/>
                      </a:schemeClr>
                    </a:solidFill>
                  </a:tcPr>
                </a:tc>
                <a:extLst>
                  <a:ext uri="{0D108BD9-81ED-4DB2-BD59-A6C34878D82A}">
                    <a16:rowId xmlns:a16="http://schemas.microsoft.com/office/drawing/2014/main" xmlns="" val="4226311994"/>
                  </a:ext>
                </a:extLst>
              </a:tr>
              <a:tr h="202676">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5</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20000"/>
                        <a:lumOff val="80000"/>
                      </a:schemeClr>
                    </a:solidFill>
                  </a:tcPr>
                </a:tc>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0.952</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20000"/>
                        <a:lumOff val="80000"/>
                      </a:schemeClr>
                    </a:solidFill>
                  </a:tcPr>
                </a:tc>
                <a:tc>
                  <a:txBody>
                    <a:bodyPr/>
                    <a:lstStyle/>
                    <a:p>
                      <a:pPr algn="ctr">
                        <a:lnSpc>
                          <a:spcPct val="107000"/>
                        </a:lnSpc>
                        <a:spcAft>
                          <a:spcPts val="800"/>
                        </a:spcAft>
                      </a:pPr>
                      <a:r>
                        <a:rPr lang="en-US" sz="900" b="1" dirty="0">
                          <a:solidFill>
                            <a:schemeClr val="tx1"/>
                          </a:solidFill>
                          <a:effectLst/>
                          <a:latin typeface="Calibri" panose="020F0502020204030204" pitchFamily="34" charset="0"/>
                          <a:cs typeface="Calibri" panose="020F0502020204030204" pitchFamily="34" charset="0"/>
                        </a:rPr>
                        <a:t>0.899</a:t>
                      </a:r>
                      <a:endParaRPr lang="x-none" sz="9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20000"/>
                        <a:lumOff val="80000"/>
                      </a:schemeClr>
                    </a:solidFill>
                  </a:tcPr>
                </a:tc>
                <a:extLst>
                  <a:ext uri="{0D108BD9-81ED-4DB2-BD59-A6C34878D82A}">
                    <a16:rowId xmlns:a16="http://schemas.microsoft.com/office/drawing/2014/main" xmlns="" val="1824282260"/>
                  </a:ext>
                </a:extLst>
              </a:tr>
              <a:tr h="202676">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6</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40000"/>
                        <a:lumOff val="60000"/>
                      </a:schemeClr>
                    </a:solidFill>
                  </a:tcPr>
                </a:tc>
                <a:tc>
                  <a:txBody>
                    <a:bodyPr/>
                    <a:lstStyle/>
                    <a:p>
                      <a:pPr algn="ctr">
                        <a:lnSpc>
                          <a:spcPct val="107000"/>
                        </a:lnSpc>
                        <a:spcAft>
                          <a:spcPts val="800"/>
                        </a:spcAft>
                      </a:pPr>
                      <a:r>
                        <a:rPr lang="en-US" sz="900" b="1" dirty="0">
                          <a:solidFill>
                            <a:schemeClr val="tx1"/>
                          </a:solidFill>
                          <a:effectLst/>
                          <a:latin typeface="Calibri" panose="020F0502020204030204" pitchFamily="34" charset="0"/>
                          <a:cs typeface="Calibri" panose="020F0502020204030204" pitchFamily="34" charset="0"/>
                        </a:rPr>
                        <a:t>0.953</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40000"/>
                        <a:lumOff val="60000"/>
                      </a:schemeClr>
                    </a:solidFill>
                  </a:tcPr>
                </a:tc>
                <a:tc>
                  <a:txBody>
                    <a:bodyPr/>
                    <a:lstStyle/>
                    <a:p>
                      <a:pPr algn="ctr">
                        <a:lnSpc>
                          <a:spcPct val="107000"/>
                        </a:lnSpc>
                        <a:spcAft>
                          <a:spcPts val="800"/>
                        </a:spcAft>
                      </a:pPr>
                      <a:r>
                        <a:rPr lang="en-US" sz="900" b="1" dirty="0">
                          <a:solidFill>
                            <a:schemeClr val="tx1"/>
                          </a:solidFill>
                          <a:effectLst/>
                          <a:latin typeface="Calibri" panose="020F0502020204030204" pitchFamily="34" charset="0"/>
                          <a:cs typeface="Calibri" panose="020F0502020204030204" pitchFamily="34" charset="0"/>
                        </a:rPr>
                        <a:t>0.903</a:t>
                      </a:r>
                      <a:endParaRPr lang="x-none" sz="9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40000"/>
                        <a:lumOff val="60000"/>
                      </a:schemeClr>
                    </a:solidFill>
                  </a:tcPr>
                </a:tc>
                <a:extLst>
                  <a:ext uri="{0D108BD9-81ED-4DB2-BD59-A6C34878D82A}">
                    <a16:rowId xmlns:a16="http://schemas.microsoft.com/office/drawing/2014/main" xmlns="" val="3343957880"/>
                  </a:ext>
                </a:extLst>
              </a:tr>
              <a:tr h="202676">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7</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20000"/>
                        <a:lumOff val="80000"/>
                      </a:schemeClr>
                    </a:solidFill>
                  </a:tcPr>
                </a:tc>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0.945</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20000"/>
                        <a:lumOff val="80000"/>
                      </a:schemeClr>
                    </a:solidFill>
                  </a:tcPr>
                </a:tc>
                <a:tc>
                  <a:txBody>
                    <a:bodyPr/>
                    <a:lstStyle/>
                    <a:p>
                      <a:pPr algn="ctr">
                        <a:lnSpc>
                          <a:spcPct val="107000"/>
                        </a:lnSpc>
                        <a:spcAft>
                          <a:spcPts val="800"/>
                        </a:spcAft>
                      </a:pPr>
                      <a:r>
                        <a:rPr lang="en-US" sz="900" b="1" dirty="0">
                          <a:solidFill>
                            <a:schemeClr val="tx1"/>
                          </a:solidFill>
                          <a:effectLst/>
                          <a:latin typeface="Calibri" panose="020F0502020204030204" pitchFamily="34" charset="0"/>
                          <a:cs typeface="Calibri" panose="020F0502020204030204" pitchFamily="34" charset="0"/>
                        </a:rPr>
                        <a:t>0.874</a:t>
                      </a:r>
                      <a:endParaRPr lang="x-none" sz="9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20000"/>
                        <a:lumOff val="80000"/>
                      </a:schemeClr>
                    </a:solidFill>
                  </a:tcPr>
                </a:tc>
                <a:extLst>
                  <a:ext uri="{0D108BD9-81ED-4DB2-BD59-A6C34878D82A}">
                    <a16:rowId xmlns:a16="http://schemas.microsoft.com/office/drawing/2014/main" xmlns="" val="798715289"/>
                  </a:ext>
                </a:extLst>
              </a:tr>
              <a:tr h="202676">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8</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40000"/>
                        <a:lumOff val="60000"/>
                      </a:schemeClr>
                    </a:solidFill>
                  </a:tcPr>
                </a:tc>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0.946</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40000"/>
                        <a:lumOff val="60000"/>
                      </a:schemeClr>
                    </a:solidFill>
                  </a:tcPr>
                </a:tc>
                <a:tc>
                  <a:txBody>
                    <a:bodyPr/>
                    <a:lstStyle/>
                    <a:p>
                      <a:pPr algn="ctr">
                        <a:lnSpc>
                          <a:spcPct val="107000"/>
                        </a:lnSpc>
                        <a:spcAft>
                          <a:spcPts val="800"/>
                        </a:spcAft>
                      </a:pPr>
                      <a:r>
                        <a:rPr lang="en-US" sz="900" b="1" dirty="0">
                          <a:solidFill>
                            <a:schemeClr val="tx1"/>
                          </a:solidFill>
                          <a:effectLst/>
                          <a:latin typeface="Calibri" panose="020F0502020204030204" pitchFamily="34" charset="0"/>
                          <a:cs typeface="Calibri" panose="020F0502020204030204" pitchFamily="34" charset="0"/>
                        </a:rPr>
                        <a:t>0.864</a:t>
                      </a:r>
                      <a:endParaRPr lang="x-none" sz="9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40000"/>
                        <a:lumOff val="60000"/>
                      </a:schemeClr>
                    </a:solidFill>
                  </a:tcPr>
                </a:tc>
                <a:extLst>
                  <a:ext uri="{0D108BD9-81ED-4DB2-BD59-A6C34878D82A}">
                    <a16:rowId xmlns:a16="http://schemas.microsoft.com/office/drawing/2014/main" xmlns="" val="851132580"/>
                  </a:ext>
                </a:extLst>
              </a:tr>
              <a:tr h="202676">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9</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20000"/>
                        <a:lumOff val="80000"/>
                      </a:schemeClr>
                    </a:solidFill>
                  </a:tcPr>
                </a:tc>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1.008</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20000"/>
                        <a:lumOff val="80000"/>
                      </a:schemeClr>
                    </a:solidFill>
                  </a:tcPr>
                </a:tc>
                <a:tc>
                  <a:txBody>
                    <a:bodyPr/>
                    <a:lstStyle/>
                    <a:p>
                      <a:pPr algn="ctr">
                        <a:lnSpc>
                          <a:spcPct val="107000"/>
                        </a:lnSpc>
                        <a:spcAft>
                          <a:spcPts val="800"/>
                        </a:spcAft>
                      </a:pPr>
                      <a:r>
                        <a:rPr lang="en-US" sz="900" b="1" dirty="0">
                          <a:solidFill>
                            <a:schemeClr val="tx1"/>
                          </a:solidFill>
                          <a:effectLst/>
                          <a:latin typeface="Calibri" panose="020F0502020204030204" pitchFamily="34" charset="0"/>
                          <a:cs typeface="Calibri" panose="020F0502020204030204" pitchFamily="34" charset="0"/>
                        </a:rPr>
                        <a:t>0.783</a:t>
                      </a:r>
                      <a:endParaRPr lang="x-none" sz="9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20000"/>
                        <a:lumOff val="80000"/>
                      </a:schemeClr>
                    </a:solidFill>
                  </a:tcPr>
                </a:tc>
                <a:extLst>
                  <a:ext uri="{0D108BD9-81ED-4DB2-BD59-A6C34878D82A}">
                    <a16:rowId xmlns:a16="http://schemas.microsoft.com/office/drawing/2014/main" xmlns="" val="1165418923"/>
                  </a:ext>
                </a:extLst>
              </a:tr>
            </a:tbl>
          </a:graphicData>
        </a:graphic>
      </p:graphicFrame>
      <p:sp>
        <p:nvSpPr>
          <p:cNvPr id="9" name="TextBox 8">
            <a:extLst>
              <a:ext uri="{FF2B5EF4-FFF2-40B4-BE49-F238E27FC236}">
                <a16:creationId xmlns:a16="http://schemas.microsoft.com/office/drawing/2014/main" xmlns="" id="{0B7ACE42-A218-4D5F-899D-FDFB6ED1CD85}"/>
              </a:ext>
            </a:extLst>
          </p:cNvPr>
          <p:cNvSpPr txBox="1"/>
          <p:nvPr/>
        </p:nvSpPr>
        <p:spPr>
          <a:xfrm>
            <a:off x="1571222" y="3456285"/>
            <a:ext cx="6220495" cy="623248"/>
          </a:xfrm>
          <a:prstGeom prst="rect">
            <a:avLst/>
          </a:prstGeom>
          <a:noFill/>
        </p:spPr>
        <p:txBody>
          <a:bodyPr wrap="square" lIns="68580" tIns="34290" rIns="68580" bIns="34290">
            <a:spAutoFit/>
          </a:bodyPr>
          <a:lstStyle/>
          <a:p>
            <a:r>
              <a:rPr lang="en-US" sz="1800" dirty="0">
                <a:latin typeface="Times New Roman" panose="02020603050405020304" pitchFamily="18" charset="0"/>
                <a:ea typeface="Calibri" panose="020F0502020204030204" pitchFamily="34" charset="0"/>
              </a:rPr>
              <a:t>Voltage of bus 4 to 9 drops from 0.95 to lesser value. Most significant change has been found in BUS 9</a:t>
            </a:r>
            <a:endParaRPr lang="x-none" sz="1800" dirty="0"/>
          </a:p>
        </p:txBody>
      </p:sp>
    </p:spTree>
    <p:extLst>
      <p:ext uri="{BB962C8B-B14F-4D97-AF65-F5344CB8AC3E}">
        <p14:creationId xmlns:p14="http://schemas.microsoft.com/office/powerpoint/2010/main" val="1379333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A996E1C-01E7-4959-AEF9-4ACC62211600}"/>
              </a:ext>
            </a:extLst>
          </p:cNvPr>
          <p:cNvSpPr txBox="1">
            <a:spLocks noGrp="1"/>
          </p:cNvSpPr>
          <p:nvPr>
            <p:ph type="title"/>
          </p:nvPr>
        </p:nvSpPr>
        <p:spPr>
          <a:xfrm>
            <a:off x="45076" y="372541"/>
            <a:ext cx="9098924" cy="619272"/>
          </a:xfrm>
          <a:prstGeom prst="rect">
            <a:avLst/>
          </a:prstGeom>
          <a:noFill/>
        </p:spPr>
        <p:txBody>
          <a:bodyPr wrap="square">
            <a:spAutoFit/>
          </a:bodyPr>
          <a:lstStyle/>
          <a:p>
            <a:pPr>
              <a:lnSpc>
                <a:spcPct val="107000"/>
              </a:lnSpc>
              <a:spcAft>
                <a:spcPts val="600"/>
              </a:spcAft>
            </a:pPr>
            <a:r>
              <a:rPr lang="en-US" sz="3200" dirty="0">
                <a:latin typeface="Times New Roman" panose="02020603050405020304" pitchFamily="18" charset="0"/>
                <a:ea typeface="Calibri" panose="020F0502020204030204" pitchFamily="34" charset="0"/>
                <a:cs typeface="Vrinda" panose="020B0502040204020203" pitchFamily="34" charset="0"/>
              </a:rPr>
              <a:t>Comparison of voltage of the buses closure to BUS 39</a:t>
            </a:r>
            <a:endParaRPr lang="x-none" sz="3200" dirty="0">
              <a:latin typeface="Calibri" panose="020F0502020204030204" pitchFamily="34" charset="0"/>
              <a:ea typeface="Calibri" panose="020F0502020204030204" pitchFamily="34" charset="0"/>
              <a:cs typeface="Vrinda" panose="020B0502040204020203" pitchFamily="34" charset="0"/>
            </a:endParaRPr>
          </a:p>
        </p:txBody>
      </p:sp>
      <p:graphicFrame>
        <p:nvGraphicFramePr>
          <p:cNvPr id="4" name="Content Placeholder 3">
            <a:extLst>
              <a:ext uri="{FF2B5EF4-FFF2-40B4-BE49-F238E27FC236}">
                <a16:creationId xmlns:a16="http://schemas.microsoft.com/office/drawing/2014/main" xmlns="" id="{8509753D-D87C-4B15-84C5-E53F97A1586F}"/>
              </a:ext>
            </a:extLst>
          </p:cNvPr>
          <p:cNvGraphicFramePr>
            <a:graphicFrameLocks noGrp="1"/>
          </p:cNvGraphicFramePr>
          <p:nvPr>
            <p:ph idx="1"/>
            <p:extLst>
              <p:ext uri="{D42A27DB-BD31-4B8C-83A1-F6EECF244321}">
                <p14:modId xmlns:p14="http://schemas.microsoft.com/office/powerpoint/2010/main" val="2929856683"/>
              </p:ext>
            </p:extLst>
          </p:nvPr>
        </p:nvGraphicFramePr>
        <p:xfrm>
          <a:off x="1258879" y="1535160"/>
          <a:ext cx="6758127" cy="1464588"/>
        </p:xfrm>
        <a:graphic>
          <a:graphicData uri="http://schemas.openxmlformats.org/drawingml/2006/table">
            <a:tbl>
              <a:tblPr firstRow="1" firstCol="1" bandRow="1">
                <a:tableStyleId>{5C22544A-7EE6-4342-B048-85BDC9FD1C3A}</a:tableStyleId>
              </a:tblPr>
              <a:tblGrid>
                <a:gridCol w="2295393">
                  <a:extLst>
                    <a:ext uri="{9D8B030D-6E8A-4147-A177-3AD203B41FA5}">
                      <a16:colId xmlns:a16="http://schemas.microsoft.com/office/drawing/2014/main" xmlns="" val="1739045565"/>
                    </a:ext>
                  </a:extLst>
                </a:gridCol>
                <a:gridCol w="2231367">
                  <a:extLst>
                    <a:ext uri="{9D8B030D-6E8A-4147-A177-3AD203B41FA5}">
                      <a16:colId xmlns:a16="http://schemas.microsoft.com/office/drawing/2014/main" xmlns="" val="2209145324"/>
                    </a:ext>
                  </a:extLst>
                </a:gridCol>
                <a:gridCol w="2231367">
                  <a:extLst>
                    <a:ext uri="{9D8B030D-6E8A-4147-A177-3AD203B41FA5}">
                      <a16:colId xmlns:a16="http://schemas.microsoft.com/office/drawing/2014/main" xmlns="" val="939455470"/>
                    </a:ext>
                  </a:extLst>
                </a:gridCol>
              </a:tblGrid>
              <a:tr h="578780">
                <a:tc>
                  <a:txBody>
                    <a:bodyPr/>
                    <a:lstStyle/>
                    <a:p>
                      <a:pPr algn="ctr">
                        <a:lnSpc>
                          <a:spcPct val="107000"/>
                        </a:lnSpc>
                        <a:spcAft>
                          <a:spcPts val="800"/>
                        </a:spcAft>
                      </a:pPr>
                      <a:r>
                        <a:rPr lang="en-US" sz="900" dirty="0">
                          <a:effectLst/>
                          <a:latin typeface="Calibri" panose="020F0502020204030204" pitchFamily="34" charset="0"/>
                          <a:cs typeface="Calibri" panose="020F0502020204030204" pitchFamily="34" charset="0"/>
                        </a:rPr>
                        <a:t>Bus</a:t>
                      </a:r>
                      <a:endParaRPr lang="x-none" sz="900" dirty="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tc>
                <a:tc>
                  <a:txBody>
                    <a:bodyPr/>
                    <a:lstStyle/>
                    <a:p>
                      <a:pPr algn="ctr">
                        <a:lnSpc>
                          <a:spcPct val="107000"/>
                        </a:lnSpc>
                        <a:spcAft>
                          <a:spcPts val="800"/>
                        </a:spcAft>
                      </a:pPr>
                      <a:r>
                        <a:rPr lang="en-US" sz="900" dirty="0">
                          <a:effectLst/>
                          <a:latin typeface="Calibri" panose="020F0502020204030204" pitchFamily="34" charset="0"/>
                          <a:cs typeface="Calibri" panose="020F0502020204030204" pitchFamily="34" charset="0"/>
                        </a:rPr>
                        <a:t>V sol (</a:t>
                      </a:r>
                      <a:r>
                        <a:rPr lang="en-US" sz="900" dirty="0" err="1">
                          <a:effectLst/>
                          <a:latin typeface="Calibri" panose="020F0502020204030204" pitchFamily="34" charset="0"/>
                          <a:cs typeface="Calibri" panose="020F0502020204030204" pitchFamily="34" charset="0"/>
                        </a:rPr>
                        <a:t>pu</a:t>
                      </a:r>
                      <a:r>
                        <a:rPr lang="en-US" sz="900" dirty="0">
                          <a:effectLst/>
                          <a:latin typeface="Calibri" panose="020F0502020204030204" pitchFamily="34" charset="0"/>
                          <a:cs typeface="Calibri" panose="020F0502020204030204" pitchFamily="34" charset="0"/>
                        </a:rPr>
                        <a:t>)</a:t>
                      </a:r>
                      <a:endParaRPr lang="x-none" sz="900">
                        <a:effectLst/>
                        <a:latin typeface="Calibri" panose="020F0502020204030204" pitchFamily="34" charset="0"/>
                        <a:cs typeface="Calibri" panose="020F0502020204030204" pitchFamily="34" charset="0"/>
                      </a:endParaRPr>
                    </a:p>
                    <a:p>
                      <a:pPr algn="ctr">
                        <a:lnSpc>
                          <a:spcPct val="107000"/>
                        </a:lnSpc>
                        <a:spcAft>
                          <a:spcPts val="800"/>
                        </a:spcAft>
                      </a:pPr>
                      <a:r>
                        <a:rPr lang="en-US" sz="900" dirty="0">
                          <a:effectLst/>
                          <a:latin typeface="Calibri" panose="020F0502020204030204" pitchFamily="34" charset="0"/>
                          <a:cs typeface="Calibri" panose="020F0502020204030204" pitchFamily="34" charset="0"/>
                        </a:rPr>
                        <a:t>Before adding HVDC</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tc>
                <a:tc>
                  <a:txBody>
                    <a:bodyPr/>
                    <a:lstStyle/>
                    <a:p>
                      <a:pPr algn="ctr">
                        <a:lnSpc>
                          <a:spcPct val="107000"/>
                        </a:lnSpc>
                        <a:spcAft>
                          <a:spcPts val="800"/>
                        </a:spcAft>
                      </a:pPr>
                      <a:r>
                        <a:rPr lang="en-US" sz="900" dirty="0">
                          <a:effectLst/>
                          <a:latin typeface="Calibri" panose="020F0502020204030204" pitchFamily="34" charset="0"/>
                          <a:cs typeface="Calibri" panose="020F0502020204030204" pitchFamily="34" charset="0"/>
                        </a:rPr>
                        <a:t>V sol (</a:t>
                      </a:r>
                      <a:r>
                        <a:rPr lang="en-US" sz="900" dirty="0" err="1">
                          <a:effectLst/>
                          <a:latin typeface="Calibri" panose="020F0502020204030204" pitchFamily="34" charset="0"/>
                          <a:cs typeface="Calibri" panose="020F0502020204030204" pitchFamily="34" charset="0"/>
                        </a:rPr>
                        <a:t>pu</a:t>
                      </a:r>
                      <a:r>
                        <a:rPr lang="en-US" sz="900" dirty="0">
                          <a:effectLst/>
                          <a:latin typeface="Calibri" panose="020F0502020204030204" pitchFamily="34" charset="0"/>
                          <a:cs typeface="Calibri" panose="020F0502020204030204" pitchFamily="34" charset="0"/>
                        </a:rPr>
                        <a:t>)</a:t>
                      </a:r>
                      <a:endParaRPr lang="x-none" sz="900" dirty="0">
                        <a:effectLst/>
                        <a:latin typeface="Calibri" panose="020F0502020204030204" pitchFamily="34" charset="0"/>
                        <a:cs typeface="Calibri" panose="020F0502020204030204" pitchFamily="34" charset="0"/>
                      </a:endParaRPr>
                    </a:p>
                    <a:p>
                      <a:pPr algn="ctr">
                        <a:lnSpc>
                          <a:spcPct val="107000"/>
                        </a:lnSpc>
                        <a:spcAft>
                          <a:spcPts val="800"/>
                        </a:spcAft>
                      </a:pPr>
                      <a:r>
                        <a:rPr lang="en-US" sz="900" dirty="0">
                          <a:effectLst/>
                          <a:latin typeface="Calibri" panose="020F0502020204030204" pitchFamily="34" charset="0"/>
                          <a:cs typeface="Calibri" panose="020F0502020204030204" pitchFamily="34" charset="0"/>
                        </a:rPr>
                        <a:t>After adding HVDC</a:t>
                      </a:r>
                      <a:endParaRPr lang="x-none" sz="900" dirty="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tc>
                <a:extLst>
                  <a:ext uri="{0D108BD9-81ED-4DB2-BD59-A6C34878D82A}">
                    <a16:rowId xmlns:a16="http://schemas.microsoft.com/office/drawing/2014/main" xmlns="" val="2518239097"/>
                  </a:ext>
                </a:extLst>
              </a:tr>
              <a:tr h="289391">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1</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solidFill>
                      <a:schemeClr val="accent1">
                        <a:lumMod val="40000"/>
                        <a:lumOff val="60000"/>
                      </a:schemeClr>
                    </a:solidFill>
                  </a:tcPr>
                </a:tc>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1.036</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solidFill>
                      <a:schemeClr val="accent1">
                        <a:lumMod val="40000"/>
                        <a:lumOff val="60000"/>
                      </a:schemeClr>
                    </a:solidFill>
                  </a:tcPr>
                </a:tc>
                <a:tc>
                  <a:txBody>
                    <a:bodyPr/>
                    <a:lstStyle/>
                    <a:p>
                      <a:pPr algn="ctr">
                        <a:lnSpc>
                          <a:spcPct val="107000"/>
                        </a:lnSpc>
                        <a:spcAft>
                          <a:spcPts val="800"/>
                        </a:spcAft>
                      </a:pPr>
                      <a:r>
                        <a:rPr lang="en-US" sz="900" b="1" dirty="0">
                          <a:solidFill>
                            <a:schemeClr val="tx1"/>
                          </a:solidFill>
                          <a:effectLst/>
                          <a:latin typeface="Calibri" panose="020F0502020204030204" pitchFamily="34" charset="0"/>
                          <a:cs typeface="Calibri" panose="020F0502020204030204" pitchFamily="34" charset="0"/>
                        </a:rPr>
                        <a:t>1.006</a:t>
                      </a:r>
                      <a:endParaRPr lang="x-none" sz="9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solidFill>
                      <a:schemeClr val="accent1">
                        <a:lumMod val="40000"/>
                        <a:lumOff val="60000"/>
                      </a:schemeClr>
                    </a:solidFill>
                  </a:tcPr>
                </a:tc>
                <a:extLst>
                  <a:ext uri="{0D108BD9-81ED-4DB2-BD59-A6C34878D82A}">
                    <a16:rowId xmlns:a16="http://schemas.microsoft.com/office/drawing/2014/main" xmlns="" val="1023837686"/>
                  </a:ext>
                </a:extLst>
              </a:tr>
              <a:tr h="307026">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2</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solidFill>
                      <a:schemeClr val="accent1">
                        <a:lumMod val="20000"/>
                        <a:lumOff val="80000"/>
                      </a:schemeClr>
                    </a:solidFill>
                  </a:tcPr>
                </a:tc>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1.018</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solidFill>
                      <a:schemeClr val="accent1">
                        <a:lumMod val="20000"/>
                        <a:lumOff val="80000"/>
                      </a:schemeClr>
                    </a:solidFill>
                  </a:tcPr>
                </a:tc>
                <a:tc>
                  <a:txBody>
                    <a:bodyPr/>
                    <a:lstStyle/>
                    <a:p>
                      <a:pPr algn="ctr">
                        <a:lnSpc>
                          <a:spcPct val="107000"/>
                        </a:lnSpc>
                        <a:spcAft>
                          <a:spcPts val="800"/>
                        </a:spcAft>
                      </a:pPr>
                      <a:r>
                        <a:rPr lang="en-US" sz="900" b="1" dirty="0">
                          <a:solidFill>
                            <a:schemeClr val="tx1"/>
                          </a:solidFill>
                          <a:effectLst/>
                          <a:latin typeface="Calibri" panose="020F0502020204030204" pitchFamily="34" charset="0"/>
                          <a:cs typeface="Calibri" panose="020F0502020204030204" pitchFamily="34" charset="0"/>
                        </a:rPr>
                        <a:t>1</a:t>
                      </a:r>
                      <a:endParaRPr lang="x-none" sz="9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solidFill>
                      <a:schemeClr val="accent1">
                        <a:lumMod val="20000"/>
                        <a:lumOff val="80000"/>
                      </a:schemeClr>
                    </a:solidFill>
                  </a:tcPr>
                </a:tc>
                <a:extLst>
                  <a:ext uri="{0D108BD9-81ED-4DB2-BD59-A6C34878D82A}">
                    <a16:rowId xmlns:a16="http://schemas.microsoft.com/office/drawing/2014/main" xmlns="" val="1762343372"/>
                  </a:ext>
                </a:extLst>
              </a:tr>
              <a:tr h="289391">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39</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solidFill>
                      <a:schemeClr val="accent1">
                        <a:lumMod val="40000"/>
                        <a:lumOff val="60000"/>
                      </a:schemeClr>
                    </a:solidFill>
                  </a:tcPr>
                </a:tc>
                <a:tc>
                  <a:txBody>
                    <a:bodyPr/>
                    <a:lstStyle/>
                    <a:p>
                      <a:pPr algn="ctr">
                        <a:lnSpc>
                          <a:spcPct val="107000"/>
                        </a:lnSpc>
                        <a:spcAft>
                          <a:spcPts val="800"/>
                        </a:spcAft>
                      </a:pPr>
                      <a:r>
                        <a:rPr lang="en-US" sz="900" b="1">
                          <a:solidFill>
                            <a:schemeClr val="tx1"/>
                          </a:solidFill>
                          <a:effectLst/>
                          <a:latin typeface="Calibri" panose="020F0502020204030204" pitchFamily="34" charset="0"/>
                          <a:cs typeface="Calibri" panose="020F0502020204030204" pitchFamily="34" charset="0"/>
                        </a:rPr>
                        <a:t>1.03</a:t>
                      </a:r>
                      <a:endParaRPr lang="x-none" sz="900" b="1">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solidFill>
                      <a:schemeClr val="accent1">
                        <a:lumMod val="40000"/>
                        <a:lumOff val="60000"/>
                      </a:schemeClr>
                    </a:solidFill>
                  </a:tcPr>
                </a:tc>
                <a:tc>
                  <a:txBody>
                    <a:bodyPr/>
                    <a:lstStyle/>
                    <a:p>
                      <a:pPr algn="ctr">
                        <a:lnSpc>
                          <a:spcPct val="107000"/>
                        </a:lnSpc>
                        <a:spcAft>
                          <a:spcPts val="800"/>
                        </a:spcAft>
                      </a:pPr>
                      <a:r>
                        <a:rPr lang="en-US" sz="900" b="1" dirty="0">
                          <a:solidFill>
                            <a:schemeClr val="tx1"/>
                          </a:solidFill>
                          <a:effectLst/>
                          <a:latin typeface="Calibri" panose="020F0502020204030204" pitchFamily="34" charset="0"/>
                          <a:cs typeface="Calibri" panose="020F0502020204030204" pitchFamily="34" charset="0"/>
                        </a:rPr>
                        <a:t>1.03</a:t>
                      </a:r>
                      <a:endParaRPr lang="x-none" sz="900"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solidFill>
                      <a:schemeClr val="accent1">
                        <a:lumMod val="40000"/>
                        <a:lumOff val="60000"/>
                      </a:schemeClr>
                    </a:solidFill>
                  </a:tcPr>
                </a:tc>
                <a:extLst>
                  <a:ext uri="{0D108BD9-81ED-4DB2-BD59-A6C34878D82A}">
                    <a16:rowId xmlns:a16="http://schemas.microsoft.com/office/drawing/2014/main" xmlns="" val="4055252741"/>
                  </a:ext>
                </a:extLst>
              </a:tr>
            </a:tbl>
          </a:graphicData>
        </a:graphic>
      </p:graphicFrame>
      <p:sp>
        <p:nvSpPr>
          <p:cNvPr id="7" name="TextBox 6">
            <a:extLst>
              <a:ext uri="{FF2B5EF4-FFF2-40B4-BE49-F238E27FC236}">
                <a16:creationId xmlns:a16="http://schemas.microsoft.com/office/drawing/2014/main" xmlns="" id="{8A962482-954D-480F-AE96-2048D1860D11}"/>
              </a:ext>
            </a:extLst>
          </p:cNvPr>
          <p:cNvSpPr txBox="1"/>
          <p:nvPr/>
        </p:nvSpPr>
        <p:spPr>
          <a:xfrm>
            <a:off x="1964583" y="3395268"/>
            <a:ext cx="5490284" cy="346249"/>
          </a:xfrm>
          <a:prstGeom prst="rect">
            <a:avLst/>
          </a:prstGeom>
          <a:noFill/>
        </p:spPr>
        <p:txBody>
          <a:bodyPr wrap="square" lIns="68580" tIns="34290" rIns="68580" bIns="34290">
            <a:spAutoFit/>
          </a:bodyPr>
          <a:lstStyle/>
          <a:p>
            <a:r>
              <a:rPr lang="en-US" sz="1800" dirty="0">
                <a:latin typeface="Times New Roman" panose="02020603050405020304" pitchFamily="18" charset="0"/>
                <a:ea typeface="Calibri" panose="020F0502020204030204" pitchFamily="34" charset="0"/>
              </a:rPr>
              <a:t>Voltage of the buses close to BUS 39 increases</a:t>
            </a:r>
            <a:endParaRPr lang="x-none" sz="1800" dirty="0"/>
          </a:p>
        </p:txBody>
      </p:sp>
    </p:spTree>
    <p:extLst>
      <p:ext uri="{BB962C8B-B14F-4D97-AF65-F5344CB8AC3E}">
        <p14:creationId xmlns:p14="http://schemas.microsoft.com/office/powerpoint/2010/main" val="3600160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00C17B-6963-4FA6-8DBA-30B5E0D10E92}"/>
              </a:ext>
            </a:extLst>
          </p:cNvPr>
          <p:cNvSpPr>
            <a:spLocks noGrp="1"/>
          </p:cNvSpPr>
          <p:nvPr>
            <p:ph type="title"/>
          </p:nvPr>
        </p:nvSpPr>
        <p:spPr>
          <a:xfrm>
            <a:off x="841152" y="68247"/>
            <a:ext cx="7514035" cy="797326"/>
          </a:xfrm>
        </p:spPr>
        <p:txBody>
          <a:bodyPr>
            <a:normAutofit/>
          </a:bodyPr>
          <a:lstStyle/>
          <a:p>
            <a:r>
              <a:rPr lang="en-SG" sz="3200" dirty="0"/>
              <a:t>Branch Table Problems</a:t>
            </a:r>
            <a:endParaRPr lang="x-none" sz="3200" dirty="0"/>
          </a:p>
        </p:txBody>
      </p:sp>
      <p:graphicFrame>
        <p:nvGraphicFramePr>
          <p:cNvPr id="7" name="Table 7">
            <a:extLst>
              <a:ext uri="{FF2B5EF4-FFF2-40B4-BE49-F238E27FC236}">
                <a16:creationId xmlns:a16="http://schemas.microsoft.com/office/drawing/2014/main" xmlns="" id="{D62D39B9-0461-4D38-A0E1-FBCCB762FA8F}"/>
              </a:ext>
            </a:extLst>
          </p:cNvPr>
          <p:cNvGraphicFramePr>
            <a:graphicFrameLocks noGrp="1"/>
          </p:cNvGraphicFramePr>
          <p:nvPr>
            <p:ph idx="1"/>
            <p:extLst>
              <p:ext uri="{D42A27DB-BD31-4B8C-83A1-F6EECF244321}">
                <p14:modId xmlns:p14="http://schemas.microsoft.com/office/powerpoint/2010/main" val="2443734930"/>
              </p:ext>
            </p:extLst>
          </p:nvPr>
        </p:nvGraphicFramePr>
        <p:xfrm>
          <a:off x="833306" y="996768"/>
          <a:ext cx="7514040" cy="3022848"/>
        </p:xfrm>
        <a:graphic>
          <a:graphicData uri="http://schemas.openxmlformats.org/drawingml/2006/table">
            <a:tbl>
              <a:tblPr firstRow="1" bandRow="1">
                <a:tableStyleId>{5C22544A-7EE6-4342-B048-85BDC9FD1C3A}</a:tableStyleId>
              </a:tblPr>
              <a:tblGrid>
                <a:gridCol w="500936">
                  <a:extLst>
                    <a:ext uri="{9D8B030D-6E8A-4147-A177-3AD203B41FA5}">
                      <a16:colId xmlns:a16="http://schemas.microsoft.com/office/drawing/2014/main" xmlns="" val="3939010708"/>
                    </a:ext>
                  </a:extLst>
                </a:gridCol>
                <a:gridCol w="500936">
                  <a:extLst>
                    <a:ext uri="{9D8B030D-6E8A-4147-A177-3AD203B41FA5}">
                      <a16:colId xmlns:a16="http://schemas.microsoft.com/office/drawing/2014/main" xmlns="" val="76547081"/>
                    </a:ext>
                  </a:extLst>
                </a:gridCol>
                <a:gridCol w="500936">
                  <a:extLst>
                    <a:ext uri="{9D8B030D-6E8A-4147-A177-3AD203B41FA5}">
                      <a16:colId xmlns:a16="http://schemas.microsoft.com/office/drawing/2014/main" xmlns="" val="3822666840"/>
                    </a:ext>
                  </a:extLst>
                </a:gridCol>
                <a:gridCol w="500936">
                  <a:extLst>
                    <a:ext uri="{9D8B030D-6E8A-4147-A177-3AD203B41FA5}">
                      <a16:colId xmlns:a16="http://schemas.microsoft.com/office/drawing/2014/main" xmlns="" val="1178248654"/>
                    </a:ext>
                  </a:extLst>
                </a:gridCol>
                <a:gridCol w="500936">
                  <a:extLst>
                    <a:ext uri="{9D8B030D-6E8A-4147-A177-3AD203B41FA5}">
                      <a16:colId xmlns:a16="http://schemas.microsoft.com/office/drawing/2014/main" xmlns="" val="1828404555"/>
                    </a:ext>
                  </a:extLst>
                </a:gridCol>
                <a:gridCol w="500936">
                  <a:extLst>
                    <a:ext uri="{9D8B030D-6E8A-4147-A177-3AD203B41FA5}">
                      <a16:colId xmlns:a16="http://schemas.microsoft.com/office/drawing/2014/main" xmlns="" val="789535134"/>
                    </a:ext>
                  </a:extLst>
                </a:gridCol>
                <a:gridCol w="500936">
                  <a:extLst>
                    <a:ext uri="{9D8B030D-6E8A-4147-A177-3AD203B41FA5}">
                      <a16:colId xmlns:a16="http://schemas.microsoft.com/office/drawing/2014/main" xmlns="" val="19401457"/>
                    </a:ext>
                  </a:extLst>
                </a:gridCol>
                <a:gridCol w="500936">
                  <a:extLst>
                    <a:ext uri="{9D8B030D-6E8A-4147-A177-3AD203B41FA5}">
                      <a16:colId xmlns:a16="http://schemas.microsoft.com/office/drawing/2014/main" xmlns="" val="2141914176"/>
                    </a:ext>
                  </a:extLst>
                </a:gridCol>
                <a:gridCol w="500936">
                  <a:extLst>
                    <a:ext uri="{9D8B030D-6E8A-4147-A177-3AD203B41FA5}">
                      <a16:colId xmlns:a16="http://schemas.microsoft.com/office/drawing/2014/main" xmlns="" val="2859786872"/>
                    </a:ext>
                  </a:extLst>
                </a:gridCol>
                <a:gridCol w="500936">
                  <a:extLst>
                    <a:ext uri="{9D8B030D-6E8A-4147-A177-3AD203B41FA5}">
                      <a16:colId xmlns:a16="http://schemas.microsoft.com/office/drawing/2014/main" xmlns="" val="3055632873"/>
                    </a:ext>
                  </a:extLst>
                </a:gridCol>
                <a:gridCol w="500936">
                  <a:extLst>
                    <a:ext uri="{9D8B030D-6E8A-4147-A177-3AD203B41FA5}">
                      <a16:colId xmlns:a16="http://schemas.microsoft.com/office/drawing/2014/main" xmlns="" val="281461592"/>
                    </a:ext>
                  </a:extLst>
                </a:gridCol>
                <a:gridCol w="500936">
                  <a:extLst>
                    <a:ext uri="{9D8B030D-6E8A-4147-A177-3AD203B41FA5}">
                      <a16:colId xmlns:a16="http://schemas.microsoft.com/office/drawing/2014/main" xmlns="" val="1884192254"/>
                    </a:ext>
                  </a:extLst>
                </a:gridCol>
                <a:gridCol w="500936">
                  <a:extLst>
                    <a:ext uri="{9D8B030D-6E8A-4147-A177-3AD203B41FA5}">
                      <a16:colId xmlns:a16="http://schemas.microsoft.com/office/drawing/2014/main" xmlns="" val="3952636646"/>
                    </a:ext>
                  </a:extLst>
                </a:gridCol>
                <a:gridCol w="500936">
                  <a:extLst>
                    <a:ext uri="{9D8B030D-6E8A-4147-A177-3AD203B41FA5}">
                      <a16:colId xmlns:a16="http://schemas.microsoft.com/office/drawing/2014/main" xmlns="" val="2263721883"/>
                    </a:ext>
                  </a:extLst>
                </a:gridCol>
                <a:gridCol w="500936">
                  <a:extLst>
                    <a:ext uri="{9D8B030D-6E8A-4147-A177-3AD203B41FA5}">
                      <a16:colId xmlns:a16="http://schemas.microsoft.com/office/drawing/2014/main" xmlns="" val="4207021605"/>
                    </a:ext>
                  </a:extLst>
                </a:gridCol>
              </a:tblGrid>
              <a:tr h="503808">
                <a:tc>
                  <a:txBody>
                    <a:bodyPr/>
                    <a:lstStyle/>
                    <a:p>
                      <a:pPr algn="ctr">
                        <a:lnSpc>
                          <a:spcPct val="107000"/>
                        </a:lnSpc>
                        <a:spcAft>
                          <a:spcPts val="800"/>
                        </a:spcAft>
                      </a:pPr>
                      <a:r>
                        <a:rPr lang="en-SG" sz="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ID</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Bus From</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Bus To</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DBase ID</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Type</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kV Nominal</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Length</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 [MW]</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 [MVAR]</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 [MVA]</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 Factor [%]</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 [pu]</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 angle [deg]</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 losses [MW]</a:t>
                      </a:r>
                      <a:endParaRPr lang="x-none" sz="8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 losses [MVAR]</a:t>
                      </a:r>
                      <a:endParaRPr lang="x-none" sz="8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3917044034"/>
                  </a:ext>
                </a:extLst>
              </a:tr>
              <a:tr h="503808">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L5</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L5</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Line</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345</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142.8</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123.62</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217.73</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250.37</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49.4</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2.591</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-60.3</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0.94</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-4.23</a:t>
                      </a:r>
                      <a:endParaRPr lang="x-none" sz="8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657647084"/>
                  </a:ext>
                </a:extLst>
              </a:tr>
              <a:tr h="503808">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L10</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L10</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Line</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345</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75.1</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84.1</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266.08</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279.05</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30.1</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3.105</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-72.8</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0.81</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-0.23</a:t>
                      </a:r>
                      <a:endParaRPr lang="x-none" sz="8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1214062986"/>
                  </a:ext>
                </a:extLst>
              </a:tr>
              <a:tr h="503808">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L11</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L11</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Line</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345</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61.7</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185.35</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274.22</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330.99</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56</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3.664</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-55.9</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0.82</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3.71</a:t>
                      </a:r>
                      <a:endParaRPr lang="x-none" sz="8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3034529440"/>
                  </a:ext>
                </a:extLst>
              </a:tr>
              <a:tr h="503808">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L14</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9</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L14</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Line</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345</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243.3</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-488.18</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280.4</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562.98</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-86.7</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6.515</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-151</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9.96</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132.14</a:t>
                      </a:r>
                      <a:endParaRPr lang="x-none" sz="8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3634953344"/>
                  </a:ext>
                </a:extLst>
              </a:tr>
              <a:tr h="503808">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L20</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L20</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Line</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345</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63</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-327.04</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-228</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398.67</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-82</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4.203</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145.9</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1.56</a:t>
                      </a:r>
                      <a:endParaRPr lang="x-none" sz="8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0.44</a:t>
                      </a:r>
                      <a:endParaRPr lang="x-none" sz="8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2967869651"/>
                  </a:ext>
                </a:extLst>
              </a:tr>
            </a:tbl>
          </a:graphicData>
        </a:graphic>
      </p:graphicFrame>
      <p:sp>
        <p:nvSpPr>
          <p:cNvPr id="5" name="TextBox 4">
            <a:extLst>
              <a:ext uri="{FF2B5EF4-FFF2-40B4-BE49-F238E27FC236}">
                <a16:creationId xmlns:a16="http://schemas.microsoft.com/office/drawing/2014/main" xmlns="" id="{27025CEB-5946-4738-ADD6-EBD130AA3572}"/>
              </a:ext>
            </a:extLst>
          </p:cNvPr>
          <p:cNvSpPr txBox="1"/>
          <p:nvPr/>
        </p:nvSpPr>
        <p:spPr>
          <a:xfrm>
            <a:off x="856445" y="4204687"/>
            <a:ext cx="8070444" cy="623248"/>
          </a:xfrm>
          <a:prstGeom prst="rect">
            <a:avLst/>
          </a:prstGeom>
          <a:noFill/>
        </p:spPr>
        <p:txBody>
          <a:bodyPr wrap="square" lIns="68580" tIns="34290" rIns="68580" bIns="34290">
            <a:spAutoFit/>
          </a:bodyPr>
          <a:lstStyle/>
          <a:p>
            <a:r>
              <a:rPr lang="en-SG" sz="1800" dirty="0">
                <a:latin typeface="Times New Roman" panose="02020603050405020304" pitchFamily="18" charset="0"/>
                <a:ea typeface="Calibri" panose="020F0502020204030204" pitchFamily="34" charset="0"/>
              </a:rPr>
              <a:t>Line no. 5,10, 11,14,20 are burdened with reactive power flow of more than 200 MVAR</a:t>
            </a:r>
            <a:endParaRPr lang="x-none" sz="1800" dirty="0"/>
          </a:p>
        </p:txBody>
      </p:sp>
    </p:spTree>
    <p:extLst>
      <p:ext uri="{BB962C8B-B14F-4D97-AF65-F5344CB8AC3E}">
        <p14:creationId xmlns:p14="http://schemas.microsoft.com/office/powerpoint/2010/main" val="3433707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F5DC8-9856-4719-A38A-86E16F607D44}"/>
              </a:ext>
            </a:extLst>
          </p:cNvPr>
          <p:cNvSpPr>
            <a:spLocks noGrp="1"/>
          </p:cNvSpPr>
          <p:nvPr>
            <p:ph type="title"/>
          </p:nvPr>
        </p:nvSpPr>
        <p:spPr>
          <a:xfrm>
            <a:off x="1113232" y="1"/>
            <a:ext cx="7514035" cy="745724"/>
          </a:xfrm>
        </p:spPr>
        <p:txBody>
          <a:bodyPr>
            <a:normAutofit/>
          </a:bodyPr>
          <a:lstStyle/>
          <a:p>
            <a:r>
              <a:rPr lang="en-SG" sz="3200" dirty="0"/>
              <a:t>DC Line Table</a:t>
            </a:r>
            <a:endParaRPr lang="x-none" sz="3200" dirty="0"/>
          </a:p>
        </p:txBody>
      </p:sp>
      <p:graphicFrame>
        <p:nvGraphicFramePr>
          <p:cNvPr id="7" name="Content Placeholder 6">
            <a:extLst>
              <a:ext uri="{FF2B5EF4-FFF2-40B4-BE49-F238E27FC236}">
                <a16:creationId xmlns:a16="http://schemas.microsoft.com/office/drawing/2014/main" xmlns="" id="{FD1F93A1-68FF-4E11-83D8-BF91967880B3}"/>
              </a:ext>
            </a:extLst>
          </p:cNvPr>
          <p:cNvGraphicFramePr>
            <a:graphicFrameLocks noGrp="1"/>
          </p:cNvGraphicFramePr>
          <p:nvPr>
            <p:ph idx="1"/>
            <p:extLst>
              <p:ext uri="{D42A27DB-BD31-4B8C-83A1-F6EECF244321}">
                <p14:modId xmlns:p14="http://schemas.microsoft.com/office/powerpoint/2010/main" val="998525326"/>
              </p:ext>
            </p:extLst>
          </p:nvPr>
        </p:nvGraphicFramePr>
        <p:xfrm>
          <a:off x="2816439" y="1233480"/>
          <a:ext cx="3821837" cy="852854"/>
        </p:xfrm>
        <a:graphic>
          <a:graphicData uri="http://schemas.openxmlformats.org/drawingml/2006/table">
            <a:tbl>
              <a:tblPr firstRow="1" firstCol="1" bandRow="1">
                <a:tableStyleId>{5C22544A-7EE6-4342-B048-85BDC9FD1C3A}</a:tableStyleId>
              </a:tblPr>
              <a:tblGrid>
                <a:gridCol w="491453">
                  <a:extLst>
                    <a:ext uri="{9D8B030D-6E8A-4147-A177-3AD203B41FA5}">
                      <a16:colId xmlns:a16="http://schemas.microsoft.com/office/drawing/2014/main" xmlns="" val="339627465"/>
                    </a:ext>
                  </a:extLst>
                </a:gridCol>
                <a:gridCol w="443469">
                  <a:extLst>
                    <a:ext uri="{9D8B030D-6E8A-4147-A177-3AD203B41FA5}">
                      <a16:colId xmlns:a16="http://schemas.microsoft.com/office/drawing/2014/main" xmlns="" val="3179046903"/>
                    </a:ext>
                  </a:extLst>
                </a:gridCol>
                <a:gridCol w="504295">
                  <a:extLst>
                    <a:ext uri="{9D8B030D-6E8A-4147-A177-3AD203B41FA5}">
                      <a16:colId xmlns:a16="http://schemas.microsoft.com/office/drawing/2014/main" xmlns="" val="1985119102"/>
                    </a:ext>
                  </a:extLst>
                </a:gridCol>
                <a:gridCol w="504295">
                  <a:extLst>
                    <a:ext uri="{9D8B030D-6E8A-4147-A177-3AD203B41FA5}">
                      <a16:colId xmlns:a16="http://schemas.microsoft.com/office/drawing/2014/main" xmlns="" val="940502140"/>
                    </a:ext>
                  </a:extLst>
                </a:gridCol>
                <a:gridCol w="504295">
                  <a:extLst>
                    <a:ext uri="{9D8B030D-6E8A-4147-A177-3AD203B41FA5}">
                      <a16:colId xmlns:a16="http://schemas.microsoft.com/office/drawing/2014/main" xmlns="" val="1397318950"/>
                    </a:ext>
                  </a:extLst>
                </a:gridCol>
                <a:gridCol w="654300">
                  <a:extLst>
                    <a:ext uri="{9D8B030D-6E8A-4147-A177-3AD203B41FA5}">
                      <a16:colId xmlns:a16="http://schemas.microsoft.com/office/drawing/2014/main" xmlns="" val="1887306238"/>
                    </a:ext>
                  </a:extLst>
                </a:gridCol>
                <a:gridCol w="719730">
                  <a:extLst>
                    <a:ext uri="{9D8B030D-6E8A-4147-A177-3AD203B41FA5}">
                      <a16:colId xmlns:a16="http://schemas.microsoft.com/office/drawing/2014/main" xmlns="" val="102373413"/>
                    </a:ext>
                  </a:extLst>
                </a:gridCol>
              </a:tblGrid>
              <a:tr h="559293">
                <a:tc>
                  <a:txBody>
                    <a:bodyPr/>
                    <a:lstStyle/>
                    <a:p>
                      <a:pPr algn="ctr">
                        <a:lnSpc>
                          <a:spcPct val="107000"/>
                        </a:lnSpc>
                        <a:spcAft>
                          <a:spcPts val="800"/>
                        </a:spcAft>
                      </a:pPr>
                      <a:r>
                        <a:rPr lang="en-SG" sz="900" dirty="0">
                          <a:effectLst/>
                          <a:latin typeface="Calibri" panose="020F0502020204030204" pitchFamily="34" charset="0"/>
                          <a:cs typeface="Calibri" panose="020F0502020204030204" pitchFamily="34" charset="0"/>
                        </a:rPr>
                        <a:t>ID</a:t>
                      </a:r>
                      <a:endParaRPr lang="x-none" sz="900" dirty="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a:effectLst/>
                          <a:latin typeface="Calibri" panose="020F0502020204030204" pitchFamily="34" charset="0"/>
                          <a:cs typeface="Calibri" panose="020F0502020204030204" pitchFamily="34" charset="0"/>
                        </a:rPr>
                        <a:t>Bus From</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a:effectLst/>
                          <a:latin typeface="Calibri" panose="020F0502020204030204" pitchFamily="34" charset="0"/>
                          <a:cs typeface="Calibri" panose="020F0502020204030204" pitchFamily="34" charset="0"/>
                        </a:rPr>
                        <a:t>Bus To</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a:effectLst/>
                          <a:latin typeface="Calibri" panose="020F0502020204030204" pitchFamily="34" charset="0"/>
                          <a:cs typeface="Calibri" panose="020F0502020204030204" pitchFamily="34" charset="0"/>
                        </a:rPr>
                        <a:t>DBase ID</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a:effectLst/>
                          <a:latin typeface="Calibri" panose="020F0502020204030204" pitchFamily="34" charset="0"/>
                          <a:cs typeface="Calibri" panose="020F0502020204030204" pitchFamily="34" charset="0"/>
                        </a:rPr>
                        <a:t>DC Current</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dirty="0" err="1">
                          <a:effectLst/>
                          <a:latin typeface="Calibri" panose="020F0502020204030204" pitchFamily="34" charset="0"/>
                          <a:cs typeface="Calibri" panose="020F0502020204030204" pitchFamily="34" charset="0"/>
                        </a:rPr>
                        <a:t>Commut</a:t>
                      </a:r>
                      <a:r>
                        <a:rPr lang="en-SG" sz="900" dirty="0">
                          <a:effectLst/>
                          <a:latin typeface="Calibri" panose="020F0502020204030204" pitchFamily="34" charset="0"/>
                          <a:cs typeface="Calibri" panose="020F0502020204030204" pitchFamily="34" charset="0"/>
                        </a:rPr>
                        <a:t>. X (Rectifier)</a:t>
                      </a:r>
                      <a:endParaRPr lang="x-none" sz="900" dirty="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dirty="0" err="1">
                          <a:effectLst/>
                          <a:latin typeface="Calibri" panose="020F0502020204030204" pitchFamily="34" charset="0"/>
                          <a:cs typeface="Calibri" panose="020F0502020204030204" pitchFamily="34" charset="0"/>
                        </a:rPr>
                        <a:t>Commut</a:t>
                      </a:r>
                      <a:r>
                        <a:rPr lang="en-SG" sz="900" dirty="0">
                          <a:effectLst/>
                          <a:latin typeface="Calibri" panose="020F0502020204030204" pitchFamily="34" charset="0"/>
                          <a:cs typeface="Calibri" panose="020F0502020204030204" pitchFamily="34" charset="0"/>
                        </a:rPr>
                        <a:t>. X (Inverter)</a:t>
                      </a:r>
                      <a:endParaRPr lang="x-none" sz="900" dirty="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extLst>
                  <a:ext uri="{0D108BD9-81ED-4DB2-BD59-A6C34878D82A}">
                    <a16:rowId xmlns:a16="http://schemas.microsoft.com/office/drawing/2014/main" xmlns="" val="4197023492"/>
                  </a:ext>
                </a:extLst>
              </a:tr>
              <a:tr h="293561">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DC1</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B39_REC</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B9_INV</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DC1</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1000</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2.83</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2.83</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extLst>
                  <a:ext uri="{0D108BD9-81ED-4DB2-BD59-A6C34878D82A}">
                    <a16:rowId xmlns:a16="http://schemas.microsoft.com/office/drawing/2014/main" xmlns="" val="3974609872"/>
                  </a:ext>
                </a:extLst>
              </a:tr>
            </a:tbl>
          </a:graphicData>
        </a:graphic>
      </p:graphicFrame>
      <p:graphicFrame>
        <p:nvGraphicFramePr>
          <p:cNvPr id="8" name="Table 7">
            <a:extLst>
              <a:ext uri="{FF2B5EF4-FFF2-40B4-BE49-F238E27FC236}">
                <a16:creationId xmlns:a16="http://schemas.microsoft.com/office/drawing/2014/main" xmlns="" id="{51EECA75-15CB-4007-95CE-9BDB82E0B6F0}"/>
              </a:ext>
            </a:extLst>
          </p:cNvPr>
          <p:cNvGraphicFramePr>
            <a:graphicFrameLocks noGrp="1"/>
          </p:cNvGraphicFramePr>
          <p:nvPr>
            <p:extLst>
              <p:ext uri="{D42A27DB-BD31-4B8C-83A1-F6EECF244321}">
                <p14:modId xmlns:p14="http://schemas.microsoft.com/office/powerpoint/2010/main" val="234251841"/>
              </p:ext>
            </p:extLst>
          </p:nvPr>
        </p:nvGraphicFramePr>
        <p:xfrm>
          <a:off x="1390920" y="2571750"/>
          <a:ext cx="6712175" cy="587121"/>
        </p:xfrm>
        <a:graphic>
          <a:graphicData uri="http://schemas.openxmlformats.org/drawingml/2006/table">
            <a:tbl>
              <a:tblPr firstRow="1" firstCol="1" bandRow="1">
                <a:tableStyleId>{5C22544A-7EE6-4342-B048-85BDC9FD1C3A}</a:tableStyleId>
              </a:tblPr>
              <a:tblGrid>
                <a:gridCol w="626347">
                  <a:extLst>
                    <a:ext uri="{9D8B030D-6E8A-4147-A177-3AD203B41FA5}">
                      <a16:colId xmlns:a16="http://schemas.microsoft.com/office/drawing/2014/main" xmlns="" val="931830235"/>
                    </a:ext>
                  </a:extLst>
                </a:gridCol>
                <a:gridCol w="673821">
                  <a:extLst>
                    <a:ext uri="{9D8B030D-6E8A-4147-A177-3AD203B41FA5}">
                      <a16:colId xmlns:a16="http://schemas.microsoft.com/office/drawing/2014/main" xmlns="" val="470559054"/>
                    </a:ext>
                  </a:extLst>
                </a:gridCol>
                <a:gridCol w="667696">
                  <a:extLst>
                    <a:ext uri="{9D8B030D-6E8A-4147-A177-3AD203B41FA5}">
                      <a16:colId xmlns:a16="http://schemas.microsoft.com/office/drawing/2014/main" xmlns="" val="2898434801"/>
                    </a:ext>
                  </a:extLst>
                </a:gridCol>
                <a:gridCol w="674585">
                  <a:extLst>
                    <a:ext uri="{9D8B030D-6E8A-4147-A177-3AD203B41FA5}">
                      <a16:colId xmlns:a16="http://schemas.microsoft.com/office/drawing/2014/main" xmlns="" val="1164115853"/>
                    </a:ext>
                  </a:extLst>
                </a:gridCol>
                <a:gridCol w="667696">
                  <a:extLst>
                    <a:ext uri="{9D8B030D-6E8A-4147-A177-3AD203B41FA5}">
                      <a16:colId xmlns:a16="http://schemas.microsoft.com/office/drawing/2014/main" xmlns="" val="1043630850"/>
                    </a:ext>
                  </a:extLst>
                </a:gridCol>
                <a:gridCol w="674585">
                  <a:extLst>
                    <a:ext uri="{9D8B030D-6E8A-4147-A177-3AD203B41FA5}">
                      <a16:colId xmlns:a16="http://schemas.microsoft.com/office/drawing/2014/main" xmlns="" val="1602712143"/>
                    </a:ext>
                  </a:extLst>
                </a:gridCol>
                <a:gridCol w="651616">
                  <a:extLst>
                    <a:ext uri="{9D8B030D-6E8A-4147-A177-3AD203B41FA5}">
                      <a16:colId xmlns:a16="http://schemas.microsoft.com/office/drawing/2014/main" xmlns="" val="2384727624"/>
                    </a:ext>
                  </a:extLst>
                </a:gridCol>
                <a:gridCol w="856060">
                  <a:extLst>
                    <a:ext uri="{9D8B030D-6E8A-4147-A177-3AD203B41FA5}">
                      <a16:colId xmlns:a16="http://schemas.microsoft.com/office/drawing/2014/main" xmlns="" val="2644418080"/>
                    </a:ext>
                  </a:extLst>
                </a:gridCol>
                <a:gridCol w="1219769">
                  <a:extLst>
                    <a:ext uri="{9D8B030D-6E8A-4147-A177-3AD203B41FA5}">
                      <a16:colId xmlns:a16="http://schemas.microsoft.com/office/drawing/2014/main" xmlns="" val="2768859263"/>
                    </a:ext>
                  </a:extLst>
                </a:gridCol>
              </a:tblGrid>
              <a:tr h="440341">
                <a:tc>
                  <a:txBody>
                    <a:bodyPr/>
                    <a:lstStyle/>
                    <a:p>
                      <a:pPr algn="ctr">
                        <a:lnSpc>
                          <a:spcPct val="107000"/>
                        </a:lnSpc>
                        <a:spcAft>
                          <a:spcPts val="800"/>
                        </a:spcAft>
                      </a:pPr>
                      <a:r>
                        <a:rPr lang="en-SG" sz="900">
                          <a:effectLst/>
                          <a:latin typeface="Calibri" panose="020F0502020204030204" pitchFamily="34" charset="0"/>
                          <a:cs typeface="Calibri" panose="020F0502020204030204" pitchFamily="34" charset="0"/>
                        </a:rPr>
                        <a:t>ID</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a:effectLst/>
                          <a:latin typeface="Calibri" panose="020F0502020204030204" pitchFamily="34" charset="0"/>
                          <a:cs typeface="Calibri" panose="020F0502020204030204" pitchFamily="34" charset="0"/>
                        </a:rPr>
                        <a:t>PF (Rectifier)</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a:effectLst/>
                          <a:latin typeface="Calibri" panose="020F0502020204030204" pitchFamily="34" charset="0"/>
                          <a:cs typeface="Calibri" panose="020F0502020204030204" pitchFamily="34" charset="0"/>
                        </a:rPr>
                        <a:t>PF (Inverter)</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a:effectLst/>
                          <a:latin typeface="Calibri" panose="020F0502020204030204" pitchFamily="34" charset="0"/>
                          <a:cs typeface="Calibri" panose="020F0502020204030204" pitchFamily="34" charset="0"/>
                        </a:rPr>
                        <a:t>DC Voltage (Rectifier)</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a:effectLst/>
                          <a:latin typeface="Calibri" panose="020F0502020204030204" pitchFamily="34" charset="0"/>
                          <a:cs typeface="Calibri" panose="020F0502020204030204" pitchFamily="34" charset="0"/>
                        </a:rPr>
                        <a:t>DC Voltage (Inverter)</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a:effectLst/>
                          <a:latin typeface="Calibri" panose="020F0502020204030204" pitchFamily="34" charset="0"/>
                          <a:cs typeface="Calibri" panose="020F0502020204030204" pitchFamily="34" charset="0"/>
                        </a:rPr>
                        <a:t>DC Power (Rectifier)</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a:effectLst/>
                          <a:latin typeface="Calibri" panose="020F0502020204030204" pitchFamily="34" charset="0"/>
                          <a:cs typeface="Calibri" panose="020F0502020204030204" pitchFamily="34" charset="0"/>
                        </a:rPr>
                        <a:t>DC Power (Inverter)</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dirty="0">
                          <a:effectLst/>
                          <a:latin typeface="Calibri" panose="020F0502020204030204" pitchFamily="34" charset="0"/>
                          <a:cs typeface="Calibri" panose="020F0502020204030204" pitchFamily="34" charset="0"/>
                        </a:rPr>
                        <a:t>AC Volt (Rectifier)</a:t>
                      </a:r>
                      <a:endParaRPr lang="x-none" sz="900" dirty="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dirty="0">
                          <a:effectLst/>
                          <a:latin typeface="Calibri" panose="020F0502020204030204" pitchFamily="34" charset="0"/>
                          <a:cs typeface="Calibri" panose="020F0502020204030204" pitchFamily="34" charset="0"/>
                        </a:rPr>
                        <a:t>AC Volt (Inverter)</a:t>
                      </a:r>
                      <a:endParaRPr lang="x-none" sz="900" dirty="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extLst>
                  <a:ext uri="{0D108BD9-81ED-4DB2-BD59-A6C34878D82A}">
                    <a16:rowId xmlns:a16="http://schemas.microsoft.com/office/drawing/2014/main" xmlns="" val="293269845"/>
                  </a:ext>
                </a:extLst>
              </a:tr>
              <a:tr h="146780">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DC1</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0.93</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0.96</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501</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500</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501</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500</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102</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77.2</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extLst>
                  <a:ext uri="{0D108BD9-81ED-4DB2-BD59-A6C34878D82A}">
                    <a16:rowId xmlns:a16="http://schemas.microsoft.com/office/drawing/2014/main" xmlns="" val="3409908471"/>
                  </a:ext>
                </a:extLst>
              </a:tr>
            </a:tbl>
          </a:graphicData>
        </a:graphic>
      </p:graphicFrame>
      <p:graphicFrame>
        <p:nvGraphicFramePr>
          <p:cNvPr id="9" name="Table 8">
            <a:extLst>
              <a:ext uri="{FF2B5EF4-FFF2-40B4-BE49-F238E27FC236}">
                <a16:creationId xmlns:a16="http://schemas.microsoft.com/office/drawing/2014/main" xmlns="" id="{8E26C288-B0AB-4425-9023-96725BFE9269}"/>
              </a:ext>
            </a:extLst>
          </p:cNvPr>
          <p:cNvGraphicFramePr>
            <a:graphicFrameLocks noGrp="1"/>
          </p:cNvGraphicFramePr>
          <p:nvPr>
            <p:extLst>
              <p:ext uri="{D42A27DB-BD31-4B8C-83A1-F6EECF244321}">
                <p14:modId xmlns:p14="http://schemas.microsoft.com/office/powerpoint/2010/main" val="4204919420"/>
              </p:ext>
            </p:extLst>
          </p:nvPr>
        </p:nvGraphicFramePr>
        <p:xfrm>
          <a:off x="1423115" y="3710346"/>
          <a:ext cx="6746561" cy="745724"/>
        </p:xfrm>
        <a:graphic>
          <a:graphicData uri="http://schemas.openxmlformats.org/drawingml/2006/table">
            <a:tbl>
              <a:tblPr firstRow="1" firstCol="1" bandRow="1">
                <a:tableStyleId>{5C22544A-7EE6-4342-B048-85BDC9FD1C3A}</a:tableStyleId>
              </a:tblPr>
              <a:tblGrid>
                <a:gridCol w="619582">
                  <a:extLst>
                    <a:ext uri="{9D8B030D-6E8A-4147-A177-3AD203B41FA5}">
                      <a16:colId xmlns:a16="http://schemas.microsoft.com/office/drawing/2014/main" xmlns="" val="2784185906"/>
                    </a:ext>
                  </a:extLst>
                </a:gridCol>
                <a:gridCol w="688424">
                  <a:extLst>
                    <a:ext uri="{9D8B030D-6E8A-4147-A177-3AD203B41FA5}">
                      <a16:colId xmlns:a16="http://schemas.microsoft.com/office/drawing/2014/main" xmlns="" val="518621593"/>
                    </a:ext>
                  </a:extLst>
                </a:gridCol>
                <a:gridCol w="757268">
                  <a:extLst>
                    <a:ext uri="{9D8B030D-6E8A-4147-A177-3AD203B41FA5}">
                      <a16:colId xmlns:a16="http://schemas.microsoft.com/office/drawing/2014/main" xmlns="" val="4253947919"/>
                    </a:ext>
                  </a:extLst>
                </a:gridCol>
                <a:gridCol w="757268">
                  <a:extLst>
                    <a:ext uri="{9D8B030D-6E8A-4147-A177-3AD203B41FA5}">
                      <a16:colId xmlns:a16="http://schemas.microsoft.com/office/drawing/2014/main" xmlns="" val="1111298278"/>
                    </a:ext>
                  </a:extLst>
                </a:gridCol>
                <a:gridCol w="688424">
                  <a:extLst>
                    <a:ext uri="{9D8B030D-6E8A-4147-A177-3AD203B41FA5}">
                      <a16:colId xmlns:a16="http://schemas.microsoft.com/office/drawing/2014/main" xmlns="" val="2316302804"/>
                    </a:ext>
                  </a:extLst>
                </a:gridCol>
                <a:gridCol w="688424">
                  <a:extLst>
                    <a:ext uri="{9D8B030D-6E8A-4147-A177-3AD203B41FA5}">
                      <a16:colId xmlns:a16="http://schemas.microsoft.com/office/drawing/2014/main" xmlns="" val="2944407346"/>
                    </a:ext>
                  </a:extLst>
                </a:gridCol>
                <a:gridCol w="894953">
                  <a:extLst>
                    <a:ext uri="{9D8B030D-6E8A-4147-A177-3AD203B41FA5}">
                      <a16:colId xmlns:a16="http://schemas.microsoft.com/office/drawing/2014/main" xmlns="" val="3349783487"/>
                    </a:ext>
                  </a:extLst>
                </a:gridCol>
                <a:gridCol w="826109">
                  <a:extLst>
                    <a:ext uri="{9D8B030D-6E8A-4147-A177-3AD203B41FA5}">
                      <a16:colId xmlns:a16="http://schemas.microsoft.com/office/drawing/2014/main" xmlns="" val="1146818492"/>
                    </a:ext>
                  </a:extLst>
                </a:gridCol>
                <a:gridCol w="826109">
                  <a:extLst>
                    <a:ext uri="{9D8B030D-6E8A-4147-A177-3AD203B41FA5}">
                      <a16:colId xmlns:a16="http://schemas.microsoft.com/office/drawing/2014/main" xmlns="" val="1177169569"/>
                    </a:ext>
                  </a:extLst>
                </a:gridCol>
              </a:tblGrid>
              <a:tr h="559293">
                <a:tc>
                  <a:txBody>
                    <a:bodyPr/>
                    <a:lstStyle/>
                    <a:p>
                      <a:pPr>
                        <a:lnSpc>
                          <a:spcPct val="107000"/>
                        </a:lnSpc>
                        <a:spcAft>
                          <a:spcPts val="800"/>
                        </a:spcAft>
                      </a:pPr>
                      <a:r>
                        <a:rPr lang="en-US" sz="900" dirty="0">
                          <a:effectLst/>
                          <a:latin typeface="Calibri" panose="020F0502020204030204" pitchFamily="34" charset="0"/>
                          <a:cs typeface="Calibri" panose="020F0502020204030204" pitchFamily="34" charset="0"/>
                        </a:rPr>
                        <a:t>ID</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nSpc>
                          <a:spcPct val="107000"/>
                        </a:lnSpc>
                        <a:spcAft>
                          <a:spcPts val="800"/>
                        </a:spcAft>
                      </a:pPr>
                      <a:r>
                        <a:rPr lang="en-US" sz="900">
                          <a:effectLst/>
                          <a:latin typeface="Calibri" panose="020F0502020204030204" pitchFamily="34" charset="0"/>
                          <a:cs typeface="Calibri" panose="020F0502020204030204" pitchFamily="34" charset="0"/>
                        </a:rPr>
                        <a:t>P to Converter (Rectifier)</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nSpc>
                          <a:spcPct val="107000"/>
                        </a:lnSpc>
                        <a:spcAft>
                          <a:spcPts val="800"/>
                        </a:spcAft>
                      </a:pPr>
                      <a:r>
                        <a:rPr lang="en-US" sz="900">
                          <a:effectLst/>
                          <a:latin typeface="Calibri" panose="020F0502020204030204" pitchFamily="34" charset="0"/>
                          <a:cs typeface="Calibri" panose="020F0502020204030204" pitchFamily="34" charset="0"/>
                        </a:rPr>
                        <a:t>Q to Converter (Rectifier)</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nSpc>
                          <a:spcPct val="107000"/>
                        </a:lnSpc>
                        <a:spcAft>
                          <a:spcPts val="800"/>
                        </a:spcAft>
                      </a:pPr>
                      <a:r>
                        <a:rPr lang="en-US" sz="900">
                          <a:effectLst/>
                          <a:latin typeface="Calibri" panose="020F0502020204030204" pitchFamily="34" charset="0"/>
                          <a:cs typeface="Calibri" panose="020F0502020204030204" pitchFamily="34" charset="0"/>
                        </a:rPr>
                        <a:t>P to Converter (Inverter)</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nSpc>
                          <a:spcPct val="107000"/>
                        </a:lnSpc>
                        <a:spcAft>
                          <a:spcPts val="800"/>
                        </a:spcAft>
                      </a:pPr>
                      <a:r>
                        <a:rPr lang="en-US" sz="900">
                          <a:effectLst/>
                          <a:latin typeface="Calibri" panose="020F0502020204030204" pitchFamily="34" charset="0"/>
                          <a:cs typeface="Calibri" panose="020F0502020204030204" pitchFamily="34" charset="0"/>
                        </a:rPr>
                        <a:t>Q to Converter (Inverter)</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nSpc>
                          <a:spcPct val="107000"/>
                        </a:lnSpc>
                        <a:spcAft>
                          <a:spcPts val="800"/>
                        </a:spcAft>
                      </a:pPr>
                      <a:r>
                        <a:rPr lang="en-US" sz="900">
                          <a:effectLst/>
                          <a:latin typeface="Calibri" panose="020F0502020204030204" pitchFamily="34" charset="0"/>
                          <a:cs typeface="Calibri" panose="020F0502020204030204" pitchFamily="34" charset="0"/>
                        </a:rPr>
                        <a:t>P from Network (Rectifier)</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nSpc>
                          <a:spcPct val="107000"/>
                        </a:lnSpc>
                        <a:spcAft>
                          <a:spcPts val="800"/>
                        </a:spcAft>
                      </a:pPr>
                      <a:r>
                        <a:rPr lang="en-US" sz="900">
                          <a:effectLst/>
                          <a:latin typeface="Calibri" panose="020F0502020204030204" pitchFamily="34" charset="0"/>
                          <a:cs typeface="Calibri" panose="020F0502020204030204" pitchFamily="34" charset="0"/>
                        </a:rPr>
                        <a:t>Q from Network (Rectifier)</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nSpc>
                          <a:spcPct val="107000"/>
                        </a:lnSpc>
                        <a:spcAft>
                          <a:spcPts val="800"/>
                        </a:spcAft>
                      </a:pPr>
                      <a:r>
                        <a:rPr lang="en-US" sz="900">
                          <a:effectLst/>
                          <a:latin typeface="Calibri" panose="020F0502020204030204" pitchFamily="34" charset="0"/>
                          <a:cs typeface="Calibri" panose="020F0502020204030204" pitchFamily="34" charset="0"/>
                        </a:rPr>
                        <a:t>P from Network (Inverter)</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nSpc>
                          <a:spcPct val="107000"/>
                        </a:lnSpc>
                        <a:spcAft>
                          <a:spcPts val="800"/>
                        </a:spcAft>
                      </a:pPr>
                      <a:r>
                        <a:rPr lang="en-US" sz="900" dirty="0">
                          <a:effectLst/>
                          <a:latin typeface="Calibri" panose="020F0502020204030204" pitchFamily="34" charset="0"/>
                          <a:cs typeface="Calibri" panose="020F0502020204030204" pitchFamily="34" charset="0"/>
                        </a:rPr>
                        <a:t>Q from Network (Inverter)</a:t>
                      </a:r>
                      <a:endParaRPr lang="x-none" sz="900" dirty="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extLst>
                  <a:ext uri="{0D108BD9-81ED-4DB2-BD59-A6C34878D82A}">
                    <a16:rowId xmlns:a16="http://schemas.microsoft.com/office/drawing/2014/main" xmlns="" val="2744289769"/>
                  </a:ext>
                </a:extLst>
              </a:tr>
              <a:tr h="186431">
                <a:tc>
                  <a:txBody>
                    <a:bodyPr/>
                    <a:lstStyle/>
                    <a:p>
                      <a:pPr>
                        <a:lnSpc>
                          <a:spcPct val="107000"/>
                        </a:lnSpc>
                        <a:spcAft>
                          <a:spcPts val="800"/>
                        </a:spcAft>
                      </a:pPr>
                      <a:r>
                        <a:rPr lang="en-US" sz="900" b="1">
                          <a:effectLst/>
                          <a:latin typeface="Calibri" panose="020F0502020204030204" pitchFamily="34" charset="0"/>
                          <a:cs typeface="Calibri" panose="020F0502020204030204" pitchFamily="34" charset="0"/>
                        </a:rPr>
                        <a:t>DC1</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r">
                        <a:lnSpc>
                          <a:spcPct val="107000"/>
                        </a:lnSpc>
                        <a:spcAft>
                          <a:spcPts val="800"/>
                        </a:spcAft>
                      </a:pPr>
                      <a:r>
                        <a:rPr lang="en-US" sz="900" b="1">
                          <a:effectLst/>
                          <a:latin typeface="Calibri" panose="020F0502020204030204" pitchFamily="34" charset="0"/>
                          <a:cs typeface="Calibri" panose="020F0502020204030204" pitchFamily="34" charset="0"/>
                        </a:rPr>
                        <a:t>501</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r">
                        <a:lnSpc>
                          <a:spcPct val="107000"/>
                        </a:lnSpc>
                        <a:spcAft>
                          <a:spcPts val="800"/>
                        </a:spcAft>
                      </a:pPr>
                      <a:r>
                        <a:rPr lang="en-US" sz="900" b="1">
                          <a:effectLst/>
                          <a:latin typeface="Calibri" panose="020F0502020204030204" pitchFamily="34" charset="0"/>
                          <a:cs typeface="Calibri" panose="020F0502020204030204" pitchFamily="34" charset="0"/>
                        </a:rPr>
                        <a:t>177</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r">
                        <a:lnSpc>
                          <a:spcPct val="107000"/>
                        </a:lnSpc>
                        <a:spcAft>
                          <a:spcPts val="800"/>
                        </a:spcAft>
                      </a:pPr>
                      <a:r>
                        <a:rPr lang="en-US" sz="900" b="1">
                          <a:effectLst/>
                          <a:latin typeface="Calibri" panose="020F0502020204030204" pitchFamily="34" charset="0"/>
                          <a:cs typeface="Calibri" panose="020F0502020204030204" pitchFamily="34" charset="0"/>
                        </a:rPr>
                        <a:t>-499</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r">
                        <a:lnSpc>
                          <a:spcPct val="107000"/>
                        </a:lnSpc>
                        <a:spcAft>
                          <a:spcPts val="800"/>
                        </a:spcAft>
                      </a:pPr>
                      <a:r>
                        <a:rPr lang="en-US" sz="900" b="1">
                          <a:effectLst/>
                          <a:latin typeface="Calibri" panose="020F0502020204030204" pitchFamily="34" charset="0"/>
                          <a:cs typeface="Calibri" panose="020F0502020204030204" pitchFamily="34" charset="0"/>
                        </a:rPr>
                        <a:t>117</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r">
                        <a:lnSpc>
                          <a:spcPct val="107000"/>
                        </a:lnSpc>
                        <a:spcAft>
                          <a:spcPts val="800"/>
                        </a:spcAft>
                      </a:pPr>
                      <a:r>
                        <a:rPr lang="en-US" sz="900" b="1">
                          <a:effectLst/>
                          <a:latin typeface="Calibri" panose="020F0502020204030204" pitchFamily="34" charset="0"/>
                          <a:cs typeface="Calibri" panose="020F0502020204030204" pitchFamily="34" charset="0"/>
                        </a:rPr>
                        <a:t>502</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r">
                        <a:lnSpc>
                          <a:spcPct val="107000"/>
                        </a:lnSpc>
                        <a:spcAft>
                          <a:spcPts val="800"/>
                        </a:spcAft>
                      </a:pPr>
                      <a:r>
                        <a:rPr lang="en-US" sz="900" b="1">
                          <a:effectLst/>
                          <a:latin typeface="Calibri" panose="020F0502020204030204" pitchFamily="34" charset="0"/>
                          <a:cs typeface="Calibri" panose="020F0502020204030204" pitchFamily="34" charset="0"/>
                        </a:rPr>
                        <a:t>196</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r">
                        <a:lnSpc>
                          <a:spcPct val="107000"/>
                        </a:lnSpc>
                        <a:spcAft>
                          <a:spcPts val="800"/>
                        </a:spcAft>
                      </a:pPr>
                      <a:r>
                        <a:rPr lang="en-US" sz="900" b="1">
                          <a:effectLst/>
                          <a:latin typeface="Calibri" panose="020F0502020204030204" pitchFamily="34" charset="0"/>
                          <a:cs typeface="Calibri" panose="020F0502020204030204" pitchFamily="34" charset="0"/>
                        </a:rPr>
                        <a:t>-498</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tc>
                  <a:txBody>
                    <a:bodyPr/>
                    <a:lstStyle/>
                    <a:p>
                      <a:pPr algn="r">
                        <a:lnSpc>
                          <a:spcPct val="107000"/>
                        </a:lnSpc>
                        <a:spcAft>
                          <a:spcPts val="800"/>
                        </a:spcAft>
                      </a:pPr>
                      <a:r>
                        <a:rPr lang="en-US" sz="900" b="1" dirty="0">
                          <a:effectLst/>
                          <a:latin typeface="Calibri" panose="020F0502020204030204" pitchFamily="34" charset="0"/>
                          <a:cs typeface="Calibri" panose="020F0502020204030204" pitchFamily="34" charset="0"/>
                        </a:rPr>
                        <a:t>148</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51435" marR="51435" marT="0" marB="0" anchor="ctr"/>
                </a:tc>
                <a:extLst>
                  <a:ext uri="{0D108BD9-81ED-4DB2-BD59-A6C34878D82A}">
                    <a16:rowId xmlns:a16="http://schemas.microsoft.com/office/drawing/2014/main" xmlns="" val="3830199468"/>
                  </a:ext>
                </a:extLst>
              </a:tr>
            </a:tbl>
          </a:graphicData>
        </a:graphic>
      </p:graphicFrame>
    </p:spTree>
    <p:extLst>
      <p:ext uri="{BB962C8B-B14F-4D97-AF65-F5344CB8AC3E}">
        <p14:creationId xmlns:p14="http://schemas.microsoft.com/office/powerpoint/2010/main" val="1723017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6F6891-3F86-4909-A60D-8C46ADCD5246}"/>
              </a:ext>
            </a:extLst>
          </p:cNvPr>
          <p:cNvSpPr>
            <a:spLocks noGrp="1"/>
          </p:cNvSpPr>
          <p:nvPr>
            <p:ph type="title"/>
          </p:nvPr>
        </p:nvSpPr>
        <p:spPr>
          <a:xfrm>
            <a:off x="289775" y="205979"/>
            <a:ext cx="8590208" cy="857250"/>
          </a:xfrm>
        </p:spPr>
        <p:txBody>
          <a:bodyPr>
            <a:noAutofit/>
          </a:bodyPr>
          <a:lstStyle/>
          <a:p>
            <a:r>
              <a:rPr lang="en-SG" sz="2800" dirty="0">
                <a:latin typeface="Times New Roman" panose="02020603050405020304" pitchFamily="18" charset="0"/>
                <a:cs typeface="Times New Roman" panose="02020603050405020304" pitchFamily="18" charset="0"/>
              </a:rPr>
              <a:t>UNDERLOADED TRANSFORMERS ( WITHIN 50 %)</a:t>
            </a:r>
            <a:endParaRPr lang="x-none" sz="2800" dirty="0"/>
          </a:p>
        </p:txBody>
      </p:sp>
      <p:graphicFrame>
        <p:nvGraphicFramePr>
          <p:cNvPr id="4" name="Table 4">
            <a:extLst>
              <a:ext uri="{FF2B5EF4-FFF2-40B4-BE49-F238E27FC236}">
                <a16:creationId xmlns:a16="http://schemas.microsoft.com/office/drawing/2014/main" xmlns="" id="{B57E2744-4AB3-4EFD-9E65-3E94D983B39D}"/>
              </a:ext>
            </a:extLst>
          </p:cNvPr>
          <p:cNvGraphicFramePr>
            <a:graphicFrameLocks noGrp="1"/>
          </p:cNvGraphicFramePr>
          <p:nvPr>
            <p:ph idx="1"/>
            <p:extLst>
              <p:ext uri="{D42A27DB-BD31-4B8C-83A1-F6EECF244321}">
                <p14:modId xmlns:p14="http://schemas.microsoft.com/office/powerpoint/2010/main" val="3922680711"/>
              </p:ext>
            </p:extLst>
          </p:nvPr>
        </p:nvGraphicFramePr>
        <p:xfrm>
          <a:off x="1632928" y="1300829"/>
          <a:ext cx="6025720" cy="2210540"/>
        </p:xfrm>
        <a:graphic>
          <a:graphicData uri="http://schemas.openxmlformats.org/drawingml/2006/table">
            <a:tbl>
              <a:tblPr firstRow="1" bandRow="1">
                <a:tableStyleId>{5C22544A-7EE6-4342-B048-85BDC9FD1C3A}</a:tableStyleId>
              </a:tblPr>
              <a:tblGrid>
                <a:gridCol w="1205144">
                  <a:extLst>
                    <a:ext uri="{9D8B030D-6E8A-4147-A177-3AD203B41FA5}">
                      <a16:colId xmlns:a16="http://schemas.microsoft.com/office/drawing/2014/main" xmlns="" val="1349520786"/>
                    </a:ext>
                  </a:extLst>
                </a:gridCol>
                <a:gridCol w="1205144">
                  <a:extLst>
                    <a:ext uri="{9D8B030D-6E8A-4147-A177-3AD203B41FA5}">
                      <a16:colId xmlns:a16="http://schemas.microsoft.com/office/drawing/2014/main" xmlns="" val="3834052496"/>
                    </a:ext>
                  </a:extLst>
                </a:gridCol>
                <a:gridCol w="1205144">
                  <a:extLst>
                    <a:ext uri="{9D8B030D-6E8A-4147-A177-3AD203B41FA5}">
                      <a16:colId xmlns:a16="http://schemas.microsoft.com/office/drawing/2014/main" xmlns="" val="2527707839"/>
                    </a:ext>
                  </a:extLst>
                </a:gridCol>
                <a:gridCol w="1205144">
                  <a:extLst>
                    <a:ext uri="{9D8B030D-6E8A-4147-A177-3AD203B41FA5}">
                      <a16:colId xmlns:a16="http://schemas.microsoft.com/office/drawing/2014/main" xmlns="" val="344968495"/>
                    </a:ext>
                  </a:extLst>
                </a:gridCol>
                <a:gridCol w="1205144">
                  <a:extLst>
                    <a:ext uri="{9D8B030D-6E8A-4147-A177-3AD203B41FA5}">
                      <a16:colId xmlns:a16="http://schemas.microsoft.com/office/drawing/2014/main" xmlns="" val="1938727275"/>
                    </a:ext>
                  </a:extLst>
                </a:gridCol>
              </a:tblGrid>
              <a:tr h="442108">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From</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To</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Power Flow - [MVA]</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Loading Limit - [MVA]</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2970850200"/>
                  </a:ext>
                </a:extLst>
              </a:tr>
              <a:tr h="442108">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T01</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36.009</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150</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231841046"/>
                  </a:ext>
                </a:extLst>
              </a:tr>
              <a:tr h="442108">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T02</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52.878</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150</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1253822289"/>
                  </a:ext>
                </a:extLst>
              </a:tr>
              <a:tr h="442108">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T03</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283.952</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350</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1291932128"/>
                  </a:ext>
                </a:extLst>
              </a:tr>
              <a:tr h="442108">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T12</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122.585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500</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2829048876"/>
                  </a:ext>
                </a:extLst>
              </a:tr>
            </a:tbl>
          </a:graphicData>
        </a:graphic>
      </p:graphicFrame>
    </p:spTree>
    <p:extLst>
      <p:ext uri="{BB962C8B-B14F-4D97-AF65-F5344CB8AC3E}">
        <p14:creationId xmlns:p14="http://schemas.microsoft.com/office/powerpoint/2010/main" val="3860223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943B6-5161-4731-B7E6-DB39F5464831}"/>
              </a:ext>
            </a:extLst>
          </p:cNvPr>
          <p:cNvSpPr>
            <a:spLocks noGrp="1"/>
          </p:cNvSpPr>
          <p:nvPr>
            <p:ph type="title"/>
          </p:nvPr>
        </p:nvSpPr>
        <p:spPr>
          <a:xfrm>
            <a:off x="750655" y="-58260"/>
            <a:ext cx="7514035" cy="1314449"/>
          </a:xfrm>
        </p:spPr>
        <p:txBody>
          <a:bodyPr>
            <a:normAutofit/>
          </a:bodyPr>
          <a:lstStyle/>
          <a:p>
            <a:r>
              <a:rPr lang="en-SG" sz="3200" dirty="0">
                <a:latin typeface="Times New Roman" panose="02020603050405020304" pitchFamily="18" charset="0"/>
                <a:cs typeface="Times New Roman" panose="02020603050405020304" pitchFamily="18" charset="0"/>
              </a:rPr>
              <a:t>Summary</a:t>
            </a:r>
            <a:endParaRPr lang="x-none" sz="3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xmlns="" id="{889D9CEC-729A-4285-A890-1122B53CA2DD}"/>
              </a:ext>
            </a:extLst>
          </p:cNvPr>
          <p:cNvGraphicFramePr>
            <a:graphicFrameLocks noGrp="1"/>
          </p:cNvGraphicFramePr>
          <p:nvPr>
            <p:ph idx="1"/>
            <p:extLst>
              <p:ext uri="{D42A27DB-BD31-4B8C-83A1-F6EECF244321}">
                <p14:modId xmlns:p14="http://schemas.microsoft.com/office/powerpoint/2010/main" val="236485121"/>
              </p:ext>
            </p:extLst>
          </p:nvPr>
        </p:nvGraphicFramePr>
        <p:xfrm>
          <a:off x="1940435" y="1201174"/>
          <a:ext cx="5346576" cy="2636667"/>
        </p:xfrm>
        <a:graphic>
          <a:graphicData uri="http://schemas.openxmlformats.org/drawingml/2006/table">
            <a:tbl>
              <a:tblPr firstRow="1" firstCol="1" bandRow="1">
                <a:tableStyleId>{5C22544A-7EE6-4342-B048-85BDC9FD1C3A}</a:tableStyleId>
              </a:tblPr>
              <a:tblGrid>
                <a:gridCol w="1901627">
                  <a:extLst>
                    <a:ext uri="{9D8B030D-6E8A-4147-A177-3AD203B41FA5}">
                      <a16:colId xmlns:a16="http://schemas.microsoft.com/office/drawing/2014/main" xmlns="" val="3024736773"/>
                    </a:ext>
                  </a:extLst>
                </a:gridCol>
                <a:gridCol w="1775615">
                  <a:extLst>
                    <a:ext uri="{9D8B030D-6E8A-4147-A177-3AD203B41FA5}">
                      <a16:colId xmlns:a16="http://schemas.microsoft.com/office/drawing/2014/main" xmlns="" val="811543293"/>
                    </a:ext>
                  </a:extLst>
                </a:gridCol>
                <a:gridCol w="1669334">
                  <a:extLst>
                    <a:ext uri="{9D8B030D-6E8A-4147-A177-3AD203B41FA5}">
                      <a16:colId xmlns:a16="http://schemas.microsoft.com/office/drawing/2014/main" xmlns="" val="3706983254"/>
                    </a:ext>
                  </a:extLst>
                </a:gridCol>
              </a:tblGrid>
              <a:tr h="272807">
                <a:tc>
                  <a:txBody>
                    <a:bodyPr/>
                    <a:lstStyle/>
                    <a:p>
                      <a:pPr algn="ctr">
                        <a:lnSpc>
                          <a:spcPct val="107000"/>
                        </a:lnSpc>
                        <a:spcAft>
                          <a:spcPts val="800"/>
                        </a:spcAft>
                      </a:pPr>
                      <a:r>
                        <a:rPr lang="en-SG" sz="900" dirty="0">
                          <a:effectLst/>
                          <a:latin typeface="Calibri" panose="020F0502020204030204" pitchFamily="34" charset="0"/>
                          <a:cs typeface="Calibri" panose="020F0502020204030204" pitchFamily="34" charset="0"/>
                        </a:rPr>
                        <a:t>Summary Data</a:t>
                      </a:r>
                      <a:endParaRPr lang="x-none" sz="900" dirty="0">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a:effectLst/>
                          <a:latin typeface="Calibri" panose="020F0502020204030204" pitchFamily="34" charset="0"/>
                          <a:cs typeface="Calibri" panose="020F0502020204030204" pitchFamily="34" charset="0"/>
                        </a:rPr>
                        <a:t>Active Power</a:t>
                      </a:r>
                      <a:endParaRPr lang="x-none" sz="900">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dirty="0">
                          <a:effectLst/>
                          <a:latin typeface="Calibri" panose="020F0502020204030204" pitchFamily="34" charset="0"/>
                          <a:cs typeface="Calibri" panose="020F0502020204030204" pitchFamily="34" charset="0"/>
                        </a:rPr>
                        <a:t>Reactive Power</a:t>
                      </a:r>
                      <a:endParaRPr lang="x-none" sz="900" dirty="0">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extLst>
                  <a:ext uri="{0D108BD9-81ED-4DB2-BD59-A6C34878D82A}">
                    <a16:rowId xmlns:a16="http://schemas.microsoft.com/office/drawing/2014/main" xmlns="" val="3893838668"/>
                  </a:ext>
                </a:extLst>
              </a:tr>
              <a:tr h="410954">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Total generation</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6184.313</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2362.987</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extLst>
                  <a:ext uri="{0D108BD9-81ED-4DB2-BD59-A6C34878D82A}">
                    <a16:rowId xmlns:a16="http://schemas.microsoft.com/office/drawing/2014/main" xmlns="" val="2118209785"/>
                  </a:ext>
                </a:extLst>
              </a:tr>
              <a:tr h="312577">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Spinning reserve</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9205.688</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l">
                        <a:lnSpc>
                          <a:spcPct val="107000"/>
                        </a:lnSpc>
                      </a:pPr>
                      <a:endParaRPr lang="x-none" sz="900" b="1" dirty="0">
                        <a:effectLst/>
                        <a:latin typeface="Calibri" panose="020F0502020204030204" pitchFamily="34" charset="0"/>
                        <a:cs typeface="Calibri" panose="020F0502020204030204" pitchFamily="34" charset="0"/>
                      </a:endParaRPr>
                    </a:p>
                  </a:txBody>
                  <a:tcPr marL="51103" marR="51103" marT="0" marB="0" anchor="ctr"/>
                </a:tc>
                <a:extLst>
                  <a:ext uri="{0D108BD9-81ED-4DB2-BD59-A6C34878D82A}">
                    <a16:rowId xmlns:a16="http://schemas.microsoft.com/office/drawing/2014/main" xmlns="" val="861994018"/>
                  </a:ext>
                </a:extLst>
              </a:tr>
              <a:tr h="272807">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Static Load</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6097.1</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1408.9</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extLst>
                  <a:ext uri="{0D108BD9-81ED-4DB2-BD59-A6C34878D82A}">
                    <a16:rowId xmlns:a16="http://schemas.microsoft.com/office/drawing/2014/main" xmlns="" val="3269990371"/>
                  </a:ext>
                </a:extLst>
              </a:tr>
              <a:tr h="272807">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Total load</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6097.1</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1408.9</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extLst>
                  <a:ext uri="{0D108BD9-81ED-4DB2-BD59-A6C34878D82A}">
                    <a16:rowId xmlns:a16="http://schemas.microsoft.com/office/drawing/2014/main" xmlns="" val="1634417780"/>
                  </a:ext>
                </a:extLst>
              </a:tr>
              <a:tr h="410954">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Line / cable losses</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60.508</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-72.786</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extLst>
                  <a:ext uri="{0D108BD9-81ED-4DB2-BD59-A6C34878D82A}">
                    <a16:rowId xmlns:a16="http://schemas.microsoft.com/office/drawing/2014/main" xmlns="" val="384432451"/>
                  </a:ext>
                </a:extLst>
              </a:tr>
              <a:tr h="410954">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Transformer losses</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24.676</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732.904</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extLst>
                  <a:ext uri="{0D108BD9-81ED-4DB2-BD59-A6C34878D82A}">
                    <a16:rowId xmlns:a16="http://schemas.microsoft.com/office/drawing/2014/main" xmlns="" val="3870452744"/>
                  </a:ext>
                </a:extLst>
              </a:tr>
              <a:tr h="272807">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Total losses</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86.184</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954.119</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51103" marR="51103" marT="0" marB="0" anchor="ctr"/>
                </a:tc>
                <a:extLst>
                  <a:ext uri="{0D108BD9-81ED-4DB2-BD59-A6C34878D82A}">
                    <a16:rowId xmlns:a16="http://schemas.microsoft.com/office/drawing/2014/main" xmlns="" val="1977094214"/>
                  </a:ext>
                </a:extLst>
              </a:tr>
            </a:tbl>
          </a:graphicData>
        </a:graphic>
      </p:graphicFrame>
      <p:sp>
        <p:nvSpPr>
          <p:cNvPr id="5" name="TextBox 4">
            <a:extLst>
              <a:ext uri="{FF2B5EF4-FFF2-40B4-BE49-F238E27FC236}">
                <a16:creationId xmlns:a16="http://schemas.microsoft.com/office/drawing/2014/main" xmlns="" id="{6AD97FEF-8CE1-4652-8131-BF1334417444}"/>
              </a:ext>
            </a:extLst>
          </p:cNvPr>
          <p:cNvSpPr txBox="1"/>
          <p:nvPr/>
        </p:nvSpPr>
        <p:spPr>
          <a:xfrm>
            <a:off x="1760131" y="4199013"/>
            <a:ext cx="6044029" cy="623248"/>
          </a:xfrm>
          <a:prstGeom prst="rect">
            <a:avLst/>
          </a:prstGeom>
          <a:noFill/>
        </p:spPr>
        <p:txBody>
          <a:bodyPr wrap="square" lIns="68580" tIns="34290" rIns="68580" bIns="34290">
            <a:spAutoFit/>
          </a:bodyPr>
          <a:lstStyle/>
          <a:p>
            <a:r>
              <a:rPr lang="en-SG" sz="1800" dirty="0">
                <a:latin typeface="Times New Roman" panose="02020603050405020304" pitchFamily="18" charset="0"/>
                <a:cs typeface="Times New Roman" panose="02020603050405020304" pitchFamily="18" charset="0"/>
              </a:rPr>
              <a:t>Total losses of the system in case of active power is 86.184 MW and in case of reactive power is 954.119 MVAR</a:t>
            </a:r>
          </a:p>
        </p:txBody>
      </p:sp>
    </p:spTree>
    <p:extLst>
      <p:ext uri="{BB962C8B-B14F-4D97-AF65-F5344CB8AC3E}">
        <p14:creationId xmlns:p14="http://schemas.microsoft.com/office/powerpoint/2010/main" val="2870600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A1EEE0-8B46-4A44-AFEE-5391EB9C98A1}"/>
              </a:ext>
            </a:extLst>
          </p:cNvPr>
          <p:cNvSpPr>
            <a:spLocks noGrp="1"/>
          </p:cNvSpPr>
          <p:nvPr>
            <p:ph type="ctrTitle"/>
          </p:nvPr>
        </p:nvSpPr>
        <p:spPr>
          <a:xfrm>
            <a:off x="1363684" y="234003"/>
            <a:ext cx="6858000" cy="352887"/>
          </a:xfrm>
        </p:spPr>
        <p:txBody>
          <a:bodyPr>
            <a:noAutofit/>
          </a:bodyPr>
          <a:lstStyle/>
          <a:p>
            <a:r>
              <a:rPr lang="en-US" sz="2400" b="1" u="sng" dirty="0">
                <a:latin typeface="+mn-lt"/>
                <a:ea typeface="Calibri" panose="020F0502020204030204" pitchFamily="34" charset="0"/>
              </a:rPr>
              <a:t>After INDUCTION MOTOR </a:t>
            </a:r>
            <a:r>
              <a:rPr lang="en-US" sz="2400" b="1" u="sng" dirty="0" smtClean="0">
                <a:latin typeface="+mn-lt"/>
                <a:ea typeface="Calibri" panose="020F0502020204030204" pitchFamily="34" charset="0"/>
              </a:rPr>
              <a:t>ADDITION</a:t>
            </a:r>
            <a:endParaRPr lang="en-US" sz="1800" dirty="0">
              <a:latin typeface="+mn-lt"/>
            </a:endParaRPr>
          </a:p>
        </p:txBody>
      </p:sp>
      <p:sp>
        <p:nvSpPr>
          <p:cNvPr id="3" name="Subtitle 2">
            <a:extLst>
              <a:ext uri="{FF2B5EF4-FFF2-40B4-BE49-F238E27FC236}">
                <a16:creationId xmlns:a16="http://schemas.microsoft.com/office/drawing/2014/main" xmlns="" id="{0566635C-D2E4-407A-A370-4A97014AE0E2}"/>
              </a:ext>
            </a:extLst>
          </p:cNvPr>
          <p:cNvSpPr>
            <a:spLocks noGrp="1"/>
          </p:cNvSpPr>
          <p:nvPr>
            <p:ph type="subTitle" idx="1"/>
          </p:nvPr>
        </p:nvSpPr>
        <p:spPr>
          <a:xfrm>
            <a:off x="990600" y="742950"/>
            <a:ext cx="6858000" cy="286305"/>
          </a:xfrm>
        </p:spPr>
        <p:txBody>
          <a:bodyPr>
            <a:noAutofit/>
          </a:bodyPr>
          <a:lstStyle/>
          <a:p>
            <a:r>
              <a:rPr lang="en-US" sz="2400" b="1" u="sng" dirty="0">
                <a:solidFill>
                  <a:schemeClr val="tx1"/>
                </a:solidFill>
              </a:rPr>
              <a:t>Bus Table  </a:t>
            </a:r>
          </a:p>
        </p:txBody>
      </p:sp>
      <p:graphicFrame>
        <p:nvGraphicFramePr>
          <p:cNvPr id="5" name="Table 5">
            <a:extLst>
              <a:ext uri="{FF2B5EF4-FFF2-40B4-BE49-F238E27FC236}">
                <a16:creationId xmlns:a16="http://schemas.microsoft.com/office/drawing/2014/main" xmlns="" id="{13405497-5223-45E2-8CC6-B4A7D9BDE448}"/>
              </a:ext>
            </a:extLst>
          </p:cNvPr>
          <p:cNvGraphicFramePr>
            <a:graphicFrameLocks noGrp="1"/>
          </p:cNvGraphicFramePr>
          <p:nvPr>
            <p:extLst>
              <p:ext uri="{D42A27DB-BD31-4B8C-83A1-F6EECF244321}">
                <p14:modId xmlns:p14="http://schemas.microsoft.com/office/powerpoint/2010/main" val="288746444"/>
              </p:ext>
            </p:extLst>
          </p:nvPr>
        </p:nvGraphicFramePr>
        <p:xfrm>
          <a:off x="1638300" y="1239173"/>
          <a:ext cx="6096000" cy="332247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xmlns="" val="2345849847"/>
                    </a:ext>
                  </a:extLst>
                </a:gridCol>
                <a:gridCol w="1016000">
                  <a:extLst>
                    <a:ext uri="{9D8B030D-6E8A-4147-A177-3AD203B41FA5}">
                      <a16:colId xmlns:a16="http://schemas.microsoft.com/office/drawing/2014/main" xmlns="" val="1161014719"/>
                    </a:ext>
                  </a:extLst>
                </a:gridCol>
                <a:gridCol w="1016000">
                  <a:extLst>
                    <a:ext uri="{9D8B030D-6E8A-4147-A177-3AD203B41FA5}">
                      <a16:colId xmlns:a16="http://schemas.microsoft.com/office/drawing/2014/main" xmlns="" val="1473964919"/>
                    </a:ext>
                  </a:extLst>
                </a:gridCol>
                <a:gridCol w="1016000">
                  <a:extLst>
                    <a:ext uri="{9D8B030D-6E8A-4147-A177-3AD203B41FA5}">
                      <a16:colId xmlns:a16="http://schemas.microsoft.com/office/drawing/2014/main" xmlns="" val="4257501992"/>
                    </a:ext>
                  </a:extLst>
                </a:gridCol>
                <a:gridCol w="1016000">
                  <a:extLst>
                    <a:ext uri="{9D8B030D-6E8A-4147-A177-3AD203B41FA5}">
                      <a16:colId xmlns:a16="http://schemas.microsoft.com/office/drawing/2014/main" xmlns="" val="1564673238"/>
                    </a:ext>
                  </a:extLst>
                </a:gridCol>
                <a:gridCol w="1016000">
                  <a:extLst>
                    <a:ext uri="{9D8B030D-6E8A-4147-A177-3AD203B41FA5}">
                      <a16:colId xmlns:a16="http://schemas.microsoft.com/office/drawing/2014/main" xmlns="" val="2801710269"/>
                    </a:ext>
                  </a:extLst>
                </a:gridCol>
              </a:tblGrid>
              <a:tr h="332247">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kV 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Vmin</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Vmax -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 sol -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Ang sol - [deg]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extLst>
                  <a:ext uri="{0D108BD9-81ED-4DB2-BD59-A6C34878D82A}">
                    <a16:rowId xmlns:a16="http://schemas.microsoft.com/office/drawing/2014/main" xmlns="" val="1696520979"/>
                  </a:ext>
                </a:extLst>
              </a:tr>
              <a:tr h="332247">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326150637"/>
                  </a:ext>
                </a:extLst>
              </a:tr>
              <a:tr h="332247">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535207588"/>
                  </a:ext>
                </a:extLst>
              </a:tr>
              <a:tr h="332247">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555023203"/>
                  </a:ext>
                </a:extLst>
              </a:tr>
              <a:tr h="332247">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777458969"/>
                  </a:ext>
                </a:extLst>
              </a:tr>
              <a:tr h="332247">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563015076"/>
                  </a:ext>
                </a:extLst>
              </a:tr>
              <a:tr h="332247">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292628158"/>
                  </a:ext>
                </a:extLst>
              </a:tr>
              <a:tr h="332247">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0.651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669985935"/>
                  </a:ext>
                </a:extLst>
              </a:tr>
              <a:tr h="332247">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B9_INV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547608416"/>
                  </a:ext>
                </a:extLst>
              </a:tr>
              <a:tr h="332247">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235384739"/>
                  </a:ext>
                </a:extLst>
              </a:tr>
            </a:tbl>
          </a:graphicData>
        </a:graphic>
      </p:graphicFrame>
    </p:spTree>
    <p:extLst>
      <p:ext uri="{BB962C8B-B14F-4D97-AF65-F5344CB8AC3E}">
        <p14:creationId xmlns:p14="http://schemas.microsoft.com/office/powerpoint/2010/main" val="120210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u="sng" dirty="0" smtClean="0"/>
              <a:t>Contribution of the Group Members In this Project</a:t>
            </a:r>
            <a:endParaRPr lang="en-US" sz="2800" b="1" u="sn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83242074"/>
              </p:ext>
            </p:extLst>
          </p:nvPr>
        </p:nvGraphicFramePr>
        <p:xfrm>
          <a:off x="457200" y="1200150"/>
          <a:ext cx="8229600" cy="36728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US" dirty="0" smtClean="0"/>
                        <a:t>ID</a:t>
                      </a:r>
                      <a:endParaRPr lang="en-US" dirty="0"/>
                    </a:p>
                  </a:txBody>
                  <a:tcPr/>
                </a:tc>
                <a:tc>
                  <a:txBody>
                    <a:bodyPr/>
                    <a:lstStyle/>
                    <a:p>
                      <a:pPr algn="ctr"/>
                      <a:r>
                        <a:rPr lang="en-US" dirty="0" smtClean="0"/>
                        <a:t>CONTRIBUTION</a:t>
                      </a:r>
                      <a:endParaRPr lang="en-US" dirty="0"/>
                    </a:p>
                  </a:txBody>
                  <a:tcPr/>
                </a:tc>
              </a:tr>
              <a:tr h="370840">
                <a:tc>
                  <a:txBody>
                    <a:bodyPr/>
                    <a:lstStyle/>
                    <a:p>
                      <a:pPr algn="ctr"/>
                      <a:r>
                        <a:rPr lang="en-US" dirty="0" smtClean="0"/>
                        <a:t>1706072</a:t>
                      </a:r>
                      <a:endParaRPr lang="en-US" dirty="0"/>
                    </a:p>
                  </a:txBody>
                  <a:tcPr/>
                </a:tc>
                <a:tc>
                  <a:txBody>
                    <a:bodyPr/>
                    <a:lstStyle/>
                    <a:p>
                      <a:r>
                        <a:rPr lang="en-US" dirty="0" smtClean="0"/>
                        <a:t>Line data input, SVC compensation</a:t>
                      </a:r>
                      <a:endParaRPr lang="en-US" dirty="0"/>
                    </a:p>
                  </a:txBody>
                  <a:tcPr/>
                </a:tc>
              </a:tr>
              <a:tr h="370840">
                <a:tc>
                  <a:txBody>
                    <a:bodyPr/>
                    <a:lstStyle/>
                    <a:p>
                      <a:pPr algn="ctr"/>
                      <a:r>
                        <a:rPr lang="en-US" dirty="0" smtClean="0"/>
                        <a:t>1706073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Line data input, Shunt</a:t>
                      </a:r>
                      <a:r>
                        <a:rPr lang="en-US" baseline="0" dirty="0" smtClean="0"/>
                        <a:t> </a:t>
                      </a:r>
                      <a:r>
                        <a:rPr lang="en-US" dirty="0" smtClean="0"/>
                        <a:t>Capacitor compensation</a:t>
                      </a:r>
                    </a:p>
                  </a:txBody>
                  <a:tcPr/>
                </a:tc>
              </a:tr>
              <a:tr h="370840">
                <a:tc>
                  <a:txBody>
                    <a:bodyPr/>
                    <a:lstStyle/>
                    <a:p>
                      <a:pPr algn="ctr"/>
                      <a:r>
                        <a:rPr lang="en-US" dirty="0" smtClean="0"/>
                        <a:t>1706074</a:t>
                      </a:r>
                      <a:endParaRPr lang="en-US" dirty="0"/>
                    </a:p>
                  </a:txBody>
                  <a:tcPr/>
                </a:tc>
                <a:tc>
                  <a:txBody>
                    <a:bodyPr/>
                    <a:lstStyle/>
                    <a:p>
                      <a:r>
                        <a:rPr lang="en-US" dirty="0" smtClean="0"/>
                        <a:t>Line data input, HVDC connection</a:t>
                      </a:r>
                      <a:endParaRPr lang="en-US" dirty="0"/>
                    </a:p>
                  </a:txBody>
                  <a:tcPr/>
                </a:tc>
              </a:tr>
              <a:tr h="370840">
                <a:tc>
                  <a:txBody>
                    <a:bodyPr/>
                    <a:lstStyle/>
                    <a:p>
                      <a:pPr algn="ctr"/>
                      <a:r>
                        <a:rPr lang="en-US" dirty="0" smtClean="0"/>
                        <a:t>1706075</a:t>
                      </a:r>
                      <a:endParaRPr lang="en-US" dirty="0"/>
                    </a:p>
                  </a:txBody>
                  <a:tcPr/>
                </a:tc>
                <a:tc>
                  <a:txBody>
                    <a:bodyPr/>
                    <a:lstStyle/>
                    <a:p>
                      <a:r>
                        <a:rPr lang="en-US" dirty="0" smtClean="0"/>
                        <a:t>Line data input, Induction</a:t>
                      </a:r>
                      <a:r>
                        <a:rPr lang="en-US" baseline="0" dirty="0" smtClean="0"/>
                        <a:t> Motor addition and Active generation Increase</a:t>
                      </a:r>
                      <a:endParaRPr lang="en-US" dirty="0"/>
                    </a:p>
                  </a:txBody>
                  <a:tcPr/>
                </a:tc>
              </a:tr>
              <a:tr h="370840">
                <a:tc>
                  <a:txBody>
                    <a:bodyPr/>
                    <a:lstStyle/>
                    <a:p>
                      <a:pPr algn="ctr"/>
                      <a:r>
                        <a:rPr lang="en-US" dirty="0" smtClean="0"/>
                        <a:t>1706076</a:t>
                      </a:r>
                      <a:endParaRPr lang="en-US" dirty="0"/>
                    </a:p>
                  </a:txBody>
                  <a:tcPr/>
                </a:tc>
                <a:tc>
                  <a:txBody>
                    <a:bodyPr/>
                    <a:lstStyle/>
                    <a:p>
                      <a:r>
                        <a:rPr lang="en-US" dirty="0" smtClean="0"/>
                        <a:t>Bus,</a:t>
                      </a:r>
                      <a:r>
                        <a:rPr lang="en-US" baseline="0" dirty="0" smtClean="0"/>
                        <a:t> Generator, Transformer, Static Load data input</a:t>
                      </a:r>
                      <a:endParaRPr lang="en-US" dirty="0"/>
                    </a:p>
                  </a:txBody>
                  <a:tcPr/>
                </a:tc>
              </a:tr>
              <a:tr h="370840">
                <a:tc>
                  <a:txBody>
                    <a:bodyPr/>
                    <a:lstStyle/>
                    <a:p>
                      <a:pPr algn="ctr"/>
                      <a:r>
                        <a:rPr lang="en-US" dirty="0" smtClean="0"/>
                        <a:t>1706077</a:t>
                      </a:r>
                      <a:endParaRPr lang="en-US" dirty="0"/>
                    </a:p>
                  </a:txBody>
                  <a:tcPr/>
                </a:tc>
                <a:tc>
                  <a:txBody>
                    <a:bodyPr/>
                    <a:lstStyle/>
                    <a:p>
                      <a:r>
                        <a:rPr lang="en-US" dirty="0" smtClean="0"/>
                        <a:t>Line data input,  Distributed swing application</a:t>
                      </a:r>
                      <a:endParaRPr lang="en-US" dirty="0"/>
                    </a:p>
                  </a:txBody>
                  <a:tcPr/>
                </a:tc>
              </a:tr>
            </a:tbl>
          </a:graphicData>
        </a:graphic>
      </p:graphicFrame>
    </p:spTree>
    <p:extLst>
      <p:ext uri="{BB962C8B-B14F-4D97-AF65-F5344CB8AC3E}">
        <p14:creationId xmlns:p14="http://schemas.microsoft.com/office/powerpoint/2010/main" val="2466278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C1753-E9DB-4C2E-B741-D182BA0DBE41}"/>
              </a:ext>
            </a:extLst>
          </p:cNvPr>
          <p:cNvSpPr>
            <a:spLocks noGrp="1"/>
          </p:cNvSpPr>
          <p:nvPr>
            <p:ph type="title"/>
          </p:nvPr>
        </p:nvSpPr>
        <p:spPr>
          <a:xfrm>
            <a:off x="628650" y="125738"/>
            <a:ext cx="7886700" cy="447372"/>
          </a:xfrm>
        </p:spPr>
        <p:txBody>
          <a:bodyPr>
            <a:noAutofit/>
          </a:bodyPr>
          <a:lstStyle/>
          <a:p>
            <a:pPr algn="ctr"/>
            <a:r>
              <a:rPr lang="en-US" sz="1800" b="1" u="sng" dirty="0" smtClean="0">
                <a:latin typeface="Times New Roman" panose="02020603050405020304" pitchFamily="18" charset="0"/>
                <a:ea typeface="Calibri" panose="020F0502020204030204" pitchFamily="34" charset="0"/>
              </a:rPr>
              <a:t/>
            </a:r>
            <a:br>
              <a:rPr lang="en-US" sz="1800" b="1" u="sng" dirty="0" smtClean="0">
                <a:latin typeface="Times New Roman" panose="02020603050405020304" pitchFamily="18" charset="0"/>
                <a:ea typeface="Calibri" panose="020F0502020204030204" pitchFamily="34" charset="0"/>
              </a:rPr>
            </a:br>
            <a:r>
              <a:rPr lang="en-US" sz="2400" b="1" u="sng" dirty="0" smtClean="0">
                <a:latin typeface="+mn-lt"/>
                <a:ea typeface="Calibri" panose="020F0502020204030204" pitchFamily="34" charset="0"/>
              </a:rPr>
              <a:t>Bus </a:t>
            </a:r>
            <a:r>
              <a:rPr lang="en-US" sz="2400" b="1" u="sng" dirty="0">
                <a:latin typeface="+mn-lt"/>
                <a:ea typeface="Calibri" panose="020F0502020204030204" pitchFamily="34" charset="0"/>
              </a:rPr>
              <a:t>Table</a:t>
            </a:r>
            <a:endParaRPr lang="en-US" sz="2400" dirty="0">
              <a:latin typeface="+mn-lt"/>
            </a:endParaRPr>
          </a:p>
        </p:txBody>
      </p:sp>
      <p:graphicFrame>
        <p:nvGraphicFramePr>
          <p:cNvPr id="4" name="Table 4">
            <a:extLst>
              <a:ext uri="{FF2B5EF4-FFF2-40B4-BE49-F238E27FC236}">
                <a16:creationId xmlns:a16="http://schemas.microsoft.com/office/drawing/2014/main" xmlns="" id="{35239107-6C98-4E07-AFE1-454B4B8F9FBC}"/>
              </a:ext>
            </a:extLst>
          </p:cNvPr>
          <p:cNvGraphicFramePr>
            <a:graphicFrameLocks noGrp="1"/>
          </p:cNvGraphicFramePr>
          <p:nvPr>
            <p:ph idx="1"/>
            <p:extLst>
              <p:ext uri="{D42A27DB-BD31-4B8C-83A1-F6EECF244321}">
                <p14:modId xmlns:p14="http://schemas.microsoft.com/office/powerpoint/2010/main" val="3831364957"/>
              </p:ext>
            </p:extLst>
          </p:nvPr>
        </p:nvGraphicFramePr>
        <p:xfrm>
          <a:off x="628650" y="873956"/>
          <a:ext cx="7886700" cy="2928427"/>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xmlns="" val="1269573386"/>
                    </a:ext>
                  </a:extLst>
                </a:gridCol>
                <a:gridCol w="1314450">
                  <a:extLst>
                    <a:ext uri="{9D8B030D-6E8A-4147-A177-3AD203B41FA5}">
                      <a16:colId xmlns:a16="http://schemas.microsoft.com/office/drawing/2014/main" xmlns="" val="3461925429"/>
                    </a:ext>
                  </a:extLst>
                </a:gridCol>
                <a:gridCol w="1314450">
                  <a:extLst>
                    <a:ext uri="{9D8B030D-6E8A-4147-A177-3AD203B41FA5}">
                      <a16:colId xmlns:a16="http://schemas.microsoft.com/office/drawing/2014/main" xmlns="" val="3237645496"/>
                    </a:ext>
                  </a:extLst>
                </a:gridCol>
                <a:gridCol w="1314450">
                  <a:extLst>
                    <a:ext uri="{9D8B030D-6E8A-4147-A177-3AD203B41FA5}">
                      <a16:colId xmlns:a16="http://schemas.microsoft.com/office/drawing/2014/main" xmlns="" val="2725912009"/>
                    </a:ext>
                  </a:extLst>
                </a:gridCol>
                <a:gridCol w="1314450">
                  <a:extLst>
                    <a:ext uri="{9D8B030D-6E8A-4147-A177-3AD203B41FA5}">
                      <a16:colId xmlns:a16="http://schemas.microsoft.com/office/drawing/2014/main" xmlns="" val="2580962696"/>
                    </a:ext>
                  </a:extLst>
                </a:gridCol>
                <a:gridCol w="1314450">
                  <a:extLst>
                    <a:ext uri="{9D8B030D-6E8A-4147-A177-3AD203B41FA5}">
                      <a16:colId xmlns:a16="http://schemas.microsoft.com/office/drawing/2014/main" xmlns="" val="1827841910"/>
                    </a:ext>
                  </a:extLst>
                </a:gridCol>
              </a:tblGrid>
              <a:tr h="253820">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kV 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Vmin</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Vmax -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 sol -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Ang sol - [deg]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extLst>
                  <a:ext uri="{0D108BD9-81ED-4DB2-BD59-A6C34878D82A}">
                    <a16:rowId xmlns:a16="http://schemas.microsoft.com/office/drawing/2014/main" xmlns="" val="2595401611"/>
                  </a:ext>
                </a:extLst>
              </a:tr>
              <a:tr h="253820">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207236538"/>
                  </a:ext>
                </a:extLst>
              </a:tr>
              <a:tr h="253820">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26600074"/>
                  </a:ext>
                </a:extLst>
              </a:tr>
              <a:tr h="25382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477177636"/>
                  </a:ext>
                </a:extLst>
              </a:tr>
              <a:tr h="25382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671841254"/>
                  </a:ext>
                </a:extLst>
              </a:tr>
              <a:tr h="25382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540156992"/>
                  </a:ext>
                </a:extLst>
              </a:tr>
              <a:tr h="25382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845589171"/>
                  </a:ext>
                </a:extLst>
              </a:tr>
              <a:tr h="25382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845513602"/>
                  </a:ext>
                </a:extLst>
              </a:tr>
              <a:tr h="25382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050850521"/>
                  </a:ext>
                </a:extLst>
              </a:tr>
              <a:tr h="390227">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p>
                    <a:p>
                      <a:pPr marL="0" marR="0" algn="ctr">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174808955"/>
                  </a:ext>
                </a:extLst>
              </a:tr>
              <a:tr h="25382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-27.9</a:t>
                      </a:r>
                    </a:p>
                  </a:txBody>
                  <a:tcPr marL="51435" marR="51435" marT="0" marB="0" anchor="ctr"/>
                </a:tc>
                <a:extLst>
                  <a:ext uri="{0D108BD9-81ED-4DB2-BD59-A6C34878D82A}">
                    <a16:rowId xmlns:a16="http://schemas.microsoft.com/office/drawing/2014/main" xmlns="" val="206015289"/>
                  </a:ext>
                </a:extLst>
              </a:tr>
            </a:tbl>
          </a:graphicData>
        </a:graphic>
      </p:graphicFrame>
      <p:sp>
        <p:nvSpPr>
          <p:cNvPr id="5" name="TextBox 4">
            <a:extLst>
              <a:ext uri="{FF2B5EF4-FFF2-40B4-BE49-F238E27FC236}">
                <a16:creationId xmlns:a16="http://schemas.microsoft.com/office/drawing/2014/main" xmlns="" id="{7483D9B3-4B8D-45B7-B90D-542D3E3D5BCA}"/>
              </a:ext>
            </a:extLst>
          </p:cNvPr>
          <p:cNvSpPr txBox="1"/>
          <p:nvPr/>
        </p:nvSpPr>
        <p:spPr>
          <a:xfrm>
            <a:off x="628650" y="4027171"/>
            <a:ext cx="7886700" cy="561692"/>
          </a:xfrm>
          <a:prstGeom prst="rect">
            <a:avLst/>
          </a:prstGeom>
          <a:noFill/>
        </p:spPr>
        <p:txBody>
          <a:bodyPr wrap="square" lIns="68580" tIns="34290" rIns="68580" bIns="34290">
            <a:spAutoFit/>
          </a:bodyPr>
          <a:lstStyle/>
          <a:p>
            <a:r>
              <a:rPr lang="en-US" sz="1600" dirty="0"/>
              <a:t>From the table we can see that </a:t>
            </a:r>
            <a:r>
              <a:rPr lang="en-US" sz="1600" dirty="0">
                <a:latin typeface="Times New Roman" panose="02020603050405020304" pitchFamily="18" charset="0"/>
                <a:ea typeface="Calibri" panose="020F0502020204030204" pitchFamily="34" charset="0"/>
              </a:rPr>
              <a:t>Bus No. 3,4,5,6,7,8,9,10,11,12,14,15,16,17,18, 24 and 27 are outside the voltage limit which is at Under Voltage condition.</a:t>
            </a:r>
          </a:p>
        </p:txBody>
      </p:sp>
    </p:spTree>
    <p:extLst>
      <p:ext uri="{BB962C8B-B14F-4D97-AF65-F5344CB8AC3E}">
        <p14:creationId xmlns:p14="http://schemas.microsoft.com/office/powerpoint/2010/main" val="1298896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15D663-8A44-4511-BE06-C4C60D5936D5}"/>
              </a:ext>
            </a:extLst>
          </p:cNvPr>
          <p:cNvSpPr>
            <a:spLocks noGrp="1"/>
          </p:cNvSpPr>
          <p:nvPr>
            <p:ph type="title"/>
          </p:nvPr>
        </p:nvSpPr>
        <p:spPr>
          <a:xfrm>
            <a:off x="357809" y="91440"/>
            <a:ext cx="8412811" cy="689126"/>
          </a:xfrm>
        </p:spPr>
        <p:txBody>
          <a:bodyPr>
            <a:normAutofit/>
          </a:bodyPr>
          <a:lstStyle/>
          <a:p>
            <a:pPr algn="ctr"/>
            <a:r>
              <a:rPr lang="en-US" sz="2400" b="1" u="sng" dirty="0">
                <a:latin typeface="+mn-lt"/>
              </a:rPr>
              <a:t>Branch Table  </a:t>
            </a:r>
          </a:p>
        </p:txBody>
      </p:sp>
      <p:graphicFrame>
        <p:nvGraphicFramePr>
          <p:cNvPr id="5" name="Table 5">
            <a:extLst>
              <a:ext uri="{FF2B5EF4-FFF2-40B4-BE49-F238E27FC236}">
                <a16:creationId xmlns:a16="http://schemas.microsoft.com/office/drawing/2014/main" xmlns="" id="{46CD287A-1C4D-4D72-91E6-687B46109A3E}"/>
              </a:ext>
            </a:extLst>
          </p:cNvPr>
          <p:cNvGraphicFramePr>
            <a:graphicFrameLocks noGrp="1"/>
          </p:cNvGraphicFramePr>
          <p:nvPr>
            <p:ph idx="1"/>
            <p:extLst>
              <p:ext uri="{D42A27DB-BD31-4B8C-83A1-F6EECF244321}">
                <p14:modId xmlns:p14="http://schemas.microsoft.com/office/powerpoint/2010/main" val="3853502517"/>
              </p:ext>
            </p:extLst>
          </p:nvPr>
        </p:nvGraphicFramePr>
        <p:xfrm>
          <a:off x="731520" y="960120"/>
          <a:ext cx="7886700" cy="3925025"/>
        </p:xfrm>
        <a:graphic>
          <a:graphicData uri="http://schemas.openxmlformats.org/drawingml/2006/table">
            <a:tbl>
              <a:tblPr firstRow="1" bandRow="1">
                <a:tableStyleId>{5C22544A-7EE6-4342-B048-85BDC9FD1C3A}</a:tableStyleId>
              </a:tblPr>
              <a:tblGrid>
                <a:gridCol w="358613">
                  <a:extLst>
                    <a:ext uri="{9D8B030D-6E8A-4147-A177-3AD203B41FA5}">
                      <a16:colId xmlns:a16="http://schemas.microsoft.com/office/drawing/2014/main" xmlns="" val="273265380"/>
                    </a:ext>
                  </a:extLst>
                </a:gridCol>
                <a:gridCol w="565888">
                  <a:extLst>
                    <a:ext uri="{9D8B030D-6E8A-4147-A177-3AD203B41FA5}">
                      <a16:colId xmlns:a16="http://schemas.microsoft.com/office/drawing/2014/main" xmlns="" val="1347096844"/>
                    </a:ext>
                  </a:extLst>
                </a:gridCol>
                <a:gridCol w="565888">
                  <a:extLst>
                    <a:ext uri="{9D8B030D-6E8A-4147-A177-3AD203B41FA5}">
                      <a16:colId xmlns:a16="http://schemas.microsoft.com/office/drawing/2014/main" xmlns="" val="1349075209"/>
                    </a:ext>
                  </a:extLst>
                </a:gridCol>
                <a:gridCol w="565888">
                  <a:extLst>
                    <a:ext uri="{9D8B030D-6E8A-4147-A177-3AD203B41FA5}">
                      <a16:colId xmlns:a16="http://schemas.microsoft.com/office/drawing/2014/main" xmlns="" val="1341002811"/>
                    </a:ext>
                  </a:extLst>
                </a:gridCol>
                <a:gridCol w="565888">
                  <a:extLst>
                    <a:ext uri="{9D8B030D-6E8A-4147-A177-3AD203B41FA5}">
                      <a16:colId xmlns:a16="http://schemas.microsoft.com/office/drawing/2014/main" xmlns="" val="2965869830"/>
                    </a:ext>
                  </a:extLst>
                </a:gridCol>
                <a:gridCol w="565888">
                  <a:extLst>
                    <a:ext uri="{9D8B030D-6E8A-4147-A177-3AD203B41FA5}">
                      <a16:colId xmlns:a16="http://schemas.microsoft.com/office/drawing/2014/main" xmlns="" val="1087459234"/>
                    </a:ext>
                  </a:extLst>
                </a:gridCol>
                <a:gridCol w="574950">
                  <a:extLst>
                    <a:ext uri="{9D8B030D-6E8A-4147-A177-3AD203B41FA5}">
                      <a16:colId xmlns:a16="http://schemas.microsoft.com/office/drawing/2014/main" xmlns="" val="1119872607"/>
                    </a:ext>
                  </a:extLst>
                </a:gridCol>
                <a:gridCol w="556827">
                  <a:extLst>
                    <a:ext uri="{9D8B030D-6E8A-4147-A177-3AD203B41FA5}">
                      <a16:colId xmlns:a16="http://schemas.microsoft.com/office/drawing/2014/main" xmlns="" val="1511800647"/>
                    </a:ext>
                  </a:extLst>
                </a:gridCol>
                <a:gridCol w="565888">
                  <a:extLst>
                    <a:ext uri="{9D8B030D-6E8A-4147-A177-3AD203B41FA5}">
                      <a16:colId xmlns:a16="http://schemas.microsoft.com/office/drawing/2014/main" xmlns="" val="3930113152"/>
                    </a:ext>
                  </a:extLst>
                </a:gridCol>
                <a:gridCol w="565888">
                  <a:extLst>
                    <a:ext uri="{9D8B030D-6E8A-4147-A177-3AD203B41FA5}">
                      <a16:colId xmlns:a16="http://schemas.microsoft.com/office/drawing/2014/main" xmlns="" val="4273257188"/>
                    </a:ext>
                  </a:extLst>
                </a:gridCol>
                <a:gridCol w="565888">
                  <a:extLst>
                    <a:ext uri="{9D8B030D-6E8A-4147-A177-3AD203B41FA5}">
                      <a16:colId xmlns:a16="http://schemas.microsoft.com/office/drawing/2014/main" xmlns="" val="490452551"/>
                    </a:ext>
                  </a:extLst>
                </a:gridCol>
                <a:gridCol w="565888">
                  <a:extLst>
                    <a:ext uri="{9D8B030D-6E8A-4147-A177-3AD203B41FA5}">
                      <a16:colId xmlns:a16="http://schemas.microsoft.com/office/drawing/2014/main" xmlns="" val="3352342919"/>
                    </a:ext>
                  </a:extLst>
                </a:gridCol>
                <a:gridCol w="565888">
                  <a:extLst>
                    <a:ext uri="{9D8B030D-6E8A-4147-A177-3AD203B41FA5}">
                      <a16:colId xmlns:a16="http://schemas.microsoft.com/office/drawing/2014/main" xmlns="" val="2190799333"/>
                    </a:ext>
                  </a:extLst>
                </a:gridCol>
                <a:gridCol w="351355">
                  <a:extLst>
                    <a:ext uri="{9D8B030D-6E8A-4147-A177-3AD203B41FA5}">
                      <a16:colId xmlns:a16="http://schemas.microsoft.com/office/drawing/2014/main" xmlns="" val="3270310319"/>
                    </a:ext>
                  </a:extLst>
                </a:gridCol>
                <a:gridCol w="386075">
                  <a:extLst>
                    <a:ext uri="{9D8B030D-6E8A-4147-A177-3AD203B41FA5}">
                      <a16:colId xmlns:a16="http://schemas.microsoft.com/office/drawing/2014/main" xmlns="" val="4025044012"/>
                    </a:ext>
                  </a:extLst>
                </a:gridCol>
              </a:tblGrid>
              <a:tr h="1226021">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From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DBase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kV Nominal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Length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 [MW]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 [MVAR]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 [MVA]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 Factor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 angle [deg]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 losses [MW]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 losses [MVAR]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extLst>
                  <a:ext uri="{0D108BD9-81ED-4DB2-BD59-A6C34878D82A}">
                    <a16:rowId xmlns:a16="http://schemas.microsoft.com/office/drawing/2014/main" xmlns="" val="4226767924"/>
                  </a:ext>
                </a:extLst>
              </a:tr>
              <a:tr h="314436">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456.37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515.43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688.43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7.163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837701854"/>
                  </a:ext>
                </a:extLst>
              </a:tr>
              <a:tr h="368046">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442.34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239.26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5.751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105669628"/>
                  </a:ext>
                </a:extLst>
              </a:tr>
              <a:tr h="368046">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687.67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-243.03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729.35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8.924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764824213"/>
                  </a:ext>
                </a:extLst>
              </a:tr>
              <a:tr h="314918">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75.1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316.89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319.43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3.908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599955613"/>
                  </a:ext>
                </a:extLst>
              </a:tr>
              <a:tr h="368046">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236.67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342.17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416.04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16.28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601862825"/>
                  </a:ext>
                </a:extLst>
              </a:tr>
              <a:tr h="314918">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-81.59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-220.99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235.58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197406014"/>
                  </a:ext>
                </a:extLst>
              </a:tr>
              <a:tr h="314918">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241.89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241.89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3.073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807017860"/>
                  </a:ext>
                </a:extLst>
              </a:tr>
            </a:tbl>
          </a:graphicData>
        </a:graphic>
      </p:graphicFrame>
    </p:spTree>
    <p:extLst>
      <p:ext uri="{BB962C8B-B14F-4D97-AF65-F5344CB8AC3E}">
        <p14:creationId xmlns:p14="http://schemas.microsoft.com/office/powerpoint/2010/main" val="3630462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59D89-F527-4931-8604-5DE2DAABCD72}"/>
              </a:ext>
            </a:extLst>
          </p:cNvPr>
          <p:cNvSpPr>
            <a:spLocks noGrp="1"/>
          </p:cNvSpPr>
          <p:nvPr>
            <p:ph type="title"/>
          </p:nvPr>
        </p:nvSpPr>
        <p:spPr>
          <a:xfrm>
            <a:off x="628650" y="273844"/>
            <a:ext cx="7886700" cy="617696"/>
          </a:xfrm>
        </p:spPr>
        <p:txBody>
          <a:bodyPr>
            <a:normAutofit/>
          </a:bodyPr>
          <a:lstStyle/>
          <a:p>
            <a:pPr algn="ctr"/>
            <a:r>
              <a:rPr lang="en-US" sz="2400" b="1" u="sng" dirty="0">
                <a:latin typeface="+mn-lt"/>
              </a:rPr>
              <a:t>Branch Table </a:t>
            </a:r>
            <a:endParaRPr lang="en-US" sz="2400" dirty="0">
              <a:latin typeface="+mn-lt"/>
            </a:endParaRPr>
          </a:p>
        </p:txBody>
      </p:sp>
      <p:graphicFrame>
        <p:nvGraphicFramePr>
          <p:cNvPr id="4" name="Table 4">
            <a:extLst>
              <a:ext uri="{FF2B5EF4-FFF2-40B4-BE49-F238E27FC236}">
                <a16:creationId xmlns:a16="http://schemas.microsoft.com/office/drawing/2014/main" xmlns="" id="{CDD4CBED-0C05-436E-93AA-C7DF3993D81D}"/>
              </a:ext>
            </a:extLst>
          </p:cNvPr>
          <p:cNvGraphicFramePr>
            <a:graphicFrameLocks noGrp="1"/>
          </p:cNvGraphicFramePr>
          <p:nvPr>
            <p:ph idx="1"/>
            <p:extLst>
              <p:ext uri="{D42A27DB-BD31-4B8C-83A1-F6EECF244321}">
                <p14:modId xmlns:p14="http://schemas.microsoft.com/office/powerpoint/2010/main" val="3542502525"/>
              </p:ext>
            </p:extLst>
          </p:nvPr>
        </p:nvGraphicFramePr>
        <p:xfrm>
          <a:off x="628650" y="891540"/>
          <a:ext cx="7886700" cy="2774184"/>
        </p:xfrm>
        <a:graphic>
          <a:graphicData uri="http://schemas.openxmlformats.org/drawingml/2006/table">
            <a:tbl>
              <a:tblPr firstRow="1" bandRow="1">
                <a:tableStyleId>{5C22544A-7EE6-4342-B048-85BDC9FD1C3A}</a:tableStyleId>
              </a:tblPr>
              <a:tblGrid>
                <a:gridCol w="525780">
                  <a:extLst>
                    <a:ext uri="{9D8B030D-6E8A-4147-A177-3AD203B41FA5}">
                      <a16:colId xmlns:a16="http://schemas.microsoft.com/office/drawing/2014/main" xmlns="" val="2141089093"/>
                    </a:ext>
                  </a:extLst>
                </a:gridCol>
                <a:gridCol w="525780">
                  <a:extLst>
                    <a:ext uri="{9D8B030D-6E8A-4147-A177-3AD203B41FA5}">
                      <a16:colId xmlns:a16="http://schemas.microsoft.com/office/drawing/2014/main" xmlns="" val="182044811"/>
                    </a:ext>
                  </a:extLst>
                </a:gridCol>
                <a:gridCol w="525780">
                  <a:extLst>
                    <a:ext uri="{9D8B030D-6E8A-4147-A177-3AD203B41FA5}">
                      <a16:colId xmlns:a16="http://schemas.microsoft.com/office/drawing/2014/main" xmlns="" val="2137255218"/>
                    </a:ext>
                  </a:extLst>
                </a:gridCol>
                <a:gridCol w="525780">
                  <a:extLst>
                    <a:ext uri="{9D8B030D-6E8A-4147-A177-3AD203B41FA5}">
                      <a16:colId xmlns:a16="http://schemas.microsoft.com/office/drawing/2014/main" xmlns="" val="889701641"/>
                    </a:ext>
                  </a:extLst>
                </a:gridCol>
                <a:gridCol w="525780">
                  <a:extLst>
                    <a:ext uri="{9D8B030D-6E8A-4147-A177-3AD203B41FA5}">
                      <a16:colId xmlns:a16="http://schemas.microsoft.com/office/drawing/2014/main" xmlns="" val="814559164"/>
                    </a:ext>
                  </a:extLst>
                </a:gridCol>
                <a:gridCol w="525780">
                  <a:extLst>
                    <a:ext uri="{9D8B030D-6E8A-4147-A177-3AD203B41FA5}">
                      <a16:colId xmlns:a16="http://schemas.microsoft.com/office/drawing/2014/main" xmlns="" val="2959642734"/>
                    </a:ext>
                  </a:extLst>
                </a:gridCol>
                <a:gridCol w="525780">
                  <a:extLst>
                    <a:ext uri="{9D8B030D-6E8A-4147-A177-3AD203B41FA5}">
                      <a16:colId xmlns:a16="http://schemas.microsoft.com/office/drawing/2014/main" xmlns="" val="334983458"/>
                    </a:ext>
                  </a:extLst>
                </a:gridCol>
                <a:gridCol w="525780">
                  <a:extLst>
                    <a:ext uri="{9D8B030D-6E8A-4147-A177-3AD203B41FA5}">
                      <a16:colId xmlns:a16="http://schemas.microsoft.com/office/drawing/2014/main" xmlns="" val="2396938801"/>
                    </a:ext>
                  </a:extLst>
                </a:gridCol>
                <a:gridCol w="525780">
                  <a:extLst>
                    <a:ext uri="{9D8B030D-6E8A-4147-A177-3AD203B41FA5}">
                      <a16:colId xmlns:a16="http://schemas.microsoft.com/office/drawing/2014/main" xmlns="" val="1187174988"/>
                    </a:ext>
                  </a:extLst>
                </a:gridCol>
                <a:gridCol w="525780">
                  <a:extLst>
                    <a:ext uri="{9D8B030D-6E8A-4147-A177-3AD203B41FA5}">
                      <a16:colId xmlns:a16="http://schemas.microsoft.com/office/drawing/2014/main" xmlns="" val="3838544512"/>
                    </a:ext>
                  </a:extLst>
                </a:gridCol>
                <a:gridCol w="525780">
                  <a:extLst>
                    <a:ext uri="{9D8B030D-6E8A-4147-A177-3AD203B41FA5}">
                      <a16:colId xmlns:a16="http://schemas.microsoft.com/office/drawing/2014/main" xmlns="" val="2520538377"/>
                    </a:ext>
                  </a:extLst>
                </a:gridCol>
                <a:gridCol w="525780">
                  <a:extLst>
                    <a:ext uri="{9D8B030D-6E8A-4147-A177-3AD203B41FA5}">
                      <a16:colId xmlns:a16="http://schemas.microsoft.com/office/drawing/2014/main" xmlns="" val="3373925684"/>
                    </a:ext>
                  </a:extLst>
                </a:gridCol>
                <a:gridCol w="525780">
                  <a:extLst>
                    <a:ext uri="{9D8B030D-6E8A-4147-A177-3AD203B41FA5}">
                      <a16:colId xmlns:a16="http://schemas.microsoft.com/office/drawing/2014/main" xmlns="" val="1553509177"/>
                    </a:ext>
                  </a:extLst>
                </a:gridCol>
                <a:gridCol w="525780">
                  <a:extLst>
                    <a:ext uri="{9D8B030D-6E8A-4147-A177-3AD203B41FA5}">
                      <a16:colId xmlns:a16="http://schemas.microsoft.com/office/drawing/2014/main" xmlns="" val="1730276146"/>
                    </a:ext>
                  </a:extLst>
                </a:gridCol>
                <a:gridCol w="525780">
                  <a:extLst>
                    <a:ext uri="{9D8B030D-6E8A-4147-A177-3AD203B41FA5}">
                      <a16:colId xmlns:a16="http://schemas.microsoft.com/office/drawing/2014/main" xmlns="" val="1614647441"/>
                    </a:ext>
                  </a:extLst>
                </a:gridCol>
              </a:tblGrid>
              <a:tr h="552069">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From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To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DBase 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kV Nominal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Length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 [MW]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 [MVAR]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 [MVA]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 Factor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 angle [deg]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 losses [MW]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marL="0" marR="0" algn="ctr">
                        <a:lnSpc>
                          <a:spcPct val="115000"/>
                        </a:lnSpc>
                        <a:spcBef>
                          <a:spcPts val="0"/>
                        </a:spcBef>
                        <a:spcAft>
                          <a:spcPts val="0"/>
                        </a:spcAft>
                      </a:pPr>
                      <a:r>
                        <a:rPr lang="en-US"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 losses [MVAR]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extLst>
                  <a:ext uri="{0D108BD9-81ED-4DB2-BD59-A6C34878D82A}">
                    <a16:rowId xmlns:a16="http://schemas.microsoft.com/office/drawing/2014/main" xmlns="" val="675583846"/>
                  </a:ext>
                </a:extLst>
              </a:tr>
              <a:tr h="346370">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482.09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374.79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610.64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7.901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212.43</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4163482575"/>
                  </a:ext>
                </a:extLst>
              </a:tr>
              <a:tr h="34637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253.31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275.09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-0.88</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4222077642"/>
                  </a:ext>
                </a:extLst>
              </a:tr>
              <a:tr h="34637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-76.94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-349.81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358.17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3.987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888233673"/>
                  </a:ext>
                </a:extLst>
              </a:tr>
              <a:tr h="34637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-41.11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-205.37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209.44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-3.15</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326679779"/>
                  </a:ext>
                </a:extLst>
              </a:tr>
              <a:tr h="34637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390.88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206.44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442.04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4.784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7.99</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798150004"/>
                  </a:ext>
                </a:extLst>
              </a:tr>
              <a:tr h="346370">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601.84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-249.74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651.6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135.9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15000"/>
                        </a:lnSpc>
                        <a:spcBef>
                          <a:spcPts val="0"/>
                        </a:spcBef>
                        <a:spcAft>
                          <a:spcPts val="0"/>
                        </a:spcAft>
                      </a:pPr>
                      <a:r>
                        <a:rPr lang="en-US"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39.07</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357403140"/>
                  </a:ext>
                </a:extLst>
              </a:tr>
            </a:tbl>
          </a:graphicData>
        </a:graphic>
      </p:graphicFrame>
      <p:sp>
        <p:nvSpPr>
          <p:cNvPr id="6" name="TextBox 5">
            <a:extLst>
              <a:ext uri="{FF2B5EF4-FFF2-40B4-BE49-F238E27FC236}">
                <a16:creationId xmlns:a16="http://schemas.microsoft.com/office/drawing/2014/main" xmlns="" id="{C067D118-388E-40FC-93EF-B621B9005FA1}"/>
              </a:ext>
            </a:extLst>
          </p:cNvPr>
          <p:cNvSpPr txBox="1"/>
          <p:nvPr/>
        </p:nvSpPr>
        <p:spPr>
          <a:xfrm>
            <a:off x="628650" y="4009586"/>
            <a:ext cx="7886700" cy="561692"/>
          </a:xfrm>
          <a:prstGeom prst="rect">
            <a:avLst/>
          </a:prstGeom>
          <a:noFill/>
        </p:spPr>
        <p:txBody>
          <a:bodyPr wrap="square" lIns="68580" tIns="34290" rIns="68580" bIns="34290">
            <a:spAutoFit/>
          </a:bodyPr>
          <a:lstStyle/>
          <a:p>
            <a:r>
              <a:rPr lang="en-US" sz="1600" dirty="0">
                <a:latin typeface="Times New Roman" panose="02020603050405020304" pitchFamily="18" charset="0"/>
                <a:ea typeface="Calibri" panose="020F0502020204030204" pitchFamily="34" charset="0"/>
              </a:rPr>
              <a:t>From the branch table we can see that Line No. 3,5,9,10,11,12,13,14,16,20,24,25,27 gives the passage of reactive power of more than 200 MVAR.</a:t>
            </a:r>
          </a:p>
        </p:txBody>
      </p:sp>
    </p:spTree>
    <p:extLst>
      <p:ext uri="{BB962C8B-B14F-4D97-AF65-F5344CB8AC3E}">
        <p14:creationId xmlns:p14="http://schemas.microsoft.com/office/powerpoint/2010/main" val="18749934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AE603-98A6-4C1F-8D6D-A6D53E2287B7}"/>
              </a:ext>
            </a:extLst>
          </p:cNvPr>
          <p:cNvSpPr>
            <a:spLocks noGrp="1"/>
          </p:cNvSpPr>
          <p:nvPr>
            <p:ph type="title"/>
          </p:nvPr>
        </p:nvSpPr>
        <p:spPr>
          <a:xfrm>
            <a:off x="575310" y="60055"/>
            <a:ext cx="7886700" cy="994172"/>
          </a:xfrm>
        </p:spPr>
        <p:txBody>
          <a:bodyPr>
            <a:normAutofit/>
          </a:bodyPr>
          <a:lstStyle/>
          <a:p>
            <a:pPr algn="ctr"/>
            <a:r>
              <a:rPr lang="en-US" sz="2400" b="1" u="sng" dirty="0">
                <a:latin typeface="+mn-lt"/>
              </a:rPr>
              <a:t>Transformer Table </a:t>
            </a:r>
          </a:p>
        </p:txBody>
      </p:sp>
      <p:graphicFrame>
        <p:nvGraphicFramePr>
          <p:cNvPr id="7" name="Table 7">
            <a:extLst>
              <a:ext uri="{FF2B5EF4-FFF2-40B4-BE49-F238E27FC236}">
                <a16:creationId xmlns:a16="http://schemas.microsoft.com/office/drawing/2014/main" xmlns="" id="{1C3B49AA-A426-4FF9-B981-11AFA0A1CADF}"/>
              </a:ext>
            </a:extLst>
          </p:cNvPr>
          <p:cNvGraphicFramePr>
            <a:graphicFrameLocks noGrp="1"/>
          </p:cNvGraphicFramePr>
          <p:nvPr>
            <p:ph idx="1"/>
            <p:extLst>
              <p:ext uri="{D42A27DB-BD31-4B8C-83A1-F6EECF244321}">
                <p14:modId xmlns:p14="http://schemas.microsoft.com/office/powerpoint/2010/main" val="1870721691"/>
              </p:ext>
            </p:extLst>
          </p:nvPr>
        </p:nvGraphicFramePr>
        <p:xfrm>
          <a:off x="681990" y="876301"/>
          <a:ext cx="7940040" cy="3388776"/>
        </p:xfrm>
        <a:graphic>
          <a:graphicData uri="http://schemas.openxmlformats.org/drawingml/2006/table">
            <a:tbl>
              <a:tblPr firstRow="1" bandRow="1">
                <a:tableStyleId>{5C22544A-7EE6-4342-B048-85BDC9FD1C3A}</a:tableStyleId>
              </a:tblPr>
              <a:tblGrid>
                <a:gridCol w="1323340">
                  <a:extLst>
                    <a:ext uri="{9D8B030D-6E8A-4147-A177-3AD203B41FA5}">
                      <a16:colId xmlns:a16="http://schemas.microsoft.com/office/drawing/2014/main" xmlns="" val="116812558"/>
                    </a:ext>
                  </a:extLst>
                </a:gridCol>
                <a:gridCol w="1323340">
                  <a:extLst>
                    <a:ext uri="{9D8B030D-6E8A-4147-A177-3AD203B41FA5}">
                      <a16:colId xmlns:a16="http://schemas.microsoft.com/office/drawing/2014/main" xmlns="" val="2361737198"/>
                    </a:ext>
                  </a:extLst>
                </a:gridCol>
                <a:gridCol w="1323340">
                  <a:extLst>
                    <a:ext uri="{9D8B030D-6E8A-4147-A177-3AD203B41FA5}">
                      <a16:colId xmlns:a16="http://schemas.microsoft.com/office/drawing/2014/main" xmlns="" val="3234902081"/>
                    </a:ext>
                  </a:extLst>
                </a:gridCol>
                <a:gridCol w="1323340">
                  <a:extLst>
                    <a:ext uri="{9D8B030D-6E8A-4147-A177-3AD203B41FA5}">
                      <a16:colId xmlns:a16="http://schemas.microsoft.com/office/drawing/2014/main" xmlns="" val="2814529709"/>
                    </a:ext>
                  </a:extLst>
                </a:gridCol>
                <a:gridCol w="1323340">
                  <a:extLst>
                    <a:ext uri="{9D8B030D-6E8A-4147-A177-3AD203B41FA5}">
                      <a16:colId xmlns:a16="http://schemas.microsoft.com/office/drawing/2014/main" xmlns="" val="2857589901"/>
                    </a:ext>
                  </a:extLst>
                </a:gridCol>
                <a:gridCol w="1323340">
                  <a:extLst>
                    <a:ext uri="{9D8B030D-6E8A-4147-A177-3AD203B41FA5}">
                      <a16:colId xmlns:a16="http://schemas.microsoft.com/office/drawing/2014/main" xmlns="" val="4077780879"/>
                    </a:ext>
                  </a:extLst>
                </a:gridCol>
              </a:tblGrid>
              <a:tr h="556295">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OVERLOADED TRANSFORMERS (WITHIN 100 %)</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extLst>
                  <a:ext uri="{0D108BD9-81ED-4DB2-BD59-A6C34878D82A}">
                    <a16:rowId xmlns:a16="http://schemas.microsoft.com/office/drawing/2014/main" xmlns="" val="1427449987"/>
                  </a:ext>
                </a:extLst>
              </a:tr>
              <a:tr h="368046">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From</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To</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Power Flow - [MVA]</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Loading Limit - [MVA]</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Emergency Loading Limit - [MVA]</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757839448"/>
                  </a:ext>
                </a:extLst>
              </a:tr>
              <a:tr h="333479">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T03</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926.699</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479442769"/>
                  </a:ext>
                </a:extLst>
              </a:tr>
              <a:tr h="670499">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UNDERLOADED TRANSFORMERS </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(WITHIN 50 %)</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extLst>
                  <a:ext uri="{0D108BD9-81ED-4DB2-BD59-A6C34878D82A}">
                    <a16:rowId xmlns:a16="http://schemas.microsoft.com/office/drawing/2014/main" xmlns="" val="884490171"/>
                  </a:ext>
                </a:extLst>
              </a:tr>
              <a:tr h="333479">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From</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To</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Power Flow - [MVA]</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Loading Limit - [MVA]</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nSpc>
                          <a:spcPct val="115000"/>
                        </a:lnSpc>
                      </a:pPr>
                      <a:endParaRPr lang="x-none" sz="1100">
                        <a:effectLst/>
                        <a:latin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664185682"/>
                  </a:ext>
                </a:extLst>
              </a:tr>
              <a:tr h="333479">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T01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43.143</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150</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nSpc>
                          <a:spcPct val="115000"/>
                        </a:lnSpc>
                      </a:pPr>
                      <a:endParaRPr lang="x-none" sz="1100">
                        <a:effectLst/>
                        <a:latin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617471161"/>
                  </a:ext>
                </a:extLst>
              </a:tr>
              <a:tr h="333479">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T02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55.37</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150</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390491722"/>
                  </a:ext>
                </a:extLst>
              </a:tr>
              <a:tr h="333479">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T12</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128.996</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500</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245409237"/>
                  </a:ext>
                </a:extLst>
              </a:tr>
            </a:tbl>
          </a:graphicData>
        </a:graphic>
      </p:graphicFrame>
      <p:sp>
        <p:nvSpPr>
          <p:cNvPr id="5" name="TextBox 4">
            <a:extLst>
              <a:ext uri="{FF2B5EF4-FFF2-40B4-BE49-F238E27FC236}">
                <a16:creationId xmlns:a16="http://schemas.microsoft.com/office/drawing/2014/main" xmlns="" id="{4C9D9109-FC9B-4B1B-8E38-BDAFE1BE7248}"/>
              </a:ext>
            </a:extLst>
          </p:cNvPr>
          <p:cNvSpPr txBox="1"/>
          <p:nvPr/>
        </p:nvSpPr>
        <p:spPr>
          <a:xfrm>
            <a:off x="681990" y="4325817"/>
            <a:ext cx="7940039" cy="561692"/>
          </a:xfrm>
          <a:prstGeom prst="rect">
            <a:avLst/>
          </a:prstGeom>
          <a:noFill/>
        </p:spPr>
        <p:txBody>
          <a:bodyPr wrap="square" lIns="68580" tIns="34290" rIns="68580" bIns="34290">
            <a:spAutoFit/>
          </a:bodyPr>
          <a:lstStyle/>
          <a:p>
            <a:r>
              <a:rPr lang="en-US" sz="1600" dirty="0">
                <a:latin typeface="Times New Roman" panose="02020603050405020304" pitchFamily="18" charset="0"/>
              </a:rPr>
              <a:t>Here,we can see that Transformer T03 is at overloaded condition and T01,T02 and T12 is at underloaded condition</a:t>
            </a:r>
          </a:p>
        </p:txBody>
      </p:sp>
    </p:spTree>
    <p:extLst>
      <p:ext uri="{BB962C8B-B14F-4D97-AF65-F5344CB8AC3E}">
        <p14:creationId xmlns:p14="http://schemas.microsoft.com/office/powerpoint/2010/main" val="3899101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B85514-A77F-4880-B175-F60825886F91}"/>
              </a:ext>
            </a:extLst>
          </p:cNvPr>
          <p:cNvSpPr>
            <a:spLocks noGrp="1"/>
          </p:cNvSpPr>
          <p:nvPr>
            <p:ph type="title"/>
          </p:nvPr>
        </p:nvSpPr>
        <p:spPr/>
        <p:txBody>
          <a:bodyPr>
            <a:normAutofit/>
          </a:bodyPr>
          <a:lstStyle/>
          <a:p>
            <a:pPr algn="ctr"/>
            <a:r>
              <a:rPr lang="en-SG" sz="2400" b="1" u="sng" dirty="0">
                <a:latin typeface="+mn-lt"/>
              </a:rPr>
              <a:t>Generator Table</a:t>
            </a:r>
            <a:endParaRPr lang="x-none" sz="2400" b="1" u="sng" dirty="0">
              <a:latin typeface="+mn-lt"/>
            </a:endParaRPr>
          </a:p>
        </p:txBody>
      </p:sp>
      <p:graphicFrame>
        <p:nvGraphicFramePr>
          <p:cNvPr id="4" name="Table 4">
            <a:extLst>
              <a:ext uri="{FF2B5EF4-FFF2-40B4-BE49-F238E27FC236}">
                <a16:creationId xmlns:a16="http://schemas.microsoft.com/office/drawing/2014/main" xmlns="" id="{6D28A376-AA74-4BDE-8F52-4773DD8F7C58}"/>
              </a:ext>
            </a:extLst>
          </p:cNvPr>
          <p:cNvGraphicFramePr>
            <a:graphicFrameLocks noGrp="1"/>
          </p:cNvGraphicFramePr>
          <p:nvPr>
            <p:ph idx="1"/>
            <p:extLst>
              <p:ext uri="{D42A27DB-BD31-4B8C-83A1-F6EECF244321}">
                <p14:modId xmlns:p14="http://schemas.microsoft.com/office/powerpoint/2010/main" val="3746437695"/>
              </p:ext>
            </p:extLst>
          </p:nvPr>
        </p:nvGraphicFramePr>
        <p:xfrm>
          <a:off x="628650" y="1369219"/>
          <a:ext cx="7559802" cy="994172"/>
        </p:xfrm>
        <a:graphic>
          <a:graphicData uri="http://schemas.openxmlformats.org/drawingml/2006/table">
            <a:tbl>
              <a:tblPr firstRow="1" bandRow="1">
                <a:tableStyleId>{5C22544A-7EE6-4342-B048-85BDC9FD1C3A}</a:tableStyleId>
              </a:tblPr>
              <a:tblGrid>
                <a:gridCol w="1259967">
                  <a:extLst>
                    <a:ext uri="{9D8B030D-6E8A-4147-A177-3AD203B41FA5}">
                      <a16:colId xmlns:a16="http://schemas.microsoft.com/office/drawing/2014/main" xmlns="" val="1852817714"/>
                    </a:ext>
                  </a:extLst>
                </a:gridCol>
                <a:gridCol w="1259967">
                  <a:extLst>
                    <a:ext uri="{9D8B030D-6E8A-4147-A177-3AD203B41FA5}">
                      <a16:colId xmlns:a16="http://schemas.microsoft.com/office/drawing/2014/main" xmlns="" val="2261695213"/>
                    </a:ext>
                  </a:extLst>
                </a:gridCol>
                <a:gridCol w="1259967">
                  <a:extLst>
                    <a:ext uri="{9D8B030D-6E8A-4147-A177-3AD203B41FA5}">
                      <a16:colId xmlns:a16="http://schemas.microsoft.com/office/drawing/2014/main" xmlns="" val="1034797313"/>
                    </a:ext>
                  </a:extLst>
                </a:gridCol>
                <a:gridCol w="1259967">
                  <a:extLst>
                    <a:ext uri="{9D8B030D-6E8A-4147-A177-3AD203B41FA5}">
                      <a16:colId xmlns:a16="http://schemas.microsoft.com/office/drawing/2014/main" xmlns="" val="3643733319"/>
                    </a:ext>
                  </a:extLst>
                </a:gridCol>
                <a:gridCol w="1259967">
                  <a:extLst>
                    <a:ext uri="{9D8B030D-6E8A-4147-A177-3AD203B41FA5}">
                      <a16:colId xmlns:a16="http://schemas.microsoft.com/office/drawing/2014/main" xmlns="" val="702904956"/>
                    </a:ext>
                  </a:extLst>
                </a:gridCol>
                <a:gridCol w="1259967">
                  <a:extLst>
                    <a:ext uri="{9D8B030D-6E8A-4147-A177-3AD203B41FA5}">
                      <a16:colId xmlns:a16="http://schemas.microsoft.com/office/drawing/2014/main" xmlns="" val="649836042"/>
                    </a:ext>
                  </a:extLst>
                </a:gridCol>
              </a:tblGrid>
              <a:tr h="497086">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      </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From</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 Gen - [MW]</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 Gen - [MVAR]</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 Min - [MVAR]</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 Max - [MVAR]</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extLst>
                  <a:ext uri="{0D108BD9-81ED-4DB2-BD59-A6C34878D82A}">
                    <a16:rowId xmlns:a16="http://schemas.microsoft.com/office/drawing/2014/main" xmlns="" val="1369358320"/>
                  </a:ext>
                </a:extLst>
              </a:tr>
              <a:tr h="497086">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G3</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650</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448.06</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-192</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448</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4155103950"/>
                  </a:ext>
                </a:extLst>
              </a:tr>
            </a:tbl>
          </a:graphicData>
        </a:graphic>
      </p:graphicFrame>
      <p:sp>
        <p:nvSpPr>
          <p:cNvPr id="5" name="TextBox 4">
            <a:extLst>
              <a:ext uri="{FF2B5EF4-FFF2-40B4-BE49-F238E27FC236}">
                <a16:creationId xmlns:a16="http://schemas.microsoft.com/office/drawing/2014/main" xmlns="" id="{03480833-5BDD-4852-81A6-066191746C1C}"/>
              </a:ext>
            </a:extLst>
          </p:cNvPr>
          <p:cNvSpPr txBox="1"/>
          <p:nvPr/>
        </p:nvSpPr>
        <p:spPr>
          <a:xfrm>
            <a:off x="571500" y="2780111"/>
            <a:ext cx="7559802" cy="561692"/>
          </a:xfrm>
          <a:prstGeom prst="rect">
            <a:avLst/>
          </a:prstGeom>
          <a:noFill/>
        </p:spPr>
        <p:txBody>
          <a:bodyPr wrap="square" lIns="68580" tIns="34290" rIns="68580" bIns="34290">
            <a:spAutoFit/>
          </a:bodyPr>
          <a:lstStyle/>
          <a:p>
            <a:r>
              <a:rPr lang="en-US" sz="1600" dirty="0">
                <a:latin typeface="Times New Roman" panose="02020603050405020304" pitchFamily="18" charset="0"/>
              </a:rPr>
              <a:t>From the above table,we can see that the reactive power of Generator G03 is 448.06 MVAR which is outside the reactive power limit.</a:t>
            </a:r>
          </a:p>
        </p:txBody>
      </p:sp>
    </p:spTree>
    <p:extLst>
      <p:ext uri="{BB962C8B-B14F-4D97-AF65-F5344CB8AC3E}">
        <p14:creationId xmlns:p14="http://schemas.microsoft.com/office/powerpoint/2010/main" val="1897967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18B60-FD25-4C60-8F77-B26687419DF6}"/>
              </a:ext>
            </a:extLst>
          </p:cNvPr>
          <p:cNvSpPr>
            <a:spLocks noGrp="1"/>
          </p:cNvSpPr>
          <p:nvPr>
            <p:ph type="title"/>
          </p:nvPr>
        </p:nvSpPr>
        <p:spPr>
          <a:xfrm>
            <a:off x="628650" y="167312"/>
            <a:ext cx="7886700" cy="994172"/>
          </a:xfrm>
        </p:spPr>
        <p:txBody>
          <a:bodyPr>
            <a:normAutofit/>
          </a:bodyPr>
          <a:lstStyle/>
          <a:p>
            <a:pPr algn="ctr"/>
            <a:r>
              <a:rPr lang="en-SG" sz="2400" b="1" u="sng" dirty="0">
                <a:latin typeface="+mn-lt"/>
              </a:rPr>
              <a:t>Summary</a:t>
            </a:r>
            <a:endParaRPr lang="x-none" sz="2400" b="1" u="sng" dirty="0">
              <a:latin typeface="+mn-lt"/>
            </a:endParaRPr>
          </a:p>
        </p:txBody>
      </p:sp>
      <p:graphicFrame>
        <p:nvGraphicFramePr>
          <p:cNvPr id="4" name="Content Placeholder 3">
            <a:extLst>
              <a:ext uri="{FF2B5EF4-FFF2-40B4-BE49-F238E27FC236}">
                <a16:creationId xmlns:a16="http://schemas.microsoft.com/office/drawing/2014/main" xmlns="" id="{370E8EEF-C7E7-442D-BB85-CE70B6B5BA53}"/>
              </a:ext>
            </a:extLst>
          </p:cNvPr>
          <p:cNvGraphicFramePr>
            <a:graphicFrameLocks noGrp="1"/>
          </p:cNvGraphicFramePr>
          <p:nvPr>
            <p:ph idx="1"/>
            <p:extLst>
              <p:ext uri="{D42A27DB-BD31-4B8C-83A1-F6EECF244321}">
                <p14:modId xmlns:p14="http://schemas.microsoft.com/office/powerpoint/2010/main" val="1397349008"/>
              </p:ext>
            </p:extLst>
          </p:nvPr>
        </p:nvGraphicFramePr>
        <p:xfrm>
          <a:off x="2123983" y="1161485"/>
          <a:ext cx="5013663" cy="3397105"/>
        </p:xfrm>
        <a:graphic>
          <a:graphicData uri="http://schemas.openxmlformats.org/drawingml/2006/table">
            <a:tbl>
              <a:tblPr firstRow="1" firstCol="1" bandRow="1">
                <a:tableStyleId>{5C22544A-7EE6-4342-B048-85BDC9FD1C3A}</a:tableStyleId>
              </a:tblPr>
              <a:tblGrid>
                <a:gridCol w="1671221">
                  <a:extLst>
                    <a:ext uri="{9D8B030D-6E8A-4147-A177-3AD203B41FA5}">
                      <a16:colId xmlns:a16="http://schemas.microsoft.com/office/drawing/2014/main" xmlns="" val="1524066052"/>
                    </a:ext>
                  </a:extLst>
                </a:gridCol>
                <a:gridCol w="1671221">
                  <a:extLst>
                    <a:ext uri="{9D8B030D-6E8A-4147-A177-3AD203B41FA5}">
                      <a16:colId xmlns:a16="http://schemas.microsoft.com/office/drawing/2014/main" xmlns="" val="1386308388"/>
                    </a:ext>
                  </a:extLst>
                </a:gridCol>
                <a:gridCol w="1671221">
                  <a:extLst>
                    <a:ext uri="{9D8B030D-6E8A-4147-A177-3AD203B41FA5}">
                      <a16:colId xmlns:a16="http://schemas.microsoft.com/office/drawing/2014/main" xmlns="" val="477752515"/>
                    </a:ext>
                  </a:extLst>
                </a:gridCol>
              </a:tblGrid>
              <a:tr h="769121">
                <a:tc>
                  <a:txBody>
                    <a:bodyPr/>
                    <a:lstStyle/>
                    <a:p>
                      <a:pPr algn="ctr">
                        <a:lnSpc>
                          <a:spcPct val="115000"/>
                        </a:lnSpc>
                        <a:spcAft>
                          <a:spcPts val="1000"/>
                        </a:spcAft>
                      </a:pPr>
                      <a:r>
                        <a:rPr lang="en-US" sz="1400" dirty="0">
                          <a:effectLst/>
                          <a:latin typeface="+mn-lt"/>
                        </a:rPr>
                        <a:t>Summary Data</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Active Power</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Reactive Power</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920709106"/>
                  </a:ext>
                </a:extLst>
              </a:tr>
              <a:tr h="328498">
                <a:tc>
                  <a:txBody>
                    <a:bodyPr/>
                    <a:lstStyle/>
                    <a:p>
                      <a:pPr algn="ctr">
                        <a:lnSpc>
                          <a:spcPct val="115000"/>
                        </a:lnSpc>
                        <a:spcAft>
                          <a:spcPts val="1000"/>
                        </a:spcAft>
                      </a:pPr>
                      <a:r>
                        <a:rPr lang="en-US" sz="1400" dirty="0">
                          <a:effectLst/>
                          <a:latin typeface="+mn-lt"/>
                        </a:rPr>
                        <a:t>Total generation</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7031.604</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3680.44</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844113923"/>
                  </a:ext>
                </a:extLst>
              </a:tr>
              <a:tr h="328498">
                <a:tc>
                  <a:txBody>
                    <a:bodyPr/>
                    <a:lstStyle/>
                    <a:p>
                      <a:pPr algn="ctr">
                        <a:lnSpc>
                          <a:spcPct val="115000"/>
                        </a:lnSpc>
                        <a:spcAft>
                          <a:spcPts val="1000"/>
                        </a:spcAft>
                      </a:pPr>
                      <a:r>
                        <a:rPr lang="en-US" sz="1400" dirty="0">
                          <a:effectLst/>
                          <a:latin typeface="+mn-lt"/>
                        </a:rPr>
                        <a:t>Spinning reserve</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8358.396</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endParaRPr lang="x-none" sz="1400" dirty="0">
                        <a:effectLst/>
                        <a:latin typeface="+mn-lt"/>
                        <a:cs typeface="Times New Roman" panose="02020603050405020304" pitchFamily="18" charset="0"/>
                      </a:endParaRPr>
                    </a:p>
                  </a:txBody>
                  <a:tcPr marL="51435" marR="51435" marT="0" marB="0" anchor="ctr"/>
                </a:tc>
                <a:extLst>
                  <a:ext uri="{0D108BD9-81ED-4DB2-BD59-A6C34878D82A}">
                    <a16:rowId xmlns:a16="http://schemas.microsoft.com/office/drawing/2014/main" xmlns="" val="308598294"/>
                  </a:ext>
                </a:extLst>
              </a:tr>
              <a:tr h="328498">
                <a:tc>
                  <a:txBody>
                    <a:bodyPr/>
                    <a:lstStyle/>
                    <a:p>
                      <a:pPr algn="ctr">
                        <a:lnSpc>
                          <a:spcPct val="115000"/>
                        </a:lnSpc>
                        <a:spcAft>
                          <a:spcPts val="1000"/>
                        </a:spcAft>
                      </a:pPr>
                      <a:r>
                        <a:rPr lang="en-US" sz="1400">
                          <a:effectLst/>
                          <a:latin typeface="+mn-lt"/>
                        </a:rPr>
                        <a:t>Static Load</a:t>
                      </a:r>
                      <a:endParaRPr lang="x-none" sz="140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6097.1</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1408.9</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675948905"/>
                  </a:ext>
                </a:extLst>
              </a:tr>
              <a:tr h="328498">
                <a:tc>
                  <a:txBody>
                    <a:bodyPr/>
                    <a:lstStyle/>
                    <a:p>
                      <a:pPr algn="ctr">
                        <a:lnSpc>
                          <a:spcPct val="115000"/>
                        </a:lnSpc>
                        <a:spcAft>
                          <a:spcPts val="1000"/>
                        </a:spcAft>
                      </a:pPr>
                      <a:r>
                        <a:rPr lang="en-US" sz="1400" dirty="0">
                          <a:effectLst/>
                          <a:latin typeface="+mn-lt"/>
                        </a:rPr>
                        <a:t>Motor loads</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800</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387.458</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467203799"/>
                  </a:ext>
                </a:extLst>
              </a:tr>
              <a:tr h="328498">
                <a:tc>
                  <a:txBody>
                    <a:bodyPr/>
                    <a:lstStyle/>
                    <a:p>
                      <a:pPr algn="ctr">
                        <a:lnSpc>
                          <a:spcPct val="115000"/>
                        </a:lnSpc>
                        <a:spcAft>
                          <a:spcPts val="1000"/>
                        </a:spcAft>
                      </a:pPr>
                      <a:r>
                        <a:rPr lang="en-US" sz="1400">
                          <a:effectLst/>
                          <a:latin typeface="+mn-lt"/>
                        </a:rPr>
                        <a:t>Total load</a:t>
                      </a:r>
                      <a:endParaRPr lang="x-none" sz="140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6897.1</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1796.358</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393536829"/>
                  </a:ext>
                </a:extLst>
              </a:tr>
              <a:tr h="328498">
                <a:tc>
                  <a:txBody>
                    <a:bodyPr/>
                    <a:lstStyle/>
                    <a:p>
                      <a:pPr algn="ctr">
                        <a:lnSpc>
                          <a:spcPct val="115000"/>
                        </a:lnSpc>
                        <a:spcAft>
                          <a:spcPts val="1000"/>
                        </a:spcAft>
                      </a:pPr>
                      <a:r>
                        <a:rPr lang="en-US" sz="1400">
                          <a:effectLst/>
                          <a:latin typeface="+mn-lt"/>
                        </a:rPr>
                        <a:t>Line / cable losses</a:t>
                      </a:r>
                      <a:endParaRPr lang="x-none" sz="140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96.047</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458.08</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16699647"/>
                  </a:ext>
                </a:extLst>
              </a:tr>
              <a:tr h="328498">
                <a:tc>
                  <a:txBody>
                    <a:bodyPr/>
                    <a:lstStyle/>
                    <a:p>
                      <a:pPr algn="ctr">
                        <a:lnSpc>
                          <a:spcPct val="115000"/>
                        </a:lnSpc>
                        <a:spcAft>
                          <a:spcPts val="1000"/>
                        </a:spcAft>
                      </a:pPr>
                      <a:r>
                        <a:rPr lang="en-US" sz="1400">
                          <a:effectLst/>
                          <a:latin typeface="+mn-lt"/>
                        </a:rPr>
                        <a:t>Transformer losses</a:t>
                      </a:r>
                      <a:endParaRPr lang="x-none" sz="140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a:effectLst/>
                          <a:latin typeface="+mn-lt"/>
                        </a:rPr>
                        <a:t>35.378</a:t>
                      </a:r>
                      <a:endParaRPr lang="x-none" sz="140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1132.419</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251892015"/>
                  </a:ext>
                </a:extLst>
              </a:tr>
              <a:tr h="328498">
                <a:tc>
                  <a:txBody>
                    <a:bodyPr/>
                    <a:lstStyle/>
                    <a:p>
                      <a:pPr algn="ctr">
                        <a:lnSpc>
                          <a:spcPct val="115000"/>
                        </a:lnSpc>
                        <a:spcAft>
                          <a:spcPts val="1000"/>
                        </a:spcAft>
                      </a:pPr>
                      <a:r>
                        <a:rPr lang="en-US" sz="1400">
                          <a:effectLst/>
                          <a:latin typeface="+mn-lt"/>
                        </a:rPr>
                        <a:t>Total losses</a:t>
                      </a:r>
                      <a:endParaRPr lang="x-none" sz="140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a:effectLst/>
                          <a:latin typeface="+mn-lt"/>
                        </a:rPr>
                        <a:t>132.422</a:t>
                      </a:r>
                      <a:endParaRPr lang="x-none" sz="1400">
                        <a:effectLst/>
                        <a:latin typeface="+mn-lt"/>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latin typeface="+mn-lt"/>
                        </a:rPr>
                        <a:t>1884.499</a:t>
                      </a:r>
                      <a:endParaRPr lang="x-none" sz="1400" dirty="0">
                        <a:effectLst/>
                        <a:latin typeface="+mn-lt"/>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096532977"/>
                  </a:ext>
                </a:extLst>
              </a:tr>
            </a:tbl>
          </a:graphicData>
        </a:graphic>
      </p:graphicFrame>
    </p:spTree>
    <p:extLst>
      <p:ext uri="{BB962C8B-B14F-4D97-AF65-F5344CB8AC3E}">
        <p14:creationId xmlns:p14="http://schemas.microsoft.com/office/powerpoint/2010/main" val="2651223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5AE566-5732-4428-86A8-C6F183E4E1EA}"/>
              </a:ext>
            </a:extLst>
          </p:cNvPr>
          <p:cNvSpPr>
            <a:spLocks noGrp="1"/>
          </p:cNvSpPr>
          <p:nvPr>
            <p:ph type="title"/>
          </p:nvPr>
        </p:nvSpPr>
        <p:spPr/>
        <p:txBody>
          <a:bodyPr>
            <a:normAutofit/>
          </a:bodyPr>
          <a:lstStyle/>
          <a:p>
            <a:r>
              <a:rPr lang="en-SG" sz="2400" b="1" u="sng" dirty="0">
                <a:latin typeface="+mn-lt"/>
              </a:rPr>
              <a:t>Explanation behind the increasing of active generation</a:t>
            </a:r>
            <a:endParaRPr lang="x-none" sz="2400" b="1" u="sng" dirty="0">
              <a:latin typeface="+mn-lt"/>
            </a:endParaRPr>
          </a:p>
        </p:txBody>
      </p:sp>
      <p:sp>
        <p:nvSpPr>
          <p:cNvPr id="3" name="Content Placeholder 2">
            <a:extLst>
              <a:ext uri="{FF2B5EF4-FFF2-40B4-BE49-F238E27FC236}">
                <a16:creationId xmlns:a16="http://schemas.microsoft.com/office/drawing/2014/main" xmlns="" id="{129480BC-324A-4A21-A133-23696A743924}"/>
              </a:ext>
            </a:extLst>
          </p:cNvPr>
          <p:cNvSpPr>
            <a:spLocks noGrp="1"/>
          </p:cNvSpPr>
          <p:nvPr>
            <p:ph idx="1"/>
          </p:nvPr>
        </p:nvSpPr>
        <p:spPr/>
        <p:txBody>
          <a:bodyPr/>
          <a:lstStyle/>
          <a:p>
            <a:pPr marL="0" indent="0" algn="just">
              <a:buNone/>
            </a:pPr>
            <a:r>
              <a:rPr lang="en-US" sz="1800" dirty="0">
                <a:ea typeface="Times New Roman" panose="02020603050405020304" pitchFamily="18" charset="0"/>
                <a:cs typeface="Times New Roman" panose="02020603050405020304" pitchFamily="18" charset="0"/>
              </a:rPr>
              <a:t>Transformer no. 3(T03) is overloaded dangerously as the real power flowing through it is about 144.33 MW higher than its rating (700 MVA). T03 is directly connected to Swing Generator bus (BUS NO. 31). And at BUS 31 only T03 is connected and no other element except the swing generator is connected. Therefore, the real power imbalances supplied by the swing generator is directly flowing through the Transformer 03(T03). Therefore, we have planned to increase the active GENERATION of the remaining 9 generators so that real power imbalance (844.33 MW) supplied by the swing generator will be less than before. And thereby, T03 will not be overloaded. Therefore, we have decided to increase the active generation of each generator (except the swing generator) by 15 MW.</a:t>
            </a:r>
            <a:endParaRPr lang="x-none" sz="1800" dirty="0">
              <a:ea typeface="Calibri" panose="020F0502020204030204" pitchFamily="34" charset="0"/>
              <a:cs typeface="Times New Roman" panose="02020603050405020304" pitchFamily="18" charset="0"/>
            </a:endParaRPr>
          </a:p>
          <a:p>
            <a:pPr marL="0" indent="0">
              <a:buNone/>
            </a:pPr>
            <a:endParaRPr lang="x-none" dirty="0"/>
          </a:p>
        </p:txBody>
      </p:sp>
    </p:spTree>
    <p:extLst>
      <p:ext uri="{BB962C8B-B14F-4D97-AF65-F5344CB8AC3E}">
        <p14:creationId xmlns:p14="http://schemas.microsoft.com/office/powerpoint/2010/main" val="3997182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87B4C0-88F0-492D-8D22-58D0B8F9B3F4}"/>
              </a:ext>
            </a:extLst>
          </p:cNvPr>
          <p:cNvSpPr>
            <a:spLocks noGrp="1"/>
          </p:cNvSpPr>
          <p:nvPr>
            <p:ph type="title"/>
          </p:nvPr>
        </p:nvSpPr>
        <p:spPr>
          <a:xfrm>
            <a:off x="628650" y="91440"/>
            <a:ext cx="7886700" cy="1073325"/>
          </a:xfrm>
        </p:spPr>
        <p:txBody>
          <a:bodyPr>
            <a:normAutofit fontScale="90000"/>
          </a:bodyPr>
          <a:lstStyle/>
          <a:p>
            <a:pPr algn="ctr"/>
            <a:r>
              <a:rPr lang="en-SG" sz="3200" b="1" u="sng" dirty="0">
                <a:latin typeface="+mn-lt"/>
              </a:rPr>
              <a:t>After Active Generation Increase</a:t>
            </a:r>
            <a:r>
              <a:rPr lang="en-SG" sz="2400" dirty="0"/>
              <a:t/>
            </a:r>
            <a:br>
              <a:rPr lang="en-SG" sz="2400" dirty="0"/>
            </a:br>
            <a:r>
              <a:rPr lang="en-SG" sz="2400" dirty="0" smtClean="0"/>
              <a:t/>
            </a:r>
            <a:br>
              <a:rPr lang="en-SG" sz="2400" dirty="0" smtClean="0"/>
            </a:br>
            <a:r>
              <a:rPr lang="en-SG" sz="2700" b="1" u="sng" dirty="0" smtClean="0">
                <a:latin typeface="+mn-lt"/>
              </a:rPr>
              <a:t>Bus </a:t>
            </a:r>
            <a:r>
              <a:rPr lang="en-SG" sz="2700" b="1" u="sng" dirty="0">
                <a:latin typeface="+mn-lt"/>
              </a:rPr>
              <a:t>table</a:t>
            </a:r>
            <a:endParaRPr lang="x-none" sz="2700" b="1" u="sng" dirty="0">
              <a:latin typeface="+mn-lt"/>
            </a:endParaRPr>
          </a:p>
        </p:txBody>
      </p:sp>
      <p:graphicFrame>
        <p:nvGraphicFramePr>
          <p:cNvPr id="7" name="Table 7">
            <a:extLst>
              <a:ext uri="{FF2B5EF4-FFF2-40B4-BE49-F238E27FC236}">
                <a16:creationId xmlns:a16="http://schemas.microsoft.com/office/drawing/2014/main" xmlns="" id="{CBCE0BAE-0313-43BF-82B5-3947E4E2CC1D}"/>
              </a:ext>
            </a:extLst>
          </p:cNvPr>
          <p:cNvGraphicFramePr>
            <a:graphicFrameLocks noGrp="1"/>
          </p:cNvGraphicFramePr>
          <p:nvPr>
            <p:ph idx="1"/>
            <p:extLst>
              <p:ext uri="{D42A27DB-BD31-4B8C-83A1-F6EECF244321}">
                <p14:modId xmlns:p14="http://schemas.microsoft.com/office/powerpoint/2010/main" val="2739315953"/>
              </p:ext>
            </p:extLst>
          </p:nvPr>
        </p:nvGraphicFramePr>
        <p:xfrm>
          <a:off x="628650" y="1637930"/>
          <a:ext cx="7886700" cy="2869713"/>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xmlns="" val="791334240"/>
                    </a:ext>
                  </a:extLst>
                </a:gridCol>
                <a:gridCol w="1314450">
                  <a:extLst>
                    <a:ext uri="{9D8B030D-6E8A-4147-A177-3AD203B41FA5}">
                      <a16:colId xmlns:a16="http://schemas.microsoft.com/office/drawing/2014/main" xmlns="" val="459594800"/>
                    </a:ext>
                  </a:extLst>
                </a:gridCol>
                <a:gridCol w="1323328">
                  <a:extLst>
                    <a:ext uri="{9D8B030D-6E8A-4147-A177-3AD203B41FA5}">
                      <a16:colId xmlns:a16="http://schemas.microsoft.com/office/drawing/2014/main" xmlns="" val="3917772267"/>
                    </a:ext>
                  </a:extLst>
                </a:gridCol>
                <a:gridCol w="1305572">
                  <a:extLst>
                    <a:ext uri="{9D8B030D-6E8A-4147-A177-3AD203B41FA5}">
                      <a16:colId xmlns:a16="http://schemas.microsoft.com/office/drawing/2014/main" xmlns="" val="1833082031"/>
                    </a:ext>
                  </a:extLst>
                </a:gridCol>
                <a:gridCol w="1314450">
                  <a:extLst>
                    <a:ext uri="{9D8B030D-6E8A-4147-A177-3AD203B41FA5}">
                      <a16:colId xmlns:a16="http://schemas.microsoft.com/office/drawing/2014/main" xmlns="" val="1811519403"/>
                    </a:ext>
                  </a:extLst>
                </a:gridCol>
                <a:gridCol w="1314450">
                  <a:extLst>
                    <a:ext uri="{9D8B030D-6E8A-4147-A177-3AD203B41FA5}">
                      <a16:colId xmlns:a16="http://schemas.microsoft.com/office/drawing/2014/main" xmlns="" val="3250517416"/>
                    </a:ext>
                  </a:extLst>
                </a:gridCol>
              </a:tblGrid>
              <a:tr h="318857">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ID</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Zone</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kV Base</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Vmin</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Vmax -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 sol -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extLst>
                  <a:ext uri="{0D108BD9-81ED-4DB2-BD59-A6C34878D82A}">
                    <a16:rowId xmlns:a16="http://schemas.microsoft.com/office/drawing/2014/main" xmlns="" val="3918573568"/>
                  </a:ext>
                </a:extLst>
              </a:tr>
              <a:tr h="318857">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0.886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672197998"/>
                  </a:ext>
                </a:extLst>
              </a:tr>
              <a:tr h="318857">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0.851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268516777"/>
                  </a:ext>
                </a:extLst>
              </a:tr>
              <a:tr h="318857">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0.844</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624891132"/>
                  </a:ext>
                </a:extLst>
              </a:tr>
              <a:tr h="318857">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0.853</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429449452"/>
                  </a:ext>
                </a:extLst>
              </a:tr>
              <a:tr h="318857">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0.817</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4229984144"/>
                  </a:ext>
                </a:extLst>
              </a:tr>
              <a:tr h="318857">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0.804</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107289316"/>
                  </a:ext>
                </a:extLst>
              </a:tr>
              <a:tr h="318857">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0.701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601986732"/>
                  </a:ext>
                </a:extLst>
              </a:tr>
              <a:tr h="318857">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B9_INV</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0.688</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4227882481"/>
                  </a:ext>
                </a:extLst>
              </a:tr>
            </a:tbl>
          </a:graphicData>
        </a:graphic>
      </p:graphicFrame>
    </p:spTree>
    <p:extLst>
      <p:ext uri="{BB962C8B-B14F-4D97-AF65-F5344CB8AC3E}">
        <p14:creationId xmlns:p14="http://schemas.microsoft.com/office/powerpoint/2010/main" val="569452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B01B8-5DF3-4255-B7FA-40AE72831687}"/>
              </a:ext>
            </a:extLst>
          </p:cNvPr>
          <p:cNvSpPr>
            <a:spLocks noGrp="1"/>
          </p:cNvSpPr>
          <p:nvPr>
            <p:ph type="title"/>
          </p:nvPr>
        </p:nvSpPr>
        <p:spPr/>
        <p:txBody>
          <a:bodyPr>
            <a:normAutofit/>
          </a:bodyPr>
          <a:lstStyle/>
          <a:p>
            <a:pPr algn="ctr"/>
            <a:r>
              <a:rPr lang="en-SG" sz="2400" dirty="0"/>
              <a:t/>
            </a:r>
            <a:br>
              <a:rPr lang="en-SG" sz="2400" dirty="0"/>
            </a:br>
            <a:r>
              <a:rPr lang="en-SG" sz="2400" b="1" u="sng" dirty="0">
                <a:latin typeface="+mn-lt"/>
              </a:rPr>
              <a:t>Bus table</a:t>
            </a:r>
            <a:endParaRPr lang="x-none" sz="2400" dirty="0">
              <a:latin typeface="+mn-lt"/>
            </a:endParaRPr>
          </a:p>
        </p:txBody>
      </p:sp>
      <p:graphicFrame>
        <p:nvGraphicFramePr>
          <p:cNvPr id="4" name="Table 4">
            <a:extLst>
              <a:ext uri="{FF2B5EF4-FFF2-40B4-BE49-F238E27FC236}">
                <a16:creationId xmlns:a16="http://schemas.microsoft.com/office/drawing/2014/main" xmlns="" id="{A488FFDE-909D-48EE-8D13-D62EA2DBEE3A}"/>
              </a:ext>
            </a:extLst>
          </p:cNvPr>
          <p:cNvGraphicFramePr>
            <a:graphicFrameLocks noGrp="1"/>
          </p:cNvGraphicFramePr>
          <p:nvPr>
            <p:ph idx="1"/>
            <p:extLst>
              <p:ext uri="{D42A27DB-BD31-4B8C-83A1-F6EECF244321}">
                <p14:modId xmlns:p14="http://schemas.microsoft.com/office/powerpoint/2010/main" val="958318835"/>
              </p:ext>
            </p:extLst>
          </p:nvPr>
        </p:nvGraphicFramePr>
        <p:xfrm>
          <a:off x="628650" y="1369219"/>
          <a:ext cx="7886700" cy="235697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xmlns="" val="2739077824"/>
                    </a:ext>
                  </a:extLst>
                </a:gridCol>
                <a:gridCol w="1314450">
                  <a:extLst>
                    <a:ext uri="{9D8B030D-6E8A-4147-A177-3AD203B41FA5}">
                      <a16:colId xmlns:a16="http://schemas.microsoft.com/office/drawing/2014/main" xmlns="" val="1195672810"/>
                    </a:ext>
                  </a:extLst>
                </a:gridCol>
                <a:gridCol w="1314450">
                  <a:extLst>
                    <a:ext uri="{9D8B030D-6E8A-4147-A177-3AD203B41FA5}">
                      <a16:colId xmlns:a16="http://schemas.microsoft.com/office/drawing/2014/main" xmlns="" val="3182861939"/>
                    </a:ext>
                  </a:extLst>
                </a:gridCol>
                <a:gridCol w="1314450">
                  <a:extLst>
                    <a:ext uri="{9D8B030D-6E8A-4147-A177-3AD203B41FA5}">
                      <a16:colId xmlns:a16="http://schemas.microsoft.com/office/drawing/2014/main" xmlns="" val="4177988722"/>
                    </a:ext>
                  </a:extLst>
                </a:gridCol>
                <a:gridCol w="1314450">
                  <a:extLst>
                    <a:ext uri="{9D8B030D-6E8A-4147-A177-3AD203B41FA5}">
                      <a16:colId xmlns:a16="http://schemas.microsoft.com/office/drawing/2014/main" xmlns="" val="3321570931"/>
                    </a:ext>
                  </a:extLst>
                </a:gridCol>
                <a:gridCol w="1314450">
                  <a:extLst>
                    <a:ext uri="{9D8B030D-6E8A-4147-A177-3AD203B41FA5}">
                      <a16:colId xmlns:a16="http://schemas.microsoft.com/office/drawing/2014/main" xmlns="" val="4108229787"/>
                    </a:ext>
                  </a:extLst>
                </a:gridCol>
              </a:tblGrid>
              <a:tr h="235697">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ID</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Zone</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kV Base</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Vmin</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Vmax -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 sol -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extLst>
                  <a:ext uri="{0D108BD9-81ED-4DB2-BD59-A6C34878D82A}">
                    <a16:rowId xmlns:a16="http://schemas.microsoft.com/office/drawing/2014/main" xmlns="" val="1823379937"/>
                  </a:ext>
                </a:extLst>
              </a:tr>
              <a:tr h="235697">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0.886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644363694"/>
                  </a:ext>
                </a:extLst>
              </a:tr>
              <a:tr h="235697">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0.874</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4083103103"/>
                  </a:ext>
                </a:extLst>
              </a:tr>
              <a:tr h="235697">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138</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0.855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221904161"/>
                  </a:ext>
                </a:extLst>
              </a:tr>
              <a:tr h="235697">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0.881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581150067"/>
                  </a:ext>
                </a:extLst>
              </a:tr>
              <a:tr h="235697">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0.876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638008185"/>
                  </a:ext>
                </a:extLst>
              </a:tr>
              <a:tr h="235697">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041127080"/>
                  </a:ext>
                </a:extLst>
              </a:tr>
              <a:tr h="235697">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413747025"/>
                  </a:ext>
                </a:extLst>
              </a:tr>
              <a:tr h="235697">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0.931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083650987"/>
                  </a:ext>
                </a:extLst>
              </a:tr>
              <a:tr h="235697">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0.912</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677238920"/>
                  </a:ext>
                </a:extLst>
              </a:tr>
            </a:tbl>
          </a:graphicData>
        </a:graphic>
      </p:graphicFrame>
      <p:sp>
        <p:nvSpPr>
          <p:cNvPr id="5" name="TextBox 4">
            <a:extLst>
              <a:ext uri="{FF2B5EF4-FFF2-40B4-BE49-F238E27FC236}">
                <a16:creationId xmlns:a16="http://schemas.microsoft.com/office/drawing/2014/main" xmlns="" id="{14546A6D-FB3A-4A5F-91A4-8AE3C58BB420}"/>
              </a:ext>
            </a:extLst>
          </p:cNvPr>
          <p:cNvSpPr txBox="1"/>
          <p:nvPr/>
        </p:nvSpPr>
        <p:spPr>
          <a:xfrm>
            <a:off x="628650" y="4039062"/>
            <a:ext cx="7886700" cy="807913"/>
          </a:xfrm>
          <a:prstGeom prst="rect">
            <a:avLst/>
          </a:prstGeom>
          <a:noFill/>
        </p:spPr>
        <p:txBody>
          <a:bodyPr wrap="square" lIns="68580" tIns="34290" rIns="68580" bIns="34290">
            <a:spAutoFit/>
          </a:bodyPr>
          <a:lstStyle/>
          <a:p>
            <a:r>
              <a:rPr lang="en-US" sz="1600" dirty="0">
                <a:latin typeface="Times New Roman" panose="02020603050405020304" pitchFamily="18" charset="0"/>
                <a:ea typeface="Calibri" panose="020F0502020204030204" pitchFamily="34" charset="0"/>
              </a:rPr>
              <a:t>Here, we can notice that Bus No. 3,4,5,6,7,8,9,10,11,12,14,15,16,17 and 18 are outside the voltage limit which is at Under Voltage condition and the Bus No. 36 is at Over Voltage condition.</a:t>
            </a:r>
            <a:r>
              <a:rPr lang="en-US" sz="1600" b="1" dirty="0">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28872081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E8119F-9363-4902-BCBA-B7D5F91EF056}"/>
              </a:ext>
            </a:extLst>
          </p:cNvPr>
          <p:cNvSpPr>
            <a:spLocks noGrp="1"/>
          </p:cNvSpPr>
          <p:nvPr>
            <p:ph type="title"/>
          </p:nvPr>
        </p:nvSpPr>
        <p:spPr>
          <a:xfrm>
            <a:off x="628650" y="273844"/>
            <a:ext cx="7886700" cy="297656"/>
          </a:xfrm>
        </p:spPr>
        <p:txBody>
          <a:bodyPr>
            <a:noAutofit/>
          </a:bodyPr>
          <a:lstStyle/>
          <a:p>
            <a:pPr algn="ctr"/>
            <a:r>
              <a:rPr lang="en-SG" sz="2400" b="1" u="sng" dirty="0">
                <a:latin typeface="+mn-lt"/>
              </a:rPr>
              <a:t>Branch Table</a:t>
            </a:r>
            <a:endParaRPr lang="x-none" sz="2400" b="1" u="sng" dirty="0">
              <a:latin typeface="+mn-lt"/>
            </a:endParaRPr>
          </a:p>
        </p:txBody>
      </p:sp>
      <p:graphicFrame>
        <p:nvGraphicFramePr>
          <p:cNvPr id="7" name="Table 7">
            <a:extLst>
              <a:ext uri="{FF2B5EF4-FFF2-40B4-BE49-F238E27FC236}">
                <a16:creationId xmlns:a16="http://schemas.microsoft.com/office/drawing/2014/main" xmlns="" id="{C14A16E2-0F42-41F2-B37F-3FB2130FCDED}"/>
              </a:ext>
            </a:extLst>
          </p:cNvPr>
          <p:cNvGraphicFramePr>
            <a:graphicFrameLocks noGrp="1"/>
          </p:cNvGraphicFramePr>
          <p:nvPr>
            <p:ph idx="1"/>
            <p:extLst>
              <p:ext uri="{D42A27DB-BD31-4B8C-83A1-F6EECF244321}">
                <p14:modId xmlns:p14="http://schemas.microsoft.com/office/powerpoint/2010/main" val="3587233574"/>
              </p:ext>
            </p:extLst>
          </p:nvPr>
        </p:nvGraphicFramePr>
        <p:xfrm>
          <a:off x="715207" y="708660"/>
          <a:ext cx="7886700" cy="3683910"/>
        </p:xfrm>
        <a:graphic>
          <a:graphicData uri="http://schemas.openxmlformats.org/drawingml/2006/table">
            <a:tbl>
              <a:tblPr firstRow="1" bandRow="1">
                <a:tableStyleId>{5C22544A-7EE6-4342-B048-85BDC9FD1C3A}</a:tableStyleId>
              </a:tblPr>
              <a:tblGrid>
                <a:gridCol w="525780">
                  <a:extLst>
                    <a:ext uri="{9D8B030D-6E8A-4147-A177-3AD203B41FA5}">
                      <a16:colId xmlns:a16="http://schemas.microsoft.com/office/drawing/2014/main" xmlns="" val="330862037"/>
                    </a:ext>
                  </a:extLst>
                </a:gridCol>
                <a:gridCol w="525780">
                  <a:extLst>
                    <a:ext uri="{9D8B030D-6E8A-4147-A177-3AD203B41FA5}">
                      <a16:colId xmlns:a16="http://schemas.microsoft.com/office/drawing/2014/main" xmlns="" val="2514415115"/>
                    </a:ext>
                  </a:extLst>
                </a:gridCol>
                <a:gridCol w="525780">
                  <a:extLst>
                    <a:ext uri="{9D8B030D-6E8A-4147-A177-3AD203B41FA5}">
                      <a16:colId xmlns:a16="http://schemas.microsoft.com/office/drawing/2014/main" xmlns="" val="2622314356"/>
                    </a:ext>
                  </a:extLst>
                </a:gridCol>
                <a:gridCol w="525780">
                  <a:extLst>
                    <a:ext uri="{9D8B030D-6E8A-4147-A177-3AD203B41FA5}">
                      <a16:colId xmlns:a16="http://schemas.microsoft.com/office/drawing/2014/main" xmlns="" val="1446465349"/>
                    </a:ext>
                  </a:extLst>
                </a:gridCol>
                <a:gridCol w="525780">
                  <a:extLst>
                    <a:ext uri="{9D8B030D-6E8A-4147-A177-3AD203B41FA5}">
                      <a16:colId xmlns:a16="http://schemas.microsoft.com/office/drawing/2014/main" xmlns="" val="3047019986"/>
                    </a:ext>
                  </a:extLst>
                </a:gridCol>
                <a:gridCol w="525780">
                  <a:extLst>
                    <a:ext uri="{9D8B030D-6E8A-4147-A177-3AD203B41FA5}">
                      <a16:colId xmlns:a16="http://schemas.microsoft.com/office/drawing/2014/main" xmlns="" val="2060159633"/>
                    </a:ext>
                  </a:extLst>
                </a:gridCol>
                <a:gridCol w="525780">
                  <a:extLst>
                    <a:ext uri="{9D8B030D-6E8A-4147-A177-3AD203B41FA5}">
                      <a16:colId xmlns:a16="http://schemas.microsoft.com/office/drawing/2014/main" xmlns="" val="3670907130"/>
                    </a:ext>
                  </a:extLst>
                </a:gridCol>
                <a:gridCol w="525780">
                  <a:extLst>
                    <a:ext uri="{9D8B030D-6E8A-4147-A177-3AD203B41FA5}">
                      <a16:colId xmlns:a16="http://schemas.microsoft.com/office/drawing/2014/main" xmlns="" val="2134388324"/>
                    </a:ext>
                  </a:extLst>
                </a:gridCol>
                <a:gridCol w="525780">
                  <a:extLst>
                    <a:ext uri="{9D8B030D-6E8A-4147-A177-3AD203B41FA5}">
                      <a16:colId xmlns:a16="http://schemas.microsoft.com/office/drawing/2014/main" xmlns="" val="687848880"/>
                    </a:ext>
                  </a:extLst>
                </a:gridCol>
                <a:gridCol w="525780">
                  <a:extLst>
                    <a:ext uri="{9D8B030D-6E8A-4147-A177-3AD203B41FA5}">
                      <a16:colId xmlns:a16="http://schemas.microsoft.com/office/drawing/2014/main" xmlns="" val="2164414423"/>
                    </a:ext>
                  </a:extLst>
                </a:gridCol>
                <a:gridCol w="525780">
                  <a:extLst>
                    <a:ext uri="{9D8B030D-6E8A-4147-A177-3AD203B41FA5}">
                      <a16:colId xmlns:a16="http://schemas.microsoft.com/office/drawing/2014/main" xmlns="" val="3908002937"/>
                    </a:ext>
                  </a:extLst>
                </a:gridCol>
                <a:gridCol w="525780">
                  <a:extLst>
                    <a:ext uri="{9D8B030D-6E8A-4147-A177-3AD203B41FA5}">
                      <a16:colId xmlns:a16="http://schemas.microsoft.com/office/drawing/2014/main" xmlns="" val="3209232012"/>
                    </a:ext>
                  </a:extLst>
                </a:gridCol>
                <a:gridCol w="525780">
                  <a:extLst>
                    <a:ext uri="{9D8B030D-6E8A-4147-A177-3AD203B41FA5}">
                      <a16:colId xmlns:a16="http://schemas.microsoft.com/office/drawing/2014/main" xmlns="" val="4133360633"/>
                    </a:ext>
                  </a:extLst>
                </a:gridCol>
                <a:gridCol w="525780">
                  <a:extLst>
                    <a:ext uri="{9D8B030D-6E8A-4147-A177-3AD203B41FA5}">
                      <a16:colId xmlns:a16="http://schemas.microsoft.com/office/drawing/2014/main" xmlns="" val="1186358904"/>
                    </a:ext>
                  </a:extLst>
                </a:gridCol>
                <a:gridCol w="525780">
                  <a:extLst>
                    <a:ext uri="{9D8B030D-6E8A-4147-A177-3AD203B41FA5}">
                      <a16:colId xmlns:a16="http://schemas.microsoft.com/office/drawing/2014/main" xmlns="" val="1138761138"/>
                    </a:ext>
                  </a:extLst>
                </a:gridCol>
              </a:tblGrid>
              <a:tr h="743856">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From</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To</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DBase ID</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Type</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kV Nominal</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Length</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 [MW]</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 [MVAR]</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 [MVA]</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 Factor [%]</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 [</a:t>
                      </a:r>
                      <a:r>
                        <a:rPr lang="en-US"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a:t>
                      </a: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 angle [deg]</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 losses [MW]</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 losses [MVAR]</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extLst>
                  <a:ext uri="{0D108BD9-81ED-4DB2-BD59-A6C34878D82A}">
                    <a16:rowId xmlns:a16="http://schemas.microsoft.com/office/drawing/2014/main" xmlns="" val="477089033"/>
                  </a:ext>
                </a:extLst>
              </a:tr>
              <a:tr h="292675">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L3</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L3</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101.2</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501.87</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473.05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689.67</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72.8</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7.142</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-63.6</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6.77</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56.79</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665067588"/>
                  </a:ext>
                </a:extLst>
              </a:tr>
              <a:tr h="371928">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L9</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L9</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17.4</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609.36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-232.93</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652.36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-93.4</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7.729</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146.2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1.19</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12.38</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616641358"/>
                  </a:ext>
                </a:extLst>
              </a:tr>
              <a:tr h="292675">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L10</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75.1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45.93</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290.6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294.21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3.486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-93.9</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4.06</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03706504"/>
                  </a:ext>
                </a:extLst>
              </a:tr>
              <a:tr h="292675">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61.7</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227.67</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316.7</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390.04</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58.4</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4.574</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1.27</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11.7</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380607157"/>
                  </a:ext>
                </a:extLst>
              </a:tr>
              <a:tr h="371928">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151.82</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-208.25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257.71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-58.9</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3.022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114.4</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565409581"/>
                  </a:ext>
                </a:extLst>
              </a:tr>
              <a:tr h="292675">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L14</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L14</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243.3</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484.78</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333.21</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588.25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-82.4</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7.313</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158.6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12.53</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177.17</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322585612"/>
                  </a:ext>
                </a:extLst>
              </a:tr>
              <a:tr h="292675">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L16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28.8</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172.16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241.77</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296.8</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58</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3.349</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-64.9</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-0.75</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29850201"/>
                  </a:ext>
                </a:extLst>
              </a:tr>
              <a:tr h="292675">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L20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L20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63</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144.28</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-300.3</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333.16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-43.3</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3.661</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97.1</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1.16</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-2.53</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515375391"/>
                  </a:ext>
                </a:extLst>
              </a:tr>
              <a:tr h="371928">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L27</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L27</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619.29</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-233.12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661.72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-93.6</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6.881</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144.4</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3.7</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40.38</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715117105"/>
                  </a:ext>
                </a:extLst>
              </a:tr>
            </a:tbl>
          </a:graphicData>
        </a:graphic>
      </p:graphicFrame>
      <p:sp>
        <p:nvSpPr>
          <p:cNvPr id="5" name="TextBox 4">
            <a:extLst>
              <a:ext uri="{FF2B5EF4-FFF2-40B4-BE49-F238E27FC236}">
                <a16:creationId xmlns:a16="http://schemas.microsoft.com/office/drawing/2014/main" xmlns="" id="{BEE8A24A-E387-4738-A275-E1F66C90556C}"/>
              </a:ext>
            </a:extLst>
          </p:cNvPr>
          <p:cNvSpPr txBox="1"/>
          <p:nvPr/>
        </p:nvSpPr>
        <p:spPr>
          <a:xfrm>
            <a:off x="701455" y="4410603"/>
            <a:ext cx="7886699" cy="284693"/>
          </a:xfrm>
          <a:prstGeom prst="rect">
            <a:avLst/>
          </a:prstGeom>
          <a:noFill/>
        </p:spPr>
        <p:txBody>
          <a:bodyPr wrap="square" lIns="68580" tIns="34290" rIns="68580" bIns="34290">
            <a:spAutoFit/>
          </a:bodyPr>
          <a:lstStyle/>
          <a:p>
            <a:r>
              <a:rPr lang="en-US" dirty="0">
                <a:latin typeface="Times New Roman" panose="02020603050405020304" pitchFamily="18" charset="0"/>
                <a:ea typeface="Calibri" panose="020F0502020204030204" pitchFamily="34" charset="0"/>
              </a:rPr>
              <a:t>Here,Line No. 3,9,10,11,12,14,16,20,27 gives the passage of reactive power of more than 200 MVAR.</a:t>
            </a:r>
          </a:p>
        </p:txBody>
      </p:sp>
    </p:spTree>
    <p:extLst>
      <p:ext uri="{BB962C8B-B14F-4D97-AF65-F5344CB8AC3E}">
        <p14:creationId xmlns:p14="http://schemas.microsoft.com/office/powerpoint/2010/main" val="809818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9D3895-2FE1-4166-99BE-10BCCF0530E6}"/>
              </a:ext>
            </a:extLst>
          </p:cNvPr>
          <p:cNvSpPr>
            <a:spLocks noGrp="1"/>
          </p:cNvSpPr>
          <p:nvPr>
            <p:ph type="ctrTitle"/>
          </p:nvPr>
        </p:nvSpPr>
        <p:spPr/>
        <p:txBody>
          <a:bodyPr/>
          <a:lstStyle/>
          <a:p>
            <a:r>
              <a:rPr lang="en-SG" dirty="0">
                <a:latin typeface="Times New Roman" panose="02020603050405020304" pitchFamily="18" charset="0"/>
                <a:cs typeface="Times New Roman" panose="02020603050405020304" pitchFamily="18" charset="0"/>
              </a:rPr>
              <a:t>Load Flow Outputs</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7721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937CA-D1B4-4BBC-8AAC-D4CB89C07A92}"/>
              </a:ext>
            </a:extLst>
          </p:cNvPr>
          <p:cNvSpPr>
            <a:spLocks noGrp="1"/>
          </p:cNvSpPr>
          <p:nvPr>
            <p:ph type="title"/>
          </p:nvPr>
        </p:nvSpPr>
        <p:spPr>
          <a:xfrm>
            <a:off x="628650" y="152401"/>
            <a:ext cx="7886700" cy="777239"/>
          </a:xfrm>
        </p:spPr>
        <p:txBody>
          <a:bodyPr>
            <a:normAutofit/>
          </a:bodyPr>
          <a:lstStyle/>
          <a:p>
            <a:pPr algn="ctr"/>
            <a:r>
              <a:rPr lang="en-SG" sz="2400" b="1" u="sng" dirty="0">
                <a:latin typeface="+mn-lt"/>
              </a:rPr>
              <a:t>Transformer</a:t>
            </a:r>
            <a:endParaRPr lang="x-none" sz="2400" b="1" u="sng" dirty="0">
              <a:latin typeface="+mn-lt"/>
            </a:endParaRPr>
          </a:p>
        </p:txBody>
      </p:sp>
      <p:graphicFrame>
        <p:nvGraphicFramePr>
          <p:cNvPr id="4" name="Table 4">
            <a:extLst>
              <a:ext uri="{FF2B5EF4-FFF2-40B4-BE49-F238E27FC236}">
                <a16:creationId xmlns:a16="http://schemas.microsoft.com/office/drawing/2014/main" xmlns="" id="{B3C62FF6-3CC1-4740-BC71-F0EAF437EB52}"/>
              </a:ext>
            </a:extLst>
          </p:cNvPr>
          <p:cNvGraphicFramePr>
            <a:graphicFrameLocks noGrp="1"/>
          </p:cNvGraphicFramePr>
          <p:nvPr>
            <p:ph idx="1"/>
            <p:extLst>
              <p:ext uri="{D42A27DB-BD31-4B8C-83A1-F6EECF244321}">
                <p14:modId xmlns:p14="http://schemas.microsoft.com/office/powerpoint/2010/main" val="2751276772"/>
              </p:ext>
            </p:extLst>
          </p:nvPr>
        </p:nvGraphicFramePr>
        <p:xfrm>
          <a:off x="628650" y="777241"/>
          <a:ext cx="7886700" cy="3301636"/>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xmlns="" val="3604435797"/>
                    </a:ext>
                  </a:extLst>
                </a:gridCol>
                <a:gridCol w="1314450">
                  <a:extLst>
                    <a:ext uri="{9D8B030D-6E8A-4147-A177-3AD203B41FA5}">
                      <a16:colId xmlns:a16="http://schemas.microsoft.com/office/drawing/2014/main" xmlns="" val="1073519317"/>
                    </a:ext>
                  </a:extLst>
                </a:gridCol>
                <a:gridCol w="1314450">
                  <a:extLst>
                    <a:ext uri="{9D8B030D-6E8A-4147-A177-3AD203B41FA5}">
                      <a16:colId xmlns:a16="http://schemas.microsoft.com/office/drawing/2014/main" xmlns="" val="2120069514"/>
                    </a:ext>
                  </a:extLst>
                </a:gridCol>
                <a:gridCol w="1314450">
                  <a:extLst>
                    <a:ext uri="{9D8B030D-6E8A-4147-A177-3AD203B41FA5}">
                      <a16:colId xmlns:a16="http://schemas.microsoft.com/office/drawing/2014/main" xmlns="" val="2698815988"/>
                    </a:ext>
                  </a:extLst>
                </a:gridCol>
                <a:gridCol w="1314450">
                  <a:extLst>
                    <a:ext uri="{9D8B030D-6E8A-4147-A177-3AD203B41FA5}">
                      <a16:colId xmlns:a16="http://schemas.microsoft.com/office/drawing/2014/main" xmlns="" val="3902096608"/>
                    </a:ext>
                  </a:extLst>
                </a:gridCol>
                <a:gridCol w="1314450">
                  <a:extLst>
                    <a:ext uri="{9D8B030D-6E8A-4147-A177-3AD203B41FA5}">
                      <a16:colId xmlns:a16="http://schemas.microsoft.com/office/drawing/2014/main" xmlns="" val="3467175108"/>
                    </a:ext>
                  </a:extLst>
                </a:gridCol>
              </a:tblGrid>
              <a:tr h="552069">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OVERLOADED TRANSFORMERS (WITHIN 100 %)</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extLst>
                  <a:ext uri="{0D108BD9-81ED-4DB2-BD59-A6C34878D82A}">
                    <a16:rowId xmlns:a16="http://schemas.microsoft.com/office/drawing/2014/main" xmlns="" val="3229882743"/>
                  </a:ext>
                </a:extLst>
              </a:tr>
              <a:tr h="368046">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From</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To</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Power Flow - [MVA]</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Loading Limit - [MVA]</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Emergency Loading Limit - [MVA]</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477740129"/>
                  </a:ext>
                </a:extLst>
              </a:tr>
              <a:tr h="343444">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T03</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772.205</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688753963"/>
                  </a:ext>
                </a:extLst>
              </a:tr>
              <a:tr h="552069">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UNDERLOADED TRANSFORMERS (WITHIN 50 %)</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solidFill>
                      <a:srgbClr val="92D050"/>
                    </a:solidFill>
                  </a:tcPr>
                </a:tc>
                <a:extLst>
                  <a:ext uri="{0D108BD9-81ED-4DB2-BD59-A6C34878D82A}">
                    <a16:rowId xmlns:a16="http://schemas.microsoft.com/office/drawing/2014/main" xmlns="" val="3577477189"/>
                  </a:ext>
                </a:extLst>
              </a:tr>
              <a:tr h="343444">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From</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To</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Power Flow - [MVA]</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Loading Limit - [MVA]</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nSpc>
                          <a:spcPct val="115000"/>
                        </a:lnSpc>
                      </a:pPr>
                      <a:endParaRPr lang="x-none" sz="1100">
                        <a:effectLst/>
                        <a:latin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804351560"/>
                  </a:ext>
                </a:extLst>
              </a:tr>
              <a:tr h="343444">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T01</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41.127</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150</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nSpc>
                          <a:spcPct val="115000"/>
                        </a:lnSpc>
                      </a:pPr>
                      <a:endParaRPr lang="x-none" sz="1100">
                        <a:effectLst/>
                        <a:latin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53445669"/>
                  </a:ext>
                </a:extLst>
              </a:tr>
              <a:tr h="343444">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T02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52.957</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150</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281311058"/>
                  </a:ext>
                </a:extLst>
              </a:tr>
              <a:tr h="343444">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T12</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98.217</a:t>
                      </a:r>
                      <a:endParaRPr lang="x-non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500</a:t>
                      </a:r>
                      <a:endParaRPr lang="x-non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nSpc>
                          <a:spcPct val="115000"/>
                        </a:lnSpc>
                      </a:pPr>
                      <a:endParaRPr lang="x-none" sz="1100" dirty="0">
                        <a:effectLst/>
                        <a:latin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828662847"/>
                  </a:ext>
                </a:extLst>
              </a:tr>
            </a:tbl>
          </a:graphicData>
        </a:graphic>
      </p:graphicFrame>
      <p:sp>
        <p:nvSpPr>
          <p:cNvPr id="5" name="TextBox 4">
            <a:extLst>
              <a:ext uri="{FF2B5EF4-FFF2-40B4-BE49-F238E27FC236}">
                <a16:creationId xmlns:a16="http://schemas.microsoft.com/office/drawing/2014/main" xmlns="" id="{F7575556-EF53-48CF-B714-2658ABC8D06E}"/>
              </a:ext>
            </a:extLst>
          </p:cNvPr>
          <p:cNvSpPr txBox="1"/>
          <p:nvPr/>
        </p:nvSpPr>
        <p:spPr>
          <a:xfrm>
            <a:off x="525780" y="4227761"/>
            <a:ext cx="8526780" cy="315471"/>
          </a:xfrm>
          <a:prstGeom prst="rect">
            <a:avLst/>
          </a:prstGeom>
          <a:noFill/>
        </p:spPr>
        <p:txBody>
          <a:bodyPr wrap="square" lIns="68580" tIns="34290" rIns="68580" bIns="34290">
            <a:spAutoFit/>
          </a:bodyPr>
          <a:lstStyle/>
          <a:p>
            <a:r>
              <a:rPr lang="en-US" sz="1600" dirty="0">
                <a:latin typeface="Times New Roman" panose="02020603050405020304" pitchFamily="18" charset="0"/>
              </a:rPr>
              <a:t>Here Transformer T03 is at overloaded condition and T01,T02 and T12 is at underloaded condition.</a:t>
            </a:r>
          </a:p>
        </p:txBody>
      </p:sp>
    </p:spTree>
    <p:extLst>
      <p:ext uri="{BB962C8B-B14F-4D97-AF65-F5344CB8AC3E}">
        <p14:creationId xmlns:p14="http://schemas.microsoft.com/office/powerpoint/2010/main" val="16305911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1E43B3-4417-4B0B-A637-44A5248AC0E1}"/>
              </a:ext>
            </a:extLst>
          </p:cNvPr>
          <p:cNvSpPr>
            <a:spLocks noGrp="1"/>
          </p:cNvSpPr>
          <p:nvPr>
            <p:ph type="title"/>
          </p:nvPr>
        </p:nvSpPr>
        <p:spPr>
          <a:xfrm>
            <a:off x="628650" y="1"/>
            <a:ext cx="7886700" cy="825595"/>
          </a:xfrm>
        </p:spPr>
        <p:txBody>
          <a:bodyPr>
            <a:normAutofit/>
          </a:bodyPr>
          <a:lstStyle/>
          <a:p>
            <a:pPr algn="ctr"/>
            <a:r>
              <a:rPr lang="en-SG" sz="2400" b="1" u="sng" dirty="0">
                <a:latin typeface="+mn-lt"/>
              </a:rPr>
              <a:t>Dc Line Report </a:t>
            </a:r>
            <a:endParaRPr lang="x-none" sz="2400" b="1" u="sng" dirty="0">
              <a:latin typeface="+mn-lt"/>
            </a:endParaRPr>
          </a:p>
        </p:txBody>
      </p:sp>
      <p:graphicFrame>
        <p:nvGraphicFramePr>
          <p:cNvPr id="4" name="Content Placeholder 3">
            <a:extLst>
              <a:ext uri="{FF2B5EF4-FFF2-40B4-BE49-F238E27FC236}">
                <a16:creationId xmlns:a16="http://schemas.microsoft.com/office/drawing/2014/main" xmlns="" id="{D3A923B1-A69C-4109-9DA3-D349C3BE0EA2}"/>
              </a:ext>
            </a:extLst>
          </p:cNvPr>
          <p:cNvGraphicFramePr>
            <a:graphicFrameLocks noGrp="1"/>
          </p:cNvGraphicFramePr>
          <p:nvPr>
            <p:ph idx="1"/>
            <p:extLst>
              <p:ext uri="{D42A27DB-BD31-4B8C-83A1-F6EECF244321}">
                <p14:modId xmlns:p14="http://schemas.microsoft.com/office/powerpoint/2010/main" val="255975245"/>
              </p:ext>
            </p:extLst>
          </p:nvPr>
        </p:nvGraphicFramePr>
        <p:xfrm>
          <a:off x="388620" y="1028700"/>
          <a:ext cx="8343899" cy="1543050"/>
        </p:xfrm>
        <a:graphic>
          <a:graphicData uri="http://schemas.openxmlformats.org/drawingml/2006/table">
            <a:tbl>
              <a:tblPr firstRow="1" firstCol="1" bandRow="1">
                <a:tableStyleId>{5C22544A-7EE6-4342-B048-85BDC9FD1C3A}</a:tableStyleId>
              </a:tblPr>
              <a:tblGrid>
                <a:gridCol w="607856">
                  <a:extLst>
                    <a:ext uri="{9D8B030D-6E8A-4147-A177-3AD203B41FA5}">
                      <a16:colId xmlns:a16="http://schemas.microsoft.com/office/drawing/2014/main" xmlns="" val="1202782976"/>
                    </a:ext>
                  </a:extLst>
                </a:gridCol>
                <a:gridCol w="616024">
                  <a:extLst>
                    <a:ext uri="{9D8B030D-6E8A-4147-A177-3AD203B41FA5}">
                      <a16:colId xmlns:a16="http://schemas.microsoft.com/office/drawing/2014/main" xmlns="" val="922936767"/>
                    </a:ext>
                  </a:extLst>
                </a:gridCol>
                <a:gridCol w="556103">
                  <a:extLst>
                    <a:ext uri="{9D8B030D-6E8A-4147-A177-3AD203B41FA5}">
                      <a16:colId xmlns:a16="http://schemas.microsoft.com/office/drawing/2014/main" xmlns="" val="1063189990"/>
                    </a:ext>
                  </a:extLst>
                </a:gridCol>
                <a:gridCol w="605511">
                  <a:extLst>
                    <a:ext uri="{9D8B030D-6E8A-4147-A177-3AD203B41FA5}">
                      <a16:colId xmlns:a16="http://schemas.microsoft.com/office/drawing/2014/main" xmlns="" val="3613647231"/>
                    </a:ext>
                  </a:extLst>
                </a:gridCol>
                <a:gridCol w="565565">
                  <a:extLst>
                    <a:ext uri="{9D8B030D-6E8A-4147-A177-3AD203B41FA5}">
                      <a16:colId xmlns:a16="http://schemas.microsoft.com/office/drawing/2014/main" xmlns="" val="54244892"/>
                    </a:ext>
                  </a:extLst>
                </a:gridCol>
                <a:gridCol w="667535">
                  <a:extLst>
                    <a:ext uri="{9D8B030D-6E8A-4147-A177-3AD203B41FA5}">
                      <a16:colId xmlns:a16="http://schemas.microsoft.com/office/drawing/2014/main" xmlns="" val="2897114723"/>
                    </a:ext>
                  </a:extLst>
                </a:gridCol>
                <a:gridCol w="650715">
                  <a:extLst>
                    <a:ext uri="{9D8B030D-6E8A-4147-A177-3AD203B41FA5}">
                      <a16:colId xmlns:a16="http://schemas.microsoft.com/office/drawing/2014/main" xmlns="" val="3739005564"/>
                    </a:ext>
                  </a:extLst>
                </a:gridCol>
                <a:gridCol w="756890">
                  <a:extLst>
                    <a:ext uri="{9D8B030D-6E8A-4147-A177-3AD203B41FA5}">
                      <a16:colId xmlns:a16="http://schemas.microsoft.com/office/drawing/2014/main" xmlns="" val="2075078749"/>
                    </a:ext>
                  </a:extLst>
                </a:gridCol>
                <a:gridCol w="650715">
                  <a:extLst>
                    <a:ext uri="{9D8B030D-6E8A-4147-A177-3AD203B41FA5}">
                      <a16:colId xmlns:a16="http://schemas.microsoft.com/office/drawing/2014/main" xmlns="" val="2874951075"/>
                    </a:ext>
                  </a:extLst>
                </a:gridCol>
                <a:gridCol w="667535">
                  <a:extLst>
                    <a:ext uri="{9D8B030D-6E8A-4147-A177-3AD203B41FA5}">
                      <a16:colId xmlns:a16="http://schemas.microsoft.com/office/drawing/2014/main" xmlns="" val="663840560"/>
                    </a:ext>
                  </a:extLst>
                </a:gridCol>
                <a:gridCol w="650715">
                  <a:extLst>
                    <a:ext uri="{9D8B030D-6E8A-4147-A177-3AD203B41FA5}">
                      <a16:colId xmlns:a16="http://schemas.microsoft.com/office/drawing/2014/main" xmlns="" val="4128073981"/>
                    </a:ext>
                  </a:extLst>
                </a:gridCol>
                <a:gridCol w="667535">
                  <a:extLst>
                    <a:ext uri="{9D8B030D-6E8A-4147-A177-3AD203B41FA5}">
                      <a16:colId xmlns:a16="http://schemas.microsoft.com/office/drawing/2014/main" xmlns="" val="897624599"/>
                    </a:ext>
                  </a:extLst>
                </a:gridCol>
                <a:gridCol w="681200">
                  <a:extLst>
                    <a:ext uri="{9D8B030D-6E8A-4147-A177-3AD203B41FA5}">
                      <a16:colId xmlns:a16="http://schemas.microsoft.com/office/drawing/2014/main" xmlns="" val="1610948519"/>
                    </a:ext>
                  </a:extLst>
                </a:gridCol>
              </a:tblGrid>
              <a:tr h="1124561">
                <a:tc>
                  <a:txBody>
                    <a:bodyPr/>
                    <a:lstStyle/>
                    <a:p>
                      <a:pPr algn="ctr">
                        <a:lnSpc>
                          <a:spcPct val="115000"/>
                        </a:lnSpc>
                        <a:spcAft>
                          <a:spcPts val="1000"/>
                        </a:spcAft>
                      </a:pPr>
                      <a:r>
                        <a:rPr lang="en-US" sz="1100" b="1" dirty="0">
                          <a:effectLst/>
                        </a:rPr>
                        <a:t>ID</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Bus From</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Bus To</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D</a:t>
                      </a:r>
                      <a:endParaRPr lang="x-none" sz="1100" b="1" dirty="0">
                        <a:effectLst/>
                      </a:endParaRPr>
                    </a:p>
                    <a:p>
                      <a:pPr algn="ctr">
                        <a:lnSpc>
                          <a:spcPct val="115000"/>
                        </a:lnSpc>
                        <a:spcAft>
                          <a:spcPts val="1000"/>
                        </a:spcAft>
                      </a:pPr>
                      <a:r>
                        <a:rPr lang="en-US" sz="1100" b="1" dirty="0">
                          <a:effectLst/>
                        </a:rPr>
                        <a:t>Base ID</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DC Current</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err="1">
                          <a:effectLst/>
                        </a:rPr>
                        <a:t>Commut</a:t>
                      </a:r>
                      <a:r>
                        <a:rPr lang="en-US" sz="1100" b="1" dirty="0">
                          <a:effectLst/>
                        </a:rPr>
                        <a:t>. X (Rectifier)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err="1">
                          <a:effectLst/>
                        </a:rPr>
                        <a:t>Commut</a:t>
                      </a:r>
                      <a:r>
                        <a:rPr lang="en-US" sz="1100" b="1" dirty="0">
                          <a:effectLst/>
                        </a:rPr>
                        <a:t>. X (Inverter)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PF (Rectifier)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PF (Inverter)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DC Voltage (Rectifier)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DC Voltage (Inverter)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DC Power (Rectifier)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DC Power (Inverter)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extLst>
                  <a:ext uri="{0D108BD9-81ED-4DB2-BD59-A6C34878D82A}">
                    <a16:rowId xmlns:a16="http://schemas.microsoft.com/office/drawing/2014/main" xmlns="" val="1752951101"/>
                  </a:ext>
                </a:extLst>
              </a:tr>
              <a:tr h="418489">
                <a:tc>
                  <a:txBody>
                    <a:bodyPr/>
                    <a:lstStyle/>
                    <a:p>
                      <a:pPr algn="ctr">
                        <a:lnSpc>
                          <a:spcPct val="115000"/>
                        </a:lnSpc>
                        <a:spcAft>
                          <a:spcPts val="1000"/>
                        </a:spcAft>
                      </a:pPr>
                      <a:r>
                        <a:rPr lang="en-US" sz="1100" b="1" dirty="0">
                          <a:effectLst/>
                        </a:rPr>
                        <a:t>DC1</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5">
                        <a:lumMod val="60000"/>
                        <a:lumOff val="40000"/>
                      </a:schemeClr>
                    </a:solidFill>
                  </a:tcPr>
                </a:tc>
                <a:tc>
                  <a:txBody>
                    <a:bodyPr/>
                    <a:lstStyle/>
                    <a:p>
                      <a:pPr algn="ctr">
                        <a:lnSpc>
                          <a:spcPct val="115000"/>
                        </a:lnSpc>
                        <a:spcAft>
                          <a:spcPts val="1000"/>
                        </a:spcAft>
                      </a:pPr>
                      <a:r>
                        <a:rPr lang="en-US" sz="1100" b="1" dirty="0">
                          <a:effectLst/>
                        </a:rPr>
                        <a:t>B39_REC</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5">
                        <a:lumMod val="60000"/>
                        <a:lumOff val="40000"/>
                      </a:schemeClr>
                    </a:solidFill>
                  </a:tcPr>
                </a:tc>
                <a:tc>
                  <a:txBody>
                    <a:bodyPr/>
                    <a:lstStyle/>
                    <a:p>
                      <a:pPr algn="ctr">
                        <a:lnSpc>
                          <a:spcPct val="115000"/>
                        </a:lnSpc>
                        <a:spcAft>
                          <a:spcPts val="1000"/>
                        </a:spcAft>
                      </a:pPr>
                      <a:r>
                        <a:rPr lang="en-US" sz="1100" b="1" dirty="0">
                          <a:effectLst/>
                        </a:rPr>
                        <a:t>B9_INV</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5">
                        <a:lumMod val="60000"/>
                        <a:lumOff val="40000"/>
                      </a:schemeClr>
                    </a:solidFill>
                  </a:tcPr>
                </a:tc>
                <a:tc>
                  <a:txBody>
                    <a:bodyPr/>
                    <a:lstStyle/>
                    <a:p>
                      <a:pPr algn="ctr">
                        <a:lnSpc>
                          <a:spcPct val="115000"/>
                        </a:lnSpc>
                        <a:spcAft>
                          <a:spcPts val="1000"/>
                        </a:spcAft>
                      </a:pPr>
                      <a:r>
                        <a:rPr lang="en-US" sz="1100" b="1" dirty="0">
                          <a:effectLst/>
                        </a:rPr>
                        <a:t>DC1</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5">
                        <a:lumMod val="60000"/>
                        <a:lumOff val="40000"/>
                      </a:schemeClr>
                    </a:solidFill>
                  </a:tcPr>
                </a:tc>
                <a:tc>
                  <a:txBody>
                    <a:bodyPr/>
                    <a:lstStyle/>
                    <a:p>
                      <a:pPr algn="ctr">
                        <a:lnSpc>
                          <a:spcPct val="115000"/>
                        </a:lnSpc>
                        <a:spcAft>
                          <a:spcPts val="1000"/>
                        </a:spcAft>
                      </a:pPr>
                      <a:r>
                        <a:rPr lang="en-US" sz="1100" b="1" dirty="0">
                          <a:effectLst/>
                        </a:rPr>
                        <a:t>999</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5">
                        <a:lumMod val="60000"/>
                        <a:lumOff val="40000"/>
                      </a:schemeClr>
                    </a:solidFill>
                  </a:tcPr>
                </a:tc>
                <a:tc>
                  <a:txBody>
                    <a:bodyPr/>
                    <a:lstStyle/>
                    <a:p>
                      <a:pPr algn="ctr">
                        <a:lnSpc>
                          <a:spcPct val="115000"/>
                        </a:lnSpc>
                        <a:spcAft>
                          <a:spcPts val="1000"/>
                        </a:spcAft>
                      </a:pPr>
                      <a:r>
                        <a:rPr lang="en-US" sz="1100" b="1" dirty="0">
                          <a:effectLst/>
                        </a:rPr>
                        <a:t>2.83</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5">
                        <a:lumMod val="60000"/>
                        <a:lumOff val="40000"/>
                      </a:schemeClr>
                    </a:solidFill>
                  </a:tcPr>
                </a:tc>
                <a:tc>
                  <a:txBody>
                    <a:bodyPr/>
                    <a:lstStyle/>
                    <a:p>
                      <a:pPr algn="ctr">
                        <a:lnSpc>
                          <a:spcPct val="115000"/>
                        </a:lnSpc>
                        <a:spcAft>
                          <a:spcPts val="1000"/>
                        </a:spcAft>
                      </a:pPr>
                      <a:r>
                        <a:rPr lang="en-US" sz="1100" b="1" dirty="0">
                          <a:effectLst/>
                        </a:rPr>
                        <a:t>2.83</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5">
                        <a:lumMod val="60000"/>
                        <a:lumOff val="40000"/>
                      </a:schemeClr>
                    </a:solidFill>
                  </a:tcPr>
                </a:tc>
                <a:tc>
                  <a:txBody>
                    <a:bodyPr/>
                    <a:lstStyle/>
                    <a:p>
                      <a:pPr algn="ctr">
                        <a:lnSpc>
                          <a:spcPct val="115000"/>
                        </a:lnSpc>
                        <a:spcAft>
                          <a:spcPts val="1000"/>
                        </a:spcAft>
                      </a:pPr>
                      <a:r>
                        <a:rPr lang="en-US" sz="1100" b="1" dirty="0">
                          <a:effectLst/>
                        </a:rPr>
                        <a:t>0.93</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5">
                        <a:lumMod val="60000"/>
                        <a:lumOff val="40000"/>
                      </a:schemeClr>
                    </a:solidFill>
                  </a:tcPr>
                </a:tc>
                <a:tc>
                  <a:txBody>
                    <a:bodyPr/>
                    <a:lstStyle/>
                    <a:p>
                      <a:pPr algn="ctr">
                        <a:lnSpc>
                          <a:spcPct val="115000"/>
                        </a:lnSpc>
                        <a:spcAft>
                          <a:spcPts val="1000"/>
                        </a:spcAft>
                      </a:pPr>
                      <a:r>
                        <a:rPr lang="en-US" sz="1100" b="1" dirty="0">
                          <a:effectLst/>
                        </a:rPr>
                        <a:t>0.95</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5">
                        <a:lumMod val="60000"/>
                        <a:lumOff val="40000"/>
                      </a:schemeClr>
                    </a:solidFill>
                  </a:tcPr>
                </a:tc>
                <a:tc>
                  <a:txBody>
                    <a:bodyPr/>
                    <a:lstStyle/>
                    <a:p>
                      <a:pPr algn="ctr">
                        <a:lnSpc>
                          <a:spcPct val="115000"/>
                        </a:lnSpc>
                        <a:spcAft>
                          <a:spcPts val="1000"/>
                        </a:spcAft>
                      </a:pPr>
                      <a:r>
                        <a:rPr lang="en-US" sz="1100" b="1" dirty="0">
                          <a:effectLst/>
                        </a:rPr>
                        <a:t>502</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5">
                        <a:lumMod val="60000"/>
                        <a:lumOff val="40000"/>
                      </a:schemeClr>
                    </a:solidFill>
                  </a:tcPr>
                </a:tc>
                <a:tc>
                  <a:txBody>
                    <a:bodyPr/>
                    <a:lstStyle/>
                    <a:p>
                      <a:pPr algn="ctr">
                        <a:lnSpc>
                          <a:spcPct val="115000"/>
                        </a:lnSpc>
                        <a:spcAft>
                          <a:spcPts val="1000"/>
                        </a:spcAft>
                      </a:pPr>
                      <a:r>
                        <a:rPr lang="en-US" sz="1100" b="1" dirty="0">
                          <a:effectLst/>
                        </a:rPr>
                        <a:t>501</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5">
                        <a:lumMod val="60000"/>
                        <a:lumOff val="40000"/>
                      </a:schemeClr>
                    </a:solidFill>
                  </a:tcPr>
                </a:tc>
                <a:tc>
                  <a:txBody>
                    <a:bodyPr/>
                    <a:lstStyle/>
                    <a:p>
                      <a:pPr algn="ctr">
                        <a:lnSpc>
                          <a:spcPct val="115000"/>
                        </a:lnSpc>
                        <a:spcAft>
                          <a:spcPts val="1000"/>
                        </a:spcAft>
                      </a:pPr>
                      <a:r>
                        <a:rPr lang="en-US" sz="1100" b="1" dirty="0">
                          <a:effectLst/>
                        </a:rPr>
                        <a:t>501</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5">
                        <a:lumMod val="60000"/>
                        <a:lumOff val="40000"/>
                      </a:schemeClr>
                    </a:solidFill>
                  </a:tcPr>
                </a:tc>
                <a:tc>
                  <a:txBody>
                    <a:bodyPr/>
                    <a:lstStyle/>
                    <a:p>
                      <a:pPr algn="ctr">
                        <a:lnSpc>
                          <a:spcPct val="115000"/>
                        </a:lnSpc>
                        <a:spcAft>
                          <a:spcPts val="1000"/>
                        </a:spcAft>
                      </a:pPr>
                      <a:r>
                        <a:rPr lang="en-US" sz="1100" b="1" dirty="0">
                          <a:effectLst/>
                        </a:rPr>
                        <a:t>500</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chemeClr val="accent5">
                        <a:lumMod val="60000"/>
                        <a:lumOff val="40000"/>
                      </a:schemeClr>
                    </a:solidFill>
                  </a:tcPr>
                </a:tc>
                <a:extLst>
                  <a:ext uri="{0D108BD9-81ED-4DB2-BD59-A6C34878D82A}">
                    <a16:rowId xmlns:a16="http://schemas.microsoft.com/office/drawing/2014/main" xmlns="" val="3593803495"/>
                  </a:ext>
                </a:extLst>
              </a:tr>
            </a:tbl>
          </a:graphicData>
        </a:graphic>
      </p:graphicFrame>
      <p:sp>
        <p:nvSpPr>
          <p:cNvPr id="6" name="TextBox 5">
            <a:extLst>
              <a:ext uri="{FF2B5EF4-FFF2-40B4-BE49-F238E27FC236}">
                <a16:creationId xmlns:a16="http://schemas.microsoft.com/office/drawing/2014/main" xmlns="" id="{637B3187-86C6-412A-92FD-B56DCD029879}"/>
              </a:ext>
            </a:extLst>
          </p:cNvPr>
          <p:cNvSpPr txBox="1"/>
          <p:nvPr/>
        </p:nvSpPr>
        <p:spPr>
          <a:xfrm>
            <a:off x="381000" y="2996127"/>
            <a:ext cx="8282940" cy="561692"/>
          </a:xfrm>
          <a:prstGeom prst="rect">
            <a:avLst/>
          </a:prstGeom>
          <a:noFill/>
        </p:spPr>
        <p:txBody>
          <a:bodyPr wrap="square" lIns="68580" tIns="34290" rIns="68580" bIns="34290">
            <a:spAutoFit/>
          </a:bodyPr>
          <a:lstStyle/>
          <a:p>
            <a:r>
              <a:rPr lang="en-US" sz="1600" dirty="0">
                <a:latin typeface="Times New Roman" panose="02020603050405020304" pitchFamily="18" charset="0"/>
                <a:ea typeface="Calibri" panose="020F0502020204030204" pitchFamily="34" charset="0"/>
              </a:rPr>
              <a:t>From the above DC Line Report we can see that he DC bus voltages are 502(at rectifier), 501(at inverter), DC power flow 501(at rectifier), 500(at inverter).</a:t>
            </a:r>
            <a:endParaRPr lang="en-US" sz="1600" dirty="0"/>
          </a:p>
        </p:txBody>
      </p:sp>
    </p:spTree>
    <p:extLst>
      <p:ext uri="{BB962C8B-B14F-4D97-AF65-F5344CB8AC3E}">
        <p14:creationId xmlns:p14="http://schemas.microsoft.com/office/powerpoint/2010/main" val="578978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F644A-FFED-4183-915B-7BC0EC7E7159}"/>
              </a:ext>
            </a:extLst>
          </p:cNvPr>
          <p:cNvSpPr>
            <a:spLocks noGrp="1"/>
          </p:cNvSpPr>
          <p:nvPr>
            <p:ph type="title"/>
          </p:nvPr>
        </p:nvSpPr>
        <p:spPr>
          <a:xfrm>
            <a:off x="628650" y="91441"/>
            <a:ext cx="7886700" cy="670559"/>
          </a:xfrm>
        </p:spPr>
        <p:txBody>
          <a:bodyPr>
            <a:normAutofit/>
          </a:bodyPr>
          <a:lstStyle/>
          <a:p>
            <a:pPr algn="ctr"/>
            <a:r>
              <a:rPr lang="en-SG" sz="2400" b="1" u="sng" dirty="0">
                <a:latin typeface="+mn-lt"/>
              </a:rPr>
              <a:t>Dc Line Report </a:t>
            </a:r>
            <a:endParaRPr lang="en-US" sz="2400" dirty="0">
              <a:latin typeface="+mn-lt"/>
            </a:endParaRPr>
          </a:p>
        </p:txBody>
      </p:sp>
      <p:graphicFrame>
        <p:nvGraphicFramePr>
          <p:cNvPr id="4" name="Table 4">
            <a:extLst>
              <a:ext uri="{FF2B5EF4-FFF2-40B4-BE49-F238E27FC236}">
                <a16:creationId xmlns:a16="http://schemas.microsoft.com/office/drawing/2014/main" xmlns="" id="{22DDA22A-7F21-4FC2-A7D4-85DC9FEA04C1}"/>
              </a:ext>
            </a:extLst>
          </p:cNvPr>
          <p:cNvGraphicFramePr>
            <a:graphicFrameLocks noGrp="1"/>
          </p:cNvGraphicFramePr>
          <p:nvPr>
            <p:ph idx="1"/>
            <p:extLst>
              <p:ext uri="{D42A27DB-BD31-4B8C-83A1-F6EECF244321}">
                <p14:modId xmlns:p14="http://schemas.microsoft.com/office/powerpoint/2010/main" val="2644870466"/>
              </p:ext>
            </p:extLst>
          </p:nvPr>
        </p:nvGraphicFramePr>
        <p:xfrm>
          <a:off x="259078" y="762000"/>
          <a:ext cx="8656326" cy="1729740"/>
        </p:xfrm>
        <a:graphic>
          <a:graphicData uri="http://schemas.openxmlformats.org/drawingml/2006/table">
            <a:tbl>
              <a:tblPr firstRow="1" bandRow="1">
                <a:tableStyleId>{5C22544A-7EE6-4342-B048-85BDC9FD1C3A}</a:tableStyleId>
              </a:tblPr>
              <a:tblGrid>
                <a:gridCol w="618309">
                  <a:extLst>
                    <a:ext uri="{9D8B030D-6E8A-4147-A177-3AD203B41FA5}">
                      <a16:colId xmlns:a16="http://schemas.microsoft.com/office/drawing/2014/main" xmlns="" val="184728116"/>
                    </a:ext>
                  </a:extLst>
                </a:gridCol>
                <a:gridCol w="618309">
                  <a:extLst>
                    <a:ext uri="{9D8B030D-6E8A-4147-A177-3AD203B41FA5}">
                      <a16:colId xmlns:a16="http://schemas.microsoft.com/office/drawing/2014/main" xmlns="" val="4239781045"/>
                    </a:ext>
                  </a:extLst>
                </a:gridCol>
                <a:gridCol w="618309">
                  <a:extLst>
                    <a:ext uri="{9D8B030D-6E8A-4147-A177-3AD203B41FA5}">
                      <a16:colId xmlns:a16="http://schemas.microsoft.com/office/drawing/2014/main" xmlns="" val="3783124203"/>
                    </a:ext>
                  </a:extLst>
                </a:gridCol>
                <a:gridCol w="618309">
                  <a:extLst>
                    <a:ext uri="{9D8B030D-6E8A-4147-A177-3AD203B41FA5}">
                      <a16:colId xmlns:a16="http://schemas.microsoft.com/office/drawing/2014/main" xmlns="" val="1893809155"/>
                    </a:ext>
                  </a:extLst>
                </a:gridCol>
                <a:gridCol w="618309">
                  <a:extLst>
                    <a:ext uri="{9D8B030D-6E8A-4147-A177-3AD203B41FA5}">
                      <a16:colId xmlns:a16="http://schemas.microsoft.com/office/drawing/2014/main" xmlns="" val="2408728892"/>
                    </a:ext>
                  </a:extLst>
                </a:gridCol>
                <a:gridCol w="618309">
                  <a:extLst>
                    <a:ext uri="{9D8B030D-6E8A-4147-A177-3AD203B41FA5}">
                      <a16:colId xmlns:a16="http://schemas.microsoft.com/office/drawing/2014/main" xmlns="" val="1189992905"/>
                    </a:ext>
                  </a:extLst>
                </a:gridCol>
                <a:gridCol w="618309">
                  <a:extLst>
                    <a:ext uri="{9D8B030D-6E8A-4147-A177-3AD203B41FA5}">
                      <a16:colId xmlns:a16="http://schemas.microsoft.com/office/drawing/2014/main" xmlns="" val="2826582013"/>
                    </a:ext>
                  </a:extLst>
                </a:gridCol>
                <a:gridCol w="618309">
                  <a:extLst>
                    <a:ext uri="{9D8B030D-6E8A-4147-A177-3AD203B41FA5}">
                      <a16:colId xmlns:a16="http://schemas.microsoft.com/office/drawing/2014/main" xmlns="" val="2692094804"/>
                    </a:ext>
                  </a:extLst>
                </a:gridCol>
                <a:gridCol w="618309">
                  <a:extLst>
                    <a:ext uri="{9D8B030D-6E8A-4147-A177-3AD203B41FA5}">
                      <a16:colId xmlns:a16="http://schemas.microsoft.com/office/drawing/2014/main" xmlns="" val="3602219106"/>
                    </a:ext>
                  </a:extLst>
                </a:gridCol>
                <a:gridCol w="618309">
                  <a:extLst>
                    <a:ext uri="{9D8B030D-6E8A-4147-A177-3AD203B41FA5}">
                      <a16:colId xmlns:a16="http://schemas.microsoft.com/office/drawing/2014/main" xmlns="" val="2435687161"/>
                    </a:ext>
                  </a:extLst>
                </a:gridCol>
                <a:gridCol w="618309">
                  <a:extLst>
                    <a:ext uri="{9D8B030D-6E8A-4147-A177-3AD203B41FA5}">
                      <a16:colId xmlns:a16="http://schemas.microsoft.com/office/drawing/2014/main" xmlns="" val="1577906952"/>
                    </a:ext>
                  </a:extLst>
                </a:gridCol>
                <a:gridCol w="618309">
                  <a:extLst>
                    <a:ext uri="{9D8B030D-6E8A-4147-A177-3AD203B41FA5}">
                      <a16:colId xmlns:a16="http://schemas.microsoft.com/office/drawing/2014/main" xmlns="" val="4221538146"/>
                    </a:ext>
                  </a:extLst>
                </a:gridCol>
                <a:gridCol w="618309">
                  <a:extLst>
                    <a:ext uri="{9D8B030D-6E8A-4147-A177-3AD203B41FA5}">
                      <a16:colId xmlns:a16="http://schemas.microsoft.com/office/drawing/2014/main" xmlns="" val="2602879229"/>
                    </a:ext>
                  </a:extLst>
                </a:gridCol>
                <a:gridCol w="618309">
                  <a:extLst>
                    <a:ext uri="{9D8B030D-6E8A-4147-A177-3AD203B41FA5}">
                      <a16:colId xmlns:a16="http://schemas.microsoft.com/office/drawing/2014/main" xmlns="" val="1778002801"/>
                    </a:ext>
                  </a:extLst>
                </a:gridCol>
              </a:tblGrid>
              <a:tr h="920115">
                <a:tc>
                  <a:txBody>
                    <a:bodyPr/>
                    <a:lstStyle/>
                    <a:p>
                      <a:pPr algn="ctr">
                        <a:lnSpc>
                          <a:spcPct val="115000"/>
                        </a:lnSpc>
                        <a:spcAft>
                          <a:spcPts val="1000"/>
                        </a:spcAft>
                      </a:pPr>
                      <a:r>
                        <a:rPr lang="en-US" sz="1100" b="1" dirty="0">
                          <a:effectLst/>
                        </a:rPr>
                        <a:t>ID</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Bus From</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Bus To</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D</a:t>
                      </a:r>
                      <a:endParaRPr lang="x-none" sz="1100" b="1" dirty="0">
                        <a:effectLst/>
                      </a:endParaRPr>
                    </a:p>
                    <a:p>
                      <a:pPr algn="ctr">
                        <a:lnSpc>
                          <a:spcPct val="115000"/>
                        </a:lnSpc>
                        <a:spcAft>
                          <a:spcPts val="1000"/>
                        </a:spcAft>
                      </a:pPr>
                      <a:r>
                        <a:rPr lang="en-US" sz="1100" b="1" dirty="0">
                          <a:effectLst/>
                        </a:rPr>
                        <a:t>Base ID</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AC Volt (Rectifier)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AC Volt (Inverter)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P to Converter (Rectifier)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Q to Converter (Rectifier)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P to Converter (Inverter)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Q to Converter (Inverter)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P from Network (Rectifier)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Q from Network (Rectifier)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P from Network (Inverter)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tc>
                  <a:txBody>
                    <a:bodyPr/>
                    <a:lstStyle/>
                    <a:p>
                      <a:pPr algn="ctr">
                        <a:lnSpc>
                          <a:spcPct val="115000"/>
                        </a:lnSpc>
                        <a:spcAft>
                          <a:spcPts val="1000"/>
                        </a:spcAft>
                      </a:pPr>
                      <a:r>
                        <a:rPr lang="en-US" sz="1100" b="1" dirty="0">
                          <a:effectLst/>
                        </a:rPr>
                        <a:t>Q from Network (Inverter)</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solidFill>
                      <a:srgbClr val="92D050"/>
                    </a:solidFill>
                  </a:tcPr>
                </a:tc>
                <a:extLst>
                  <a:ext uri="{0D108BD9-81ED-4DB2-BD59-A6C34878D82A}">
                    <a16:rowId xmlns:a16="http://schemas.microsoft.com/office/drawing/2014/main" xmlns="" val="1202176968"/>
                  </a:ext>
                </a:extLst>
              </a:tr>
              <a:tr h="765810">
                <a:tc>
                  <a:txBody>
                    <a:bodyPr/>
                    <a:lstStyle/>
                    <a:p>
                      <a:pPr algn="ctr">
                        <a:lnSpc>
                          <a:spcPct val="115000"/>
                        </a:lnSpc>
                        <a:spcAft>
                          <a:spcPts val="1000"/>
                        </a:spcAft>
                      </a:pPr>
                      <a:r>
                        <a:rPr lang="en-US" sz="1100" b="1">
                          <a:effectLst/>
                        </a:rPr>
                        <a:t>DC1</a:t>
                      </a:r>
                      <a:endParaRPr lang="x-none" sz="1100" b="1">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effectLst/>
                        </a:rPr>
                        <a:t>B39_REC</a:t>
                      </a:r>
                      <a:endParaRPr lang="x-none" sz="1100" b="1">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effectLst/>
                        </a:rPr>
                        <a:t>B9_INV</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a:effectLst/>
                        </a:rPr>
                        <a:t>DC1</a:t>
                      </a:r>
                      <a:endParaRPr lang="x-none" sz="1100" b="1">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effectLst/>
                        </a:rPr>
                        <a:t>102</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effectLst/>
                        </a:rPr>
                        <a:t>68.8</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effectLst/>
                        </a:rPr>
                        <a:t>501</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effectLst/>
                        </a:rPr>
                        <a:t>177</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effectLst/>
                        </a:rPr>
                        <a:t>-498</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effectLst/>
                        </a:rPr>
                        <a:t>117</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effectLst/>
                        </a:rPr>
                        <a:t>502</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effectLst/>
                        </a:rPr>
                        <a:t>196</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effectLst/>
                        </a:rPr>
                        <a:t>-497</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100" b="1" dirty="0">
                          <a:effectLst/>
                        </a:rPr>
                        <a:t>156</a:t>
                      </a:r>
                      <a:endParaRPr lang="x-non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528593834"/>
                  </a:ext>
                </a:extLst>
              </a:tr>
            </a:tbl>
          </a:graphicData>
        </a:graphic>
      </p:graphicFrame>
      <p:sp>
        <p:nvSpPr>
          <p:cNvPr id="6" name="TextBox 5">
            <a:extLst>
              <a:ext uri="{FF2B5EF4-FFF2-40B4-BE49-F238E27FC236}">
                <a16:creationId xmlns:a16="http://schemas.microsoft.com/office/drawing/2014/main" xmlns="" id="{5223A26A-C1AB-4AA7-B4C3-EADE6E08B169}"/>
              </a:ext>
            </a:extLst>
          </p:cNvPr>
          <p:cNvSpPr txBox="1"/>
          <p:nvPr/>
        </p:nvSpPr>
        <p:spPr>
          <a:xfrm>
            <a:off x="289560" y="2836261"/>
            <a:ext cx="8610600" cy="992579"/>
          </a:xfrm>
          <a:prstGeom prst="rect">
            <a:avLst/>
          </a:prstGeom>
          <a:noFill/>
        </p:spPr>
        <p:txBody>
          <a:bodyPr wrap="square" lIns="68580" tIns="34290" rIns="68580" bIns="34290">
            <a:spAutoFit/>
          </a:bodyPr>
          <a:lstStyle/>
          <a:p>
            <a:r>
              <a:rPr lang="en-US" sz="2000" dirty="0">
                <a:latin typeface="Times New Roman" panose="02020603050405020304" pitchFamily="18" charset="0"/>
                <a:ea typeface="Calibri" panose="020F0502020204030204" pitchFamily="34" charset="0"/>
              </a:rPr>
              <a:t>Here the power to converter (at rectifier) is 501, power to converter (at inverter) is -498, power from network (at rectifier) is 502, power from network( at inverter) is -497</a:t>
            </a:r>
            <a:r>
              <a:rPr lang="en-US" sz="1600" dirty="0">
                <a:latin typeface="Times New Roman" panose="02020603050405020304" pitchFamily="18" charset="0"/>
                <a:ea typeface="Calibri" panose="020F0502020204030204" pitchFamily="34" charset="0"/>
              </a:rPr>
              <a:t>.</a:t>
            </a:r>
            <a:r>
              <a:rPr lang="en-US" sz="1600" b="1" dirty="0">
                <a:latin typeface="Times New Roman" panose="02020603050405020304" pitchFamily="18" charset="0"/>
                <a:ea typeface="Calibri" panose="020F0502020204030204" pitchFamily="34" charset="0"/>
              </a:rPr>
              <a:t> </a:t>
            </a:r>
            <a:endParaRPr lang="en-US" sz="2000" dirty="0">
              <a:latin typeface="Times New Roman" panose="02020603050405020304" pitchFamily="18" charset="0"/>
            </a:endParaRPr>
          </a:p>
        </p:txBody>
      </p:sp>
    </p:spTree>
    <p:extLst>
      <p:ext uri="{BB962C8B-B14F-4D97-AF65-F5344CB8AC3E}">
        <p14:creationId xmlns:p14="http://schemas.microsoft.com/office/powerpoint/2010/main" val="39971921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8FFBA0-DD44-41BE-8E9C-989643234CAD}"/>
              </a:ext>
            </a:extLst>
          </p:cNvPr>
          <p:cNvSpPr>
            <a:spLocks noGrp="1"/>
          </p:cNvSpPr>
          <p:nvPr>
            <p:ph type="title"/>
          </p:nvPr>
        </p:nvSpPr>
        <p:spPr>
          <a:xfrm>
            <a:off x="601980" y="219196"/>
            <a:ext cx="7886700" cy="994172"/>
          </a:xfrm>
        </p:spPr>
        <p:txBody>
          <a:bodyPr>
            <a:normAutofit/>
          </a:bodyPr>
          <a:lstStyle/>
          <a:p>
            <a:pPr algn="ctr"/>
            <a:r>
              <a:rPr lang="en-SG" sz="2400" b="1" u="sng" dirty="0">
                <a:latin typeface="+mn-lt"/>
              </a:rPr>
              <a:t>Summary</a:t>
            </a:r>
            <a:endParaRPr lang="x-none" sz="2400" b="1" u="sng" dirty="0">
              <a:latin typeface="+mn-lt"/>
            </a:endParaRPr>
          </a:p>
        </p:txBody>
      </p:sp>
      <p:graphicFrame>
        <p:nvGraphicFramePr>
          <p:cNvPr id="4" name="Content Placeholder 3">
            <a:extLst>
              <a:ext uri="{FF2B5EF4-FFF2-40B4-BE49-F238E27FC236}">
                <a16:creationId xmlns:a16="http://schemas.microsoft.com/office/drawing/2014/main" xmlns="" id="{E3BCA329-3043-4055-8F47-093F0AB028D4}"/>
              </a:ext>
            </a:extLst>
          </p:cNvPr>
          <p:cNvGraphicFramePr>
            <a:graphicFrameLocks noGrp="1"/>
          </p:cNvGraphicFramePr>
          <p:nvPr>
            <p:ph idx="1"/>
            <p:extLst>
              <p:ext uri="{D42A27DB-BD31-4B8C-83A1-F6EECF244321}">
                <p14:modId xmlns:p14="http://schemas.microsoft.com/office/powerpoint/2010/main" val="1210324864"/>
              </p:ext>
            </p:extLst>
          </p:nvPr>
        </p:nvGraphicFramePr>
        <p:xfrm>
          <a:off x="742950" y="1320761"/>
          <a:ext cx="7886700" cy="2694976"/>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xmlns="" val="681481809"/>
                    </a:ext>
                  </a:extLst>
                </a:gridCol>
                <a:gridCol w="2628900">
                  <a:extLst>
                    <a:ext uri="{9D8B030D-6E8A-4147-A177-3AD203B41FA5}">
                      <a16:colId xmlns:a16="http://schemas.microsoft.com/office/drawing/2014/main" xmlns="" val="3952678930"/>
                    </a:ext>
                  </a:extLst>
                </a:gridCol>
                <a:gridCol w="2628900">
                  <a:extLst>
                    <a:ext uri="{9D8B030D-6E8A-4147-A177-3AD203B41FA5}">
                      <a16:colId xmlns:a16="http://schemas.microsoft.com/office/drawing/2014/main" xmlns="" val="677507829"/>
                    </a:ext>
                  </a:extLst>
                </a:gridCol>
              </a:tblGrid>
              <a:tr h="608544">
                <a:tc>
                  <a:txBody>
                    <a:bodyPr/>
                    <a:lstStyle/>
                    <a:p>
                      <a:pPr algn="ctr">
                        <a:lnSpc>
                          <a:spcPct val="115000"/>
                        </a:lnSpc>
                        <a:spcAft>
                          <a:spcPts val="1000"/>
                        </a:spcAft>
                      </a:pPr>
                      <a:r>
                        <a:rPr lang="en-US" sz="1400" dirty="0">
                          <a:effectLst/>
                        </a:rPr>
                        <a:t>Summary Data</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a:effectLst/>
                        </a:rPr>
                        <a:t>Active Power</a:t>
                      </a:r>
                      <a:endParaRPr lang="x-none"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rPr>
                        <a:t>Reactive Power</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460544561"/>
                  </a:ext>
                </a:extLst>
              </a:tr>
              <a:tr h="260804">
                <a:tc>
                  <a:txBody>
                    <a:bodyPr/>
                    <a:lstStyle/>
                    <a:p>
                      <a:pPr algn="ctr">
                        <a:lnSpc>
                          <a:spcPct val="115000"/>
                        </a:lnSpc>
                        <a:spcAft>
                          <a:spcPts val="1000"/>
                        </a:spcAft>
                      </a:pPr>
                      <a:r>
                        <a:rPr lang="en-US" sz="1400" dirty="0">
                          <a:effectLst/>
                        </a:rPr>
                        <a:t>Total generation</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rPr>
                        <a:t>7020.881</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rPr>
                        <a:t>3442.946</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180066110"/>
                  </a:ext>
                </a:extLst>
              </a:tr>
              <a:tr h="260804">
                <a:tc>
                  <a:txBody>
                    <a:bodyPr/>
                    <a:lstStyle/>
                    <a:p>
                      <a:pPr algn="ctr">
                        <a:lnSpc>
                          <a:spcPct val="115000"/>
                        </a:lnSpc>
                        <a:spcAft>
                          <a:spcPts val="1000"/>
                        </a:spcAft>
                      </a:pPr>
                      <a:r>
                        <a:rPr lang="en-US" sz="1400" dirty="0">
                          <a:effectLst/>
                        </a:rPr>
                        <a:t>Spinning reserve</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rPr>
                        <a:t>8369.119</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endParaRPr lang="x-none" sz="1400" dirty="0">
                        <a:effectLst/>
                        <a:latin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493723216"/>
                  </a:ext>
                </a:extLst>
              </a:tr>
              <a:tr h="260804">
                <a:tc>
                  <a:txBody>
                    <a:bodyPr/>
                    <a:lstStyle/>
                    <a:p>
                      <a:pPr algn="ctr">
                        <a:lnSpc>
                          <a:spcPct val="115000"/>
                        </a:lnSpc>
                        <a:spcAft>
                          <a:spcPts val="1000"/>
                        </a:spcAft>
                      </a:pPr>
                      <a:r>
                        <a:rPr lang="en-US" sz="1400" dirty="0">
                          <a:effectLst/>
                        </a:rPr>
                        <a:t>Static Load</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rPr>
                        <a:t>6097.1</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rPr>
                        <a:t>1408.9</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08752680"/>
                  </a:ext>
                </a:extLst>
              </a:tr>
              <a:tr h="260804">
                <a:tc>
                  <a:txBody>
                    <a:bodyPr/>
                    <a:lstStyle/>
                    <a:p>
                      <a:pPr algn="ctr">
                        <a:lnSpc>
                          <a:spcPct val="115000"/>
                        </a:lnSpc>
                        <a:spcAft>
                          <a:spcPts val="1000"/>
                        </a:spcAft>
                      </a:pPr>
                      <a:r>
                        <a:rPr lang="en-US" sz="1400" dirty="0">
                          <a:effectLst/>
                        </a:rPr>
                        <a:t>Motor loads</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rPr>
                        <a:t>800</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rPr>
                        <a:t>387.458</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188156868"/>
                  </a:ext>
                </a:extLst>
              </a:tr>
              <a:tr h="260804">
                <a:tc>
                  <a:txBody>
                    <a:bodyPr/>
                    <a:lstStyle/>
                    <a:p>
                      <a:pPr algn="ctr">
                        <a:lnSpc>
                          <a:spcPct val="115000"/>
                        </a:lnSpc>
                        <a:spcAft>
                          <a:spcPts val="1000"/>
                        </a:spcAft>
                      </a:pPr>
                      <a:r>
                        <a:rPr lang="en-US" sz="1400">
                          <a:effectLst/>
                        </a:rPr>
                        <a:t>Total load</a:t>
                      </a:r>
                      <a:endParaRPr lang="x-none"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rPr>
                        <a:t>6897.1</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rPr>
                        <a:t>1796.358</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8730451"/>
                  </a:ext>
                </a:extLst>
              </a:tr>
              <a:tr h="260804">
                <a:tc>
                  <a:txBody>
                    <a:bodyPr/>
                    <a:lstStyle/>
                    <a:p>
                      <a:pPr algn="ctr">
                        <a:lnSpc>
                          <a:spcPct val="115000"/>
                        </a:lnSpc>
                        <a:spcAft>
                          <a:spcPts val="1000"/>
                        </a:spcAft>
                      </a:pPr>
                      <a:r>
                        <a:rPr lang="en-US" sz="1400">
                          <a:effectLst/>
                        </a:rPr>
                        <a:t>Line / cable losses</a:t>
                      </a:r>
                      <a:endParaRPr lang="x-none"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rPr>
                        <a:t>88.161</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rPr>
                        <a:t>322.072</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676509861"/>
                  </a:ext>
                </a:extLst>
              </a:tr>
              <a:tr h="260804">
                <a:tc>
                  <a:txBody>
                    <a:bodyPr/>
                    <a:lstStyle/>
                    <a:p>
                      <a:pPr algn="ctr">
                        <a:lnSpc>
                          <a:spcPct val="115000"/>
                        </a:lnSpc>
                        <a:spcAft>
                          <a:spcPts val="1000"/>
                        </a:spcAft>
                      </a:pPr>
                      <a:r>
                        <a:rPr lang="en-US" sz="1400">
                          <a:effectLst/>
                        </a:rPr>
                        <a:t>Transformer losses</a:t>
                      </a:r>
                      <a:endParaRPr lang="x-none"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a:effectLst/>
                        </a:rPr>
                        <a:t>32.977</a:t>
                      </a:r>
                      <a:endParaRPr lang="x-none"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rPr>
                        <a:t>1030.774</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822010126"/>
                  </a:ext>
                </a:extLst>
              </a:tr>
              <a:tr h="260804">
                <a:tc>
                  <a:txBody>
                    <a:bodyPr/>
                    <a:lstStyle/>
                    <a:p>
                      <a:pPr algn="ctr">
                        <a:lnSpc>
                          <a:spcPct val="115000"/>
                        </a:lnSpc>
                        <a:spcAft>
                          <a:spcPts val="1000"/>
                        </a:spcAft>
                      </a:pPr>
                      <a:r>
                        <a:rPr lang="en-US" sz="1400">
                          <a:effectLst/>
                        </a:rPr>
                        <a:t>Total losses</a:t>
                      </a:r>
                      <a:endParaRPr lang="x-none"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a:effectLst/>
                        </a:rPr>
                        <a:t>122.135</a:t>
                      </a:r>
                      <a:endParaRPr lang="x-none"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algn="ctr">
                        <a:lnSpc>
                          <a:spcPct val="115000"/>
                        </a:lnSpc>
                        <a:spcAft>
                          <a:spcPts val="1000"/>
                        </a:spcAft>
                      </a:pPr>
                      <a:r>
                        <a:rPr lang="en-US" sz="1400" dirty="0">
                          <a:effectLst/>
                        </a:rPr>
                        <a:t>1646.846</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933952382"/>
                  </a:ext>
                </a:extLst>
              </a:tr>
            </a:tbl>
          </a:graphicData>
        </a:graphic>
      </p:graphicFrame>
    </p:spTree>
    <p:extLst>
      <p:ext uri="{BB962C8B-B14F-4D97-AF65-F5344CB8AC3E}">
        <p14:creationId xmlns:p14="http://schemas.microsoft.com/office/powerpoint/2010/main" val="371828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AC760-97C7-4294-A9C4-75CE9F3A8881}"/>
              </a:ext>
            </a:extLst>
          </p:cNvPr>
          <p:cNvSpPr>
            <a:spLocks noGrp="1"/>
          </p:cNvSpPr>
          <p:nvPr>
            <p:ph type="ctrTitle"/>
          </p:nvPr>
        </p:nvSpPr>
        <p:spPr>
          <a:xfrm>
            <a:off x="1057275" y="205979"/>
            <a:ext cx="7029450" cy="772715"/>
          </a:xfrm>
        </p:spPr>
        <p:txBody>
          <a:bodyPr>
            <a:normAutofit/>
          </a:bodyPr>
          <a:lstStyle/>
          <a:p>
            <a:r>
              <a:rPr lang="en-US" sz="3200" b="1" u="sng" dirty="0">
                <a:latin typeface="+mn-lt"/>
              </a:rPr>
              <a:t>DISTRIBUTED SWING</a:t>
            </a:r>
          </a:p>
        </p:txBody>
      </p:sp>
      <p:sp>
        <p:nvSpPr>
          <p:cNvPr id="7" name="TextBox 6">
            <a:extLst>
              <a:ext uri="{FF2B5EF4-FFF2-40B4-BE49-F238E27FC236}">
                <a16:creationId xmlns:a16="http://schemas.microsoft.com/office/drawing/2014/main" xmlns="" id="{4C30A524-09BC-4443-BAAD-12A136EB1893}"/>
              </a:ext>
            </a:extLst>
          </p:cNvPr>
          <p:cNvSpPr txBox="1"/>
          <p:nvPr/>
        </p:nvSpPr>
        <p:spPr>
          <a:xfrm>
            <a:off x="2286000" y="1142831"/>
            <a:ext cx="4572000" cy="250390"/>
          </a:xfrm>
          <a:prstGeom prst="rect">
            <a:avLst/>
          </a:prstGeom>
          <a:noFill/>
        </p:spPr>
        <p:txBody>
          <a:bodyPr wrap="square" lIns="68580" tIns="34290" rIns="68580" bIns="34290">
            <a:spAutoFit/>
          </a:bodyPr>
          <a:lstStyle/>
          <a:p>
            <a:pPr algn="ctr">
              <a:lnSpc>
                <a:spcPct val="107000"/>
              </a:lnSpc>
              <a:spcAft>
                <a:spcPts val="60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8DDD2AF9-3AFA-463C-9A94-A2822728F6A9}"/>
              </a:ext>
            </a:extLst>
          </p:cNvPr>
          <p:cNvSpPr txBox="1"/>
          <p:nvPr/>
        </p:nvSpPr>
        <p:spPr>
          <a:xfrm>
            <a:off x="578644" y="1717715"/>
            <a:ext cx="8322469" cy="1915909"/>
          </a:xfrm>
          <a:prstGeom prst="rect">
            <a:avLst/>
          </a:prstGeom>
          <a:noFill/>
        </p:spPr>
        <p:txBody>
          <a:bodyPr wrap="square" lIns="68580" tIns="34290" rIns="68580" bIns="34290">
            <a:spAutoFit/>
          </a:bodyPr>
          <a:lstStyle/>
          <a:p>
            <a:r>
              <a:rPr lang="en-US" sz="2400" dirty="0">
                <a:latin typeface="Times New Roman" panose="02020603050405020304" pitchFamily="18" charset="0"/>
                <a:ea typeface="Times New Roman" panose="02020603050405020304" pitchFamily="18" charset="0"/>
              </a:rPr>
              <a:t>The operating strategy traditionally has been to allow one generation to deviate from the schedule to improve the resulting operation.  This generation is called the </a:t>
            </a:r>
            <a:r>
              <a:rPr lang="en-US" sz="2400" b="1" dirty="0">
                <a:latin typeface="Times New Roman" panose="02020603050405020304" pitchFamily="18" charset="0"/>
                <a:ea typeface="Times New Roman" panose="02020603050405020304" pitchFamily="18" charset="0"/>
              </a:rPr>
              <a:t>swing</a:t>
            </a:r>
            <a:r>
              <a:rPr lang="en-US" sz="2400" dirty="0">
                <a:latin typeface="Times New Roman" panose="02020603050405020304" pitchFamily="18" charset="0"/>
                <a:ea typeface="Times New Roman" panose="02020603050405020304" pitchFamily="18" charset="0"/>
              </a:rPr>
              <a:t> generation.  Allotting this excess power to a single generator can prove unacceptable if the deviation from the desired value is </a:t>
            </a:r>
            <a:r>
              <a:rPr lang="en-US" sz="2400" dirty="0" smtClean="0">
                <a:latin typeface="Times New Roman" panose="02020603050405020304" pitchFamily="18" charset="0"/>
                <a:ea typeface="Times New Roman" panose="02020603050405020304" pitchFamily="18" charset="0"/>
              </a:rPr>
              <a:t>large.</a:t>
            </a:r>
            <a:endParaRPr lang="en-US" sz="2400" dirty="0"/>
          </a:p>
        </p:txBody>
      </p:sp>
    </p:spTree>
    <p:extLst>
      <p:ext uri="{BB962C8B-B14F-4D97-AF65-F5344CB8AC3E}">
        <p14:creationId xmlns:p14="http://schemas.microsoft.com/office/powerpoint/2010/main" val="21631031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6CDE24-A1F9-472E-8522-3E856DDDC1B0}"/>
              </a:ext>
            </a:extLst>
          </p:cNvPr>
          <p:cNvSpPr>
            <a:spLocks noGrp="1"/>
          </p:cNvSpPr>
          <p:nvPr>
            <p:ph type="title"/>
          </p:nvPr>
        </p:nvSpPr>
        <p:spPr>
          <a:xfrm>
            <a:off x="654408" y="0"/>
            <a:ext cx="7886700" cy="994172"/>
          </a:xfrm>
        </p:spPr>
        <p:txBody>
          <a:bodyPr>
            <a:normAutofit fontScale="90000"/>
          </a:bodyPr>
          <a:lstStyle/>
          <a:p>
            <a:pPr algn="ctr"/>
            <a:r>
              <a:rPr lang="en-US" sz="3600" b="1" u="sng" dirty="0">
                <a:latin typeface="+mn-lt"/>
                <a:ea typeface="Calibri" panose="020F0502020204030204" pitchFamily="34" charset="0"/>
                <a:cs typeface="Times New Roman" panose="02020603050405020304" pitchFamily="18" charset="0"/>
              </a:rPr>
              <a:t>BUS VOLTAGE IMPROVEMENT COMPARISON </a:t>
            </a:r>
            <a:r>
              <a:rPr lang="en-US" sz="1800" dirty="0">
                <a:latin typeface="Calibri" panose="020F0502020204030204" pitchFamily="34" charset="0"/>
                <a:ea typeface="Calibri" panose="020F0502020204030204" pitchFamily="34" charset="0"/>
                <a:cs typeface="Times New Roman" panose="02020603050405020304" pitchFamily="18" charset="0"/>
              </a:rPr>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sz="1800" dirty="0"/>
          </a:p>
        </p:txBody>
      </p:sp>
      <p:graphicFrame>
        <p:nvGraphicFramePr>
          <p:cNvPr id="4" name="Content Placeholder 3">
            <a:extLst>
              <a:ext uri="{FF2B5EF4-FFF2-40B4-BE49-F238E27FC236}">
                <a16:creationId xmlns:a16="http://schemas.microsoft.com/office/drawing/2014/main" xmlns="" id="{A34C0E5F-F5D1-47C4-BB2A-2B13B63130AA}"/>
              </a:ext>
            </a:extLst>
          </p:cNvPr>
          <p:cNvGraphicFramePr>
            <a:graphicFrameLocks noGrp="1"/>
          </p:cNvGraphicFramePr>
          <p:nvPr>
            <p:ph idx="1"/>
            <p:extLst>
              <p:ext uri="{D42A27DB-BD31-4B8C-83A1-F6EECF244321}">
                <p14:modId xmlns:p14="http://schemas.microsoft.com/office/powerpoint/2010/main" val="1939391510"/>
              </p:ext>
            </p:extLst>
          </p:nvPr>
        </p:nvGraphicFramePr>
        <p:xfrm>
          <a:off x="628649" y="635357"/>
          <a:ext cx="7886700" cy="4310126"/>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xmlns="" val="673104239"/>
                    </a:ext>
                  </a:extLst>
                </a:gridCol>
                <a:gridCol w="2628900">
                  <a:extLst>
                    <a:ext uri="{9D8B030D-6E8A-4147-A177-3AD203B41FA5}">
                      <a16:colId xmlns:a16="http://schemas.microsoft.com/office/drawing/2014/main" xmlns="" val="2407351395"/>
                    </a:ext>
                  </a:extLst>
                </a:gridCol>
                <a:gridCol w="2628900">
                  <a:extLst>
                    <a:ext uri="{9D8B030D-6E8A-4147-A177-3AD203B41FA5}">
                      <a16:colId xmlns:a16="http://schemas.microsoft.com/office/drawing/2014/main" xmlns="" val="1140395495"/>
                    </a:ext>
                  </a:extLst>
                </a:gridCol>
              </a:tblGrid>
              <a:tr h="374801">
                <a:tc>
                  <a:txBody>
                    <a:bodyPr/>
                    <a:lstStyle/>
                    <a:p>
                      <a:pPr marL="0" marR="0" algn="ctr">
                        <a:lnSpc>
                          <a:spcPct val="107000"/>
                        </a:lnSpc>
                        <a:spcBef>
                          <a:spcPts val="0"/>
                        </a:spcBef>
                        <a:spcAft>
                          <a:spcPts val="0"/>
                        </a:spcAft>
                      </a:pPr>
                      <a:r>
                        <a:rPr lang="en-US" sz="1200" dirty="0">
                          <a:effectLst/>
                        </a:rPr>
                        <a:t>Bus 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dirty="0">
                          <a:effectLst/>
                        </a:rPr>
                        <a:t>Voltage Before</a:t>
                      </a:r>
                      <a:endParaRPr lang="en-US" sz="1400" dirty="0">
                        <a:effectLst/>
                      </a:endParaRPr>
                    </a:p>
                    <a:p>
                      <a:pPr marL="0" marR="0" algn="ctr">
                        <a:lnSpc>
                          <a:spcPct val="107000"/>
                        </a:lnSpc>
                        <a:spcBef>
                          <a:spcPts val="0"/>
                        </a:spcBef>
                        <a:spcAft>
                          <a:spcPts val="0"/>
                        </a:spcAft>
                      </a:pPr>
                      <a:r>
                        <a:rPr lang="en-US" sz="1200" dirty="0">
                          <a:effectLst/>
                        </a:rPr>
                        <a:t>Distributed Swing(</a:t>
                      </a:r>
                      <a:r>
                        <a:rPr lang="en-US" sz="1200" dirty="0" err="1">
                          <a:effectLst/>
                        </a:rPr>
                        <a:t>p.u</a:t>
                      </a:r>
                      <a:r>
                        <a:rPr lang="en-US" sz="12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dirty="0">
                          <a:effectLst/>
                        </a:rPr>
                        <a:t>Voltage After</a:t>
                      </a:r>
                      <a:endParaRPr lang="en-US" sz="1400" dirty="0">
                        <a:effectLst/>
                      </a:endParaRPr>
                    </a:p>
                    <a:p>
                      <a:pPr marL="0" marR="0" algn="ctr">
                        <a:lnSpc>
                          <a:spcPct val="107000"/>
                        </a:lnSpc>
                        <a:spcBef>
                          <a:spcPts val="0"/>
                        </a:spcBef>
                        <a:spcAft>
                          <a:spcPts val="0"/>
                        </a:spcAft>
                      </a:pPr>
                      <a:r>
                        <a:rPr lang="en-US" sz="1200" dirty="0">
                          <a:effectLst/>
                        </a:rPr>
                        <a:t>Distributed Swing(</a:t>
                      </a:r>
                      <a:r>
                        <a:rPr lang="en-US" sz="1200" dirty="0" err="1">
                          <a:effectLst/>
                        </a:rPr>
                        <a:t>p.u</a:t>
                      </a:r>
                      <a:r>
                        <a:rPr lang="en-US" sz="1200" dirty="0">
                          <a:effectLst/>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xmlns="" val="156456682"/>
                  </a:ext>
                </a:extLst>
              </a:tr>
              <a:tr h="217938">
                <a:tc>
                  <a:txBody>
                    <a:bodyPr/>
                    <a:lstStyle/>
                    <a:p>
                      <a:pPr marL="0" marR="0" algn="ctr">
                        <a:lnSpc>
                          <a:spcPct val="107000"/>
                        </a:lnSpc>
                        <a:spcBef>
                          <a:spcPts val="0"/>
                        </a:spcBef>
                        <a:spcAft>
                          <a:spcPts val="0"/>
                        </a:spcAft>
                      </a:pPr>
                      <a:r>
                        <a:rPr lang="en-US" sz="14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dirty="0">
                          <a:effectLst/>
                        </a:rPr>
                        <a:t>0.886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0.896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166761301"/>
                  </a:ext>
                </a:extLst>
              </a:tr>
              <a:tr h="217938">
                <a:tc>
                  <a:txBody>
                    <a:bodyPr/>
                    <a:lstStyle/>
                    <a:p>
                      <a:pPr marL="0" marR="0" algn="ctr">
                        <a:lnSpc>
                          <a:spcPct val="107000"/>
                        </a:lnSpc>
                        <a:spcBef>
                          <a:spcPts val="0"/>
                        </a:spcBef>
                        <a:spcAft>
                          <a:spcPts val="0"/>
                        </a:spcAft>
                      </a:pPr>
                      <a:r>
                        <a:rPr lang="en-US" sz="1400">
                          <a:effectLst/>
                        </a:rPr>
                        <a:t>11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a:effectLst/>
                        </a:rPr>
                        <a:t>0.874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0.884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135148575"/>
                  </a:ext>
                </a:extLst>
              </a:tr>
              <a:tr h="217938">
                <a:tc>
                  <a:txBody>
                    <a:bodyPr/>
                    <a:lstStyle/>
                    <a:p>
                      <a:pPr marL="0" marR="0" algn="ctr">
                        <a:lnSpc>
                          <a:spcPct val="107000"/>
                        </a:lnSpc>
                        <a:spcBef>
                          <a:spcPts val="0"/>
                        </a:spcBef>
                        <a:spcAft>
                          <a:spcPts val="0"/>
                        </a:spcAft>
                      </a:pPr>
                      <a:r>
                        <a:rPr lang="en-US" sz="1400">
                          <a:effectLst/>
                        </a:rPr>
                        <a:t>12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a:effectLst/>
                        </a:rPr>
                        <a:t>0.855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0.865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300772140"/>
                  </a:ext>
                </a:extLst>
              </a:tr>
              <a:tr h="217938">
                <a:tc>
                  <a:txBody>
                    <a:bodyPr/>
                    <a:lstStyle/>
                    <a:p>
                      <a:pPr marL="0" marR="0" algn="ctr">
                        <a:lnSpc>
                          <a:spcPct val="107000"/>
                        </a:lnSpc>
                        <a:spcBef>
                          <a:spcPts val="0"/>
                        </a:spcBef>
                        <a:spcAft>
                          <a:spcPts val="0"/>
                        </a:spcAft>
                      </a:pPr>
                      <a:r>
                        <a:rPr lang="en-US" sz="1400">
                          <a:effectLst/>
                        </a:rPr>
                        <a:t>13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dirty="0">
                          <a:effectLst/>
                        </a:rPr>
                        <a:t>0.881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0.891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4263686060"/>
                  </a:ext>
                </a:extLst>
              </a:tr>
              <a:tr h="217938">
                <a:tc>
                  <a:txBody>
                    <a:bodyPr/>
                    <a:lstStyle/>
                    <a:p>
                      <a:pPr marL="0" marR="0" algn="ctr">
                        <a:lnSpc>
                          <a:spcPct val="107000"/>
                        </a:lnSpc>
                        <a:spcBef>
                          <a:spcPts val="0"/>
                        </a:spcBef>
                        <a:spcAft>
                          <a:spcPts val="0"/>
                        </a:spcAft>
                      </a:pPr>
                      <a:r>
                        <a:rPr lang="en-US" sz="1400">
                          <a:effectLst/>
                        </a:rPr>
                        <a:t>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a:effectLst/>
                        </a:rPr>
                        <a:t>0.876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0.885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702344093"/>
                  </a:ext>
                </a:extLst>
              </a:tr>
              <a:tr h="217938">
                <a:tc>
                  <a:txBody>
                    <a:bodyPr/>
                    <a:lstStyle/>
                    <a:p>
                      <a:pPr marL="0" marR="0" algn="ctr">
                        <a:lnSpc>
                          <a:spcPct val="107000"/>
                        </a:lnSpc>
                        <a:spcBef>
                          <a:spcPts val="0"/>
                        </a:spcBef>
                        <a:spcAft>
                          <a:spcPts val="0"/>
                        </a:spcAft>
                      </a:pPr>
                      <a:r>
                        <a:rPr lang="en-US" sz="1400">
                          <a:effectLst/>
                        </a:rPr>
                        <a:t>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a:effectLst/>
                        </a:rPr>
                        <a:t>0.91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0.915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916229656"/>
                  </a:ext>
                </a:extLst>
              </a:tr>
              <a:tr h="217938">
                <a:tc>
                  <a:txBody>
                    <a:bodyPr/>
                    <a:lstStyle/>
                    <a:p>
                      <a:pPr marL="0" marR="0" algn="ctr">
                        <a:lnSpc>
                          <a:spcPct val="107000"/>
                        </a:lnSpc>
                        <a:spcBef>
                          <a:spcPts val="0"/>
                        </a:spcBef>
                        <a:spcAft>
                          <a:spcPts val="0"/>
                        </a:spcAft>
                      </a:pPr>
                      <a:r>
                        <a:rPr lang="en-US" sz="1400" dirty="0">
                          <a:effectLst/>
                        </a:rPr>
                        <a:t>16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dirty="0">
                          <a:effectLst/>
                        </a:rPr>
                        <a:t>0.942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0.944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050753838"/>
                  </a:ext>
                </a:extLst>
              </a:tr>
              <a:tr h="217938">
                <a:tc>
                  <a:txBody>
                    <a:bodyPr/>
                    <a:lstStyle/>
                    <a:p>
                      <a:pPr marL="0" marR="0" algn="ctr">
                        <a:lnSpc>
                          <a:spcPct val="107000"/>
                        </a:lnSpc>
                        <a:spcBef>
                          <a:spcPts val="0"/>
                        </a:spcBef>
                        <a:spcAft>
                          <a:spcPts val="0"/>
                        </a:spcAft>
                      </a:pPr>
                      <a:r>
                        <a:rPr lang="en-US" sz="1400">
                          <a:effectLst/>
                        </a:rPr>
                        <a:t>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dirty="0">
                          <a:effectLst/>
                        </a:rPr>
                        <a:t>0.931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0.934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458915122"/>
                  </a:ext>
                </a:extLst>
              </a:tr>
              <a:tr h="217938">
                <a:tc>
                  <a:txBody>
                    <a:bodyPr/>
                    <a:lstStyle/>
                    <a:p>
                      <a:pPr marL="0" marR="0" algn="ctr">
                        <a:lnSpc>
                          <a:spcPct val="107000"/>
                        </a:lnSpc>
                        <a:spcBef>
                          <a:spcPts val="0"/>
                        </a:spcBef>
                        <a:spcAft>
                          <a:spcPts val="0"/>
                        </a:spcAft>
                      </a:pPr>
                      <a:r>
                        <a:rPr lang="en-US" sz="1400">
                          <a:effectLst/>
                        </a:rPr>
                        <a:t>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dirty="0">
                          <a:effectLst/>
                        </a:rPr>
                        <a:t>0.912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0.915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833588997"/>
                  </a:ext>
                </a:extLst>
              </a:tr>
              <a:tr h="217938">
                <a:tc>
                  <a:txBody>
                    <a:bodyPr/>
                    <a:lstStyle/>
                    <a:p>
                      <a:pPr marL="0" marR="0" algn="ctr">
                        <a:lnSpc>
                          <a:spcPct val="107000"/>
                        </a:lnSpc>
                        <a:spcBef>
                          <a:spcPts val="0"/>
                        </a:spcBef>
                        <a:spcAft>
                          <a:spcPts val="0"/>
                        </a:spcAft>
                      </a:pPr>
                      <a:r>
                        <a:rPr lang="en-US" sz="14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dirty="0">
                          <a:effectLst/>
                        </a:rPr>
                        <a:t>0.886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dirty="0">
                          <a:effectLst/>
                        </a:rPr>
                        <a:t>0.891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xmlns="" val="584418558"/>
                  </a:ext>
                </a:extLst>
              </a:tr>
              <a:tr h="217938">
                <a:tc>
                  <a:txBody>
                    <a:bodyPr/>
                    <a:lstStyle/>
                    <a:p>
                      <a:pPr marL="0" marR="0" algn="ctr">
                        <a:lnSpc>
                          <a:spcPct val="107000"/>
                        </a:lnSpc>
                        <a:spcBef>
                          <a:spcPts val="0"/>
                        </a:spcBef>
                        <a:spcAft>
                          <a:spcPts val="0"/>
                        </a:spcAft>
                      </a:pPr>
                      <a:r>
                        <a:rPr lang="en-US" sz="14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a:effectLst/>
                        </a:rPr>
                        <a:t>0.851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0.861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110583674"/>
                  </a:ext>
                </a:extLst>
              </a:tr>
              <a:tr h="217938">
                <a:tc>
                  <a:txBody>
                    <a:bodyPr/>
                    <a:lstStyle/>
                    <a:p>
                      <a:pPr marL="0" marR="0" algn="ctr">
                        <a:lnSpc>
                          <a:spcPct val="107000"/>
                        </a:lnSpc>
                        <a:spcBef>
                          <a:spcPts val="0"/>
                        </a:spcBef>
                        <a:spcAft>
                          <a:spcPts val="0"/>
                        </a:spcAft>
                      </a:pPr>
                      <a:r>
                        <a:rPr lang="en-US" sz="14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a:effectLst/>
                        </a:rPr>
                        <a:t>0.844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0.855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935497566"/>
                  </a:ext>
                </a:extLst>
              </a:tr>
              <a:tr h="217938">
                <a:tc>
                  <a:txBody>
                    <a:bodyPr/>
                    <a:lstStyle/>
                    <a:p>
                      <a:pPr marL="0" marR="0" algn="ctr">
                        <a:lnSpc>
                          <a:spcPct val="107000"/>
                        </a:lnSpc>
                        <a:spcBef>
                          <a:spcPts val="0"/>
                        </a:spcBef>
                        <a:spcAft>
                          <a:spcPts val="0"/>
                        </a:spcAft>
                      </a:pPr>
                      <a:r>
                        <a:rPr lang="en-US" sz="14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a:effectLst/>
                        </a:rPr>
                        <a:t>0.853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0.864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647381410"/>
                  </a:ext>
                </a:extLst>
              </a:tr>
              <a:tr h="217938">
                <a:tc>
                  <a:txBody>
                    <a:bodyPr/>
                    <a:lstStyle/>
                    <a:p>
                      <a:pPr marL="0" marR="0" algn="ctr">
                        <a:lnSpc>
                          <a:spcPct val="107000"/>
                        </a:lnSpc>
                        <a:spcBef>
                          <a:spcPts val="0"/>
                        </a:spcBef>
                        <a:spcAft>
                          <a:spcPts val="0"/>
                        </a:spcAft>
                      </a:pPr>
                      <a:r>
                        <a:rPr lang="en-US" sz="1400">
                          <a:effectLst/>
                        </a:rPr>
                        <a:t>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a:effectLst/>
                        </a:rPr>
                        <a:t>0.817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0.829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042117935"/>
                  </a:ext>
                </a:extLst>
              </a:tr>
              <a:tr h="217938">
                <a:tc>
                  <a:txBody>
                    <a:bodyPr/>
                    <a:lstStyle/>
                    <a:p>
                      <a:pPr marL="0" marR="0" algn="ctr">
                        <a:lnSpc>
                          <a:spcPct val="107000"/>
                        </a:lnSpc>
                        <a:spcBef>
                          <a:spcPts val="0"/>
                        </a:spcBef>
                        <a:spcAft>
                          <a:spcPts val="0"/>
                        </a:spcAft>
                      </a:pPr>
                      <a:r>
                        <a:rPr lang="en-US" sz="1400">
                          <a:effectLst/>
                        </a:rPr>
                        <a:t>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a:effectLst/>
                        </a:rPr>
                        <a:t>0.804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0.817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233088963"/>
                  </a:ext>
                </a:extLst>
              </a:tr>
              <a:tr h="217938">
                <a:tc>
                  <a:txBody>
                    <a:bodyPr/>
                    <a:lstStyle/>
                    <a:p>
                      <a:pPr marL="0" marR="0" algn="ctr">
                        <a:lnSpc>
                          <a:spcPct val="107000"/>
                        </a:lnSpc>
                        <a:spcBef>
                          <a:spcPts val="0"/>
                        </a:spcBef>
                        <a:spcAft>
                          <a:spcPts val="0"/>
                        </a:spcAft>
                      </a:pPr>
                      <a:r>
                        <a:rPr lang="en-US" sz="1400">
                          <a:effectLst/>
                        </a:rPr>
                        <a:t>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200" dirty="0">
                          <a:effectLst/>
                        </a:rPr>
                        <a:t>0.701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200" dirty="0">
                          <a:effectLst/>
                        </a:rPr>
                        <a:t>0.719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442061866"/>
                  </a:ext>
                </a:extLst>
              </a:tr>
              <a:tr h="217938">
                <a:tc>
                  <a:txBody>
                    <a:bodyPr/>
                    <a:lstStyle/>
                    <a:p>
                      <a:pPr marL="0" marR="0" algn="ctr">
                        <a:lnSpc>
                          <a:spcPct val="107000"/>
                        </a:lnSpc>
                        <a:spcBef>
                          <a:spcPts val="0"/>
                        </a:spcBef>
                        <a:spcAft>
                          <a:spcPts val="0"/>
                        </a:spcAft>
                      </a:pPr>
                      <a:r>
                        <a:rPr lang="en-US" sz="1400">
                          <a:effectLst/>
                        </a:rPr>
                        <a:t>9_INV</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a:effectLst/>
                        </a:rPr>
                        <a:t>0.688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dirty="0">
                          <a:effectLst/>
                        </a:rPr>
                        <a:t>0.707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xmlns="" val="3378379685"/>
                  </a:ext>
                </a:extLst>
              </a:tr>
              <a:tr h="217938">
                <a:tc>
                  <a:txBody>
                    <a:bodyPr/>
                    <a:lstStyle/>
                    <a:p>
                      <a:pPr marL="0" marR="0" algn="ctr">
                        <a:lnSpc>
                          <a:spcPct val="107000"/>
                        </a:lnSpc>
                        <a:spcBef>
                          <a:spcPts val="0"/>
                        </a:spcBef>
                        <a:spcAft>
                          <a:spcPts val="0"/>
                        </a:spcAft>
                      </a:pPr>
                      <a:r>
                        <a:rPr lang="en-US" sz="1400">
                          <a:effectLst/>
                        </a:rPr>
                        <a:t>36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dirty="0">
                          <a:effectLst/>
                        </a:rPr>
                        <a:t>1.064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0"/>
                        </a:spcAft>
                      </a:pPr>
                      <a:r>
                        <a:rPr lang="en-US" sz="1400" dirty="0">
                          <a:effectLst/>
                        </a:rPr>
                        <a:t>1.064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xmlns="" val="3596164622"/>
                  </a:ext>
                </a:extLst>
              </a:tr>
            </a:tbl>
          </a:graphicData>
        </a:graphic>
      </p:graphicFrame>
    </p:spTree>
    <p:extLst>
      <p:ext uri="{BB962C8B-B14F-4D97-AF65-F5344CB8AC3E}">
        <p14:creationId xmlns:p14="http://schemas.microsoft.com/office/powerpoint/2010/main" val="39472697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B03B3B-ABA2-4F74-BE84-9073BD11C794}"/>
              </a:ext>
            </a:extLst>
          </p:cNvPr>
          <p:cNvSpPr>
            <a:spLocks noGrp="1"/>
          </p:cNvSpPr>
          <p:nvPr>
            <p:ph type="title"/>
          </p:nvPr>
        </p:nvSpPr>
        <p:spPr/>
        <p:txBody>
          <a:bodyPr>
            <a:normAutofit/>
          </a:bodyPr>
          <a:lstStyle/>
          <a:p>
            <a:pPr algn="ctr"/>
            <a:r>
              <a:rPr lang="en-US" sz="3200" b="1" u="sng" dirty="0">
                <a:latin typeface="+mn-lt"/>
              </a:rPr>
              <a:t>Generator</a:t>
            </a:r>
          </a:p>
        </p:txBody>
      </p:sp>
      <p:graphicFrame>
        <p:nvGraphicFramePr>
          <p:cNvPr id="4" name="Content Placeholder 3">
            <a:extLst>
              <a:ext uri="{FF2B5EF4-FFF2-40B4-BE49-F238E27FC236}">
                <a16:creationId xmlns:a16="http://schemas.microsoft.com/office/drawing/2014/main" xmlns="" id="{3921F8C7-2D65-439B-9A2F-25BAFAD8CF0F}"/>
              </a:ext>
            </a:extLst>
          </p:cNvPr>
          <p:cNvGraphicFramePr>
            <a:graphicFrameLocks noGrp="1"/>
          </p:cNvGraphicFramePr>
          <p:nvPr>
            <p:ph idx="1"/>
            <p:extLst>
              <p:ext uri="{D42A27DB-BD31-4B8C-83A1-F6EECF244321}">
                <p14:modId xmlns:p14="http://schemas.microsoft.com/office/powerpoint/2010/main" val="3064179876"/>
              </p:ext>
            </p:extLst>
          </p:nvPr>
        </p:nvGraphicFramePr>
        <p:xfrm>
          <a:off x="679359" y="2418527"/>
          <a:ext cx="7878653" cy="282893"/>
        </p:xfrm>
        <a:graphic>
          <a:graphicData uri="http://schemas.openxmlformats.org/drawingml/2006/table">
            <a:tbl>
              <a:tblPr firstRow="1" firstCol="1" bandRow="1">
                <a:tableStyleId>{5C22544A-7EE6-4342-B048-85BDC9FD1C3A}</a:tableStyleId>
              </a:tblPr>
              <a:tblGrid>
                <a:gridCol w="539050">
                  <a:extLst>
                    <a:ext uri="{9D8B030D-6E8A-4147-A177-3AD203B41FA5}">
                      <a16:colId xmlns:a16="http://schemas.microsoft.com/office/drawing/2014/main" xmlns="" val="669385014"/>
                    </a:ext>
                  </a:extLst>
                </a:gridCol>
                <a:gridCol w="539050">
                  <a:extLst>
                    <a:ext uri="{9D8B030D-6E8A-4147-A177-3AD203B41FA5}">
                      <a16:colId xmlns:a16="http://schemas.microsoft.com/office/drawing/2014/main" xmlns="" val="1894895120"/>
                    </a:ext>
                  </a:extLst>
                </a:gridCol>
                <a:gridCol w="539050">
                  <a:extLst>
                    <a:ext uri="{9D8B030D-6E8A-4147-A177-3AD203B41FA5}">
                      <a16:colId xmlns:a16="http://schemas.microsoft.com/office/drawing/2014/main" xmlns="" val="2819046536"/>
                    </a:ext>
                  </a:extLst>
                </a:gridCol>
                <a:gridCol w="539050">
                  <a:extLst>
                    <a:ext uri="{9D8B030D-6E8A-4147-A177-3AD203B41FA5}">
                      <a16:colId xmlns:a16="http://schemas.microsoft.com/office/drawing/2014/main" xmlns="" val="1492201144"/>
                    </a:ext>
                  </a:extLst>
                </a:gridCol>
                <a:gridCol w="539050">
                  <a:extLst>
                    <a:ext uri="{9D8B030D-6E8A-4147-A177-3AD203B41FA5}">
                      <a16:colId xmlns:a16="http://schemas.microsoft.com/office/drawing/2014/main" xmlns="" val="1425227687"/>
                    </a:ext>
                  </a:extLst>
                </a:gridCol>
                <a:gridCol w="539050">
                  <a:extLst>
                    <a:ext uri="{9D8B030D-6E8A-4147-A177-3AD203B41FA5}">
                      <a16:colId xmlns:a16="http://schemas.microsoft.com/office/drawing/2014/main" xmlns="" val="734389554"/>
                    </a:ext>
                  </a:extLst>
                </a:gridCol>
                <a:gridCol w="539050">
                  <a:extLst>
                    <a:ext uri="{9D8B030D-6E8A-4147-A177-3AD203B41FA5}">
                      <a16:colId xmlns:a16="http://schemas.microsoft.com/office/drawing/2014/main" xmlns="" val="3354410571"/>
                    </a:ext>
                  </a:extLst>
                </a:gridCol>
                <a:gridCol w="539050">
                  <a:extLst>
                    <a:ext uri="{9D8B030D-6E8A-4147-A177-3AD203B41FA5}">
                      <a16:colId xmlns:a16="http://schemas.microsoft.com/office/drawing/2014/main" xmlns="" val="2128943375"/>
                    </a:ext>
                  </a:extLst>
                </a:gridCol>
                <a:gridCol w="539050">
                  <a:extLst>
                    <a:ext uri="{9D8B030D-6E8A-4147-A177-3AD203B41FA5}">
                      <a16:colId xmlns:a16="http://schemas.microsoft.com/office/drawing/2014/main" xmlns="" val="2038217932"/>
                    </a:ext>
                  </a:extLst>
                </a:gridCol>
                <a:gridCol w="510879">
                  <a:extLst>
                    <a:ext uri="{9D8B030D-6E8A-4147-A177-3AD203B41FA5}">
                      <a16:colId xmlns:a16="http://schemas.microsoft.com/office/drawing/2014/main" xmlns="" val="872563098"/>
                    </a:ext>
                  </a:extLst>
                </a:gridCol>
                <a:gridCol w="548185">
                  <a:extLst>
                    <a:ext uri="{9D8B030D-6E8A-4147-A177-3AD203B41FA5}">
                      <a16:colId xmlns:a16="http://schemas.microsoft.com/office/drawing/2014/main" xmlns="" val="496513790"/>
                    </a:ext>
                  </a:extLst>
                </a:gridCol>
                <a:gridCol w="457583">
                  <a:extLst>
                    <a:ext uri="{9D8B030D-6E8A-4147-A177-3AD203B41FA5}">
                      <a16:colId xmlns:a16="http://schemas.microsoft.com/office/drawing/2014/main" xmlns="" val="1377883925"/>
                    </a:ext>
                  </a:extLst>
                </a:gridCol>
                <a:gridCol w="539050">
                  <a:extLst>
                    <a:ext uri="{9D8B030D-6E8A-4147-A177-3AD203B41FA5}">
                      <a16:colId xmlns:a16="http://schemas.microsoft.com/office/drawing/2014/main" xmlns="" val="4090336583"/>
                    </a:ext>
                  </a:extLst>
                </a:gridCol>
                <a:gridCol w="431695">
                  <a:extLst>
                    <a:ext uri="{9D8B030D-6E8A-4147-A177-3AD203B41FA5}">
                      <a16:colId xmlns:a16="http://schemas.microsoft.com/office/drawing/2014/main" xmlns="" val="3590767526"/>
                    </a:ext>
                  </a:extLst>
                </a:gridCol>
                <a:gridCol w="539811">
                  <a:extLst>
                    <a:ext uri="{9D8B030D-6E8A-4147-A177-3AD203B41FA5}">
                      <a16:colId xmlns:a16="http://schemas.microsoft.com/office/drawing/2014/main" xmlns="" val="3199165507"/>
                    </a:ext>
                  </a:extLst>
                </a:gridCol>
              </a:tblGrid>
              <a:tr h="282893">
                <a:tc>
                  <a:txBody>
                    <a:bodyPr/>
                    <a:lstStyle/>
                    <a:p>
                      <a:pPr marL="0" marR="0" algn="ctr">
                        <a:lnSpc>
                          <a:spcPct val="107000"/>
                        </a:lnSpc>
                        <a:spcBef>
                          <a:spcPts val="0"/>
                        </a:spcBef>
                        <a:spcAft>
                          <a:spcPts val="0"/>
                        </a:spcAft>
                      </a:pPr>
                      <a:r>
                        <a:rPr lang="en-US" sz="1000" dirty="0">
                          <a:effectLst/>
                        </a:rPr>
                        <a:t>G2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G2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700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SW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500.56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500.56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5.097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392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-168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dirty="0">
                          <a:effectLst/>
                        </a:rPr>
                        <a:t>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dirty="0">
                          <a:effectLst/>
                        </a:rPr>
                        <a:t>0.982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2733736291"/>
                  </a:ext>
                </a:extLst>
              </a:tr>
            </a:tbl>
          </a:graphicData>
        </a:graphic>
      </p:graphicFrame>
      <p:graphicFrame>
        <p:nvGraphicFramePr>
          <p:cNvPr id="5" name="Table 4">
            <a:extLst>
              <a:ext uri="{FF2B5EF4-FFF2-40B4-BE49-F238E27FC236}">
                <a16:creationId xmlns:a16="http://schemas.microsoft.com/office/drawing/2014/main" xmlns="" id="{710E6097-F43C-4816-9EE4-0F1DDCE26057}"/>
              </a:ext>
            </a:extLst>
          </p:cNvPr>
          <p:cNvGraphicFramePr>
            <a:graphicFrameLocks noGrp="1"/>
          </p:cNvGraphicFramePr>
          <p:nvPr>
            <p:extLst>
              <p:ext uri="{D42A27DB-BD31-4B8C-83A1-F6EECF244321}">
                <p14:modId xmlns:p14="http://schemas.microsoft.com/office/powerpoint/2010/main" val="1316579348"/>
              </p:ext>
            </p:extLst>
          </p:nvPr>
        </p:nvGraphicFramePr>
        <p:xfrm>
          <a:off x="679361" y="1699959"/>
          <a:ext cx="7878651" cy="718569"/>
        </p:xfrm>
        <a:graphic>
          <a:graphicData uri="http://schemas.openxmlformats.org/drawingml/2006/table">
            <a:tbl>
              <a:tblPr firstRow="1" firstCol="1" bandRow="1">
                <a:tableStyleId>{5C22544A-7EE6-4342-B048-85BDC9FD1C3A}</a:tableStyleId>
              </a:tblPr>
              <a:tblGrid>
                <a:gridCol w="539050">
                  <a:extLst>
                    <a:ext uri="{9D8B030D-6E8A-4147-A177-3AD203B41FA5}">
                      <a16:colId xmlns:a16="http://schemas.microsoft.com/office/drawing/2014/main" xmlns="" val="753918455"/>
                    </a:ext>
                  </a:extLst>
                </a:gridCol>
                <a:gridCol w="539050">
                  <a:extLst>
                    <a:ext uri="{9D8B030D-6E8A-4147-A177-3AD203B41FA5}">
                      <a16:colId xmlns:a16="http://schemas.microsoft.com/office/drawing/2014/main" xmlns="" val="3945084766"/>
                    </a:ext>
                  </a:extLst>
                </a:gridCol>
                <a:gridCol w="539050">
                  <a:extLst>
                    <a:ext uri="{9D8B030D-6E8A-4147-A177-3AD203B41FA5}">
                      <a16:colId xmlns:a16="http://schemas.microsoft.com/office/drawing/2014/main" xmlns="" val="4141241542"/>
                    </a:ext>
                  </a:extLst>
                </a:gridCol>
                <a:gridCol w="539050">
                  <a:extLst>
                    <a:ext uri="{9D8B030D-6E8A-4147-A177-3AD203B41FA5}">
                      <a16:colId xmlns:a16="http://schemas.microsoft.com/office/drawing/2014/main" xmlns="" val="3477153149"/>
                    </a:ext>
                  </a:extLst>
                </a:gridCol>
                <a:gridCol w="539050">
                  <a:extLst>
                    <a:ext uri="{9D8B030D-6E8A-4147-A177-3AD203B41FA5}">
                      <a16:colId xmlns:a16="http://schemas.microsoft.com/office/drawing/2014/main" xmlns="" val="2858941979"/>
                    </a:ext>
                  </a:extLst>
                </a:gridCol>
                <a:gridCol w="539050">
                  <a:extLst>
                    <a:ext uri="{9D8B030D-6E8A-4147-A177-3AD203B41FA5}">
                      <a16:colId xmlns:a16="http://schemas.microsoft.com/office/drawing/2014/main" xmlns="" val="2382401023"/>
                    </a:ext>
                  </a:extLst>
                </a:gridCol>
                <a:gridCol w="539050">
                  <a:extLst>
                    <a:ext uri="{9D8B030D-6E8A-4147-A177-3AD203B41FA5}">
                      <a16:colId xmlns:a16="http://schemas.microsoft.com/office/drawing/2014/main" xmlns="" val="1161081960"/>
                    </a:ext>
                  </a:extLst>
                </a:gridCol>
                <a:gridCol w="539050">
                  <a:extLst>
                    <a:ext uri="{9D8B030D-6E8A-4147-A177-3AD203B41FA5}">
                      <a16:colId xmlns:a16="http://schemas.microsoft.com/office/drawing/2014/main" xmlns="" val="2801921959"/>
                    </a:ext>
                  </a:extLst>
                </a:gridCol>
                <a:gridCol w="539050">
                  <a:extLst>
                    <a:ext uri="{9D8B030D-6E8A-4147-A177-3AD203B41FA5}">
                      <a16:colId xmlns:a16="http://schemas.microsoft.com/office/drawing/2014/main" xmlns="" val="794359988"/>
                    </a:ext>
                  </a:extLst>
                </a:gridCol>
                <a:gridCol w="510879">
                  <a:extLst>
                    <a:ext uri="{9D8B030D-6E8A-4147-A177-3AD203B41FA5}">
                      <a16:colId xmlns:a16="http://schemas.microsoft.com/office/drawing/2014/main" xmlns="" val="3117314830"/>
                    </a:ext>
                  </a:extLst>
                </a:gridCol>
                <a:gridCol w="548185">
                  <a:extLst>
                    <a:ext uri="{9D8B030D-6E8A-4147-A177-3AD203B41FA5}">
                      <a16:colId xmlns:a16="http://schemas.microsoft.com/office/drawing/2014/main" xmlns="" val="1414355894"/>
                    </a:ext>
                  </a:extLst>
                </a:gridCol>
                <a:gridCol w="457583">
                  <a:extLst>
                    <a:ext uri="{9D8B030D-6E8A-4147-A177-3AD203B41FA5}">
                      <a16:colId xmlns:a16="http://schemas.microsoft.com/office/drawing/2014/main" xmlns="" val="22753844"/>
                    </a:ext>
                  </a:extLst>
                </a:gridCol>
                <a:gridCol w="539050">
                  <a:extLst>
                    <a:ext uri="{9D8B030D-6E8A-4147-A177-3AD203B41FA5}">
                      <a16:colId xmlns:a16="http://schemas.microsoft.com/office/drawing/2014/main" xmlns="" val="2626861745"/>
                    </a:ext>
                  </a:extLst>
                </a:gridCol>
                <a:gridCol w="431695">
                  <a:extLst>
                    <a:ext uri="{9D8B030D-6E8A-4147-A177-3AD203B41FA5}">
                      <a16:colId xmlns:a16="http://schemas.microsoft.com/office/drawing/2014/main" xmlns="" val="2717942856"/>
                    </a:ext>
                  </a:extLst>
                </a:gridCol>
                <a:gridCol w="539809">
                  <a:extLst>
                    <a:ext uri="{9D8B030D-6E8A-4147-A177-3AD203B41FA5}">
                      <a16:colId xmlns:a16="http://schemas.microsoft.com/office/drawing/2014/main" xmlns="" val="3599894231"/>
                    </a:ext>
                  </a:extLst>
                </a:gridCol>
              </a:tblGrid>
              <a:tr h="718569">
                <a:tc>
                  <a:txBody>
                    <a:bodyPr/>
                    <a:lstStyle/>
                    <a:p>
                      <a:pPr marL="0" marR="0" algn="ctr">
                        <a:lnSpc>
                          <a:spcPct val="107000"/>
                        </a:lnSpc>
                        <a:spcBef>
                          <a:spcPts val="0"/>
                        </a:spcBef>
                        <a:spcAft>
                          <a:spcPts val="0"/>
                        </a:spcAft>
                      </a:pPr>
                      <a:r>
                        <a:rPr lang="en-US" sz="1000" dirty="0">
                          <a:effectLst/>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Bus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DBase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Rated S [MVA]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kV Nominal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dirty="0">
                          <a:effectLst/>
                        </a:rPr>
                        <a:t>Generator 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P [MW]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Q [MVAR]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S [MVA]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P. Factor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I [pu]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Q max. [MVAR]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Q min. [MVAR]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a:effectLst/>
                        </a:rPr>
                        <a:t>Ctrled BusID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000" dirty="0" err="1">
                          <a:effectLst/>
                        </a:rPr>
                        <a:t>Ctrld</a:t>
                      </a:r>
                      <a:r>
                        <a:rPr lang="en-US" sz="1000" dirty="0">
                          <a:effectLst/>
                        </a:rPr>
                        <a:t> Bus/V [</a:t>
                      </a:r>
                      <a:r>
                        <a:rPr lang="en-US" sz="1000" dirty="0" err="1">
                          <a:effectLst/>
                        </a:rPr>
                        <a:t>pu</a:t>
                      </a:r>
                      <a:r>
                        <a:rPr lang="en-US"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398159904"/>
                  </a:ext>
                </a:extLst>
              </a:tr>
            </a:tbl>
          </a:graphicData>
        </a:graphic>
      </p:graphicFrame>
      <p:sp>
        <p:nvSpPr>
          <p:cNvPr id="7" name="TextBox 6">
            <a:extLst>
              <a:ext uri="{FF2B5EF4-FFF2-40B4-BE49-F238E27FC236}">
                <a16:creationId xmlns:a16="http://schemas.microsoft.com/office/drawing/2014/main" xmlns="" id="{37A4FE61-782A-4912-9D32-A87957850EC3}"/>
              </a:ext>
            </a:extLst>
          </p:cNvPr>
          <p:cNvSpPr txBox="1"/>
          <p:nvPr/>
        </p:nvSpPr>
        <p:spPr>
          <a:xfrm>
            <a:off x="766916" y="3097507"/>
            <a:ext cx="7499558" cy="900246"/>
          </a:xfrm>
          <a:prstGeom prst="rect">
            <a:avLst/>
          </a:prstGeom>
          <a:noFill/>
        </p:spPr>
        <p:txBody>
          <a:bodyPr wrap="square" lIns="68580" tIns="34290" rIns="68580" bIns="34290">
            <a:spAutoFit/>
          </a:bodyPr>
          <a:lstStyle/>
          <a:p>
            <a:r>
              <a:rPr lang="en-US" sz="1800" dirty="0">
                <a:latin typeface="Times New Roman" panose="02020603050405020304" pitchFamily="18" charset="0"/>
                <a:ea typeface="Calibri" panose="020F0502020204030204" pitchFamily="34" charset="0"/>
              </a:rPr>
              <a:t>Previously, the swing generator was supplying real power more than its rated value. Now If </a:t>
            </a:r>
            <a:r>
              <a:rPr lang="en-US" sz="1800" dirty="0" err="1">
                <a:latin typeface="Times New Roman" panose="02020603050405020304" pitchFamily="18" charset="0"/>
                <a:ea typeface="Calibri" panose="020F0502020204030204" pitchFamily="34" charset="0"/>
              </a:rPr>
              <a:t>Pgen</a:t>
            </a:r>
            <a:r>
              <a:rPr lang="en-US" sz="1800" dirty="0">
                <a:latin typeface="Times New Roman" panose="02020603050405020304" pitchFamily="18" charset="0"/>
                <a:ea typeface="Calibri" panose="020F0502020204030204" pitchFamily="34" charset="0"/>
              </a:rPr>
              <a:t>=0 MW is entered at a swing bus, then the program will reschedule its generation. </a:t>
            </a:r>
            <a:endParaRPr lang="en-US" sz="1800" dirty="0"/>
          </a:p>
        </p:txBody>
      </p:sp>
    </p:spTree>
    <p:extLst>
      <p:ext uri="{BB962C8B-B14F-4D97-AF65-F5344CB8AC3E}">
        <p14:creationId xmlns:p14="http://schemas.microsoft.com/office/powerpoint/2010/main" val="30678294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766D7CF9-11FA-4F23-A565-820549BBA0E1}"/>
              </a:ext>
            </a:extLst>
          </p:cNvPr>
          <p:cNvGraphicFramePr>
            <a:graphicFrameLocks noGrp="1"/>
          </p:cNvGraphicFramePr>
          <p:nvPr>
            <p:ph idx="1"/>
            <p:extLst>
              <p:ext uri="{D42A27DB-BD31-4B8C-83A1-F6EECF244321}">
                <p14:modId xmlns:p14="http://schemas.microsoft.com/office/powerpoint/2010/main" val="1713521896"/>
              </p:ext>
            </p:extLst>
          </p:nvPr>
        </p:nvGraphicFramePr>
        <p:xfrm>
          <a:off x="2215114" y="1198255"/>
          <a:ext cx="4842248" cy="2657148"/>
        </p:xfrm>
        <a:graphic>
          <a:graphicData uri="http://schemas.openxmlformats.org/drawingml/2006/table">
            <a:tbl>
              <a:tblPr firstRow="1" firstCol="1" bandRow="1">
                <a:tableStyleId>{5C22544A-7EE6-4342-B048-85BDC9FD1C3A}</a:tableStyleId>
              </a:tblPr>
              <a:tblGrid>
                <a:gridCol w="1613352">
                  <a:extLst>
                    <a:ext uri="{9D8B030D-6E8A-4147-A177-3AD203B41FA5}">
                      <a16:colId xmlns:a16="http://schemas.microsoft.com/office/drawing/2014/main" xmlns="" val="1455883705"/>
                    </a:ext>
                  </a:extLst>
                </a:gridCol>
                <a:gridCol w="1608964">
                  <a:extLst>
                    <a:ext uri="{9D8B030D-6E8A-4147-A177-3AD203B41FA5}">
                      <a16:colId xmlns:a16="http://schemas.microsoft.com/office/drawing/2014/main" xmlns="" val="3169764888"/>
                    </a:ext>
                  </a:extLst>
                </a:gridCol>
                <a:gridCol w="1619932">
                  <a:extLst>
                    <a:ext uri="{9D8B030D-6E8A-4147-A177-3AD203B41FA5}">
                      <a16:colId xmlns:a16="http://schemas.microsoft.com/office/drawing/2014/main" xmlns="" val="2976337626"/>
                    </a:ext>
                  </a:extLst>
                </a:gridCol>
              </a:tblGrid>
              <a:tr h="664287">
                <a:tc>
                  <a:txBody>
                    <a:bodyPr/>
                    <a:lstStyle/>
                    <a:p>
                      <a:pPr marL="0" marR="0" algn="ctr">
                        <a:lnSpc>
                          <a:spcPct val="107000"/>
                        </a:lnSpc>
                        <a:spcBef>
                          <a:spcPts val="0"/>
                        </a:spcBef>
                        <a:spcAft>
                          <a:spcPts val="0"/>
                        </a:spcAft>
                      </a:pPr>
                      <a:r>
                        <a:rPr lang="en-US" sz="1400" dirty="0">
                          <a:effectLst/>
                        </a:rPr>
                        <a:t>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400">
                          <a:effectLst/>
                        </a:rPr>
                        <a:t>P Desired [MW]</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400" dirty="0">
                          <a:effectLst/>
                        </a:rPr>
                        <a:t>P calculated [MW]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587821372"/>
                  </a:ext>
                </a:extLst>
              </a:tr>
              <a:tr h="221429">
                <a:tc>
                  <a:txBody>
                    <a:bodyPr/>
                    <a:lstStyle/>
                    <a:p>
                      <a:pPr marL="0" marR="0" algn="ctr">
                        <a:lnSpc>
                          <a:spcPct val="107000"/>
                        </a:lnSpc>
                        <a:spcBef>
                          <a:spcPts val="0"/>
                        </a:spcBef>
                        <a:spcAft>
                          <a:spcPts val="0"/>
                        </a:spcAft>
                      </a:pPr>
                      <a:r>
                        <a:rPr lang="en-US" sz="1100">
                          <a:effectLst/>
                        </a:rPr>
                        <a:t>G10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a:effectLst/>
                        </a:rPr>
                        <a:t>815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dirty="0">
                          <a:effectLst/>
                        </a:rPr>
                        <a:t>830.29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157671963"/>
                  </a:ext>
                </a:extLst>
              </a:tr>
              <a:tr h="221429">
                <a:tc>
                  <a:txBody>
                    <a:bodyPr/>
                    <a:lstStyle/>
                    <a:p>
                      <a:pPr marL="0" marR="0" algn="ctr">
                        <a:lnSpc>
                          <a:spcPct val="107000"/>
                        </a:lnSpc>
                        <a:spcBef>
                          <a:spcPts val="0"/>
                        </a:spcBef>
                        <a:spcAft>
                          <a:spcPts val="0"/>
                        </a:spcAft>
                      </a:pPr>
                      <a:r>
                        <a:rPr lang="en-US" sz="1100">
                          <a:effectLst/>
                        </a:rPr>
                        <a:t>G3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a:effectLst/>
                        </a:rPr>
                        <a:t>665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dirty="0">
                          <a:effectLst/>
                        </a:rPr>
                        <a:t>677.48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667856589"/>
                  </a:ext>
                </a:extLst>
              </a:tr>
              <a:tr h="221429">
                <a:tc>
                  <a:txBody>
                    <a:bodyPr/>
                    <a:lstStyle/>
                    <a:p>
                      <a:pPr marL="0" marR="0" algn="ctr">
                        <a:lnSpc>
                          <a:spcPct val="107000"/>
                        </a:lnSpc>
                        <a:spcBef>
                          <a:spcPts val="0"/>
                        </a:spcBef>
                        <a:spcAft>
                          <a:spcPts val="0"/>
                        </a:spcAft>
                      </a:pPr>
                      <a:r>
                        <a:rPr lang="en-US" sz="1100">
                          <a:effectLst/>
                        </a:rPr>
                        <a:t>G4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a:effectLst/>
                        </a:rPr>
                        <a:t>647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dirty="0">
                          <a:effectLst/>
                        </a:rPr>
                        <a:t>659.14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720264881"/>
                  </a:ext>
                </a:extLst>
              </a:tr>
              <a:tr h="221429">
                <a:tc>
                  <a:txBody>
                    <a:bodyPr/>
                    <a:lstStyle/>
                    <a:p>
                      <a:pPr marL="0" marR="0" algn="ctr">
                        <a:lnSpc>
                          <a:spcPct val="107000"/>
                        </a:lnSpc>
                        <a:spcBef>
                          <a:spcPts val="0"/>
                        </a:spcBef>
                        <a:spcAft>
                          <a:spcPts val="0"/>
                        </a:spcAft>
                      </a:pPr>
                      <a:r>
                        <a:rPr lang="en-US" sz="1100">
                          <a:effectLst/>
                        </a:rPr>
                        <a:t>G5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a:effectLst/>
                        </a:rPr>
                        <a:t>269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dirty="0">
                          <a:effectLst/>
                        </a:rPr>
                        <a:t>548.09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885290809"/>
                  </a:ext>
                </a:extLst>
              </a:tr>
              <a:tr h="221429">
                <a:tc>
                  <a:txBody>
                    <a:bodyPr/>
                    <a:lstStyle/>
                    <a:p>
                      <a:pPr marL="0" marR="0" algn="ctr">
                        <a:lnSpc>
                          <a:spcPct val="107000"/>
                        </a:lnSpc>
                        <a:spcBef>
                          <a:spcPts val="0"/>
                        </a:spcBef>
                        <a:spcAft>
                          <a:spcPts val="0"/>
                        </a:spcAft>
                      </a:pPr>
                      <a:r>
                        <a:rPr lang="en-US" sz="1100">
                          <a:effectLst/>
                        </a:rPr>
                        <a:t>G6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a:effectLst/>
                        </a:rPr>
                        <a:t>665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dirty="0">
                          <a:effectLst/>
                        </a:rPr>
                        <a:t>677.48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222933924"/>
                  </a:ext>
                </a:extLst>
              </a:tr>
              <a:tr h="221429">
                <a:tc>
                  <a:txBody>
                    <a:bodyPr/>
                    <a:lstStyle/>
                    <a:p>
                      <a:pPr marL="0" marR="0" algn="ctr">
                        <a:lnSpc>
                          <a:spcPct val="107000"/>
                        </a:lnSpc>
                        <a:spcBef>
                          <a:spcPts val="0"/>
                        </a:spcBef>
                        <a:spcAft>
                          <a:spcPts val="0"/>
                        </a:spcAft>
                      </a:pPr>
                      <a:r>
                        <a:rPr lang="en-US" sz="1100">
                          <a:effectLst/>
                        </a:rPr>
                        <a:t>G7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a:effectLst/>
                        </a:rPr>
                        <a:t>575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dirty="0">
                          <a:effectLst/>
                        </a:rPr>
                        <a:t>585.79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647378736"/>
                  </a:ext>
                </a:extLst>
              </a:tr>
              <a:tr h="221429">
                <a:tc>
                  <a:txBody>
                    <a:bodyPr/>
                    <a:lstStyle/>
                    <a:p>
                      <a:pPr marL="0" marR="0" algn="ctr">
                        <a:lnSpc>
                          <a:spcPct val="107000"/>
                        </a:lnSpc>
                        <a:spcBef>
                          <a:spcPts val="0"/>
                        </a:spcBef>
                        <a:spcAft>
                          <a:spcPts val="0"/>
                        </a:spcAft>
                      </a:pPr>
                      <a:r>
                        <a:rPr lang="en-US" sz="1100">
                          <a:effectLst/>
                        </a:rPr>
                        <a:t>G8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a:effectLst/>
                        </a:rPr>
                        <a:t>555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dirty="0">
                          <a:effectLst/>
                        </a:rPr>
                        <a:t>565.41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1923868194"/>
                  </a:ext>
                </a:extLst>
              </a:tr>
              <a:tr h="221429">
                <a:tc>
                  <a:txBody>
                    <a:bodyPr/>
                    <a:lstStyle/>
                    <a:p>
                      <a:pPr marL="0" marR="0" algn="ctr">
                        <a:lnSpc>
                          <a:spcPct val="107000"/>
                        </a:lnSpc>
                        <a:spcBef>
                          <a:spcPts val="0"/>
                        </a:spcBef>
                        <a:spcAft>
                          <a:spcPts val="0"/>
                        </a:spcAft>
                      </a:pPr>
                      <a:r>
                        <a:rPr lang="en-US" sz="1100">
                          <a:effectLst/>
                        </a:rPr>
                        <a:t>G9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a:effectLst/>
                        </a:rPr>
                        <a:t>845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dirty="0">
                          <a:effectLst/>
                        </a:rPr>
                        <a:t>860.86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429513350"/>
                  </a:ext>
                </a:extLst>
              </a:tr>
              <a:tr h="221429">
                <a:tc>
                  <a:txBody>
                    <a:bodyPr/>
                    <a:lstStyle/>
                    <a:p>
                      <a:pPr marL="0" marR="0" algn="ctr">
                        <a:lnSpc>
                          <a:spcPct val="107000"/>
                        </a:lnSpc>
                        <a:spcBef>
                          <a:spcPts val="0"/>
                        </a:spcBef>
                        <a:spcAft>
                          <a:spcPts val="0"/>
                        </a:spcAft>
                      </a:pPr>
                      <a:r>
                        <a:rPr lang="en-US" sz="1100">
                          <a:effectLst/>
                        </a:rPr>
                        <a:t>G1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a:effectLst/>
                        </a:rPr>
                        <a:t>1015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tc>
                  <a:txBody>
                    <a:bodyPr/>
                    <a:lstStyle/>
                    <a:p>
                      <a:pPr marL="0" marR="0" algn="ctr">
                        <a:lnSpc>
                          <a:spcPct val="107000"/>
                        </a:lnSpc>
                        <a:spcBef>
                          <a:spcPts val="0"/>
                        </a:spcBef>
                        <a:spcAft>
                          <a:spcPts val="0"/>
                        </a:spcAft>
                      </a:pPr>
                      <a:r>
                        <a:rPr lang="en-US" sz="1100" dirty="0">
                          <a:effectLst/>
                        </a:rPr>
                        <a:t>1034.05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nchor="ctr"/>
                </a:tc>
                <a:extLst>
                  <a:ext uri="{0D108BD9-81ED-4DB2-BD59-A6C34878D82A}">
                    <a16:rowId xmlns:a16="http://schemas.microsoft.com/office/drawing/2014/main" xmlns="" val="3119962056"/>
                  </a:ext>
                </a:extLst>
              </a:tr>
            </a:tbl>
          </a:graphicData>
        </a:graphic>
      </p:graphicFrame>
      <p:sp>
        <p:nvSpPr>
          <p:cNvPr id="5" name="Rectangle 1">
            <a:extLst>
              <a:ext uri="{FF2B5EF4-FFF2-40B4-BE49-F238E27FC236}">
                <a16:creationId xmlns:a16="http://schemas.microsoft.com/office/drawing/2014/main" xmlns="" id="{9A971A52-78DF-400D-A0E8-C511919F55D6}"/>
              </a:ext>
            </a:extLst>
          </p:cNvPr>
          <p:cNvSpPr>
            <a:spLocks noGrp="1" noChangeArrowheads="1"/>
          </p:cNvSpPr>
          <p:nvPr>
            <p:ph type="title"/>
          </p:nvPr>
        </p:nvSpPr>
        <p:spPr bwMode="auto">
          <a:xfrm>
            <a:off x="2381329" y="375925"/>
            <a:ext cx="4407104" cy="77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algn="ctr" eaLnBrk="0" fontAlgn="base" hangingPunct="0">
              <a:lnSpc>
                <a:spcPct val="100000"/>
              </a:lnSpc>
              <a:spcAft>
                <a:spcPct val="0"/>
              </a:spcAft>
            </a:pPr>
            <a:r>
              <a:rPr lang="en-US" altLang="en-US" sz="3200" b="1" u="sng" dirty="0">
                <a:latin typeface="+mn-lt"/>
                <a:ea typeface="Calibri" panose="020F0502020204030204" pitchFamily="34" charset="0"/>
                <a:cs typeface="Times New Roman" panose="02020603050405020304" pitchFamily="18" charset="0"/>
              </a:rPr>
              <a:t>Distributed Swing Report</a:t>
            </a:r>
            <a:endParaRPr lang="en-US" altLang="en-US" sz="3200" b="1" dirty="0">
              <a:latin typeface="+mn-lt"/>
            </a:endParaRPr>
          </a:p>
          <a:p>
            <a:pPr eaLnBrk="0" fontAlgn="base" hangingPunct="0">
              <a:lnSpc>
                <a:spcPct val="100000"/>
              </a:lnSpc>
              <a:spcAft>
                <a:spcPct val="0"/>
              </a:spcAft>
            </a:pPr>
            <a:endParaRPr lang="en-US" altLang="en-US" sz="1400" dirty="0">
              <a:latin typeface="Arial" panose="020B0604020202020204" pitchFamily="34" charset="0"/>
            </a:endParaRPr>
          </a:p>
        </p:txBody>
      </p:sp>
      <p:sp>
        <p:nvSpPr>
          <p:cNvPr id="7" name="TextBox 6">
            <a:extLst>
              <a:ext uri="{FF2B5EF4-FFF2-40B4-BE49-F238E27FC236}">
                <a16:creationId xmlns:a16="http://schemas.microsoft.com/office/drawing/2014/main" xmlns="" id="{12C9F0FC-8DB3-4E71-A727-CC1D8502712A}"/>
              </a:ext>
            </a:extLst>
          </p:cNvPr>
          <p:cNvSpPr txBox="1"/>
          <p:nvPr/>
        </p:nvSpPr>
        <p:spPr>
          <a:xfrm>
            <a:off x="1152659" y="4182142"/>
            <a:ext cx="6967158" cy="346249"/>
          </a:xfrm>
          <a:prstGeom prst="rect">
            <a:avLst/>
          </a:prstGeom>
          <a:noFill/>
        </p:spPr>
        <p:txBody>
          <a:bodyPr wrap="square" lIns="68580" tIns="34290" rIns="68580" bIns="34290">
            <a:spAutoFit/>
          </a:bodyPr>
          <a:lstStyle/>
          <a:p>
            <a:pPr algn="ctr"/>
            <a:r>
              <a:rPr lang="en-US" sz="1800" dirty="0">
                <a:latin typeface="Times New Roman" panose="02020603050405020304" pitchFamily="18" charset="0"/>
                <a:ea typeface="Times New Roman" panose="02020603050405020304" pitchFamily="18" charset="0"/>
              </a:rPr>
              <a:t>Large values are input to reflect the large power capacity of the swing bus. </a:t>
            </a:r>
            <a:endParaRPr lang="en-US" sz="1800" dirty="0"/>
          </a:p>
        </p:txBody>
      </p:sp>
    </p:spTree>
    <p:extLst>
      <p:ext uri="{BB962C8B-B14F-4D97-AF65-F5344CB8AC3E}">
        <p14:creationId xmlns:p14="http://schemas.microsoft.com/office/powerpoint/2010/main" val="8285038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4749B-6866-464F-A074-B17885123C07}"/>
              </a:ext>
            </a:extLst>
          </p:cNvPr>
          <p:cNvSpPr>
            <a:spLocks noGrp="1"/>
          </p:cNvSpPr>
          <p:nvPr>
            <p:ph type="title"/>
          </p:nvPr>
        </p:nvSpPr>
        <p:spPr>
          <a:xfrm>
            <a:off x="628649" y="0"/>
            <a:ext cx="7886700" cy="679193"/>
          </a:xfrm>
        </p:spPr>
        <p:txBody>
          <a:bodyPr>
            <a:normAutofit/>
          </a:bodyPr>
          <a:lstStyle/>
          <a:p>
            <a:pPr algn="ctr"/>
            <a:r>
              <a:rPr lang="en-US" sz="3200" b="1" u="sng" dirty="0" smtClean="0">
                <a:latin typeface="+mn-lt"/>
              </a:rPr>
              <a:t>Line Loading</a:t>
            </a:r>
            <a:endParaRPr lang="en-US" sz="3200" b="1" u="sng" dirty="0">
              <a:latin typeface="+mn-lt"/>
            </a:endParaRPr>
          </a:p>
        </p:txBody>
      </p:sp>
      <p:graphicFrame>
        <p:nvGraphicFramePr>
          <p:cNvPr id="4" name="Content Placeholder 3">
            <a:extLst>
              <a:ext uri="{FF2B5EF4-FFF2-40B4-BE49-F238E27FC236}">
                <a16:creationId xmlns:a16="http://schemas.microsoft.com/office/drawing/2014/main" xmlns="" id="{0F379768-A7CC-40C0-8488-24D43C59DC3C}"/>
              </a:ext>
            </a:extLst>
          </p:cNvPr>
          <p:cNvGraphicFramePr>
            <a:graphicFrameLocks noGrp="1"/>
          </p:cNvGraphicFramePr>
          <p:nvPr>
            <p:ph idx="1"/>
            <p:extLst>
              <p:ext uri="{D42A27DB-BD31-4B8C-83A1-F6EECF244321}">
                <p14:modId xmlns:p14="http://schemas.microsoft.com/office/powerpoint/2010/main" val="4218585512"/>
              </p:ext>
            </p:extLst>
          </p:nvPr>
        </p:nvGraphicFramePr>
        <p:xfrm>
          <a:off x="766112" y="628163"/>
          <a:ext cx="7611775" cy="3843601"/>
        </p:xfrm>
        <a:graphic>
          <a:graphicData uri="http://schemas.openxmlformats.org/drawingml/2006/table">
            <a:tbl>
              <a:tblPr firstRow="1" firstCol="1" bandRow="1">
                <a:tableStyleId>{5C22544A-7EE6-4342-B048-85BDC9FD1C3A}</a:tableStyleId>
              </a:tblPr>
              <a:tblGrid>
                <a:gridCol w="1522355">
                  <a:extLst>
                    <a:ext uri="{9D8B030D-6E8A-4147-A177-3AD203B41FA5}">
                      <a16:colId xmlns:a16="http://schemas.microsoft.com/office/drawing/2014/main" xmlns="" val="3623827838"/>
                    </a:ext>
                  </a:extLst>
                </a:gridCol>
                <a:gridCol w="1522355">
                  <a:extLst>
                    <a:ext uri="{9D8B030D-6E8A-4147-A177-3AD203B41FA5}">
                      <a16:colId xmlns:a16="http://schemas.microsoft.com/office/drawing/2014/main" xmlns="" val="4004911121"/>
                    </a:ext>
                  </a:extLst>
                </a:gridCol>
                <a:gridCol w="1522355">
                  <a:extLst>
                    <a:ext uri="{9D8B030D-6E8A-4147-A177-3AD203B41FA5}">
                      <a16:colId xmlns:a16="http://schemas.microsoft.com/office/drawing/2014/main" xmlns="" val="167386001"/>
                    </a:ext>
                  </a:extLst>
                </a:gridCol>
                <a:gridCol w="1522355">
                  <a:extLst>
                    <a:ext uri="{9D8B030D-6E8A-4147-A177-3AD203B41FA5}">
                      <a16:colId xmlns:a16="http://schemas.microsoft.com/office/drawing/2014/main" xmlns="" val="2848173249"/>
                    </a:ext>
                  </a:extLst>
                </a:gridCol>
                <a:gridCol w="1522355">
                  <a:extLst>
                    <a:ext uri="{9D8B030D-6E8A-4147-A177-3AD203B41FA5}">
                      <a16:colId xmlns:a16="http://schemas.microsoft.com/office/drawing/2014/main" xmlns="" val="3987412894"/>
                    </a:ext>
                  </a:extLst>
                </a:gridCol>
              </a:tblGrid>
              <a:tr h="347719">
                <a:tc>
                  <a:txBody>
                    <a:bodyPr/>
                    <a:lstStyle/>
                    <a:p>
                      <a:pPr marL="0" marR="0" algn="ctr">
                        <a:lnSpc>
                          <a:spcPct val="107000"/>
                        </a:lnSpc>
                        <a:spcBef>
                          <a:spcPts val="0"/>
                        </a:spcBef>
                        <a:spcAft>
                          <a:spcPts val="0"/>
                        </a:spcAft>
                      </a:pPr>
                      <a:r>
                        <a:rPr lang="en-US" sz="1100" dirty="0">
                          <a:effectLst/>
                        </a:rPr>
                        <a:t>UNDERLOADED LINES &amp; CABLES ( WITHIN 50 %)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2453515875"/>
                  </a:ext>
                </a:extLst>
              </a:tr>
              <a:tr h="173860">
                <a:tc>
                  <a:txBody>
                    <a:bodyPr/>
                    <a:lstStyle/>
                    <a:p>
                      <a:pPr marL="0" marR="0" algn="ctr">
                        <a:lnSpc>
                          <a:spcPct val="107000"/>
                        </a:lnSpc>
                        <a:spcBef>
                          <a:spcPts val="0"/>
                        </a:spcBef>
                        <a:spcAft>
                          <a:spcPts val="0"/>
                        </a:spcAft>
                      </a:pPr>
                      <a:r>
                        <a:rPr lang="en-US" sz="1100">
                          <a:effectLst/>
                        </a:rPr>
                        <a:t>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100">
                          <a:effectLst/>
                        </a:rPr>
                        <a:t>Bus From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100">
                          <a:effectLst/>
                        </a:rPr>
                        <a:t>Bus 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100">
                          <a:effectLst/>
                        </a:rPr>
                        <a:t>Power Flow - [pu]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100" dirty="0">
                          <a:effectLst/>
                        </a:rPr>
                        <a:t>Loading Limit - [</a:t>
                      </a:r>
                      <a:r>
                        <a:rPr lang="en-US" sz="1100" dirty="0" err="1">
                          <a:effectLst/>
                        </a:rPr>
                        <a:t>pu</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2799037385"/>
                  </a:ext>
                </a:extLst>
              </a:tr>
              <a:tr h="158043">
                <a:tc>
                  <a:txBody>
                    <a:bodyPr/>
                    <a:lstStyle/>
                    <a:p>
                      <a:pPr marL="0" marR="0" algn="ctr">
                        <a:lnSpc>
                          <a:spcPct val="107000"/>
                        </a:lnSpc>
                        <a:spcBef>
                          <a:spcPts val="0"/>
                        </a:spcBef>
                        <a:spcAft>
                          <a:spcPts val="0"/>
                        </a:spcAft>
                      </a:pPr>
                      <a:r>
                        <a:rPr lang="en-US" sz="1000">
                          <a:effectLst/>
                        </a:rPr>
                        <a:t>L10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3.353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88611175"/>
                  </a:ext>
                </a:extLst>
              </a:tr>
              <a:tr h="158043">
                <a:tc>
                  <a:txBody>
                    <a:bodyPr/>
                    <a:lstStyle/>
                    <a:p>
                      <a:pPr marL="0" marR="0" algn="ctr">
                        <a:lnSpc>
                          <a:spcPct val="107000"/>
                        </a:lnSpc>
                        <a:spcBef>
                          <a:spcPts val="0"/>
                        </a:spcBef>
                        <a:spcAft>
                          <a:spcPts val="0"/>
                        </a:spcAft>
                      </a:pPr>
                      <a:r>
                        <a:rPr lang="en-US" sz="1000">
                          <a:effectLst/>
                        </a:rPr>
                        <a:t>L20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3.68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3452673749"/>
                  </a:ext>
                </a:extLst>
              </a:tr>
              <a:tr h="158043">
                <a:tc>
                  <a:txBody>
                    <a:bodyPr/>
                    <a:lstStyle/>
                    <a:p>
                      <a:pPr marL="0" marR="0" algn="ctr">
                        <a:lnSpc>
                          <a:spcPct val="107000"/>
                        </a:lnSpc>
                        <a:spcBef>
                          <a:spcPts val="0"/>
                        </a:spcBef>
                        <a:spcAft>
                          <a:spcPts val="0"/>
                        </a:spcAft>
                      </a:pPr>
                      <a:r>
                        <a:rPr lang="en-US" sz="1000">
                          <a:effectLst/>
                        </a:rPr>
                        <a:t>L30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0.257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1254588159"/>
                  </a:ext>
                </a:extLst>
              </a:tr>
              <a:tr h="158043">
                <a:tc>
                  <a:txBody>
                    <a:bodyPr/>
                    <a:lstStyle/>
                    <a:p>
                      <a:pPr marL="0" marR="0" algn="ctr">
                        <a:lnSpc>
                          <a:spcPct val="107000"/>
                        </a:lnSpc>
                        <a:spcBef>
                          <a:spcPts val="0"/>
                        </a:spcBef>
                        <a:spcAft>
                          <a:spcPts val="0"/>
                        </a:spcAft>
                      </a:pPr>
                      <a:r>
                        <a:rPr lang="en-US" sz="1000">
                          <a:effectLst/>
                        </a:rPr>
                        <a:t>L11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4.392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1385803440"/>
                  </a:ext>
                </a:extLst>
              </a:tr>
              <a:tr h="158043">
                <a:tc>
                  <a:txBody>
                    <a:bodyPr/>
                    <a:lstStyle/>
                    <a:p>
                      <a:pPr marL="0" marR="0" algn="ctr">
                        <a:lnSpc>
                          <a:spcPct val="107000"/>
                        </a:lnSpc>
                        <a:spcBef>
                          <a:spcPts val="0"/>
                        </a:spcBef>
                        <a:spcAft>
                          <a:spcPts val="0"/>
                        </a:spcAft>
                      </a:pPr>
                      <a:r>
                        <a:rPr lang="en-US" sz="1000">
                          <a:effectLst/>
                        </a:rPr>
                        <a:t>L31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2.964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1536125057"/>
                  </a:ext>
                </a:extLst>
              </a:tr>
              <a:tr h="158043">
                <a:tc>
                  <a:txBody>
                    <a:bodyPr/>
                    <a:lstStyle/>
                    <a:p>
                      <a:pPr marL="0" marR="0" algn="ctr">
                        <a:lnSpc>
                          <a:spcPct val="107000"/>
                        </a:lnSpc>
                        <a:spcBef>
                          <a:spcPts val="0"/>
                        </a:spcBef>
                        <a:spcAft>
                          <a:spcPts val="0"/>
                        </a:spcAft>
                      </a:pPr>
                      <a:r>
                        <a:rPr lang="en-US" sz="1000">
                          <a:effectLst/>
                        </a:rPr>
                        <a:t>L12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3.312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972434423"/>
                  </a:ext>
                </a:extLst>
              </a:tr>
              <a:tr h="158043">
                <a:tc>
                  <a:txBody>
                    <a:bodyPr/>
                    <a:lstStyle/>
                    <a:p>
                      <a:pPr marL="0" marR="0" algn="ctr">
                        <a:lnSpc>
                          <a:spcPct val="107000"/>
                        </a:lnSpc>
                        <a:spcBef>
                          <a:spcPts val="0"/>
                        </a:spcBef>
                        <a:spcAft>
                          <a:spcPts val="0"/>
                        </a:spcAft>
                      </a:pPr>
                      <a:r>
                        <a:rPr lang="en-US" sz="1000">
                          <a:effectLst/>
                        </a:rPr>
                        <a:t>L32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1.689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858129577"/>
                  </a:ext>
                </a:extLst>
              </a:tr>
              <a:tr h="158043">
                <a:tc>
                  <a:txBody>
                    <a:bodyPr/>
                    <a:lstStyle/>
                    <a:p>
                      <a:pPr marL="0" marR="0" algn="ctr">
                        <a:lnSpc>
                          <a:spcPct val="107000"/>
                        </a:lnSpc>
                        <a:spcBef>
                          <a:spcPts val="0"/>
                        </a:spcBef>
                        <a:spcAft>
                          <a:spcPts val="0"/>
                        </a:spcAft>
                      </a:pPr>
                      <a:r>
                        <a:rPr lang="en-US" sz="1000">
                          <a:effectLst/>
                        </a:rPr>
                        <a:t>L13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2.589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2196304535"/>
                  </a:ext>
                </a:extLst>
              </a:tr>
              <a:tr h="158043">
                <a:tc>
                  <a:txBody>
                    <a:bodyPr/>
                    <a:lstStyle/>
                    <a:p>
                      <a:pPr marL="0" marR="0" algn="ctr">
                        <a:lnSpc>
                          <a:spcPct val="107000"/>
                        </a:lnSpc>
                        <a:spcBef>
                          <a:spcPts val="0"/>
                        </a:spcBef>
                        <a:spcAft>
                          <a:spcPts val="0"/>
                        </a:spcAft>
                      </a:pPr>
                      <a:r>
                        <a:rPr lang="en-US" sz="1000">
                          <a:effectLst/>
                        </a:rPr>
                        <a:t>L23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3.971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1959845935"/>
                  </a:ext>
                </a:extLst>
              </a:tr>
              <a:tr h="158043">
                <a:tc>
                  <a:txBody>
                    <a:bodyPr/>
                    <a:lstStyle/>
                    <a:p>
                      <a:pPr marL="0" marR="0" algn="ctr">
                        <a:lnSpc>
                          <a:spcPct val="107000"/>
                        </a:lnSpc>
                        <a:spcBef>
                          <a:spcPts val="0"/>
                        </a:spcBef>
                        <a:spcAft>
                          <a:spcPts val="0"/>
                        </a:spcAft>
                      </a:pPr>
                      <a:r>
                        <a:rPr lang="en-US" sz="1000">
                          <a:effectLst/>
                        </a:rPr>
                        <a:t>L33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2.166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4225117657"/>
                  </a:ext>
                </a:extLst>
              </a:tr>
              <a:tr h="158043">
                <a:tc>
                  <a:txBody>
                    <a:bodyPr/>
                    <a:lstStyle/>
                    <a:p>
                      <a:pPr marL="0" marR="0" algn="ctr">
                        <a:lnSpc>
                          <a:spcPct val="107000"/>
                        </a:lnSpc>
                        <a:spcBef>
                          <a:spcPts val="0"/>
                        </a:spcBef>
                        <a:spcAft>
                          <a:spcPts val="0"/>
                        </a:spcAft>
                      </a:pPr>
                      <a:r>
                        <a:rPr lang="en-US" sz="1000">
                          <a:effectLst/>
                        </a:rPr>
                        <a:t>L24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2.103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1037048911"/>
                  </a:ext>
                </a:extLst>
              </a:tr>
              <a:tr h="158043">
                <a:tc>
                  <a:txBody>
                    <a:bodyPr/>
                    <a:lstStyle/>
                    <a:p>
                      <a:pPr marL="0" marR="0" algn="ctr">
                        <a:lnSpc>
                          <a:spcPct val="107000"/>
                        </a:lnSpc>
                        <a:spcBef>
                          <a:spcPts val="0"/>
                        </a:spcBef>
                        <a:spcAft>
                          <a:spcPts val="0"/>
                        </a:spcAft>
                      </a:pPr>
                      <a:r>
                        <a:rPr lang="en-US" sz="1000">
                          <a:effectLst/>
                        </a:rPr>
                        <a:t>L34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3.637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440223400"/>
                  </a:ext>
                </a:extLst>
              </a:tr>
              <a:tr h="158043">
                <a:tc>
                  <a:txBody>
                    <a:bodyPr/>
                    <a:lstStyle/>
                    <a:p>
                      <a:pPr marL="0" marR="0" algn="ctr">
                        <a:lnSpc>
                          <a:spcPct val="107000"/>
                        </a:lnSpc>
                        <a:spcBef>
                          <a:spcPts val="0"/>
                        </a:spcBef>
                        <a:spcAft>
                          <a:spcPts val="0"/>
                        </a:spcAft>
                      </a:pPr>
                      <a:r>
                        <a:rPr lang="en-US" sz="1000">
                          <a:effectLst/>
                        </a:rPr>
                        <a:t>L16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3.604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3615146108"/>
                  </a:ext>
                </a:extLst>
              </a:tr>
              <a:tr h="158043">
                <a:tc>
                  <a:txBody>
                    <a:bodyPr/>
                    <a:lstStyle/>
                    <a:p>
                      <a:pPr marL="0" marR="0" algn="ctr">
                        <a:lnSpc>
                          <a:spcPct val="107000"/>
                        </a:lnSpc>
                        <a:spcBef>
                          <a:spcPts val="0"/>
                        </a:spcBef>
                        <a:spcAft>
                          <a:spcPts val="0"/>
                        </a:spcAft>
                      </a:pPr>
                      <a:r>
                        <a:rPr lang="en-US" sz="1000">
                          <a:effectLst/>
                        </a:rPr>
                        <a:t>L26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1.323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3763217190"/>
                  </a:ext>
                </a:extLst>
              </a:tr>
              <a:tr h="158043">
                <a:tc>
                  <a:txBody>
                    <a:bodyPr/>
                    <a:lstStyle/>
                    <a:p>
                      <a:pPr marL="0" marR="0" algn="ctr">
                        <a:lnSpc>
                          <a:spcPct val="107000"/>
                        </a:lnSpc>
                        <a:spcBef>
                          <a:spcPts val="0"/>
                        </a:spcBef>
                        <a:spcAft>
                          <a:spcPts val="0"/>
                        </a:spcAft>
                      </a:pPr>
                      <a:r>
                        <a:rPr lang="en-US" sz="1000">
                          <a:effectLst/>
                        </a:rPr>
                        <a:t>L28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0.387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3459758325"/>
                  </a:ext>
                </a:extLst>
              </a:tr>
              <a:tr h="158043">
                <a:tc>
                  <a:txBody>
                    <a:bodyPr/>
                    <a:lstStyle/>
                    <a:p>
                      <a:pPr marL="0" marR="0" algn="ctr">
                        <a:lnSpc>
                          <a:spcPct val="107000"/>
                        </a:lnSpc>
                        <a:spcBef>
                          <a:spcPts val="0"/>
                        </a:spcBef>
                        <a:spcAft>
                          <a:spcPts val="0"/>
                        </a:spcAft>
                      </a:pPr>
                      <a:r>
                        <a:rPr lang="en-US" sz="1000">
                          <a:effectLst/>
                        </a:rPr>
                        <a:t>L19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2.171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2219001179"/>
                  </a:ext>
                </a:extLst>
              </a:tr>
              <a:tr h="158043">
                <a:tc>
                  <a:txBody>
                    <a:bodyPr/>
                    <a:lstStyle/>
                    <a:p>
                      <a:pPr marL="0" marR="0" algn="ctr">
                        <a:lnSpc>
                          <a:spcPct val="107000"/>
                        </a:lnSpc>
                        <a:spcBef>
                          <a:spcPts val="0"/>
                        </a:spcBef>
                        <a:spcAft>
                          <a:spcPts val="0"/>
                        </a:spcAft>
                      </a:pPr>
                      <a:r>
                        <a:rPr lang="en-US" sz="1000">
                          <a:effectLst/>
                        </a:rPr>
                        <a:t>L29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3.91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581010184"/>
                  </a:ext>
                </a:extLst>
              </a:tr>
              <a:tr h="158043">
                <a:tc>
                  <a:txBody>
                    <a:bodyPr/>
                    <a:lstStyle/>
                    <a:p>
                      <a:pPr marL="0" marR="0" algn="ctr">
                        <a:lnSpc>
                          <a:spcPct val="107000"/>
                        </a:lnSpc>
                        <a:spcBef>
                          <a:spcPts val="0"/>
                        </a:spcBef>
                        <a:spcAft>
                          <a:spcPts val="0"/>
                        </a:spcAft>
                      </a:pPr>
                      <a:r>
                        <a:rPr lang="en-US" sz="1000">
                          <a:effectLst/>
                        </a:rPr>
                        <a:t>L4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3.225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4067514292"/>
                  </a:ext>
                </a:extLst>
              </a:tr>
              <a:tr h="158043">
                <a:tc>
                  <a:txBody>
                    <a:bodyPr/>
                    <a:lstStyle/>
                    <a:p>
                      <a:pPr marL="0" marR="0" algn="ctr">
                        <a:lnSpc>
                          <a:spcPct val="107000"/>
                        </a:lnSpc>
                        <a:spcBef>
                          <a:spcPts val="0"/>
                        </a:spcBef>
                        <a:spcAft>
                          <a:spcPts val="0"/>
                        </a:spcAft>
                      </a:pPr>
                      <a:r>
                        <a:rPr lang="en-US" sz="1000">
                          <a:effectLst/>
                        </a:rPr>
                        <a:t>L5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3.962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980454001"/>
                  </a:ext>
                </a:extLst>
              </a:tr>
              <a:tr h="158043">
                <a:tc>
                  <a:txBody>
                    <a:bodyPr/>
                    <a:lstStyle/>
                    <a:p>
                      <a:pPr marL="0" marR="0" algn="ctr">
                        <a:lnSpc>
                          <a:spcPct val="107000"/>
                        </a:lnSpc>
                        <a:spcBef>
                          <a:spcPts val="0"/>
                        </a:spcBef>
                        <a:spcAft>
                          <a:spcPts val="0"/>
                        </a:spcAft>
                      </a:pPr>
                      <a:r>
                        <a:rPr lang="en-US" sz="1000">
                          <a:effectLst/>
                        </a:rPr>
                        <a:t>L6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3.381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486419066"/>
                  </a:ext>
                </a:extLst>
              </a:tr>
              <a:tr h="158043">
                <a:tc>
                  <a:txBody>
                    <a:bodyPr/>
                    <a:lstStyle/>
                    <a:p>
                      <a:pPr marL="0" marR="0" algn="ctr">
                        <a:lnSpc>
                          <a:spcPct val="107000"/>
                        </a:lnSpc>
                        <a:spcBef>
                          <a:spcPts val="0"/>
                        </a:spcBef>
                        <a:spcAft>
                          <a:spcPts val="0"/>
                        </a:spcAft>
                      </a:pPr>
                      <a:r>
                        <a:rPr lang="en-US" sz="1000">
                          <a:effectLst/>
                        </a:rPr>
                        <a:t>L8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a:effectLst/>
                        </a:rPr>
                        <a:t>4.12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tc>
                  <a:txBody>
                    <a:bodyPr/>
                    <a:lstStyle/>
                    <a:p>
                      <a:pPr marL="0" marR="0" algn="ctr">
                        <a:lnSpc>
                          <a:spcPct val="107000"/>
                        </a:lnSpc>
                        <a:spcBef>
                          <a:spcPts val="0"/>
                        </a:spcBef>
                        <a:spcAft>
                          <a:spcPts val="0"/>
                        </a:spcAft>
                      </a:pPr>
                      <a:r>
                        <a:rPr lang="en-US" sz="1000" dirty="0">
                          <a:effectLst/>
                        </a:rPr>
                        <a:t>4.482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9642" marR="49642" marT="0" marB="0" anchor="ctr"/>
                </a:tc>
                <a:extLst>
                  <a:ext uri="{0D108BD9-81ED-4DB2-BD59-A6C34878D82A}">
                    <a16:rowId xmlns:a16="http://schemas.microsoft.com/office/drawing/2014/main" xmlns="" val="3618980147"/>
                  </a:ext>
                </a:extLst>
              </a:tr>
            </a:tbl>
          </a:graphicData>
        </a:graphic>
      </p:graphicFrame>
      <p:sp>
        <p:nvSpPr>
          <p:cNvPr id="6" name="TextBox 5">
            <a:extLst>
              <a:ext uri="{FF2B5EF4-FFF2-40B4-BE49-F238E27FC236}">
                <a16:creationId xmlns:a16="http://schemas.microsoft.com/office/drawing/2014/main" xmlns="" id="{C0B2A6EE-65B6-4A60-9B75-18978277BDDD}"/>
              </a:ext>
            </a:extLst>
          </p:cNvPr>
          <p:cNvSpPr txBox="1"/>
          <p:nvPr/>
        </p:nvSpPr>
        <p:spPr>
          <a:xfrm>
            <a:off x="766111" y="4486802"/>
            <a:ext cx="7611776" cy="596189"/>
          </a:xfrm>
          <a:prstGeom prst="rect">
            <a:avLst/>
          </a:prstGeom>
          <a:noFill/>
        </p:spPr>
        <p:txBody>
          <a:bodyPr wrap="square" lIns="68580" tIns="34290" rIns="68580" bIns="34290">
            <a:spAutoFit/>
          </a:bodyPr>
          <a:lstStyle/>
          <a:p>
            <a:pPr algn="just">
              <a:lnSpc>
                <a:spcPct val="107000"/>
              </a:lnSpc>
              <a:spcAft>
                <a:spcPts val="6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So here we can’t say any improvement or degradation in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current </a:t>
            </a:r>
            <a:r>
              <a:rPr lang="en-US" sz="1600" dirty="0">
                <a:latin typeface="Times New Roman" panose="02020603050405020304" pitchFamily="18" charset="0"/>
                <a:ea typeface="Calibri" panose="020F0502020204030204" pitchFamily="34" charset="0"/>
                <a:cs typeface="Times New Roman" panose="02020603050405020304" pitchFamily="18" charset="0"/>
              </a:rPr>
              <a:t>flowing, rather it just distributed accordingly to rated apparent power and calculated real power.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37199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2800" b="1" u="sng" dirty="0"/>
              <a:t>STATIC VAR COMPENSATION:</a:t>
            </a:r>
            <a:r>
              <a:rPr lang="en-US" sz="2800" dirty="0"/>
              <a:t/>
            </a:r>
            <a:br>
              <a:rPr lang="en-US" sz="2800" dirty="0"/>
            </a:br>
            <a:r>
              <a:rPr lang="en-US" sz="2800" b="1" u="sng" dirty="0"/>
              <a:t>STEP-1(SVC-1 at Bus No. 3 Addition):</a:t>
            </a:r>
            <a:r>
              <a:rPr lang="en-US" sz="2800" dirty="0"/>
              <a:t/>
            </a:r>
            <a:br>
              <a:rPr lang="en-US" sz="2800" dirty="0"/>
            </a:br>
            <a:endParaRPr lang="en-US" sz="2800" b="1" u="sng" dirty="0"/>
          </a:p>
        </p:txBody>
      </p:sp>
      <p:sp>
        <p:nvSpPr>
          <p:cNvPr id="5" name="Content Placeholder 4"/>
          <p:cNvSpPr>
            <a:spLocks noGrp="1"/>
          </p:cNvSpPr>
          <p:nvPr>
            <p:ph idx="1"/>
          </p:nvPr>
        </p:nvSpPr>
        <p:spPr/>
        <p:txBody>
          <a:bodyPr>
            <a:normAutofit fontScale="55000" lnSpcReduction="20000"/>
          </a:bodyPr>
          <a:lstStyle/>
          <a:p>
            <a:r>
              <a:rPr lang="en-US" dirty="0"/>
              <a:t>From the standpoint of logical intuition, it is decided to append a static VAR compensator element to bus 3 where 10 industrial induction motor loads are already attached. </a:t>
            </a:r>
            <a:endParaRPr lang="en-US" dirty="0" smtClean="0"/>
          </a:p>
          <a:p>
            <a:r>
              <a:rPr lang="en-US" dirty="0" smtClean="0"/>
              <a:t>The </a:t>
            </a:r>
            <a:r>
              <a:rPr lang="en-US" dirty="0"/>
              <a:t>industrial induction motor loads are at 0.9 lagging power factor and with a 90 percent efficiency level. Therefore, they consume a considerable amount of reactive power and thereby play a vital role in increasing the reactive current component in the power system network line</a:t>
            </a:r>
            <a:r>
              <a:rPr lang="en-US" dirty="0" smtClean="0"/>
              <a:t>.</a:t>
            </a:r>
          </a:p>
          <a:p>
            <a:endParaRPr lang="en-US" dirty="0" smtClean="0"/>
          </a:p>
          <a:p>
            <a:r>
              <a:rPr lang="en-US" dirty="0" smtClean="0"/>
              <a:t> </a:t>
            </a:r>
            <a:r>
              <a:rPr lang="en-US" dirty="0"/>
              <a:t>As, we know the effect of line loss and line voltage drop are rendered severe due to this reactive current component in the lines of the power network, it is imperative that this lagging reactive power flow and flow of reactive component of the current in the lines be mitigated with great care.</a:t>
            </a:r>
          </a:p>
        </p:txBody>
      </p:sp>
    </p:spTree>
    <p:extLst>
      <p:ext uri="{BB962C8B-B14F-4D97-AF65-F5344CB8AC3E}">
        <p14:creationId xmlns:p14="http://schemas.microsoft.com/office/powerpoint/2010/main" val="1374287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87B05-5D7D-4D97-9431-103454D3D3E9}"/>
              </a:ext>
            </a:extLst>
          </p:cNvPr>
          <p:cNvSpPr>
            <a:spLocks noGrp="1"/>
          </p:cNvSpPr>
          <p:nvPr>
            <p:ph type="title"/>
          </p:nvPr>
        </p:nvSpPr>
        <p:spPr>
          <a:xfrm>
            <a:off x="760675" y="-167206"/>
            <a:ext cx="7514035" cy="1314449"/>
          </a:xfrm>
        </p:spPr>
        <p:txBody>
          <a:bodyPr>
            <a:normAutofit/>
          </a:bodyPr>
          <a:lstStyle/>
          <a:p>
            <a:r>
              <a:rPr lang="en-SG" sz="3200" dirty="0">
                <a:latin typeface="Times New Roman" panose="02020603050405020304" pitchFamily="18" charset="0"/>
                <a:cs typeface="Times New Roman" panose="02020603050405020304" pitchFamily="18" charset="0"/>
              </a:rPr>
              <a:t>Bus Table Problems</a:t>
            </a:r>
            <a:endParaRPr lang="x-none" sz="3200" dirty="0"/>
          </a:p>
        </p:txBody>
      </p:sp>
      <p:graphicFrame>
        <p:nvGraphicFramePr>
          <p:cNvPr id="4" name="Table 4">
            <a:extLst>
              <a:ext uri="{FF2B5EF4-FFF2-40B4-BE49-F238E27FC236}">
                <a16:creationId xmlns:a16="http://schemas.microsoft.com/office/drawing/2014/main" xmlns="" id="{3CE913F1-AE74-4088-AB28-15C9BB73D64B}"/>
              </a:ext>
            </a:extLst>
          </p:cNvPr>
          <p:cNvGraphicFramePr>
            <a:graphicFrameLocks noGrp="1"/>
          </p:cNvGraphicFramePr>
          <p:nvPr>
            <p:ph idx="1"/>
            <p:extLst>
              <p:ext uri="{D42A27DB-BD31-4B8C-83A1-F6EECF244321}">
                <p14:modId xmlns:p14="http://schemas.microsoft.com/office/powerpoint/2010/main" val="4280491957"/>
              </p:ext>
            </p:extLst>
          </p:nvPr>
        </p:nvGraphicFramePr>
        <p:xfrm>
          <a:off x="1391726" y="1181285"/>
          <a:ext cx="6440598" cy="2101235"/>
        </p:xfrm>
        <a:graphic>
          <a:graphicData uri="http://schemas.openxmlformats.org/drawingml/2006/table">
            <a:tbl>
              <a:tblPr firstRow="1" bandRow="1">
                <a:tableStyleId>{5C22544A-7EE6-4342-B048-85BDC9FD1C3A}</a:tableStyleId>
              </a:tblPr>
              <a:tblGrid>
                <a:gridCol w="1073433">
                  <a:extLst>
                    <a:ext uri="{9D8B030D-6E8A-4147-A177-3AD203B41FA5}">
                      <a16:colId xmlns:a16="http://schemas.microsoft.com/office/drawing/2014/main" xmlns="" val="3728032357"/>
                    </a:ext>
                  </a:extLst>
                </a:gridCol>
                <a:gridCol w="1073433">
                  <a:extLst>
                    <a:ext uri="{9D8B030D-6E8A-4147-A177-3AD203B41FA5}">
                      <a16:colId xmlns:a16="http://schemas.microsoft.com/office/drawing/2014/main" xmlns="" val="4180168558"/>
                    </a:ext>
                  </a:extLst>
                </a:gridCol>
                <a:gridCol w="1073433">
                  <a:extLst>
                    <a:ext uri="{9D8B030D-6E8A-4147-A177-3AD203B41FA5}">
                      <a16:colId xmlns:a16="http://schemas.microsoft.com/office/drawing/2014/main" xmlns="" val="2315094999"/>
                    </a:ext>
                  </a:extLst>
                </a:gridCol>
                <a:gridCol w="1073433">
                  <a:extLst>
                    <a:ext uri="{9D8B030D-6E8A-4147-A177-3AD203B41FA5}">
                      <a16:colId xmlns:a16="http://schemas.microsoft.com/office/drawing/2014/main" xmlns="" val="1711429995"/>
                    </a:ext>
                  </a:extLst>
                </a:gridCol>
                <a:gridCol w="1073433">
                  <a:extLst>
                    <a:ext uri="{9D8B030D-6E8A-4147-A177-3AD203B41FA5}">
                      <a16:colId xmlns:a16="http://schemas.microsoft.com/office/drawing/2014/main" xmlns="" val="3402707185"/>
                    </a:ext>
                  </a:extLst>
                </a:gridCol>
                <a:gridCol w="1073433">
                  <a:extLst>
                    <a:ext uri="{9D8B030D-6E8A-4147-A177-3AD203B41FA5}">
                      <a16:colId xmlns:a16="http://schemas.microsoft.com/office/drawing/2014/main" xmlns="" val="2329736468"/>
                    </a:ext>
                  </a:extLst>
                </a:gridCol>
              </a:tblGrid>
              <a:tr h="420247">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ID</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kV Base</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Vmin - [pu]</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Vmax - [pu]</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 sol - [pu]</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Ang sol - [</a:t>
                      </a:r>
                      <a:r>
                        <a:rPr lang="en-SG" sz="9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deg</a:t>
                      </a: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1343339272"/>
                  </a:ext>
                </a:extLst>
              </a:tr>
              <a:tr h="420247">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-10.4</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2442795710"/>
                  </a:ext>
                </a:extLst>
              </a:tr>
              <a:tr h="420247">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0.946</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4178264898"/>
                  </a:ext>
                </a:extLst>
              </a:tr>
              <a:tr h="420247">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138</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0.936</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-6.1</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249147427"/>
                  </a:ext>
                </a:extLst>
              </a:tr>
              <a:tr h="420247">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16.5</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1.064</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8.9</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1413057130"/>
                  </a:ext>
                </a:extLst>
              </a:tr>
            </a:tbl>
          </a:graphicData>
        </a:graphic>
      </p:graphicFrame>
      <p:sp>
        <p:nvSpPr>
          <p:cNvPr id="5" name="TextBox 4">
            <a:extLst>
              <a:ext uri="{FF2B5EF4-FFF2-40B4-BE49-F238E27FC236}">
                <a16:creationId xmlns:a16="http://schemas.microsoft.com/office/drawing/2014/main" xmlns="" id="{11107085-BB24-4106-BCF1-E35E7802E66F}"/>
              </a:ext>
            </a:extLst>
          </p:cNvPr>
          <p:cNvSpPr txBox="1"/>
          <p:nvPr/>
        </p:nvSpPr>
        <p:spPr>
          <a:xfrm>
            <a:off x="1310295" y="3608081"/>
            <a:ext cx="6788284" cy="1177245"/>
          </a:xfrm>
          <a:prstGeom prst="rect">
            <a:avLst/>
          </a:prstGeom>
          <a:noFill/>
        </p:spPr>
        <p:txBody>
          <a:bodyPr wrap="square" lIns="68580" tIns="34290" rIns="68580" bIns="34290">
            <a:spAutoFit/>
          </a:bodyPr>
          <a:lstStyle/>
          <a:p>
            <a:r>
              <a:rPr lang="en-US" sz="1800" dirty="0">
                <a:latin typeface="Times New Roman" panose="02020603050405020304" pitchFamily="18" charset="0"/>
                <a:cs typeface="Times New Roman" panose="02020603050405020304" pitchFamily="18" charset="0"/>
              </a:rPr>
              <a:t>The bus voltages on Buses B12, B7, B8 are beyond the limit of 0.95. The voltage of those buses is lower than nominal operating conditions. Besides those, B36 bus is overloaded which is outside the limit 1.05 which is 1.064.</a:t>
            </a:r>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581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857250"/>
          </a:xfrm>
        </p:spPr>
        <p:txBody>
          <a:bodyPr>
            <a:normAutofit fontScale="90000"/>
          </a:bodyPr>
          <a:lstStyle/>
          <a:p>
            <a:r>
              <a:rPr lang="en-US" sz="2800" b="1" u="sng" dirty="0" smtClean="0"/>
              <a:t>STATIC VAR COMPENSATION:</a:t>
            </a:r>
            <a:r>
              <a:rPr lang="en-US" sz="2800" dirty="0" smtClean="0"/>
              <a:t/>
            </a:r>
            <a:br>
              <a:rPr lang="en-US" sz="2800" dirty="0" smtClean="0"/>
            </a:br>
            <a:r>
              <a:rPr lang="en-US" sz="2800" b="1" u="sng" dirty="0" smtClean="0"/>
              <a:t>STEP-1(SVC-1 at Bus No. 3 Addition):</a:t>
            </a:r>
            <a:r>
              <a:rPr lang="en-US" sz="2800" dirty="0" smtClean="0"/>
              <a:t/>
            </a:r>
            <a:br>
              <a:rPr lang="en-US" sz="2800" dirty="0" smtClean="0"/>
            </a:br>
            <a:endParaRPr lang="en-US" sz="2800" b="1" u="sng" dirty="0"/>
          </a:p>
        </p:txBody>
      </p:sp>
      <p:sp>
        <p:nvSpPr>
          <p:cNvPr id="9" name="Title 1"/>
          <p:cNvSpPr txBox="1">
            <a:spLocks/>
          </p:cNvSpPr>
          <p:nvPr/>
        </p:nvSpPr>
        <p:spPr>
          <a:xfrm>
            <a:off x="526473" y="3314700"/>
            <a:ext cx="8229600" cy="85725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b="1" u="sng" dirty="0"/>
          </a:p>
        </p:txBody>
      </p:sp>
      <p:sp>
        <p:nvSpPr>
          <p:cNvPr id="10" name="Title 1"/>
          <p:cNvSpPr txBox="1">
            <a:spLocks/>
          </p:cNvSpPr>
          <p:nvPr/>
        </p:nvSpPr>
        <p:spPr>
          <a:xfrm>
            <a:off x="762000" y="3429000"/>
            <a:ext cx="8229600" cy="85725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
            </a:r>
            <a:br>
              <a:rPr lang="en-US" sz="2800" dirty="0" smtClean="0"/>
            </a:br>
            <a:endParaRPr lang="en-US" sz="2800" b="1" u="sng" dirty="0"/>
          </a:p>
        </p:txBody>
      </p:sp>
      <p:sp>
        <p:nvSpPr>
          <p:cNvPr id="11" name="Title 1"/>
          <p:cNvSpPr txBox="1">
            <a:spLocks/>
          </p:cNvSpPr>
          <p:nvPr/>
        </p:nvSpPr>
        <p:spPr>
          <a:xfrm>
            <a:off x="526473" y="2971800"/>
            <a:ext cx="8229600" cy="20574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b="1" u="sng" dirty="0"/>
          </a:p>
        </p:txBody>
      </p:sp>
      <p:sp>
        <p:nvSpPr>
          <p:cNvPr id="12" name="Title 1"/>
          <p:cNvSpPr txBox="1">
            <a:spLocks/>
          </p:cNvSpPr>
          <p:nvPr/>
        </p:nvSpPr>
        <p:spPr>
          <a:xfrm>
            <a:off x="304800" y="2971800"/>
            <a:ext cx="8451273" cy="19431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800" b="1" u="sng" dirty="0"/>
          </a:p>
        </p:txBody>
      </p:sp>
      <p:pic>
        <p:nvPicPr>
          <p:cNvPr id="1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971550"/>
            <a:ext cx="784859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
          </p:nvPr>
        </p:nvSpPr>
        <p:spPr>
          <a:xfrm>
            <a:off x="457200" y="857251"/>
            <a:ext cx="8229600" cy="3737372"/>
          </a:xfrm>
        </p:spPr>
        <p:txBody>
          <a:bodyPr>
            <a:normAutofit fontScale="47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r>
              <a:rPr lang="en-US" dirty="0" smtClean="0"/>
              <a:t>we </a:t>
            </a:r>
            <a:r>
              <a:rPr lang="en-US" dirty="0"/>
              <a:t>have noticed that the per unit voltage level at bus no. 3 is 0.891 and line no. 3 (L3) has gone into bus 3. </a:t>
            </a:r>
            <a:endParaRPr lang="en-US" dirty="0" smtClean="0"/>
          </a:p>
          <a:p>
            <a:r>
              <a:rPr lang="en-US" dirty="0" smtClean="0"/>
              <a:t>The </a:t>
            </a:r>
            <a:r>
              <a:rPr lang="en-US" dirty="0"/>
              <a:t>Reactive power flowing through the line is 455.86 MVAR</a:t>
            </a:r>
            <a:r>
              <a:rPr lang="en-US" dirty="0" smtClean="0"/>
              <a:t>.</a:t>
            </a:r>
          </a:p>
          <a:p>
            <a:r>
              <a:rPr lang="en-US" dirty="0" smtClean="0"/>
              <a:t> </a:t>
            </a:r>
            <a:r>
              <a:rPr lang="en-US" dirty="0"/>
              <a:t>So, we have appended a STATIC VAR COMPENSATOR with Q-max of 456 and Q-min of -456 </a:t>
            </a:r>
            <a:r>
              <a:rPr lang="en-US" dirty="0" smtClean="0"/>
              <a:t>MVAR at bus 3.</a:t>
            </a:r>
            <a:endParaRPr lang="en-US" dirty="0"/>
          </a:p>
          <a:p>
            <a:endParaRPr lang="en-US" dirty="0"/>
          </a:p>
        </p:txBody>
      </p:sp>
    </p:spTree>
    <p:extLst>
      <p:ext uri="{BB962C8B-B14F-4D97-AF65-F5344CB8AC3E}">
        <p14:creationId xmlns:p14="http://schemas.microsoft.com/office/powerpoint/2010/main" val="2806566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u="sng" dirty="0" smtClean="0"/>
              <a:t>STATIC VAR COMPENSATION:</a:t>
            </a:r>
            <a:r>
              <a:rPr lang="en-US" sz="2800" dirty="0" smtClean="0"/>
              <a:t/>
            </a:r>
            <a:br>
              <a:rPr lang="en-US" sz="2800" dirty="0" smtClean="0"/>
            </a:br>
            <a:r>
              <a:rPr lang="en-US" sz="2800" b="1" u="sng" dirty="0" smtClean="0"/>
              <a:t>STEP-1(SVC-1 at Bus No. 3 Addition):</a:t>
            </a:r>
            <a:r>
              <a:rPr lang="en-US" sz="2800" dirty="0" smtClean="0"/>
              <a:t/>
            </a:r>
            <a:br>
              <a:rPr lang="en-US" sz="2800" dirty="0" smtClean="0"/>
            </a:br>
            <a:endParaRPr lang="en-US" sz="2800" dirty="0"/>
          </a:p>
        </p:txBody>
      </p:sp>
      <p:sp>
        <p:nvSpPr>
          <p:cNvPr id="6" name="Content Placeholder 5"/>
          <p:cNvSpPr>
            <a:spLocks noGrp="1"/>
          </p:cNvSpPr>
          <p:nvPr>
            <p:ph idx="1"/>
          </p:nvPr>
        </p:nvSpPr>
        <p:spPr>
          <a:xfrm>
            <a:off x="457200" y="800100"/>
            <a:ext cx="8229600" cy="4286250"/>
          </a:xfrm>
        </p:spPr>
        <p:txBody>
          <a:bodyPr>
            <a:normAutofit/>
          </a:bodyPr>
          <a:lstStyle/>
          <a:p>
            <a:pPr marL="0" indent="0" algn="ctr">
              <a:buNone/>
            </a:pPr>
            <a:r>
              <a:rPr lang="en-US" sz="2400" b="1" u="sng" dirty="0" smtClean="0"/>
              <a:t>Bus voltage improvement after SVC-1 Addition:</a:t>
            </a:r>
          </a:p>
          <a:p>
            <a:pPr marL="0" indent="0" algn="ctr">
              <a:buNone/>
            </a:pPr>
            <a:endParaRPr lang="en-US" sz="2400" b="1" u="sng"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00150"/>
            <a:ext cx="65532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5924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u="sng" dirty="0" smtClean="0"/>
              <a:t>STATIC VAR COMPENSATION:</a:t>
            </a:r>
            <a:r>
              <a:rPr lang="en-US" sz="2800" dirty="0" smtClean="0"/>
              <a:t/>
            </a:r>
            <a:br>
              <a:rPr lang="en-US" sz="2800" dirty="0" smtClean="0"/>
            </a:br>
            <a:r>
              <a:rPr lang="en-US" sz="2800" b="1" u="sng" dirty="0" smtClean="0"/>
              <a:t>STEP-1(SVC-1 at Bus No. 3 Addition):</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895350"/>
            <a:ext cx="8229600" cy="3699273"/>
          </a:xfrm>
        </p:spPr>
        <p:txBody>
          <a:bodyPr>
            <a:normAutofit/>
          </a:bodyPr>
          <a:lstStyle/>
          <a:p>
            <a:pPr algn="ctr"/>
            <a:r>
              <a:rPr lang="en-US" sz="2000" b="1" dirty="0"/>
              <a:t>LINE MVAR </a:t>
            </a:r>
            <a:r>
              <a:rPr lang="en-US" sz="2000" b="1" dirty="0" smtClean="0"/>
              <a:t>IMPROVEMENT </a:t>
            </a:r>
            <a:r>
              <a:rPr lang="en-US" sz="2000" b="1" dirty="0"/>
              <a:t>COMPARISION (AFTER SVC_1 ADDITION</a:t>
            </a:r>
            <a:r>
              <a:rPr lang="en-US" sz="2000" b="1" dirty="0" smtClean="0"/>
              <a:t>)</a:t>
            </a:r>
          </a:p>
          <a:p>
            <a:pPr marL="0" indent="0" algn="ctr">
              <a:buNone/>
            </a:pPr>
            <a:r>
              <a:rPr lang="en-US" sz="2000" b="1" dirty="0" smtClean="0"/>
              <a:t> </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1485900"/>
            <a:ext cx="7315199"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90600" y="3314700"/>
            <a:ext cx="7315199" cy="1477328"/>
          </a:xfrm>
          <a:prstGeom prst="rect">
            <a:avLst/>
          </a:prstGeom>
        </p:spPr>
        <p:txBody>
          <a:bodyPr wrap="square">
            <a:spAutoFit/>
          </a:bodyPr>
          <a:lstStyle/>
          <a:p>
            <a:pPr algn="just"/>
            <a:r>
              <a:rPr lang="en-US" dirty="0" smtClean="0"/>
              <a:t>We </a:t>
            </a:r>
            <a:r>
              <a:rPr lang="en-US" dirty="0"/>
              <a:t>can see line MVAR is reduced in those line mentioned in the table above</a:t>
            </a:r>
            <a:r>
              <a:rPr lang="en-US" dirty="0" smtClean="0"/>
              <a:t>.</a:t>
            </a:r>
          </a:p>
          <a:p>
            <a:pPr algn="just"/>
            <a:r>
              <a:rPr lang="en-US" dirty="0" smtClean="0"/>
              <a:t>-&gt;The </a:t>
            </a:r>
            <a:r>
              <a:rPr lang="en-US" dirty="0"/>
              <a:t>lines L9,L13,L27 which are highlighted with yellow color are improved in terms of their MVAR and they are now within limit. </a:t>
            </a:r>
            <a:endParaRPr lang="en-US" dirty="0" smtClean="0"/>
          </a:p>
          <a:p>
            <a:pPr algn="just"/>
            <a:r>
              <a:rPr lang="en-US" dirty="0" smtClean="0"/>
              <a:t>-&gt;And </a:t>
            </a:r>
            <a:r>
              <a:rPr lang="en-US" dirty="0"/>
              <a:t>the other lines L3,L10,L11,L14,L16,L20 which are highlighted with red color are improved in terms of MVAR but they are still outside limit. </a:t>
            </a:r>
          </a:p>
        </p:txBody>
      </p:sp>
    </p:spTree>
    <p:extLst>
      <p:ext uri="{BB962C8B-B14F-4D97-AF65-F5344CB8AC3E}">
        <p14:creationId xmlns:p14="http://schemas.microsoft.com/office/powerpoint/2010/main" val="7830871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u="sng" dirty="0" smtClean="0"/>
              <a:t>STATIC VAR COMPENSATION:</a:t>
            </a:r>
            <a:r>
              <a:rPr lang="en-US" sz="2800" dirty="0" smtClean="0"/>
              <a:t/>
            </a:r>
            <a:br>
              <a:rPr lang="en-US" sz="2800" dirty="0" smtClean="0"/>
            </a:br>
            <a:r>
              <a:rPr lang="en-US" sz="2800" b="1" u="sng" dirty="0" smtClean="0"/>
              <a:t>STEP-1(SVC-1 at Bus No. 3 Addition):</a:t>
            </a:r>
            <a:endParaRPr lang="en-US" sz="2800" dirty="0"/>
          </a:p>
        </p:txBody>
      </p:sp>
      <p:sp>
        <p:nvSpPr>
          <p:cNvPr id="3" name="Content Placeholder 2"/>
          <p:cNvSpPr>
            <a:spLocks noGrp="1"/>
          </p:cNvSpPr>
          <p:nvPr>
            <p:ph idx="1"/>
          </p:nvPr>
        </p:nvSpPr>
        <p:spPr/>
        <p:txBody>
          <a:bodyPr>
            <a:normAutofit/>
          </a:bodyPr>
          <a:lstStyle/>
          <a:p>
            <a:pPr marL="0" indent="0">
              <a:buNone/>
            </a:pPr>
            <a:r>
              <a:rPr lang="en-US" b="1" u="sng" dirty="0"/>
              <a:t>A</a:t>
            </a:r>
            <a:r>
              <a:rPr lang="en-US" b="1" u="sng" dirty="0" smtClean="0"/>
              <a:t>fter the inclusion of SVC1.</a:t>
            </a:r>
          </a:p>
          <a:p>
            <a:r>
              <a:rPr lang="en-US" dirty="0" smtClean="0"/>
              <a:t>No transformer was overloaded . </a:t>
            </a:r>
          </a:p>
          <a:p>
            <a:r>
              <a:rPr lang="en-US" dirty="0" smtClean="0"/>
              <a:t>No generator was at reactive limit and overloaded .</a:t>
            </a:r>
          </a:p>
          <a:p>
            <a:r>
              <a:rPr lang="en-US" dirty="0" smtClean="0"/>
              <a:t>No line was burdened with current limit violation.</a:t>
            </a:r>
            <a:endParaRPr lang="en-US" dirty="0"/>
          </a:p>
        </p:txBody>
      </p:sp>
    </p:spTree>
    <p:extLst>
      <p:ext uri="{BB962C8B-B14F-4D97-AF65-F5344CB8AC3E}">
        <p14:creationId xmlns:p14="http://schemas.microsoft.com/office/powerpoint/2010/main" val="32772502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t>STEP-2(SVC-2 at Bus No. 9 Addition): </a:t>
            </a:r>
            <a:endParaRPr lang="en-US" sz="2800" u="sng"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1100" y="935118"/>
            <a:ext cx="6705599" cy="165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14400" y="2558177"/>
            <a:ext cx="7239000" cy="2585323"/>
          </a:xfrm>
          <a:prstGeom prst="rect">
            <a:avLst/>
          </a:prstGeom>
        </p:spPr>
        <p:txBody>
          <a:bodyPr wrap="square">
            <a:spAutoFit/>
          </a:bodyPr>
          <a:lstStyle/>
          <a:p>
            <a:r>
              <a:rPr lang="en-US" dirty="0"/>
              <a:t>From the above table</a:t>
            </a:r>
            <a:r>
              <a:rPr lang="en-US" dirty="0" smtClean="0"/>
              <a:t>,</a:t>
            </a:r>
          </a:p>
          <a:p>
            <a:r>
              <a:rPr lang="en-US" dirty="0" smtClean="0"/>
              <a:t>-&gt; </a:t>
            </a:r>
            <a:r>
              <a:rPr lang="en-US" dirty="0"/>
              <a:t>we can see that bus no. 9 is heavily affected by line losses and voltage drop in the lines due to reactive current component</a:t>
            </a:r>
            <a:r>
              <a:rPr lang="en-US" dirty="0" smtClean="0"/>
              <a:t>.</a:t>
            </a:r>
          </a:p>
          <a:p>
            <a:r>
              <a:rPr lang="en-US" dirty="0" smtClean="0"/>
              <a:t>-&gt; </a:t>
            </a:r>
            <a:r>
              <a:rPr lang="en-US" dirty="0"/>
              <a:t>Though bus no. 8 is burdened by more line MVAR, its voltage is not as bad as that of bus no. </a:t>
            </a:r>
            <a:r>
              <a:rPr lang="en-US" dirty="0" smtClean="0"/>
              <a:t>9</a:t>
            </a:r>
          </a:p>
          <a:p>
            <a:r>
              <a:rPr lang="en-US" dirty="0" smtClean="0"/>
              <a:t>-&gt; </a:t>
            </a:r>
            <a:r>
              <a:rPr lang="en-US" dirty="0"/>
              <a:t>It is because bus no. 8 is absorbing 466.23 MVAR as well as giving away 293.04 MVAR to bus no. 9. So our focus is on bus no. 9</a:t>
            </a:r>
            <a:r>
              <a:rPr lang="en-US" dirty="0" smtClean="0"/>
              <a:t>.</a:t>
            </a:r>
          </a:p>
          <a:p>
            <a:r>
              <a:rPr lang="en-US" dirty="0" smtClean="0"/>
              <a:t>-&gt; </a:t>
            </a:r>
            <a:r>
              <a:rPr lang="en-US" dirty="0"/>
              <a:t>So, we have appended a STATIC VAR COMPENSATOR (SVC_2) with Q-max of 294 and Q-min of -294 MVAR at bus no. 9. </a:t>
            </a:r>
          </a:p>
        </p:txBody>
      </p:sp>
    </p:spTree>
    <p:extLst>
      <p:ext uri="{BB962C8B-B14F-4D97-AF65-F5344CB8AC3E}">
        <p14:creationId xmlns:p14="http://schemas.microsoft.com/office/powerpoint/2010/main" val="29606930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STEP-2(SVC-2 at Bus No. 9 Addition): </a:t>
            </a:r>
            <a:endParaRPr lang="en-US" sz="2800" dirty="0"/>
          </a:p>
        </p:txBody>
      </p:sp>
      <p:sp>
        <p:nvSpPr>
          <p:cNvPr id="3" name="Content Placeholder 2"/>
          <p:cNvSpPr>
            <a:spLocks noGrp="1"/>
          </p:cNvSpPr>
          <p:nvPr>
            <p:ph idx="1"/>
          </p:nvPr>
        </p:nvSpPr>
        <p:spPr>
          <a:xfrm>
            <a:off x="457200" y="971550"/>
            <a:ext cx="8229600" cy="3623073"/>
          </a:xfrm>
        </p:spPr>
        <p:txBody>
          <a:bodyPr>
            <a:normAutofit/>
          </a:bodyPr>
          <a:lstStyle/>
          <a:p>
            <a:pPr marL="0" indent="0" algn="ctr">
              <a:buNone/>
            </a:pPr>
            <a:r>
              <a:rPr lang="en-US" sz="2000" b="1" dirty="0"/>
              <a:t>BUS VOLTAGE IMPROVEMENT </a:t>
            </a:r>
            <a:r>
              <a:rPr lang="en-US" sz="2000" b="1" dirty="0" smtClean="0"/>
              <a:t>COMPARISON </a:t>
            </a:r>
            <a:r>
              <a:rPr lang="en-US" sz="2000" b="1" dirty="0"/>
              <a:t>(AFTER SVC_2 ADDITION</a:t>
            </a:r>
            <a:r>
              <a:rPr lang="en-US" sz="2000" b="1" dirty="0" smtClean="0"/>
              <a:t>)</a:t>
            </a:r>
          </a:p>
          <a:p>
            <a:pPr marL="0" indent="0" algn="ctr">
              <a:buNone/>
            </a:pPr>
            <a:r>
              <a:rPr lang="en-US" sz="2000" b="1" dirty="0" smtClean="0"/>
              <a:t> </a:t>
            </a:r>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858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4435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11430"/>
            <a:ext cx="8229600" cy="655320"/>
          </a:xfrm>
        </p:spPr>
        <p:txBody>
          <a:bodyPr>
            <a:normAutofit/>
          </a:bodyPr>
          <a:lstStyle/>
          <a:p>
            <a:r>
              <a:rPr lang="en-US" sz="2800" b="1" u="sng" dirty="0" smtClean="0"/>
              <a:t>STEP-2(SVC-2 at Bus No. 9 Addition): </a:t>
            </a:r>
            <a:endParaRPr lang="en-US" sz="2800" dirty="0"/>
          </a:p>
        </p:txBody>
      </p:sp>
      <p:sp>
        <p:nvSpPr>
          <p:cNvPr id="3" name="Content Placeholder 2"/>
          <p:cNvSpPr>
            <a:spLocks noGrp="1"/>
          </p:cNvSpPr>
          <p:nvPr>
            <p:ph idx="1"/>
          </p:nvPr>
        </p:nvSpPr>
        <p:spPr>
          <a:xfrm>
            <a:off x="457200" y="590550"/>
            <a:ext cx="8229600" cy="4004073"/>
          </a:xfrm>
        </p:spPr>
        <p:txBody>
          <a:bodyPr>
            <a:normAutofit/>
          </a:bodyPr>
          <a:lstStyle/>
          <a:p>
            <a:pPr marL="0" indent="0" algn="ctr">
              <a:buNone/>
            </a:pPr>
            <a:r>
              <a:rPr lang="en-US" sz="2000" b="1" dirty="0"/>
              <a:t>LINE MVAR IMPROVEMENT </a:t>
            </a:r>
            <a:r>
              <a:rPr lang="en-US" sz="2000" b="1" dirty="0" smtClean="0"/>
              <a:t>COMPARISION </a:t>
            </a:r>
            <a:r>
              <a:rPr lang="en-US" sz="2000" b="1" dirty="0"/>
              <a:t>(AFTER SVC_2 ADDITION) </a:t>
            </a:r>
            <a:endParaRPr lang="en-US" sz="2000" b="1" dirty="0" smtClean="0"/>
          </a:p>
          <a:p>
            <a:pPr marL="0" indent="0" algn="ctr">
              <a:buNone/>
            </a:pPr>
            <a:endParaRPr lang="en-US" sz="2000" dirty="0"/>
          </a:p>
        </p:txBody>
      </p:sp>
      <p:sp>
        <p:nvSpPr>
          <p:cNvPr id="4" name="Rectangle 3"/>
          <p:cNvSpPr/>
          <p:nvPr/>
        </p:nvSpPr>
        <p:spPr>
          <a:xfrm>
            <a:off x="952499" y="2835176"/>
            <a:ext cx="7086600" cy="2308324"/>
          </a:xfrm>
          <a:prstGeom prst="rect">
            <a:avLst/>
          </a:prstGeom>
        </p:spPr>
        <p:txBody>
          <a:bodyPr wrap="square">
            <a:spAutoFit/>
          </a:bodyPr>
          <a:lstStyle/>
          <a:p>
            <a:r>
              <a:rPr lang="en-US" dirty="0"/>
              <a:t>After addition of second Static VAR Compensator at bus no. 9, we can see </a:t>
            </a:r>
            <a:r>
              <a:rPr lang="en-US" dirty="0" smtClean="0"/>
              <a:t>-&gt;line </a:t>
            </a:r>
            <a:r>
              <a:rPr lang="en-US" dirty="0"/>
              <a:t>MVAR is reduced in those line mentioned above in the table. </a:t>
            </a:r>
            <a:endParaRPr lang="en-US" dirty="0" smtClean="0"/>
          </a:p>
          <a:p>
            <a:r>
              <a:rPr lang="en-US" dirty="0" smtClean="0"/>
              <a:t>-&gt;The </a:t>
            </a:r>
            <a:r>
              <a:rPr lang="en-US" dirty="0"/>
              <a:t>lines L3,L5,L27 which are highlighted with yellow color are improved in terms of their MVAR and they are now within limit. </a:t>
            </a:r>
            <a:endParaRPr lang="en-US" dirty="0" smtClean="0"/>
          </a:p>
          <a:p>
            <a:r>
              <a:rPr lang="en-US" dirty="0" smtClean="0"/>
              <a:t>-&gt;The </a:t>
            </a:r>
            <a:r>
              <a:rPr lang="en-US" dirty="0"/>
              <a:t>line L20 which are highlighted with red color are improved in terms of MVAR but they are still outside limit</a:t>
            </a:r>
            <a:r>
              <a:rPr lang="en-US" dirty="0" smtClean="0"/>
              <a:t>.</a:t>
            </a:r>
          </a:p>
          <a:p>
            <a:r>
              <a:rPr lang="en-US" dirty="0" smtClean="0"/>
              <a:t>-&gt; </a:t>
            </a:r>
            <a:r>
              <a:rPr lang="en-US" dirty="0"/>
              <a:t>And the MVARs are heavily reduced in the rest </a:t>
            </a:r>
            <a:r>
              <a:rPr lang="en-US" dirty="0" smtClean="0"/>
              <a:t>of the lines </a:t>
            </a:r>
            <a:r>
              <a:rPr lang="en-US" dirty="0"/>
              <a:t>mentioned above in the table.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499" y="971551"/>
            <a:ext cx="7086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6102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STEP-2(SVC-2 at Bus No. 9 Addition): </a:t>
            </a:r>
            <a:endParaRPr lang="en-US" sz="2800" dirty="0"/>
          </a:p>
        </p:txBody>
      </p:sp>
      <p:sp>
        <p:nvSpPr>
          <p:cNvPr id="3" name="Content Placeholder 2"/>
          <p:cNvSpPr>
            <a:spLocks noGrp="1"/>
          </p:cNvSpPr>
          <p:nvPr>
            <p:ph idx="1"/>
          </p:nvPr>
        </p:nvSpPr>
        <p:spPr/>
        <p:txBody>
          <a:bodyPr/>
          <a:lstStyle/>
          <a:p>
            <a:pPr marL="0" indent="0">
              <a:buNone/>
            </a:pPr>
            <a:r>
              <a:rPr lang="en-US" b="1" u="sng" dirty="0" smtClean="0"/>
              <a:t>After the inclusion of SVC2.</a:t>
            </a:r>
          </a:p>
          <a:p>
            <a:r>
              <a:rPr lang="en-US" dirty="0" smtClean="0"/>
              <a:t>No transformer was overloaded . </a:t>
            </a:r>
          </a:p>
          <a:p>
            <a:r>
              <a:rPr lang="en-US" dirty="0" smtClean="0"/>
              <a:t>No generator was at reactive limit and overloaded .</a:t>
            </a:r>
          </a:p>
          <a:p>
            <a:r>
              <a:rPr lang="en-US" dirty="0" smtClean="0"/>
              <a:t>No line was burdened with current limit violation.</a:t>
            </a:r>
          </a:p>
          <a:p>
            <a:endParaRPr lang="en-US" dirty="0"/>
          </a:p>
        </p:txBody>
      </p:sp>
    </p:spTree>
    <p:extLst>
      <p:ext uri="{BB962C8B-B14F-4D97-AF65-F5344CB8AC3E}">
        <p14:creationId xmlns:p14="http://schemas.microsoft.com/office/powerpoint/2010/main" val="21036482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71450"/>
            <a:ext cx="8229600" cy="857250"/>
          </a:xfrm>
        </p:spPr>
        <p:txBody>
          <a:bodyPr>
            <a:normAutofit/>
          </a:bodyPr>
          <a:lstStyle/>
          <a:p>
            <a:r>
              <a:rPr lang="en-US" sz="2800" b="1" u="sng" dirty="0"/>
              <a:t>STEP-3(SVC-3 at Bus No. 4 Addition): </a:t>
            </a:r>
            <a:endParaRPr lang="en-US" sz="2800" u="sng"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5900" y="590550"/>
            <a:ext cx="60960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0" y="2281178"/>
            <a:ext cx="7543800" cy="2862322"/>
          </a:xfrm>
          <a:prstGeom prst="rect">
            <a:avLst/>
          </a:prstGeom>
        </p:spPr>
        <p:txBody>
          <a:bodyPr wrap="square">
            <a:spAutoFit/>
          </a:bodyPr>
          <a:lstStyle/>
          <a:p>
            <a:r>
              <a:rPr lang="en-US" dirty="0"/>
              <a:t>From the above table, it is noticed that </a:t>
            </a:r>
            <a:endParaRPr lang="en-US" dirty="0" smtClean="0"/>
          </a:p>
          <a:p>
            <a:r>
              <a:rPr lang="en-US" dirty="0" smtClean="0"/>
              <a:t>-&gt;bus </a:t>
            </a:r>
            <a:r>
              <a:rPr lang="en-US" dirty="0"/>
              <a:t>no. 12 has the lowest per unit voltage but the lines associated with it are </a:t>
            </a:r>
            <a:r>
              <a:rPr lang="en-US" dirty="0" smtClean="0"/>
              <a:t>   carrying </a:t>
            </a:r>
            <a:r>
              <a:rPr lang="en-US" dirty="0"/>
              <a:t>88 MVAR reactive powers. But bus no. 4 is not far good than bus no. 12 </a:t>
            </a:r>
            <a:endParaRPr lang="en-US" dirty="0" smtClean="0"/>
          </a:p>
          <a:p>
            <a:r>
              <a:rPr lang="en-US" dirty="0" smtClean="0"/>
              <a:t>-&gt; </a:t>
            </a:r>
            <a:r>
              <a:rPr lang="en-US" dirty="0"/>
              <a:t>additionally the line associated with it is carrying 193.5 MVAR reactive power which is roughly 2 times higher than case in bus no. 12. </a:t>
            </a:r>
            <a:endParaRPr lang="en-US" dirty="0" smtClean="0"/>
          </a:p>
          <a:p>
            <a:r>
              <a:rPr lang="en-US" dirty="0" smtClean="0"/>
              <a:t>-&gt;This </a:t>
            </a:r>
            <a:r>
              <a:rPr lang="en-US" dirty="0"/>
              <a:t>relatively high MVAR is essentially affecting the voltages of adjacent buses of bus no. 4 (i.e. bus no. 5, 6, 7, 8) in an adverse way</a:t>
            </a:r>
            <a:r>
              <a:rPr lang="en-US" dirty="0" smtClean="0"/>
              <a:t>.</a:t>
            </a:r>
          </a:p>
          <a:p>
            <a:r>
              <a:rPr lang="en-US" dirty="0" smtClean="0"/>
              <a:t>-&gt; </a:t>
            </a:r>
            <a:r>
              <a:rPr lang="en-US" dirty="0"/>
              <a:t>So, we have appended a STATIC VAR COMPENSATOR (SVC_3) with Q-max of 194 and Q-min of -194 MVAR at bus no. 4. </a:t>
            </a:r>
          </a:p>
        </p:txBody>
      </p:sp>
    </p:spTree>
    <p:extLst>
      <p:ext uri="{BB962C8B-B14F-4D97-AF65-F5344CB8AC3E}">
        <p14:creationId xmlns:p14="http://schemas.microsoft.com/office/powerpoint/2010/main" val="3628517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STEP-3(SVC-3 at Bus No. 4 Addition): </a:t>
            </a:r>
            <a:endParaRPr lang="en-US" sz="2800" u="sng" dirty="0"/>
          </a:p>
        </p:txBody>
      </p:sp>
      <p:sp>
        <p:nvSpPr>
          <p:cNvPr id="3" name="Content Placeholder 2"/>
          <p:cNvSpPr>
            <a:spLocks noGrp="1"/>
          </p:cNvSpPr>
          <p:nvPr>
            <p:ph idx="1"/>
          </p:nvPr>
        </p:nvSpPr>
        <p:spPr>
          <a:xfrm>
            <a:off x="457200" y="857251"/>
            <a:ext cx="8229600" cy="3737372"/>
          </a:xfrm>
        </p:spPr>
        <p:txBody>
          <a:bodyPr/>
          <a:lstStyle/>
          <a:p>
            <a:pPr marL="0" indent="0" algn="ctr">
              <a:buNone/>
            </a:pPr>
            <a:r>
              <a:rPr lang="en-US" sz="2000" b="1" dirty="0"/>
              <a:t>BUS VOLTAGE IMPROVEMENT COMPARISON (AFTER SVC3 ADDITION</a:t>
            </a:r>
            <a:r>
              <a:rPr lang="en-US" sz="2000" b="1" dirty="0" smtClean="0"/>
              <a:t>)</a:t>
            </a:r>
          </a:p>
          <a:p>
            <a:pPr marL="0" indent="0" algn="ctr">
              <a:buNone/>
            </a:pPr>
            <a:r>
              <a:rPr lang="en-US" b="1" dirty="0" smtClean="0"/>
              <a:t> </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52550"/>
            <a:ext cx="6781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837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BCEC4A-70D1-4178-AEB9-3329942CD8E1}"/>
              </a:ext>
            </a:extLst>
          </p:cNvPr>
          <p:cNvSpPr>
            <a:spLocks noGrp="1"/>
          </p:cNvSpPr>
          <p:nvPr>
            <p:ph type="title"/>
          </p:nvPr>
        </p:nvSpPr>
        <p:spPr>
          <a:xfrm>
            <a:off x="0" y="1"/>
            <a:ext cx="9143999" cy="1314449"/>
          </a:xfrm>
        </p:spPr>
        <p:txBody>
          <a:bodyPr>
            <a:normAutofit/>
          </a:bodyPr>
          <a:lstStyle/>
          <a:p>
            <a:r>
              <a:rPr lang="en-SG" sz="2800" dirty="0">
                <a:latin typeface="Times New Roman" panose="02020603050405020304" pitchFamily="18" charset="0"/>
                <a:cs typeface="Times New Roman" panose="02020603050405020304" pitchFamily="18" charset="0"/>
              </a:rPr>
              <a:t>UNDERLOADED TRANSFORMERS </a:t>
            </a:r>
            <a:r>
              <a:rPr lang="en-SG" sz="2800" dirty="0" smtClean="0">
                <a:latin typeface="Times New Roman" panose="02020603050405020304" pitchFamily="18" charset="0"/>
                <a:cs typeface="Times New Roman" panose="02020603050405020304" pitchFamily="18" charset="0"/>
              </a:rPr>
              <a:t>(WITHIN 50%)</a:t>
            </a:r>
            <a:endParaRPr lang="x-none" sz="28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xmlns="" id="{720BF3D4-838B-4845-A160-F239C7812FC2}"/>
              </a:ext>
            </a:extLst>
          </p:cNvPr>
          <p:cNvGraphicFramePr>
            <a:graphicFrameLocks noGrp="1"/>
          </p:cNvGraphicFramePr>
          <p:nvPr>
            <p:ph idx="1"/>
            <p:extLst>
              <p:ext uri="{D42A27DB-BD31-4B8C-83A1-F6EECF244321}">
                <p14:modId xmlns:p14="http://schemas.microsoft.com/office/powerpoint/2010/main" val="1658641029"/>
              </p:ext>
            </p:extLst>
          </p:nvPr>
        </p:nvGraphicFramePr>
        <p:xfrm>
          <a:off x="2113427" y="1314450"/>
          <a:ext cx="5367165" cy="2294320"/>
        </p:xfrm>
        <a:graphic>
          <a:graphicData uri="http://schemas.openxmlformats.org/drawingml/2006/table">
            <a:tbl>
              <a:tblPr firstRow="1" bandRow="1">
                <a:tableStyleId>{5C22544A-7EE6-4342-B048-85BDC9FD1C3A}</a:tableStyleId>
              </a:tblPr>
              <a:tblGrid>
                <a:gridCol w="1073433">
                  <a:extLst>
                    <a:ext uri="{9D8B030D-6E8A-4147-A177-3AD203B41FA5}">
                      <a16:colId xmlns:a16="http://schemas.microsoft.com/office/drawing/2014/main" xmlns="" val="3636217251"/>
                    </a:ext>
                  </a:extLst>
                </a:gridCol>
                <a:gridCol w="1073433">
                  <a:extLst>
                    <a:ext uri="{9D8B030D-6E8A-4147-A177-3AD203B41FA5}">
                      <a16:colId xmlns:a16="http://schemas.microsoft.com/office/drawing/2014/main" xmlns="" val="2235682753"/>
                    </a:ext>
                  </a:extLst>
                </a:gridCol>
                <a:gridCol w="1073433">
                  <a:extLst>
                    <a:ext uri="{9D8B030D-6E8A-4147-A177-3AD203B41FA5}">
                      <a16:colId xmlns:a16="http://schemas.microsoft.com/office/drawing/2014/main" xmlns="" val="3972525222"/>
                    </a:ext>
                  </a:extLst>
                </a:gridCol>
                <a:gridCol w="1073433">
                  <a:extLst>
                    <a:ext uri="{9D8B030D-6E8A-4147-A177-3AD203B41FA5}">
                      <a16:colId xmlns:a16="http://schemas.microsoft.com/office/drawing/2014/main" xmlns="" val="1044708168"/>
                    </a:ext>
                  </a:extLst>
                </a:gridCol>
                <a:gridCol w="1073433">
                  <a:extLst>
                    <a:ext uri="{9D8B030D-6E8A-4147-A177-3AD203B41FA5}">
                      <a16:colId xmlns:a16="http://schemas.microsoft.com/office/drawing/2014/main" xmlns="" val="3461884474"/>
                    </a:ext>
                  </a:extLst>
                </a:gridCol>
              </a:tblGrid>
              <a:tr h="458864">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From</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To</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Power Flow - [MVA]</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Loading Limit - [MVA]</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3643072360"/>
                  </a:ext>
                </a:extLst>
              </a:tr>
              <a:tr h="458864">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T01</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41.992</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150</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4035531785"/>
                  </a:ext>
                </a:extLst>
              </a:tr>
              <a:tr h="458864">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T02</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46.575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150</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1035672388"/>
                  </a:ext>
                </a:extLst>
              </a:tr>
              <a:tr h="458864">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T10</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291.817</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500</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3490491517"/>
                  </a:ext>
                </a:extLst>
              </a:tr>
              <a:tr h="458864">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T12</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123.261</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500</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913334829"/>
                  </a:ext>
                </a:extLst>
              </a:tr>
            </a:tbl>
          </a:graphicData>
        </a:graphic>
      </p:graphicFrame>
      <p:sp>
        <p:nvSpPr>
          <p:cNvPr id="5" name="TextBox 4">
            <a:extLst>
              <a:ext uri="{FF2B5EF4-FFF2-40B4-BE49-F238E27FC236}">
                <a16:creationId xmlns:a16="http://schemas.microsoft.com/office/drawing/2014/main" xmlns="" id="{113B2E6E-9F7D-484A-B6DB-7F259187E1A8}"/>
              </a:ext>
            </a:extLst>
          </p:cNvPr>
          <p:cNvSpPr txBox="1"/>
          <p:nvPr/>
        </p:nvSpPr>
        <p:spPr>
          <a:xfrm>
            <a:off x="991673" y="4135428"/>
            <a:ext cx="7868992" cy="623248"/>
          </a:xfrm>
          <a:prstGeom prst="rect">
            <a:avLst/>
          </a:prstGeom>
          <a:noFill/>
        </p:spPr>
        <p:txBody>
          <a:bodyPr wrap="square" lIns="68580" tIns="34290" rIns="68580" bIns="34290">
            <a:spAutoFit/>
          </a:bodyPr>
          <a:lstStyle/>
          <a:p>
            <a:r>
              <a:rPr lang="en-SG" sz="1800" dirty="0">
                <a:latin typeface="Times New Roman" panose="02020603050405020304" pitchFamily="18" charset="0"/>
                <a:ea typeface="Calibri" panose="020F0502020204030204" pitchFamily="34" charset="0"/>
                <a:cs typeface="Vrinda" panose="020B0502040204020203" pitchFamily="34" charset="0"/>
              </a:rPr>
              <a:t>Here, T01 and T02 are under-loaded,  T10 and T12 is loaded near to nominal operating region</a:t>
            </a:r>
            <a:r>
              <a:rPr lang="en-SG" dirty="0">
                <a:effectLst/>
                <a:latin typeface="Times New Roman" panose="02020603050405020304" pitchFamily="18" charset="0"/>
                <a:ea typeface="Calibri" panose="020F0502020204030204" pitchFamily="34" charset="0"/>
                <a:cs typeface="Vrinda" panose="020B0502040204020203" pitchFamily="34" charset="0"/>
              </a:rPr>
              <a:t>.</a:t>
            </a:r>
            <a:endParaRPr lang="x-none"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9388041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STEP-3(SVC-3 at Bus No. 4 Addition): </a:t>
            </a:r>
            <a:endParaRPr lang="en-US" sz="2800" dirty="0"/>
          </a:p>
        </p:txBody>
      </p:sp>
      <p:sp>
        <p:nvSpPr>
          <p:cNvPr id="3" name="Content Placeholder 2"/>
          <p:cNvSpPr>
            <a:spLocks noGrp="1"/>
          </p:cNvSpPr>
          <p:nvPr>
            <p:ph idx="1"/>
          </p:nvPr>
        </p:nvSpPr>
        <p:spPr>
          <a:xfrm>
            <a:off x="457200" y="1047750"/>
            <a:ext cx="8229600" cy="3546873"/>
          </a:xfrm>
        </p:spPr>
        <p:txBody>
          <a:bodyPr>
            <a:normAutofit/>
          </a:bodyPr>
          <a:lstStyle/>
          <a:p>
            <a:pPr marL="0" indent="0" algn="ctr">
              <a:buNone/>
            </a:pPr>
            <a:r>
              <a:rPr lang="en-US" sz="2000" b="1" u="sng" dirty="0"/>
              <a:t>LINE MVAR </a:t>
            </a:r>
            <a:r>
              <a:rPr lang="en-US" sz="2000" b="1" u="sng" dirty="0" smtClean="0"/>
              <a:t>IMPROVEMENT </a:t>
            </a:r>
            <a:r>
              <a:rPr lang="en-US" sz="2000" b="1" u="sng" dirty="0"/>
              <a:t>COMPARISION (AFTER SVC3 ADDITION</a:t>
            </a:r>
            <a:r>
              <a:rPr lang="en-US" sz="2000" b="1" dirty="0"/>
              <a:t>) </a:t>
            </a:r>
            <a:endParaRPr lang="en-US" sz="2000" b="1" dirty="0" smtClean="0"/>
          </a:p>
          <a:p>
            <a:pPr marL="0" indent="0" algn="ctr">
              <a:buNone/>
            </a:pPr>
            <a:endParaRPr 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43050"/>
            <a:ext cx="57912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38200" y="3562350"/>
            <a:ext cx="7848600" cy="1477328"/>
          </a:xfrm>
          <a:prstGeom prst="rect">
            <a:avLst/>
          </a:prstGeom>
        </p:spPr>
        <p:txBody>
          <a:bodyPr wrap="square">
            <a:spAutoFit/>
          </a:bodyPr>
          <a:lstStyle/>
          <a:p>
            <a:r>
              <a:rPr lang="en-US" dirty="0"/>
              <a:t>After addition of third Static VAR Compensator at bus no. 4, we can </a:t>
            </a:r>
            <a:r>
              <a:rPr lang="en-US" dirty="0" smtClean="0"/>
              <a:t>see</a:t>
            </a:r>
          </a:p>
          <a:p>
            <a:r>
              <a:rPr lang="en-US" dirty="0" smtClean="0"/>
              <a:t>-&gt; </a:t>
            </a:r>
            <a:r>
              <a:rPr lang="en-US" dirty="0"/>
              <a:t>line MVAR is reduced in those line mentioned above in the table. </a:t>
            </a:r>
            <a:endParaRPr lang="en-US" dirty="0" smtClean="0"/>
          </a:p>
          <a:p>
            <a:r>
              <a:rPr lang="en-US" dirty="0" smtClean="0"/>
              <a:t>-&gt;The </a:t>
            </a:r>
            <a:r>
              <a:rPr lang="en-US" dirty="0"/>
              <a:t>lines L20,,L27 which are highlighted with yellow color are improved in terms of their MVAR and they are now within </a:t>
            </a:r>
            <a:r>
              <a:rPr lang="en-US" dirty="0" smtClean="0"/>
              <a:t>limit</a:t>
            </a:r>
          </a:p>
          <a:p>
            <a:r>
              <a:rPr lang="en-US" dirty="0" smtClean="0"/>
              <a:t>-&gt; </a:t>
            </a:r>
            <a:r>
              <a:rPr lang="en-US" dirty="0"/>
              <a:t>No line is outside limit. </a:t>
            </a:r>
          </a:p>
        </p:txBody>
      </p:sp>
    </p:spTree>
    <p:extLst>
      <p:ext uri="{BB962C8B-B14F-4D97-AF65-F5344CB8AC3E}">
        <p14:creationId xmlns:p14="http://schemas.microsoft.com/office/powerpoint/2010/main" val="13463518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STEP-3(SVC-3 at Bus No. 4 Addition): </a:t>
            </a:r>
            <a:endParaRPr lang="en-US" sz="2800" dirty="0"/>
          </a:p>
        </p:txBody>
      </p:sp>
      <p:sp>
        <p:nvSpPr>
          <p:cNvPr id="3" name="Content Placeholder 2"/>
          <p:cNvSpPr>
            <a:spLocks noGrp="1"/>
          </p:cNvSpPr>
          <p:nvPr>
            <p:ph idx="1"/>
          </p:nvPr>
        </p:nvSpPr>
        <p:spPr/>
        <p:txBody>
          <a:bodyPr/>
          <a:lstStyle/>
          <a:p>
            <a:pPr marL="0" indent="0">
              <a:buNone/>
            </a:pPr>
            <a:r>
              <a:rPr lang="en-US" b="1" u="sng" dirty="0" smtClean="0"/>
              <a:t>After the inclusion of SVC3.</a:t>
            </a:r>
          </a:p>
          <a:p>
            <a:r>
              <a:rPr lang="en-US" dirty="0" smtClean="0"/>
              <a:t>No transformer was overloaded . </a:t>
            </a:r>
          </a:p>
          <a:p>
            <a:r>
              <a:rPr lang="en-US" dirty="0" smtClean="0"/>
              <a:t>No generator was at reactive limit and overloaded .</a:t>
            </a:r>
          </a:p>
          <a:p>
            <a:r>
              <a:rPr lang="en-US" dirty="0" smtClean="0"/>
              <a:t>No line was burdened with current limit violation.</a:t>
            </a:r>
          </a:p>
          <a:p>
            <a:endParaRPr lang="en-US" dirty="0"/>
          </a:p>
        </p:txBody>
      </p:sp>
    </p:spTree>
    <p:extLst>
      <p:ext uri="{BB962C8B-B14F-4D97-AF65-F5344CB8AC3E}">
        <p14:creationId xmlns:p14="http://schemas.microsoft.com/office/powerpoint/2010/main" val="7439152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t>STEP-4 (SVC-4 at Bus No. 12 Addition): </a:t>
            </a:r>
            <a:endParaRPr lang="en-US" sz="2800" u="sng"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5975" y="914401"/>
            <a:ext cx="49720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5800" y="2581529"/>
            <a:ext cx="7848600" cy="1938992"/>
          </a:xfrm>
          <a:prstGeom prst="rect">
            <a:avLst/>
          </a:prstGeom>
        </p:spPr>
        <p:txBody>
          <a:bodyPr wrap="square">
            <a:spAutoFit/>
          </a:bodyPr>
          <a:lstStyle/>
          <a:p>
            <a:r>
              <a:rPr lang="en-US" sz="2000" dirty="0"/>
              <a:t>Here we can observe that </a:t>
            </a:r>
            <a:endParaRPr lang="en-US" sz="2000" dirty="0" smtClean="0"/>
          </a:p>
          <a:p>
            <a:r>
              <a:rPr lang="en-US" sz="2000" dirty="0" smtClean="0"/>
              <a:t>-&gt;bus </a:t>
            </a:r>
            <a:r>
              <a:rPr lang="en-US" sz="2000" dirty="0"/>
              <a:t>no. 12 has the lowest voltage in per unit and the lines associated with it are carrying the highest MVAR of </a:t>
            </a:r>
            <a:r>
              <a:rPr lang="en-US" sz="2000" dirty="0" smtClean="0"/>
              <a:t>88. </a:t>
            </a:r>
          </a:p>
          <a:p>
            <a:r>
              <a:rPr lang="en-US" sz="2000" dirty="0" smtClean="0"/>
              <a:t>-&gt;So </a:t>
            </a:r>
            <a:r>
              <a:rPr lang="en-US" sz="2000" dirty="0"/>
              <a:t>the next target should be bus 12. </a:t>
            </a:r>
            <a:endParaRPr lang="en-US" sz="2000" dirty="0" smtClean="0"/>
          </a:p>
          <a:p>
            <a:r>
              <a:rPr lang="en-US" sz="2000" dirty="0" smtClean="0"/>
              <a:t>-&gt;Therefore</a:t>
            </a:r>
            <a:r>
              <a:rPr lang="en-US" sz="2000" dirty="0"/>
              <a:t>, we have decided to append the next static VAR compensator SVC_4 at bus 12 with Q-max of 88 and Q-min of -88 MVAR. </a:t>
            </a:r>
          </a:p>
        </p:txBody>
      </p:sp>
    </p:spTree>
    <p:extLst>
      <p:ext uri="{BB962C8B-B14F-4D97-AF65-F5344CB8AC3E}">
        <p14:creationId xmlns:p14="http://schemas.microsoft.com/office/powerpoint/2010/main" val="30456203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STEP-4 (SVC-4 at Bus No. 12 Addition): </a:t>
            </a:r>
            <a:endParaRPr lang="en-US" sz="2800" u="sng" dirty="0"/>
          </a:p>
        </p:txBody>
      </p:sp>
      <p:sp>
        <p:nvSpPr>
          <p:cNvPr id="3" name="Content Placeholder 2"/>
          <p:cNvSpPr>
            <a:spLocks noGrp="1"/>
          </p:cNvSpPr>
          <p:nvPr>
            <p:ph idx="1"/>
          </p:nvPr>
        </p:nvSpPr>
        <p:spPr>
          <a:xfrm>
            <a:off x="457200" y="971550"/>
            <a:ext cx="8229600" cy="3623073"/>
          </a:xfrm>
        </p:spPr>
        <p:txBody>
          <a:bodyPr>
            <a:normAutofit/>
          </a:bodyPr>
          <a:lstStyle/>
          <a:p>
            <a:pPr marL="0" indent="0" algn="ctr">
              <a:buNone/>
            </a:pPr>
            <a:r>
              <a:rPr lang="en-US" sz="1800" b="1" u="sng" dirty="0"/>
              <a:t>BUS VOLTAGE IMPROVEMENT </a:t>
            </a:r>
            <a:r>
              <a:rPr lang="en-US" sz="1800" b="1" u="sng" dirty="0" smtClean="0"/>
              <a:t>COMPARISON </a:t>
            </a:r>
            <a:r>
              <a:rPr lang="en-US" sz="1800" b="1" u="sng" dirty="0"/>
              <a:t>(AFTER SVC_4 ADDITION) </a:t>
            </a:r>
            <a:endParaRPr lang="en-US" sz="1800" b="1" u="sng" dirty="0" smtClean="0"/>
          </a:p>
          <a:p>
            <a:pPr marL="0" indent="0" algn="ctr">
              <a:buNone/>
            </a:pPr>
            <a:endParaRPr lang="en-US" sz="1800" u="sng"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52550"/>
            <a:ext cx="6019801" cy="3619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9440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u="sng" dirty="0" smtClean="0"/>
              <a:t>STEP-4 (SVC-4 at Bus No. 12 Addition): </a:t>
            </a:r>
            <a:endParaRPr lang="en-US" sz="2400" dirty="0"/>
          </a:p>
        </p:txBody>
      </p:sp>
      <p:sp>
        <p:nvSpPr>
          <p:cNvPr id="3" name="Content Placeholder 2"/>
          <p:cNvSpPr>
            <a:spLocks noGrp="1"/>
          </p:cNvSpPr>
          <p:nvPr>
            <p:ph idx="1"/>
          </p:nvPr>
        </p:nvSpPr>
        <p:spPr>
          <a:xfrm>
            <a:off x="457200" y="857251"/>
            <a:ext cx="8229600" cy="3737372"/>
          </a:xfrm>
        </p:spPr>
        <p:txBody>
          <a:bodyPr>
            <a:normAutofit/>
          </a:bodyPr>
          <a:lstStyle/>
          <a:p>
            <a:pPr marL="0" indent="0" algn="ctr">
              <a:buNone/>
            </a:pPr>
            <a:r>
              <a:rPr lang="en-US" sz="2000" b="1" u="sng" dirty="0"/>
              <a:t>LINE MVAR IMPROVEMENT COMPARISION (AFTER SVC_4 ADDITION) </a:t>
            </a:r>
            <a:endParaRPr lang="en-US" sz="2000" b="1" u="sng" dirty="0" smtClean="0"/>
          </a:p>
          <a:p>
            <a:pPr marL="0" indent="0" algn="ctr">
              <a:buNone/>
            </a:pPr>
            <a:endParaRPr lang="en-US" sz="2000" u="sng"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76350"/>
            <a:ext cx="7467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3225612"/>
            <a:ext cx="7086600" cy="1754326"/>
          </a:xfrm>
          <a:prstGeom prst="rect">
            <a:avLst/>
          </a:prstGeom>
        </p:spPr>
        <p:txBody>
          <a:bodyPr wrap="square">
            <a:spAutoFit/>
          </a:bodyPr>
          <a:lstStyle/>
          <a:p>
            <a:r>
              <a:rPr lang="en-US" dirty="0"/>
              <a:t>After addition of fourth Static VAR Compensator at bus no. 12, we can see </a:t>
            </a:r>
            <a:r>
              <a:rPr lang="en-US" dirty="0" smtClean="0"/>
              <a:t>-&gt;line </a:t>
            </a:r>
            <a:r>
              <a:rPr lang="en-US" dirty="0"/>
              <a:t>MVAR is reduced in those line mentioned above in the table. </a:t>
            </a:r>
            <a:endParaRPr lang="en-US" dirty="0" smtClean="0"/>
          </a:p>
          <a:p>
            <a:r>
              <a:rPr lang="en-US" dirty="0" smtClean="0"/>
              <a:t>-&gt;The </a:t>
            </a:r>
            <a:r>
              <a:rPr lang="en-US" dirty="0"/>
              <a:t>lines L20,L27 which are highlighted with yellow color are improved in terms of their MVAR but their MVARs are greater than 150</a:t>
            </a:r>
            <a:r>
              <a:rPr lang="en-US" dirty="0" smtClean="0"/>
              <a:t>.</a:t>
            </a:r>
          </a:p>
          <a:p>
            <a:r>
              <a:rPr lang="en-US" dirty="0" smtClean="0"/>
              <a:t>-&gt; </a:t>
            </a:r>
            <a:r>
              <a:rPr lang="en-US" dirty="0"/>
              <a:t>And the MVARs are less than 100 in the rest of the lines mentioned above in the table. </a:t>
            </a:r>
          </a:p>
        </p:txBody>
      </p:sp>
    </p:spTree>
    <p:extLst>
      <p:ext uri="{BB962C8B-B14F-4D97-AF65-F5344CB8AC3E}">
        <p14:creationId xmlns:p14="http://schemas.microsoft.com/office/powerpoint/2010/main" val="15150501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STEP-4 (SVC-4 at Bus No. 12 Addition): </a:t>
            </a:r>
            <a:endParaRPr lang="en-US" sz="2800" dirty="0"/>
          </a:p>
        </p:txBody>
      </p:sp>
      <p:sp>
        <p:nvSpPr>
          <p:cNvPr id="3" name="Content Placeholder 2"/>
          <p:cNvSpPr>
            <a:spLocks noGrp="1"/>
          </p:cNvSpPr>
          <p:nvPr>
            <p:ph idx="1"/>
          </p:nvPr>
        </p:nvSpPr>
        <p:spPr/>
        <p:txBody>
          <a:bodyPr/>
          <a:lstStyle/>
          <a:p>
            <a:pPr marL="0" indent="0">
              <a:buNone/>
            </a:pPr>
            <a:r>
              <a:rPr lang="en-US" b="1" u="sng" dirty="0" smtClean="0"/>
              <a:t>After the inclusion of SVC4.</a:t>
            </a:r>
          </a:p>
          <a:p>
            <a:r>
              <a:rPr lang="en-US" dirty="0" smtClean="0"/>
              <a:t>No transformer was overloaded . </a:t>
            </a:r>
          </a:p>
          <a:p>
            <a:r>
              <a:rPr lang="en-US" dirty="0" smtClean="0"/>
              <a:t>No generator was at reactive limit and overloaded .</a:t>
            </a:r>
          </a:p>
          <a:p>
            <a:r>
              <a:rPr lang="en-US" dirty="0" smtClean="0"/>
              <a:t>No line was burdened with current limit violation.</a:t>
            </a:r>
          </a:p>
          <a:p>
            <a:endParaRPr lang="en-US" dirty="0"/>
          </a:p>
        </p:txBody>
      </p:sp>
    </p:spTree>
    <p:extLst>
      <p:ext uri="{BB962C8B-B14F-4D97-AF65-F5344CB8AC3E}">
        <p14:creationId xmlns:p14="http://schemas.microsoft.com/office/powerpoint/2010/main" val="40946535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t>STEP-5 (SVC_3 and SVC_4 ADJUSTMENT</a:t>
            </a:r>
            <a:r>
              <a:rPr lang="en-US" sz="2800" b="1" u="sng" dirty="0" smtClean="0"/>
              <a:t>)</a:t>
            </a:r>
            <a:r>
              <a:rPr lang="en-US" sz="2800" b="1" dirty="0" smtClean="0"/>
              <a:t> </a:t>
            </a:r>
            <a:endParaRPr lang="en-US" sz="2800" dirty="0"/>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a:t>After appending SVC_4 at bus 12, </a:t>
            </a:r>
          </a:p>
          <a:p>
            <a:pPr marL="0" indent="0">
              <a:buNone/>
            </a:pPr>
            <a:r>
              <a:rPr lang="en-US" sz="2000" dirty="0" smtClean="0"/>
              <a:t>-&gt;we </a:t>
            </a:r>
            <a:r>
              <a:rPr lang="en-US" sz="2000" dirty="0"/>
              <a:t>have noticed that the voltages at </a:t>
            </a:r>
            <a:r>
              <a:rPr lang="en-US" sz="2000" dirty="0" smtClean="0"/>
              <a:t>bus 7 and 8 </a:t>
            </a:r>
            <a:r>
              <a:rPr lang="en-US" sz="2000" dirty="0"/>
              <a:t>are yet to be within the safe voltage limit. Literally they are at a stone’s throw from the desired voltage </a:t>
            </a:r>
            <a:r>
              <a:rPr lang="en-US" sz="2000" dirty="0" smtClean="0"/>
              <a:t>limit</a:t>
            </a:r>
            <a:r>
              <a:rPr lang="en-US" sz="2000" dirty="0"/>
              <a:t> </a:t>
            </a:r>
            <a:r>
              <a:rPr lang="en-US" sz="2000" dirty="0" smtClean="0"/>
              <a:t>namely both are with 0.949 per unit.</a:t>
            </a:r>
          </a:p>
          <a:p>
            <a:pPr marL="0" indent="0">
              <a:buNone/>
            </a:pPr>
            <a:endParaRPr lang="en-US" sz="2000" dirty="0" smtClean="0"/>
          </a:p>
          <a:p>
            <a:pPr marL="0" indent="0">
              <a:buNone/>
            </a:pPr>
            <a:r>
              <a:rPr lang="en-US" sz="2000" dirty="0" smtClean="0"/>
              <a:t>-&gt;So </a:t>
            </a:r>
            <a:r>
              <a:rPr lang="en-US" sz="2000" dirty="0"/>
              <a:t>adding another SVC would seem less efficient and costly. Therefore we have decided to increase the positive and negative reactive limits of the existing static VAR compensators by a necessary amount. Here we have followed some randomized guessing. </a:t>
            </a:r>
            <a:endParaRPr lang="en-US" sz="2000" dirty="0" smtClean="0"/>
          </a:p>
          <a:p>
            <a:pPr marL="0" indent="0">
              <a:buNone/>
            </a:pPr>
            <a:endParaRPr lang="en-US" sz="2000" dirty="0" smtClean="0"/>
          </a:p>
          <a:p>
            <a:pPr marL="0" indent="0">
              <a:buNone/>
            </a:pPr>
            <a:r>
              <a:rPr lang="en-US" sz="2000" dirty="0" smtClean="0"/>
              <a:t>-&gt;And </a:t>
            </a:r>
            <a:r>
              <a:rPr lang="en-US" sz="2000" dirty="0"/>
              <a:t>finally we have increased the Q-max and Q-min of SVC_3 to +215 and -215 MVAR. Likewise, we have also increased the Q-max and Q-min of SVC_4 to +90 and -90 MVAR. </a:t>
            </a:r>
          </a:p>
        </p:txBody>
      </p:sp>
    </p:spTree>
    <p:extLst>
      <p:ext uri="{BB962C8B-B14F-4D97-AF65-F5344CB8AC3E}">
        <p14:creationId xmlns:p14="http://schemas.microsoft.com/office/powerpoint/2010/main" val="26863885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u="sng" dirty="0" smtClean="0"/>
              <a:t>STEP-5 (SVC_3 and SVC_4 ADJUSTMENT): </a:t>
            </a:r>
            <a:endParaRPr lang="en-US" sz="2800" u="sng" dirty="0"/>
          </a:p>
        </p:txBody>
      </p:sp>
      <p:sp>
        <p:nvSpPr>
          <p:cNvPr id="5" name="Text Placeholder 4"/>
          <p:cNvSpPr>
            <a:spLocks noGrp="1"/>
          </p:cNvSpPr>
          <p:nvPr>
            <p:ph type="body" idx="1"/>
          </p:nvPr>
        </p:nvSpPr>
        <p:spPr>
          <a:xfrm>
            <a:off x="457200" y="800101"/>
            <a:ext cx="4040188" cy="400050"/>
          </a:xfrm>
        </p:spPr>
        <p:txBody>
          <a:bodyPr>
            <a:normAutofit fontScale="92500" lnSpcReduction="10000"/>
          </a:bodyPr>
          <a:lstStyle/>
          <a:p>
            <a:r>
              <a:rPr lang="en-US" u="sng" dirty="0" smtClean="0"/>
              <a:t>BUS VOLTAGE IMPROVEM</a:t>
            </a:r>
            <a:r>
              <a:rPr lang="en-US" dirty="0" smtClean="0"/>
              <a:t>ENT</a:t>
            </a:r>
            <a:endParaRPr lang="en-US" dirty="0"/>
          </a:p>
        </p:txBody>
      </p:sp>
      <p:sp>
        <p:nvSpPr>
          <p:cNvPr id="7" name="Text Placeholder 6"/>
          <p:cNvSpPr>
            <a:spLocks noGrp="1"/>
          </p:cNvSpPr>
          <p:nvPr>
            <p:ph type="body" sz="quarter" idx="3"/>
          </p:nvPr>
        </p:nvSpPr>
        <p:spPr>
          <a:xfrm>
            <a:off x="5029200" y="800101"/>
            <a:ext cx="3657600" cy="400050"/>
          </a:xfrm>
        </p:spPr>
        <p:txBody>
          <a:bodyPr>
            <a:normAutofit fontScale="92500" lnSpcReduction="10000"/>
          </a:bodyPr>
          <a:lstStyle/>
          <a:p>
            <a:r>
              <a:rPr lang="en-US" u="sng" dirty="0" smtClean="0"/>
              <a:t>LINE MVAR IMPROVEMENT</a:t>
            </a:r>
            <a:endParaRPr lang="en-US" u="sng" dirty="0"/>
          </a:p>
        </p:txBody>
      </p:sp>
      <p:pic>
        <p:nvPicPr>
          <p:cNvPr id="1331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1200151"/>
            <a:ext cx="4114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6" y="1200150"/>
            <a:ext cx="427037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2068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u="sng" dirty="0" smtClean="0"/>
              <a:t>STATIC VAR COMPENSATION</a:t>
            </a:r>
            <a:br>
              <a:rPr lang="en-US" sz="2800" b="1" u="sng" dirty="0" smtClean="0"/>
            </a:br>
            <a:r>
              <a:rPr lang="en-US" sz="2800" b="1" u="sng" dirty="0" smtClean="0"/>
              <a:t>ALL THE SVCs SHOWN TOGETHER</a:t>
            </a:r>
            <a:endParaRPr lang="en-US" sz="2800" b="1" u="sng"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14501"/>
            <a:ext cx="8229600" cy="2732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00150"/>
            <a:ext cx="8229601"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15553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ABNORMAL REPORT</a:t>
            </a:r>
            <a:endParaRPr lang="en-US" sz="28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895351"/>
            <a:ext cx="8763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71749"/>
            <a:ext cx="8763000" cy="2057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7125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139150-2E02-4AE2-B12C-B12D7E104CAB}"/>
              </a:ext>
            </a:extLst>
          </p:cNvPr>
          <p:cNvSpPr>
            <a:spLocks noGrp="1"/>
          </p:cNvSpPr>
          <p:nvPr>
            <p:ph type="title"/>
          </p:nvPr>
        </p:nvSpPr>
        <p:spPr>
          <a:xfrm>
            <a:off x="598078" y="113324"/>
            <a:ext cx="7514035" cy="803984"/>
          </a:xfrm>
        </p:spPr>
        <p:txBody>
          <a:bodyPr>
            <a:normAutofit/>
          </a:bodyPr>
          <a:lstStyle/>
          <a:p>
            <a:r>
              <a:rPr lang="en-SG" sz="3200" dirty="0">
                <a:latin typeface="Times New Roman" panose="02020603050405020304" pitchFamily="18" charset="0"/>
                <a:cs typeface="Times New Roman" panose="02020603050405020304" pitchFamily="18" charset="0"/>
              </a:rPr>
              <a:t>Summary</a:t>
            </a:r>
            <a:endParaRPr lang="x-none"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9DA42D3-C896-4FA5-9255-856CFEB2D040}"/>
              </a:ext>
            </a:extLst>
          </p:cNvPr>
          <p:cNvSpPr>
            <a:spLocks noGrp="1"/>
          </p:cNvSpPr>
          <p:nvPr>
            <p:ph idx="1"/>
          </p:nvPr>
        </p:nvSpPr>
        <p:spPr>
          <a:xfrm>
            <a:off x="1035959" y="3767070"/>
            <a:ext cx="7514035" cy="895082"/>
          </a:xfrm>
        </p:spPr>
        <p:txBody>
          <a:bodyPr/>
          <a:lstStyle/>
          <a:p>
            <a:pPr marL="0" indent="0">
              <a:buNone/>
            </a:pPr>
            <a:r>
              <a:rPr lang="en-SG" sz="1800" dirty="0">
                <a:latin typeface="Times New Roman" panose="02020603050405020304" pitchFamily="18" charset="0"/>
                <a:cs typeface="Times New Roman" panose="02020603050405020304" pitchFamily="18" charset="0"/>
              </a:rPr>
              <a:t>Total losses of the system in case of active power is 53.877 MW and in case of reactive power is -43.742 MVAR</a:t>
            </a:r>
          </a:p>
          <a:p>
            <a:pPr marL="0" indent="0">
              <a:buNone/>
            </a:pPr>
            <a:endParaRPr lang="x-none"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EFF38B6C-A40C-4C60-A0DC-1DDE40C596E7}"/>
              </a:ext>
            </a:extLst>
          </p:cNvPr>
          <p:cNvGraphicFramePr>
            <a:graphicFrameLocks noGrp="1"/>
          </p:cNvGraphicFramePr>
          <p:nvPr>
            <p:extLst>
              <p:ext uri="{D42A27DB-BD31-4B8C-83A1-F6EECF244321}">
                <p14:modId xmlns:p14="http://schemas.microsoft.com/office/powerpoint/2010/main" val="399854485"/>
              </p:ext>
            </p:extLst>
          </p:nvPr>
        </p:nvGraphicFramePr>
        <p:xfrm>
          <a:off x="1229934" y="1449133"/>
          <a:ext cx="6735651" cy="1871176"/>
        </p:xfrm>
        <a:graphic>
          <a:graphicData uri="http://schemas.openxmlformats.org/drawingml/2006/table">
            <a:tbl>
              <a:tblPr firstRow="1" firstCol="1" bandRow="1">
                <a:tableStyleId>{5C22544A-7EE6-4342-B048-85BDC9FD1C3A}</a:tableStyleId>
              </a:tblPr>
              <a:tblGrid>
                <a:gridCol w="2245217">
                  <a:extLst>
                    <a:ext uri="{9D8B030D-6E8A-4147-A177-3AD203B41FA5}">
                      <a16:colId xmlns:a16="http://schemas.microsoft.com/office/drawing/2014/main" xmlns="" val="4049417792"/>
                    </a:ext>
                  </a:extLst>
                </a:gridCol>
                <a:gridCol w="2245217">
                  <a:extLst>
                    <a:ext uri="{9D8B030D-6E8A-4147-A177-3AD203B41FA5}">
                      <a16:colId xmlns:a16="http://schemas.microsoft.com/office/drawing/2014/main" xmlns="" val="1945316211"/>
                    </a:ext>
                  </a:extLst>
                </a:gridCol>
                <a:gridCol w="2245217">
                  <a:extLst>
                    <a:ext uri="{9D8B030D-6E8A-4147-A177-3AD203B41FA5}">
                      <a16:colId xmlns:a16="http://schemas.microsoft.com/office/drawing/2014/main" xmlns="" val="1958553053"/>
                    </a:ext>
                  </a:extLst>
                </a:gridCol>
              </a:tblGrid>
              <a:tr h="233897">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Summary Data</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Active Power</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Reactive Power</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extLst>
                  <a:ext uri="{0D108BD9-81ED-4DB2-BD59-A6C34878D82A}">
                    <a16:rowId xmlns:a16="http://schemas.microsoft.com/office/drawing/2014/main" xmlns="" val="2657770846"/>
                  </a:ext>
                </a:extLst>
              </a:tr>
              <a:tr h="233897">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Total generation</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6150.978</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1365.157</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extLst>
                  <a:ext uri="{0D108BD9-81ED-4DB2-BD59-A6C34878D82A}">
                    <a16:rowId xmlns:a16="http://schemas.microsoft.com/office/drawing/2014/main" xmlns="" val="2286267337"/>
                  </a:ext>
                </a:extLst>
              </a:tr>
              <a:tr h="233897">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Spinning reserve</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9239.022</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nSpc>
                          <a:spcPct val="107000"/>
                        </a:lnSpc>
                      </a:pPr>
                      <a:endParaRPr lang="x-none" sz="900" b="1" dirty="0">
                        <a:effectLst/>
                        <a:latin typeface="Calibri" panose="020F0502020204030204" pitchFamily="34" charset="0"/>
                        <a:cs typeface="Calibri" panose="020F0502020204030204" pitchFamily="34" charset="0"/>
                      </a:endParaRPr>
                    </a:p>
                  </a:txBody>
                  <a:tcPr marL="45737" marR="45737" marT="0" marB="0" anchor="ctr"/>
                </a:tc>
                <a:extLst>
                  <a:ext uri="{0D108BD9-81ED-4DB2-BD59-A6C34878D82A}">
                    <a16:rowId xmlns:a16="http://schemas.microsoft.com/office/drawing/2014/main" xmlns="" val="735699674"/>
                  </a:ext>
                </a:extLst>
              </a:tr>
              <a:tr h="233897">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Static Load</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6097.1</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1408.9</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extLst>
                  <a:ext uri="{0D108BD9-81ED-4DB2-BD59-A6C34878D82A}">
                    <a16:rowId xmlns:a16="http://schemas.microsoft.com/office/drawing/2014/main" xmlns="" val="644319114"/>
                  </a:ext>
                </a:extLst>
              </a:tr>
              <a:tr h="233897">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Total load</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6097.1</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1408.9</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extLst>
                  <a:ext uri="{0D108BD9-81ED-4DB2-BD59-A6C34878D82A}">
                    <a16:rowId xmlns:a16="http://schemas.microsoft.com/office/drawing/2014/main" xmlns="" val="821847918"/>
                  </a:ext>
                </a:extLst>
              </a:tr>
              <a:tr h="233897">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Line / cable losses</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33.344</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-649.414</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extLst>
                  <a:ext uri="{0D108BD9-81ED-4DB2-BD59-A6C34878D82A}">
                    <a16:rowId xmlns:a16="http://schemas.microsoft.com/office/drawing/2014/main" xmlns="" val="4184846694"/>
                  </a:ext>
                </a:extLst>
              </a:tr>
              <a:tr h="233897">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Transformer losses</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20.534</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605.672</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extLst>
                  <a:ext uri="{0D108BD9-81ED-4DB2-BD59-A6C34878D82A}">
                    <a16:rowId xmlns:a16="http://schemas.microsoft.com/office/drawing/2014/main" xmlns="" val="1680237955"/>
                  </a:ext>
                </a:extLst>
              </a:tr>
              <a:tr h="233897">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Total losses</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a:effectLst/>
                          <a:latin typeface="Calibri" panose="020F0502020204030204" pitchFamily="34" charset="0"/>
                          <a:cs typeface="Calibri" panose="020F0502020204030204" pitchFamily="34" charset="0"/>
                        </a:rPr>
                        <a:t>53.877</a:t>
                      </a:r>
                      <a:endParaRPr lang="x-none" sz="900" b="1">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tc>
                  <a:txBody>
                    <a:bodyPr/>
                    <a:lstStyle/>
                    <a:p>
                      <a:pPr algn="ctr">
                        <a:lnSpc>
                          <a:spcPct val="107000"/>
                        </a:lnSpc>
                        <a:spcAft>
                          <a:spcPts val="800"/>
                        </a:spcAft>
                      </a:pPr>
                      <a:r>
                        <a:rPr lang="en-SG" sz="900" b="1" dirty="0">
                          <a:effectLst/>
                          <a:latin typeface="Calibri" panose="020F0502020204030204" pitchFamily="34" charset="0"/>
                          <a:cs typeface="Calibri" panose="020F0502020204030204" pitchFamily="34" charset="0"/>
                        </a:rPr>
                        <a:t>-43.742</a:t>
                      </a:r>
                      <a:endParaRPr lang="x-none" sz="900" b="1" dirty="0">
                        <a:effectLst/>
                        <a:latin typeface="Calibri" panose="020F0502020204030204" pitchFamily="34" charset="0"/>
                        <a:ea typeface="Calibri" panose="020F0502020204030204" pitchFamily="34" charset="0"/>
                        <a:cs typeface="Calibri" panose="020F0502020204030204" pitchFamily="34" charset="0"/>
                      </a:endParaRPr>
                    </a:p>
                  </a:txBody>
                  <a:tcPr marL="45737" marR="45737" marT="0" marB="0" anchor="ctr"/>
                </a:tc>
                <a:extLst>
                  <a:ext uri="{0D108BD9-81ED-4DB2-BD59-A6C34878D82A}">
                    <a16:rowId xmlns:a16="http://schemas.microsoft.com/office/drawing/2014/main" xmlns="" val="3264871697"/>
                  </a:ext>
                </a:extLst>
              </a:tr>
            </a:tbl>
          </a:graphicData>
        </a:graphic>
      </p:graphicFrame>
    </p:spTree>
    <p:extLst>
      <p:ext uri="{BB962C8B-B14F-4D97-AF65-F5344CB8AC3E}">
        <p14:creationId xmlns:p14="http://schemas.microsoft.com/office/powerpoint/2010/main" val="15780595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1"/>
            <a:ext cx="8229600" cy="685800"/>
          </a:xfrm>
        </p:spPr>
        <p:txBody>
          <a:bodyPr>
            <a:normAutofit/>
          </a:bodyPr>
          <a:lstStyle/>
          <a:p>
            <a:r>
              <a:rPr lang="en-US" sz="2800" b="1" u="sng" dirty="0" smtClean="0"/>
              <a:t>ABNORMAL REPORT</a:t>
            </a:r>
            <a:endParaRPr lang="en-US" sz="2800"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666750"/>
            <a:ext cx="6324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531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u="sng" dirty="0" smtClean="0"/>
              <a:t>STATIC VAR COMPENSATION</a:t>
            </a:r>
            <a:br>
              <a:rPr lang="en-US" sz="2800" b="1" u="sng" dirty="0" smtClean="0"/>
            </a:br>
            <a:r>
              <a:rPr lang="en-US" sz="2800" b="1" u="sng" dirty="0" smtClean="0"/>
              <a:t>SUMMARY REPORT</a:t>
            </a:r>
            <a:endParaRPr lang="en-US" sz="2800"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3489" y="1200150"/>
            <a:ext cx="5117021"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5527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u="sng" dirty="0"/>
              <a:t>SHUNT CAPACITOR COMPENSATION:</a:t>
            </a:r>
            <a:r>
              <a:rPr lang="en-US" sz="2800" dirty="0"/>
              <a:t/>
            </a:r>
            <a:br>
              <a:rPr lang="en-US" sz="2800" dirty="0"/>
            </a:br>
            <a:r>
              <a:rPr lang="en-US" sz="2800" b="1" u="sng" dirty="0"/>
              <a:t>STEP-1(SC-1 at Bus No. 3 Addition):</a:t>
            </a:r>
            <a:endParaRPr lang="en-US" sz="2800"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85851"/>
            <a:ext cx="8229600" cy="1943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9600" y="3028950"/>
            <a:ext cx="7848600" cy="2031325"/>
          </a:xfrm>
          <a:prstGeom prst="rect">
            <a:avLst/>
          </a:prstGeom>
        </p:spPr>
        <p:txBody>
          <a:bodyPr wrap="square">
            <a:spAutoFit/>
          </a:bodyPr>
          <a:lstStyle/>
          <a:p>
            <a:endParaRPr lang="en-US" dirty="0"/>
          </a:p>
          <a:p>
            <a:r>
              <a:rPr lang="en-US" dirty="0"/>
              <a:t> From the aforementioned extracted sections of our previous informative tables in the point of distributed swing application, we have noticed </a:t>
            </a:r>
            <a:r>
              <a:rPr lang="en-US" dirty="0" smtClean="0"/>
              <a:t>that</a:t>
            </a:r>
          </a:p>
          <a:p>
            <a:r>
              <a:rPr lang="en-US" dirty="0" smtClean="0"/>
              <a:t>-&gt; </a:t>
            </a:r>
            <a:r>
              <a:rPr lang="en-US" dirty="0"/>
              <a:t>the per unit voltage level at bus no. 3 is 0.891 and line no. 3 (L3) has gone into bus 3. </a:t>
            </a:r>
            <a:endParaRPr lang="en-US" dirty="0" smtClean="0"/>
          </a:p>
          <a:p>
            <a:r>
              <a:rPr lang="en-US" dirty="0" smtClean="0"/>
              <a:t>-&gt;The </a:t>
            </a:r>
            <a:r>
              <a:rPr lang="en-US" dirty="0"/>
              <a:t>Reactive power flowing through the line is 455.86 MVAR. So, we have appended a SHUNT CAPACITOR with Q-RATING of 456 </a:t>
            </a:r>
            <a:r>
              <a:rPr lang="en-US" dirty="0" smtClean="0"/>
              <a:t>MVAR</a:t>
            </a:r>
            <a:endParaRPr lang="en-US" dirty="0"/>
          </a:p>
        </p:txBody>
      </p:sp>
    </p:spTree>
    <p:extLst>
      <p:ext uri="{BB962C8B-B14F-4D97-AF65-F5344CB8AC3E}">
        <p14:creationId xmlns:p14="http://schemas.microsoft.com/office/powerpoint/2010/main" val="24920827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u="sng" dirty="0" smtClean="0"/>
              <a:t>SHUNT CAPACITOR COMPENSATION:</a:t>
            </a:r>
            <a:r>
              <a:rPr lang="en-US" sz="2800" dirty="0" smtClean="0"/>
              <a:t/>
            </a:r>
            <a:br>
              <a:rPr lang="en-US" sz="2800" dirty="0" smtClean="0"/>
            </a:br>
            <a:r>
              <a:rPr lang="en-US" sz="2800" b="1" u="sng" dirty="0" smtClean="0"/>
              <a:t>STEP-1(SC-1 at Bus No. 3 Addition):</a:t>
            </a:r>
            <a:endParaRPr lang="en-US" sz="2800" dirty="0"/>
          </a:p>
        </p:txBody>
      </p:sp>
      <p:sp>
        <p:nvSpPr>
          <p:cNvPr id="3" name="Content Placeholder 2"/>
          <p:cNvSpPr>
            <a:spLocks noGrp="1"/>
          </p:cNvSpPr>
          <p:nvPr>
            <p:ph idx="1"/>
          </p:nvPr>
        </p:nvSpPr>
        <p:spPr/>
        <p:txBody>
          <a:bodyPr>
            <a:normAutofit/>
          </a:bodyPr>
          <a:lstStyle/>
          <a:p>
            <a:pPr marL="0" indent="0" algn="ctr">
              <a:buNone/>
            </a:pPr>
            <a:r>
              <a:rPr lang="en-US" sz="2000" b="1" dirty="0"/>
              <a:t>BUS VOLTAGE IMPROVEMENT COMPARISON (AFTER SC_1 </a:t>
            </a:r>
            <a:r>
              <a:rPr lang="en-US" sz="2000" b="1" dirty="0" smtClean="0"/>
              <a:t>ADDITION</a:t>
            </a:r>
            <a:r>
              <a:rPr lang="en-US" sz="2000" b="1" dirty="0"/>
              <a:t>) </a:t>
            </a:r>
            <a:endParaRPr lang="en-US" sz="2000" b="1" dirty="0" smtClean="0"/>
          </a:p>
          <a:p>
            <a:pPr marL="0" indent="0" algn="ctr">
              <a:buNone/>
            </a:pPr>
            <a:endParaRPr lang="en-US" sz="20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485900"/>
            <a:ext cx="716279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3153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u="sng" dirty="0" smtClean="0"/>
              <a:t>SHUNT CAPACITOR COMPENSATION:</a:t>
            </a:r>
            <a:r>
              <a:rPr lang="en-US" sz="2800" dirty="0" smtClean="0"/>
              <a:t/>
            </a:r>
            <a:br>
              <a:rPr lang="en-US" sz="2800" dirty="0" smtClean="0"/>
            </a:br>
            <a:r>
              <a:rPr lang="en-US" sz="2800" b="1" u="sng" dirty="0" smtClean="0"/>
              <a:t>STEP-1(SC-1 at Bus No. 3 Addition):</a:t>
            </a:r>
            <a:endParaRPr lang="en-US" sz="2800" dirty="0"/>
          </a:p>
        </p:txBody>
      </p:sp>
      <p:sp>
        <p:nvSpPr>
          <p:cNvPr id="3" name="Content Placeholder 2"/>
          <p:cNvSpPr>
            <a:spLocks noGrp="1"/>
          </p:cNvSpPr>
          <p:nvPr>
            <p:ph idx="1"/>
          </p:nvPr>
        </p:nvSpPr>
        <p:spPr/>
        <p:txBody>
          <a:bodyPr>
            <a:normAutofit/>
          </a:bodyPr>
          <a:lstStyle/>
          <a:p>
            <a:pPr marL="0" indent="0" algn="ctr">
              <a:buNone/>
            </a:pPr>
            <a:r>
              <a:rPr lang="en-US" sz="2000" b="1" dirty="0"/>
              <a:t>LINE MVAR IMPROVEMENT COMPARISION (AFTER SC_1 ADDITION) </a:t>
            </a:r>
            <a:endParaRPr lang="en-US" sz="2000" b="1" dirty="0" smtClean="0"/>
          </a:p>
          <a:p>
            <a:pPr marL="0" indent="0" algn="ctr">
              <a:buNone/>
            </a:pPr>
            <a:endParaRPr lang="en-US" sz="20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1543050"/>
            <a:ext cx="7238999" cy="190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66800" y="3424237"/>
            <a:ext cx="7239000" cy="1754326"/>
          </a:xfrm>
          <a:prstGeom prst="rect">
            <a:avLst/>
          </a:prstGeom>
        </p:spPr>
        <p:txBody>
          <a:bodyPr wrap="square">
            <a:spAutoFit/>
          </a:bodyPr>
          <a:lstStyle/>
          <a:p>
            <a:r>
              <a:rPr lang="en-US" dirty="0"/>
              <a:t>After addition of first Shunt Capacitor at bus no. 3, we can </a:t>
            </a:r>
            <a:r>
              <a:rPr lang="en-US" dirty="0" smtClean="0"/>
              <a:t>see</a:t>
            </a:r>
          </a:p>
          <a:p>
            <a:r>
              <a:rPr lang="en-US" dirty="0" smtClean="0"/>
              <a:t>-&gt; </a:t>
            </a:r>
            <a:r>
              <a:rPr lang="en-US" dirty="0"/>
              <a:t>line MVAR is reduced in those line mentioned in the table above. </a:t>
            </a:r>
            <a:endParaRPr lang="en-US" dirty="0" smtClean="0"/>
          </a:p>
          <a:p>
            <a:r>
              <a:rPr lang="en-US" dirty="0" smtClean="0"/>
              <a:t>-&gt;The </a:t>
            </a:r>
            <a:r>
              <a:rPr lang="en-US" dirty="0"/>
              <a:t>lines L9,L13,L27 which are highlighted with yellow color are improved in terms of their MVAR and they are now within limit</a:t>
            </a:r>
            <a:r>
              <a:rPr lang="en-US" dirty="0" smtClean="0"/>
              <a:t>.</a:t>
            </a:r>
          </a:p>
          <a:p>
            <a:r>
              <a:rPr lang="en-US" dirty="0" smtClean="0"/>
              <a:t>-&gt; </a:t>
            </a:r>
            <a:r>
              <a:rPr lang="en-US" dirty="0"/>
              <a:t>And the other lines L3,L10,L11,L14,L16,L20 which are highlighted with red color are improved in terms of MVAR but they are still outside limit. </a:t>
            </a:r>
          </a:p>
        </p:txBody>
      </p:sp>
    </p:spTree>
    <p:extLst>
      <p:ext uri="{BB962C8B-B14F-4D97-AF65-F5344CB8AC3E}">
        <p14:creationId xmlns:p14="http://schemas.microsoft.com/office/powerpoint/2010/main" val="23516647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STEP-1(SC-1 at Bus No. 3 Addition):</a:t>
            </a:r>
            <a:endParaRPr lang="en-US" sz="2800" dirty="0"/>
          </a:p>
        </p:txBody>
      </p:sp>
      <p:sp>
        <p:nvSpPr>
          <p:cNvPr id="3" name="Content Placeholder 2"/>
          <p:cNvSpPr>
            <a:spLocks noGrp="1"/>
          </p:cNvSpPr>
          <p:nvPr>
            <p:ph idx="1"/>
          </p:nvPr>
        </p:nvSpPr>
        <p:spPr/>
        <p:txBody>
          <a:bodyPr>
            <a:normAutofit/>
          </a:bodyPr>
          <a:lstStyle/>
          <a:p>
            <a:pPr marL="0" indent="0">
              <a:buNone/>
            </a:pPr>
            <a:r>
              <a:rPr lang="en-US" b="1" u="sng" dirty="0" smtClean="0"/>
              <a:t>After the inclusion of SC1.</a:t>
            </a:r>
          </a:p>
          <a:p>
            <a:r>
              <a:rPr lang="en-US" dirty="0" smtClean="0"/>
              <a:t>No transformer was overloaded . </a:t>
            </a:r>
          </a:p>
          <a:p>
            <a:r>
              <a:rPr lang="en-US" dirty="0" smtClean="0"/>
              <a:t>No generator was at reactive limit and overloaded .</a:t>
            </a:r>
          </a:p>
          <a:p>
            <a:r>
              <a:rPr lang="en-US" dirty="0" smtClean="0"/>
              <a:t>No line was burdened with current limit violation.</a:t>
            </a:r>
          </a:p>
          <a:p>
            <a:endParaRPr lang="en-US" sz="2400" dirty="0"/>
          </a:p>
        </p:txBody>
      </p:sp>
    </p:spTree>
    <p:extLst>
      <p:ext uri="{BB962C8B-B14F-4D97-AF65-F5344CB8AC3E}">
        <p14:creationId xmlns:p14="http://schemas.microsoft.com/office/powerpoint/2010/main" val="10071929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r>
              <a:rPr lang="en-US" sz="2800" b="1" u="sng" dirty="0"/>
              <a:t>STEP-2(SC-2 at Bus No. 9 Addition): </a:t>
            </a:r>
            <a:endParaRPr lang="en-US" sz="2800" u="sng" dirty="0"/>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742950"/>
            <a:ext cx="5638800" cy="1771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0" y="2419350"/>
            <a:ext cx="7848600" cy="2585323"/>
          </a:xfrm>
          <a:prstGeom prst="rect">
            <a:avLst/>
          </a:prstGeom>
        </p:spPr>
        <p:txBody>
          <a:bodyPr wrap="square">
            <a:spAutoFit/>
          </a:bodyPr>
          <a:lstStyle/>
          <a:p>
            <a:r>
              <a:rPr lang="en-US" dirty="0"/>
              <a:t>From the above table, we can see </a:t>
            </a:r>
            <a:r>
              <a:rPr lang="en-US" dirty="0" smtClean="0"/>
              <a:t>that</a:t>
            </a:r>
          </a:p>
          <a:p>
            <a:r>
              <a:rPr lang="en-US" dirty="0" smtClean="0"/>
              <a:t>-&gt; </a:t>
            </a:r>
            <a:r>
              <a:rPr lang="en-US" dirty="0"/>
              <a:t>bus no. 9 is heavily affected by line losses and voltage drop in the lines due to reactive current component</a:t>
            </a:r>
            <a:r>
              <a:rPr lang="en-US" dirty="0" smtClean="0"/>
              <a:t>.</a:t>
            </a:r>
          </a:p>
          <a:p>
            <a:r>
              <a:rPr lang="en-US" dirty="0" smtClean="0"/>
              <a:t>-&gt; </a:t>
            </a:r>
            <a:r>
              <a:rPr lang="en-US" dirty="0"/>
              <a:t>Though bus no. 8 is burdened by more line MVAR, its voltage is not as bad as that of bus no. 9</a:t>
            </a:r>
            <a:r>
              <a:rPr lang="en-US" dirty="0" smtClean="0"/>
              <a:t>.</a:t>
            </a:r>
          </a:p>
          <a:p>
            <a:r>
              <a:rPr lang="en-US" dirty="0" smtClean="0"/>
              <a:t>-&gt; </a:t>
            </a:r>
            <a:r>
              <a:rPr lang="en-US" dirty="0"/>
              <a:t>It is because bus no. 8 is absorbing 468.57 MVAR as well as giving away 295.12 MVAR to bus no. 9</a:t>
            </a:r>
            <a:r>
              <a:rPr lang="en-US" dirty="0" smtClean="0"/>
              <a:t>.</a:t>
            </a:r>
          </a:p>
          <a:p>
            <a:r>
              <a:rPr lang="en-US" dirty="0" smtClean="0"/>
              <a:t>-&gt; </a:t>
            </a:r>
            <a:r>
              <a:rPr lang="en-US" dirty="0"/>
              <a:t>So our focus is on bus no. 9. So, we have appended a SHUNT CAPACITOR (SC_2) with Q-RATING of 296 MVAR at bus no. 9. </a:t>
            </a:r>
          </a:p>
        </p:txBody>
      </p:sp>
    </p:spTree>
    <p:extLst>
      <p:ext uri="{BB962C8B-B14F-4D97-AF65-F5344CB8AC3E}">
        <p14:creationId xmlns:p14="http://schemas.microsoft.com/office/powerpoint/2010/main" val="10071929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STEP-2(SC-2 at Bus No. 9 Addition): </a:t>
            </a:r>
            <a:endParaRPr lang="en-US" sz="2800" dirty="0"/>
          </a:p>
        </p:txBody>
      </p:sp>
      <p:sp>
        <p:nvSpPr>
          <p:cNvPr id="3" name="Content Placeholder 2"/>
          <p:cNvSpPr>
            <a:spLocks noGrp="1"/>
          </p:cNvSpPr>
          <p:nvPr>
            <p:ph idx="1"/>
          </p:nvPr>
        </p:nvSpPr>
        <p:spPr/>
        <p:txBody>
          <a:bodyPr>
            <a:normAutofit/>
          </a:bodyPr>
          <a:lstStyle/>
          <a:p>
            <a:pPr marL="0" indent="0" algn="ctr">
              <a:buNone/>
            </a:pPr>
            <a:r>
              <a:rPr lang="en-US" sz="1800" b="1" u="sng" dirty="0"/>
              <a:t>BUS VOLTAGE IMPROVEMENT COMPARISON (AFTER SC_2 ADDITION) </a:t>
            </a:r>
            <a:endParaRPr lang="en-US" sz="1800" b="1" u="sng" dirty="0" smtClean="0"/>
          </a:p>
          <a:p>
            <a:pPr marL="0" indent="0" algn="ctr">
              <a:buNone/>
            </a:pPr>
            <a:endParaRPr lang="en-US" sz="1800" b="1" u="sng"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1543051"/>
            <a:ext cx="6781800" cy="320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1929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
            <a:ext cx="8229600" cy="857250"/>
          </a:xfrm>
        </p:spPr>
        <p:txBody>
          <a:bodyPr>
            <a:normAutofit/>
          </a:bodyPr>
          <a:lstStyle/>
          <a:p>
            <a:r>
              <a:rPr lang="en-US" sz="2800" b="1" u="sng" dirty="0" smtClean="0"/>
              <a:t>STEP-2(SC-2 at Bus No. 9 Addition): </a:t>
            </a:r>
            <a:endParaRPr lang="en-US" sz="2800" dirty="0"/>
          </a:p>
        </p:txBody>
      </p:sp>
      <p:sp>
        <p:nvSpPr>
          <p:cNvPr id="3" name="Content Placeholder 2"/>
          <p:cNvSpPr>
            <a:spLocks noGrp="1"/>
          </p:cNvSpPr>
          <p:nvPr>
            <p:ph idx="1"/>
          </p:nvPr>
        </p:nvSpPr>
        <p:spPr>
          <a:xfrm>
            <a:off x="457201" y="794148"/>
            <a:ext cx="8229600" cy="3394472"/>
          </a:xfrm>
        </p:spPr>
        <p:txBody>
          <a:bodyPr>
            <a:normAutofit/>
          </a:bodyPr>
          <a:lstStyle/>
          <a:p>
            <a:pPr marL="0" indent="0" algn="ctr">
              <a:buNone/>
            </a:pPr>
            <a:r>
              <a:rPr lang="en-US" sz="2000" b="1" u="sng" dirty="0"/>
              <a:t>LINE MVAR IMPROVEMENT COMPARISION (AFTER SC_2 ADDITION) </a:t>
            </a:r>
            <a:endParaRPr lang="en-US" sz="2000" b="1" u="sng" dirty="0" smtClean="0"/>
          </a:p>
          <a:p>
            <a:pPr marL="0" indent="0" algn="ctr">
              <a:buNone/>
            </a:pPr>
            <a:endParaRPr lang="en-US" sz="2000" b="1" u="sng" dirty="0"/>
          </a:p>
        </p:txBody>
      </p:sp>
      <p:sp>
        <p:nvSpPr>
          <p:cNvPr id="4" name="Rectangle 3"/>
          <p:cNvSpPr/>
          <p:nvPr/>
        </p:nvSpPr>
        <p:spPr>
          <a:xfrm>
            <a:off x="1249681" y="3126851"/>
            <a:ext cx="6705599" cy="2031325"/>
          </a:xfrm>
          <a:prstGeom prst="rect">
            <a:avLst/>
          </a:prstGeom>
        </p:spPr>
        <p:txBody>
          <a:bodyPr wrap="square">
            <a:spAutoFit/>
          </a:bodyPr>
          <a:lstStyle/>
          <a:p>
            <a:r>
              <a:rPr lang="en-US" dirty="0"/>
              <a:t>After addition of second Shunt Capacitor at bus no. 9, we can </a:t>
            </a:r>
            <a:r>
              <a:rPr lang="en-US" dirty="0" smtClean="0"/>
              <a:t>see</a:t>
            </a:r>
          </a:p>
          <a:p>
            <a:r>
              <a:rPr lang="en-US" dirty="0" smtClean="0"/>
              <a:t>-&gt; </a:t>
            </a:r>
            <a:r>
              <a:rPr lang="en-US" dirty="0"/>
              <a:t>line MVAR is reduced in those line mentioned in the table above. </a:t>
            </a:r>
            <a:endParaRPr lang="en-US" dirty="0" smtClean="0"/>
          </a:p>
          <a:p>
            <a:r>
              <a:rPr lang="en-US" dirty="0" smtClean="0"/>
              <a:t>-&gt;The </a:t>
            </a:r>
            <a:r>
              <a:rPr lang="en-US" dirty="0"/>
              <a:t>lines L3,L27 which are highlighted with yellow color are improved in terms of their MVAR and they are now within limit but their MVAR is greater than 150. </a:t>
            </a:r>
            <a:endParaRPr lang="en-US" dirty="0" smtClean="0"/>
          </a:p>
          <a:p>
            <a:r>
              <a:rPr lang="en-US" dirty="0" smtClean="0"/>
              <a:t>-&gt;The </a:t>
            </a:r>
            <a:r>
              <a:rPr lang="en-US" dirty="0"/>
              <a:t>other lines are heavily improved in terms of their MVARs and their value is less than 100.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680" y="1200149"/>
            <a:ext cx="6370319"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1929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STEP-2(SC-2 at Bus No. 9 Addition): </a:t>
            </a:r>
            <a:endParaRPr lang="en-US" sz="2800" dirty="0"/>
          </a:p>
        </p:txBody>
      </p:sp>
      <p:sp>
        <p:nvSpPr>
          <p:cNvPr id="3" name="Content Placeholder 2"/>
          <p:cNvSpPr>
            <a:spLocks noGrp="1"/>
          </p:cNvSpPr>
          <p:nvPr>
            <p:ph idx="1"/>
          </p:nvPr>
        </p:nvSpPr>
        <p:spPr/>
        <p:txBody>
          <a:bodyPr/>
          <a:lstStyle/>
          <a:p>
            <a:pPr marL="0" indent="0">
              <a:buNone/>
            </a:pPr>
            <a:r>
              <a:rPr lang="en-US" b="1" u="sng" dirty="0" smtClean="0"/>
              <a:t>After the inclusion of SC2.</a:t>
            </a:r>
          </a:p>
          <a:p>
            <a:r>
              <a:rPr lang="en-US" dirty="0" smtClean="0"/>
              <a:t>No transformer was overloaded . </a:t>
            </a:r>
          </a:p>
          <a:p>
            <a:r>
              <a:rPr lang="en-US" dirty="0" smtClean="0"/>
              <a:t>No generator was at reactive limit and overloaded .</a:t>
            </a:r>
          </a:p>
          <a:p>
            <a:r>
              <a:rPr lang="en-US" dirty="0" smtClean="0"/>
              <a:t>No line was burdened with current limit violation.</a:t>
            </a:r>
          </a:p>
          <a:p>
            <a:endParaRPr lang="en-US" sz="2400" dirty="0" smtClean="0"/>
          </a:p>
          <a:p>
            <a:pPr marL="0" indent="0">
              <a:buNone/>
            </a:pPr>
            <a:endParaRPr lang="en-US" dirty="0"/>
          </a:p>
        </p:txBody>
      </p:sp>
    </p:spTree>
    <p:extLst>
      <p:ext uri="{BB962C8B-B14F-4D97-AF65-F5344CB8AC3E}">
        <p14:creationId xmlns:p14="http://schemas.microsoft.com/office/powerpoint/2010/main" val="1007192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9653E6E-4D6B-4D51-9DDE-59D41D05C062}"/>
              </a:ext>
            </a:extLst>
          </p:cNvPr>
          <p:cNvSpPr>
            <a:spLocks noGrp="1"/>
          </p:cNvSpPr>
          <p:nvPr>
            <p:ph type="ctrTitle"/>
          </p:nvPr>
        </p:nvSpPr>
        <p:spPr/>
        <p:txBody>
          <a:bodyPr>
            <a:normAutofit fontScale="90000"/>
          </a:bodyPr>
          <a:lstStyle/>
          <a:p>
            <a:r>
              <a:rPr lang="en-SG" dirty="0"/>
              <a:t>Load Flow Output after adding HVDC</a:t>
            </a:r>
            <a:endParaRPr lang="x-none" dirty="0"/>
          </a:p>
        </p:txBody>
      </p:sp>
    </p:spTree>
    <p:extLst>
      <p:ext uri="{BB962C8B-B14F-4D97-AF65-F5344CB8AC3E}">
        <p14:creationId xmlns:p14="http://schemas.microsoft.com/office/powerpoint/2010/main" val="9803480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57250"/>
          </a:xfrm>
        </p:spPr>
        <p:txBody>
          <a:bodyPr>
            <a:normAutofit/>
          </a:bodyPr>
          <a:lstStyle/>
          <a:p>
            <a:r>
              <a:rPr lang="en-US" sz="2800" b="1" u="sng" dirty="0"/>
              <a:t>STEP-3(SC-3 at Bus No. 4 Addition): </a:t>
            </a:r>
            <a:endParaRPr lang="en-US" sz="2800" u="sng"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666750"/>
            <a:ext cx="6705600" cy="1657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38200" y="2281178"/>
            <a:ext cx="8001000" cy="2862322"/>
          </a:xfrm>
          <a:prstGeom prst="rect">
            <a:avLst/>
          </a:prstGeom>
        </p:spPr>
        <p:txBody>
          <a:bodyPr wrap="square">
            <a:spAutoFit/>
          </a:bodyPr>
          <a:lstStyle/>
          <a:p>
            <a:r>
              <a:rPr lang="en-US" dirty="0"/>
              <a:t>From the above table, it is noticed </a:t>
            </a:r>
            <a:r>
              <a:rPr lang="en-US" dirty="0" smtClean="0"/>
              <a:t>that</a:t>
            </a:r>
          </a:p>
          <a:p>
            <a:r>
              <a:rPr lang="en-US" dirty="0" smtClean="0"/>
              <a:t>-&gt; </a:t>
            </a:r>
            <a:r>
              <a:rPr lang="en-US" dirty="0"/>
              <a:t>bus no. 12 has the lowest per unit voltage but the lines associated with it are carrying 88 MVAR reactive powers. </a:t>
            </a:r>
            <a:endParaRPr lang="en-US" dirty="0" smtClean="0"/>
          </a:p>
          <a:p>
            <a:r>
              <a:rPr lang="en-US" dirty="0" smtClean="0"/>
              <a:t>-&gt;But </a:t>
            </a:r>
            <a:r>
              <a:rPr lang="en-US" dirty="0"/>
              <a:t>bus no. 4 is not far good than bus no. 12 and additionally the line associated with it is carrying 187.54 MVAR reactive power </a:t>
            </a:r>
            <a:r>
              <a:rPr lang="en-US" dirty="0" smtClean="0"/>
              <a:t>which </a:t>
            </a:r>
            <a:r>
              <a:rPr lang="en-US" dirty="0"/>
              <a:t>is roughly 2 times higher than the case in bus no. 12. </a:t>
            </a:r>
            <a:endParaRPr lang="en-US" dirty="0" smtClean="0"/>
          </a:p>
          <a:p>
            <a:r>
              <a:rPr lang="en-US" dirty="0" smtClean="0"/>
              <a:t>-&gt;This </a:t>
            </a:r>
            <a:r>
              <a:rPr lang="en-US" dirty="0"/>
              <a:t>relatively high MVAR is essentially affecting the voltages of adjacent buses of bus no. 4 (i.e. bus no. 5, 6, 7, 8) in an adverse way. </a:t>
            </a:r>
            <a:endParaRPr lang="en-US" dirty="0" smtClean="0"/>
          </a:p>
          <a:p>
            <a:r>
              <a:rPr lang="en-US" dirty="0" smtClean="0"/>
              <a:t>-&gt;So</a:t>
            </a:r>
            <a:r>
              <a:rPr lang="en-US" dirty="0"/>
              <a:t>, we have appended a SHUNT CAPACITOR (SC_3) with Q-RATING of 188 MVAR at bus no. 4. </a:t>
            </a:r>
          </a:p>
        </p:txBody>
      </p:sp>
    </p:spTree>
    <p:extLst>
      <p:ext uri="{BB962C8B-B14F-4D97-AF65-F5344CB8AC3E}">
        <p14:creationId xmlns:p14="http://schemas.microsoft.com/office/powerpoint/2010/main" val="10071929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STEP-3(SC-3 at Bus No. 4 Addition): </a:t>
            </a:r>
            <a:endParaRPr lang="en-US" sz="2800" dirty="0"/>
          </a:p>
        </p:txBody>
      </p:sp>
      <p:sp>
        <p:nvSpPr>
          <p:cNvPr id="3" name="Content Placeholder 2"/>
          <p:cNvSpPr>
            <a:spLocks noGrp="1"/>
          </p:cNvSpPr>
          <p:nvPr>
            <p:ph idx="1"/>
          </p:nvPr>
        </p:nvSpPr>
        <p:spPr>
          <a:xfrm>
            <a:off x="457200" y="857251"/>
            <a:ext cx="8229600" cy="3543300"/>
          </a:xfrm>
        </p:spPr>
        <p:txBody>
          <a:bodyPr>
            <a:normAutofit/>
          </a:bodyPr>
          <a:lstStyle/>
          <a:p>
            <a:pPr marL="0" indent="0" algn="ctr">
              <a:buNone/>
            </a:pPr>
            <a:r>
              <a:rPr lang="en-US" sz="2000" b="1" u="sng" dirty="0"/>
              <a:t>BUS VOLTAGE IMPROVEMENT COMPARISON (AFTER SC_3 ADDITION</a:t>
            </a:r>
            <a:r>
              <a:rPr lang="en-US" sz="2000" b="1" dirty="0"/>
              <a:t>) </a:t>
            </a:r>
            <a:endParaRPr lang="en-US" sz="2000" b="1" dirty="0" smtClean="0"/>
          </a:p>
          <a:p>
            <a:pPr marL="0" indent="0" algn="ctr">
              <a:buNone/>
            </a:pPr>
            <a:endParaRPr lang="en-US" sz="2000" b="1"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57300"/>
            <a:ext cx="70866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1929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STEP-3(SC-3 at Bus No. 4 Addition): </a:t>
            </a:r>
            <a:endParaRPr lang="en-US" sz="2800" dirty="0"/>
          </a:p>
        </p:txBody>
      </p:sp>
      <p:sp>
        <p:nvSpPr>
          <p:cNvPr id="3" name="Content Placeholder 2"/>
          <p:cNvSpPr>
            <a:spLocks noGrp="1"/>
          </p:cNvSpPr>
          <p:nvPr>
            <p:ph idx="1"/>
          </p:nvPr>
        </p:nvSpPr>
        <p:spPr>
          <a:xfrm>
            <a:off x="457200" y="971550"/>
            <a:ext cx="8229600" cy="3394472"/>
          </a:xfrm>
        </p:spPr>
        <p:txBody>
          <a:bodyPr>
            <a:normAutofit/>
          </a:bodyPr>
          <a:lstStyle/>
          <a:p>
            <a:pPr marL="0" indent="0" algn="ctr">
              <a:buNone/>
            </a:pPr>
            <a:r>
              <a:rPr lang="en-US" sz="2000" b="1" dirty="0"/>
              <a:t>LINE MVAR IMPROVEMENT COMPARISION (AFTER SC_3 ADDITION) </a:t>
            </a:r>
            <a:endParaRPr lang="en-US" sz="2000" b="1" dirty="0" smtClean="0"/>
          </a:p>
          <a:p>
            <a:pPr marL="0" indent="0" algn="ctr">
              <a:buNone/>
            </a:pPr>
            <a:endParaRPr lang="en-US" sz="2000"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52550"/>
            <a:ext cx="7162800"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3257550"/>
            <a:ext cx="6858000" cy="1754326"/>
          </a:xfrm>
          <a:prstGeom prst="rect">
            <a:avLst/>
          </a:prstGeom>
        </p:spPr>
        <p:txBody>
          <a:bodyPr wrap="square">
            <a:spAutoFit/>
          </a:bodyPr>
          <a:lstStyle/>
          <a:p>
            <a:r>
              <a:rPr lang="en-US" dirty="0"/>
              <a:t>After addition of third Static VAR Compensator at bus no. 4, we can </a:t>
            </a:r>
            <a:r>
              <a:rPr lang="en-US" dirty="0" smtClean="0"/>
              <a:t>see</a:t>
            </a:r>
          </a:p>
          <a:p>
            <a:r>
              <a:rPr lang="en-US" dirty="0" smtClean="0"/>
              <a:t>-&gt; </a:t>
            </a:r>
            <a:r>
              <a:rPr lang="en-US" dirty="0"/>
              <a:t>line MVAR is reduced in those line mentioned in the table above. </a:t>
            </a:r>
            <a:endParaRPr lang="en-US" dirty="0" smtClean="0"/>
          </a:p>
          <a:p>
            <a:r>
              <a:rPr lang="en-US" dirty="0" smtClean="0"/>
              <a:t>-&gt;The </a:t>
            </a:r>
            <a:r>
              <a:rPr lang="en-US" dirty="0"/>
              <a:t>lines L20,L27 which are highlighted with yellow color are improved in terms of their MVAR and they are now within limit</a:t>
            </a:r>
            <a:r>
              <a:rPr lang="en-US" dirty="0" smtClean="0"/>
              <a:t>.</a:t>
            </a:r>
          </a:p>
          <a:p>
            <a:r>
              <a:rPr lang="en-US" dirty="0" smtClean="0"/>
              <a:t>-&gt; </a:t>
            </a:r>
            <a:r>
              <a:rPr lang="en-US" dirty="0"/>
              <a:t>And the other lines which are not highlighted but we are focusing are within limit and their value is less than 150. </a:t>
            </a:r>
          </a:p>
        </p:txBody>
      </p:sp>
    </p:spTree>
    <p:extLst>
      <p:ext uri="{BB962C8B-B14F-4D97-AF65-F5344CB8AC3E}">
        <p14:creationId xmlns:p14="http://schemas.microsoft.com/office/powerpoint/2010/main" val="128025679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STEP-3(SC-3 at Bus No. 4 Addition): </a:t>
            </a:r>
            <a:endParaRPr lang="en-US" sz="2800" dirty="0"/>
          </a:p>
        </p:txBody>
      </p:sp>
      <p:sp>
        <p:nvSpPr>
          <p:cNvPr id="3" name="Content Placeholder 2"/>
          <p:cNvSpPr>
            <a:spLocks noGrp="1"/>
          </p:cNvSpPr>
          <p:nvPr>
            <p:ph idx="1"/>
          </p:nvPr>
        </p:nvSpPr>
        <p:spPr/>
        <p:txBody>
          <a:bodyPr/>
          <a:lstStyle/>
          <a:p>
            <a:pPr marL="0" indent="0">
              <a:buNone/>
            </a:pPr>
            <a:r>
              <a:rPr lang="en-US" b="1" u="sng" dirty="0" smtClean="0"/>
              <a:t>After the inclusion of SC3.</a:t>
            </a:r>
          </a:p>
          <a:p>
            <a:r>
              <a:rPr lang="en-US" dirty="0" smtClean="0"/>
              <a:t>No transformer was overloaded . </a:t>
            </a:r>
          </a:p>
          <a:p>
            <a:r>
              <a:rPr lang="en-US" dirty="0" smtClean="0"/>
              <a:t>No generator was at reactive limit and overloaded .</a:t>
            </a:r>
          </a:p>
          <a:p>
            <a:r>
              <a:rPr lang="en-US" dirty="0" smtClean="0"/>
              <a:t>No line was burdened with current limit violation.</a:t>
            </a:r>
          </a:p>
          <a:p>
            <a:pPr marL="0" indent="0">
              <a:buNone/>
            </a:pPr>
            <a:endParaRPr lang="en-US" dirty="0"/>
          </a:p>
        </p:txBody>
      </p:sp>
    </p:spTree>
    <p:extLst>
      <p:ext uri="{BB962C8B-B14F-4D97-AF65-F5344CB8AC3E}">
        <p14:creationId xmlns:p14="http://schemas.microsoft.com/office/powerpoint/2010/main" val="28258197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t>STEP-4 (SC-4 at Bus No. 12 Addition): </a:t>
            </a:r>
            <a:endParaRPr lang="en-US" sz="2800" u="sng" dirty="0"/>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051561"/>
            <a:ext cx="4943475" cy="1257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90600" y="2343150"/>
            <a:ext cx="7620000" cy="1754326"/>
          </a:xfrm>
          <a:prstGeom prst="rect">
            <a:avLst/>
          </a:prstGeom>
        </p:spPr>
        <p:txBody>
          <a:bodyPr wrap="square">
            <a:spAutoFit/>
          </a:bodyPr>
          <a:lstStyle/>
          <a:p>
            <a:r>
              <a:rPr lang="en-US" dirty="0"/>
              <a:t>Here we can observe </a:t>
            </a:r>
            <a:r>
              <a:rPr lang="en-US" dirty="0" smtClean="0"/>
              <a:t>that</a:t>
            </a:r>
          </a:p>
          <a:p>
            <a:r>
              <a:rPr lang="en-US" dirty="0" smtClean="0"/>
              <a:t>-&gt; </a:t>
            </a:r>
            <a:r>
              <a:rPr lang="en-US" dirty="0"/>
              <a:t>bus no. 12 has the lowest voltage in per unit and the lines associated with it are carrying the highest MVAR of 88. </a:t>
            </a:r>
            <a:endParaRPr lang="en-US" dirty="0" smtClean="0"/>
          </a:p>
          <a:p>
            <a:r>
              <a:rPr lang="en-US" dirty="0" smtClean="0"/>
              <a:t>-&gt;So </a:t>
            </a:r>
            <a:r>
              <a:rPr lang="en-US" dirty="0"/>
              <a:t>the next target should be bus 12. </a:t>
            </a:r>
            <a:endParaRPr lang="en-US" dirty="0" smtClean="0"/>
          </a:p>
          <a:p>
            <a:r>
              <a:rPr lang="en-US" dirty="0" smtClean="0"/>
              <a:t>-&gt;Therefore</a:t>
            </a:r>
            <a:r>
              <a:rPr lang="en-US" dirty="0"/>
              <a:t>, we have decided to append the next SHUNT CAPACITOR SC_4 at bus 12 with Q-RATING of 88 MVAR. </a:t>
            </a:r>
          </a:p>
        </p:txBody>
      </p:sp>
    </p:spTree>
    <p:extLst>
      <p:ext uri="{BB962C8B-B14F-4D97-AF65-F5344CB8AC3E}">
        <p14:creationId xmlns:p14="http://schemas.microsoft.com/office/powerpoint/2010/main" val="32200980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STEP-4 (SC-4 at Bus No. 12 Addition): </a:t>
            </a:r>
            <a:endParaRPr lang="en-US" sz="2800" dirty="0"/>
          </a:p>
        </p:txBody>
      </p:sp>
      <p:sp>
        <p:nvSpPr>
          <p:cNvPr id="3" name="Content Placeholder 2"/>
          <p:cNvSpPr>
            <a:spLocks noGrp="1"/>
          </p:cNvSpPr>
          <p:nvPr>
            <p:ph idx="1"/>
          </p:nvPr>
        </p:nvSpPr>
        <p:spPr>
          <a:xfrm>
            <a:off x="457200" y="971550"/>
            <a:ext cx="8229600" cy="3394472"/>
          </a:xfrm>
        </p:spPr>
        <p:txBody>
          <a:bodyPr>
            <a:normAutofit/>
          </a:bodyPr>
          <a:lstStyle/>
          <a:p>
            <a:pPr marL="0" indent="0" algn="ctr">
              <a:buNone/>
            </a:pPr>
            <a:r>
              <a:rPr lang="en-US" sz="2000" b="1" dirty="0"/>
              <a:t>BUS VOLTAGE IMPROVEMENT COMPARISON (AFTER SC_4 ADDITION) </a:t>
            </a:r>
            <a:endParaRPr lang="en-US" sz="2000" b="1" dirty="0" smtClean="0"/>
          </a:p>
          <a:p>
            <a:pPr marL="0" indent="0" algn="ctr">
              <a:buNone/>
            </a:pPr>
            <a:endParaRPr lang="en-US" sz="20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1428750"/>
            <a:ext cx="731519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2609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STEP-4 (SC-4 at Bus No. 12 Addition): </a:t>
            </a:r>
            <a:endParaRPr lang="en-US" sz="2800" dirty="0"/>
          </a:p>
        </p:txBody>
      </p:sp>
      <p:sp>
        <p:nvSpPr>
          <p:cNvPr id="3" name="Content Placeholder 2"/>
          <p:cNvSpPr>
            <a:spLocks noGrp="1"/>
          </p:cNvSpPr>
          <p:nvPr>
            <p:ph idx="1"/>
          </p:nvPr>
        </p:nvSpPr>
        <p:spPr>
          <a:xfrm>
            <a:off x="495300" y="906378"/>
            <a:ext cx="8229600" cy="3394472"/>
          </a:xfrm>
        </p:spPr>
        <p:txBody>
          <a:bodyPr>
            <a:normAutofit/>
          </a:bodyPr>
          <a:lstStyle/>
          <a:p>
            <a:pPr marL="0" indent="0" algn="ctr">
              <a:buNone/>
            </a:pPr>
            <a:r>
              <a:rPr lang="en-US" sz="2000" b="1" dirty="0"/>
              <a:t>LINE MVAR IMPROVEMENT COMPARISION (AFTER SC_4 ADDITION) </a:t>
            </a:r>
            <a:endParaRPr lang="en-US" sz="2000" b="1" dirty="0" smtClean="0"/>
          </a:p>
          <a:p>
            <a:pPr marL="0" indent="0" algn="ctr">
              <a:buNone/>
            </a:pPr>
            <a:endParaRPr lang="en-US" sz="2000"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52550"/>
            <a:ext cx="7086600" cy="190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96340" y="3252788"/>
            <a:ext cx="6781800" cy="1754326"/>
          </a:xfrm>
          <a:prstGeom prst="rect">
            <a:avLst/>
          </a:prstGeom>
        </p:spPr>
        <p:txBody>
          <a:bodyPr wrap="square">
            <a:spAutoFit/>
          </a:bodyPr>
          <a:lstStyle/>
          <a:p>
            <a:r>
              <a:rPr lang="en-US" dirty="0"/>
              <a:t>After addition of fourth Shunt Capacitor at bus no. 12, we can </a:t>
            </a:r>
            <a:r>
              <a:rPr lang="en-US" dirty="0" smtClean="0"/>
              <a:t>see</a:t>
            </a:r>
          </a:p>
          <a:p>
            <a:r>
              <a:rPr lang="en-US" dirty="0" smtClean="0"/>
              <a:t>-&gt; </a:t>
            </a:r>
            <a:r>
              <a:rPr lang="en-US" dirty="0"/>
              <a:t>line MVAR is reduced in those line mentioned in the table above. </a:t>
            </a:r>
            <a:endParaRPr lang="en-US" dirty="0" smtClean="0"/>
          </a:p>
          <a:p>
            <a:r>
              <a:rPr lang="en-US" dirty="0" smtClean="0"/>
              <a:t>-&gt;The </a:t>
            </a:r>
            <a:r>
              <a:rPr lang="en-US" dirty="0"/>
              <a:t>line L20 which is highlighted with yellow color is improved in terms of its MVAR and it is within limit but greater than 150</a:t>
            </a:r>
            <a:r>
              <a:rPr lang="en-US" dirty="0" smtClean="0"/>
              <a:t>.</a:t>
            </a:r>
          </a:p>
          <a:p>
            <a:r>
              <a:rPr lang="en-US" dirty="0" smtClean="0"/>
              <a:t>-&gt; </a:t>
            </a:r>
            <a:r>
              <a:rPr lang="en-US" dirty="0"/>
              <a:t>And the other lines which are not highlighted but focused are within limit. </a:t>
            </a:r>
          </a:p>
        </p:txBody>
      </p:sp>
    </p:spTree>
    <p:extLst>
      <p:ext uri="{BB962C8B-B14F-4D97-AF65-F5344CB8AC3E}">
        <p14:creationId xmlns:p14="http://schemas.microsoft.com/office/powerpoint/2010/main" val="14052697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STEP-4 (SC-4 at Bus No. 12 Addition): </a:t>
            </a:r>
            <a:endParaRPr lang="en-US" sz="2800" dirty="0"/>
          </a:p>
        </p:txBody>
      </p:sp>
      <p:sp>
        <p:nvSpPr>
          <p:cNvPr id="3" name="Content Placeholder 2"/>
          <p:cNvSpPr>
            <a:spLocks noGrp="1"/>
          </p:cNvSpPr>
          <p:nvPr>
            <p:ph idx="1"/>
          </p:nvPr>
        </p:nvSpPr>
        <p:spPr/>
        <p:txBody>
          <a:bodyPr/>
          <a:lstStyle/>
          <a:p>
            <a:pPr marL="0" indent="0">
              <a:buNone/>
            </a:pPr>
            <a:r>
              <a:rPr lang="en-US" b="1" u="sng" dirty="0" smtClean="0"/>
              <a:t>After the inclusion of SC4.</a:t>
            </a:r>
          </a:p>
          <a:p>
            <a:r>
              <a:rPr lang="en-US" dirty="0" smtClean="0"/>
              <a:t>No transformer was overloaded . </a:t>
            </a:r>
          </a:p>
          <a:p>
            <a:r>
              <a:rPr lang="en-US" dirty="0" smtClean="0"/>
              <a:t>No generator was at reactive limit and overloaded .</a:t>
            </a:r>
          </a:p>
          <a:p>
            <a:r>
              <a:rPr lang="en-US" dirty="0" smtClean="0"/>
              <a:t>No line was burdened with current limit violation.</a:t>
            </a:r>
          </a:p>
          <a:p>
            <a:pPr marL="0" indent="0">
              <a:buNone/>
            </a:pPr>
            <a:endParaRPr lang="en-US" dirty="0"/>
          </a:p>
        </p:txBody>
      </p:sp>
    </p:spTree>
    <p:extLst>
      <p:ext uri="{BB962C8B-B14F-4D97-AF65-F5344CB8AC3E}">
        <p14:creationId xmlns:p14="http://schemas.microsoft.com/office/powerpoint/2010/main" val="27939220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u="sng" dirty="0" smtClean="0"/>
              <a:t>STEP-4 (SC-4 at Bus No. 12 Addition): </a:t>
            </a:r>
            <a:br>
              <a:rPr lang="en-US" sz="2800" b="1" u="sng" dirty="0" smtClean="0"/>
            </a:br>
            <a:r>
              <a:rPr lang="en-US" sz="2800" b="1" u="sng" dirty="0" smtClean="0"/>
              <a:t>ALL SHUNT CAPACITORS SHOWN TOGETHER</a:t>
            </a:r>
            <a:endParaRPr lang="en-US" sz="2800" dirty="0"/>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85850"/>
            <a:ext cx="8229600" cy="2575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0908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u="sng" dirty="0" smtClean="0"/>
              <a:t>STEP-4 (SC-4 at Bus No. 12 Addition): </a:t>
            </a:r>
            <a:br>
              <a:rPr lang="en-US" sz="2800" b="1" u="sng" dirty="0" smtClean="0"/>
            </a:br>
            <a:r>
              <a:rPr lang="en-US" sz="2800" b="1" u="sng" dirty="0" smtClean="0"/>
              <a:t>ABORMAL REPORT</a:t>
            </a:r>
            <a:endParaRPr lang="en-US" sz="2800" dirty="0"/>
          </a:p>
        </p:txBody>
      </p:sp>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300" y="1085851"/>
            <a:ext cx="8153400" cy="1409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2800350"/>
            <a:ext cx="81724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9481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DC9646-89A6-4720-BAF3-005A469CC5C2}"/>
              </a:ext>
            </a:extLst>
          </p:cNvPr>
          <p:cNvSpPr>
            <a:spLocks noGrp="1"/>
          </p:cNvSpPr>
          <p:nvPr>
            <p:ph type="title"/>
          </p:nvPr>
        </p:nvSpPr>
        <p:spPr>
          <a:xfrm>
            <a:off x="1039992" y="68249"/>
            <a:ext cx="7514035" cy="674702"/>
          </a:xfrm>
        </p:spPr>
        <p:txBody>
          <a:bodyPr>
            <a:normAutofit/>
          </a:bodyPr>
          <a:lstStyle/>
          <a:p>
            <a:r>
              <a:rPr lang="en-SG" sz="3200" dirty="0">
                <a:latin typeface="Times New Roman" panose="02020603050405020304" pitchFamily="18" charset="0"/>
                <a:cs typeface="Times New Roman" panose="02020603050405020304" pitchFamily="18" charset="0"/>
              </a:rPr>
              <a:t>HVDC addition </a:t>
            </a:r>
            <a:r>
              <a:rPr lang="en-US" sz="3200" dirty="0">
                <a:latin typeface="Times New Roman" panose="02020603050405020304" pitchFamily="18" charset="0"/>
                <a:cs typeface="Times New Roman" panose="02020603050405020304" pitchFamily="18" charset="0"/>
              </a:rPr>
              <a:t>between BUS 39 and BUS 9</a:t>
            </a:r>
            <a:endParaRPr lang="x-none" sz="3200" dirty="0">
              <a:latin typeface="Times New Roman" panose="02020603050405020304" pitchFamily="18" charset="0"/>
              <a:cs typeface="Times New Roman" panose="02020603050405020304" pitchFamily="18" charset="0"/>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355530"/>
            <a:ext cx="2166937" cy="20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542" y="4674390"/>
            <a:ext cx="2235995"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812481"/>
            <a:ext cx="548640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838" y="2590797"/>
            <a:ext cx="793432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893107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95350"/>
          </a:xfrm>
        </p:spPr>
        <p:txBody>
          <a:bodyPr>
            <a:normAutofit fontScale="90000"/>
          </a:bodyPr>
          <a:lstStyle/>
          <a:p>
            <a:r>
              <a:rPr lang="en-US" sz="2800" b="1" u="sng" dirty="0" smtClean="0"/>
              <a:t>STEP-4 (SC-4 at Bus No. 12 Addition): </a:t>
            </a:r>
            <a:br>
              <a:rPr lang="en-US" sz="2800" b="1" u="sng" dirty="0" smtClean="0"/>
            </a:br>
            <a:r>
              <a:rPr lang="en-US" sz="2800" b="1" u="sng" dirty="0" smtClean="0"/>
              <a:t>ABORMAL REPORT</a:t>
            </a:r>
            <a:endParaRPr lang="en-US" sz="28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1" y="895350"/>
            <a:ext cx="6172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9167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u="sng" dirty="0" smtClean="0"/>
              <a:t>STEP-4 (SC-4 at Bus No. 12 Addition): </a:t>
            </a:r>
            <a:br>
              <a:rPr lang="en-US" sz="2800" b="1" u="sng" dirty="0" smtClean="0"/>
            </a:br>
            <a:endParaRPr lang="en-US" sz="2800" dirty="0"/>
          </a:p>
        </p:txBody>
      </p:sp>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971550"/>
            <a:ext cx="5410200" cy="335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74712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4949"/>
            <a:ext cx="8229600" cy="1676401"/>
          </a:xfrm>
        </p:spPr>
        <p:txBody>
          <a:bodyPr>
            <a:normAutofit/>
          </a:bodyPr>
          <a:lstStyle/>
          <a:p>
            <a:r>
              <a:rPr lang="en-US" sz="8000" b="1" dirty="0" smtClean="0">
                <a:latin typeface="+mn-lt"/>
              </a:rPr>
              <a:t>Thank You</a:t>
            </a:r>
            <a:endParaRPr lang="en-US" sz="8000" b="1" dirty="0">
              <a:latin typeface="+mn-lt"/>
            </a:endParaRPr>
          </a:p>
        </p:txBody>
      </p:sp>
    </p:spTree>
    <p:extLst>
      <p:ext uri="{BB962C8B-B14F-4D97-AF65-F5344CB8AC3E}">
        <p14:creationId xmlns:p14="http://schemas.microsoft.com/office/powerpoint/2010/main" val="276222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DA77F4-500C-457C-B6C2-95AD7FEC3782}"/>
              </a:ext>
            </a:extLst>
          </p:cNvPr>
          <p:cNvSpPr>
            <a:spLocks noGrp="1"/>
          </p:cNvSpPr>
          <p:nvPr>
            <p:ph type="title"/>
          </p:nvPr>
        </p:nvSpPr>
        <p:spPr>
          <a:xfrm>
            <a:off x="1113232" y="0"/>
            <a:ext cx="7514035" cy="657225"/>
          </a:xfrm>
        </p:spPr>
        <p:txBody>
          <a:bodyPr>
            <a:normAutofit/>
          </a:bodyPr>
          <a:lstStyle/>
          <a:p>
            <a:r>
              <a:rPr lang="en-SG" sz="3200" dirty="0">
                <a:latin typeface="Times New Roman" panose="02020603050405020304" pitchFamily="18" charset="0"/>
                <a:cs typeface="Times New Roman" panose="02020603050405020304" pitchFamily="18" charset="0"/>
              </a:rPr>
              <a:t>Bus Table Problems</a:t>
            </a:r>
            <a:endParaRPr lang="x-none" sz="3200" dirty="0"/>
          </a:p>
        </p:txBody>
      </p:sp>
      <p:graphicFrame>
        <p:nvGraphicFramePr>
          <p:cNvPr id="4" name="Table 4">
            <a:extLst>
              <a:ext uri="{FF2B5EF4-FFF2-40B4-BE49-F238E27FC236}">
                <a16:creationId xmlns:a16="http://schemas.microsoft.com/office/drawing/2014/main" xmlns="" id="{6FA57A88-F715-4E55-B97C-ABE4542F1366}"/>
              </a:ext>
            </a:extLst>
          </p:cNvPr>
          <p:cNvGraphicFramePr>
            <a:graphicFrameLocks noGrp="1"/>
          </p:cNvGraphicFramePr>
          <p:nvPr>
            <p:ph idx="1"/>
            <p:extLst>
              <p:ext uri="{D42A27DB-BD31-4B8C-83A1-F6EECF244321}">
                <p14:modId xmlns:p14="http://schemas.microsoft.com/office/powerpoint/2010/main" val="4013248109"/>
              </p:ext>
            </p:extLst>
          </p:nvPr>
        </p:nvGraphicFramePr>
        <p:xfrm>
          <a:off x="1014053" y="750003"/>
          <a:ext cx="7162452" cy="3018135"/>
        </p:xfrm>
        <a:graphic>
          <a:graphicData uri="http://schemas.openxmlformats.org/drawingml/2006/table">
            <a:tbl>
              <a:tblPr firstRow="1" bandRow="1">
                <a:tableStyleId>{5C22544A-7EE6-4342-B048-85BDC9FD1C3A}</a:tableStyleId>
              </a:tblPr>
              <a:tblGrid>
                <a:gridCol w="1193742">
                  <a:extLst>
                    <a:ext uri="{9D8B030D-6E8A-4147-A177-3AD203B41FA5}">
                      <a16:colId xmlns:a16="http://schemas.microsoft.com/office/drawing/2014/main" xmlns="" val="3085988733"/>
                    </a:ext>
                  </a:extLst>
                </a:gridCol>
                <a:gridCol w="1193742">
                  <a:extLst>
                    <a:ext uri="{9D8B030D-6E8A-4147-A177-3AD203B41FA5}">
                      <a16:colId xmlns:a16="http://schemas.microsoft.com/office/drawing/2014/main" xmlns="" val="486486812"/>
                    </a:ext>
                  </a:extLst>
                </a:gridCol>
                <a:gridCol w="1193742">
                  <a:extLst>
                    <a:ext uri="{9D8B030D-6E8A-4147-A177-3AD203B41FA5}">
                      <a16:colId xmlns:a16="http://schemas.microsoft.com/office/drawing/2014/main" xmlns="" val="1623332149"/>
                    </a:ext>
                  </a:extLst>
                </a:gridCol>
                <a:gridCol w="1193742">
                  <a:extLst>
                    <a:ext uri="{9D8B030D-6E8A-4147-A177-3AD203B41FA5}">
                      <a16:colId xmlns:a16="http://schemas.microsoft.com/office/drawing/2014/main" xmlns="" val="3581387390"/>
                    </a:ext>
                  </a:extLst>
                </a:gridCol>
                <a:gridCol w="1193742">
                  <a:extLst>
                    <a:ext uri="{9D8B030D-6E8A-4147-A177-3AD203B41FA5}">
                      <a16:colId xmlns:a16="http://schemas.microsoft.com/office/drawing/2014/main" xmlns="" val="403461907"/>
                    </a:ext>
                  </a:extLst>
                </a:gridCol>
                <a:gridCol w="1193742">
                  <a:extLst>
                    <a:ext uri="{9D8B030D-6E8A-4147-A177-3AD203B41FA5}">
                      <a16:colId xmlns:a16="http://schemas.microsoft.com/office/drawing/2014/main" xmlns="" val="3767579688"/>
                    </a:ext>
                  </a:extLst>
                </a:gridCol>
              </a:tblGrid>
              <a:tr h="201209">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ID</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kV Base</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Vmin - [pu]</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Vmax - [pu]</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 sol - [pu]</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Ang sol - [</a:t>
                      </a:r>
                      <a:r>
                        <a:rPr lang="en-SG" sz="9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deg</a:t>
                      </a: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2165375322"/>
                  </a:ext>
                </a:extLst>
              </a:tr>
              <a:tr h="201209">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0.915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2887977567"/>
                  </a:ext>
                </a:extLst>
              </a:tr>
              <a:tr h="201209">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0.899</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504771507"/>
                  </a:ext>
                </a:extLst>
              </a:tr>
              <a:tr h="201209">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0.903</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2329540881"/>
                  </a:ext>
                </a:extLst>
              </a:tr>
              <a:tr h="201209">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0.874</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3242702085"/>
                  </a:ext>
                </a:extLst>
              </a:tr>
              <a:tr h="201209">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0.864</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46232818"/>
                  </a:ext>
                </a:extLst>
              </a:tr>
              <a:tr h="201209">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0.783</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14.9</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2369616033"/>
                  </a:ext>
                </a:extLst>
              </a:tr>
              <a:tr h="201209">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B9_INV</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0.772</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18.3</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1042605876"/>
                  </a:ext>
                </a:extLst>
              </a:tr>
              <a:tr h="201209">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0.928</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1330070621"/>
                  </a:ext>
                </a:extLst>
              </a:tr>
              <a:tr h="201209">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0.919</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2535548161"/>
                  </a:ext>
                </a:extLst>
              </a:tr>
              <a:tr h="201209">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138</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0.901</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3878402457"/>
                  </a:ext>
                </a:extLst>
              </a:tr>
              <a:tr h="201209">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0.926</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1333098549"/>
                  </a:ext>
                </a:extLst>
              </a:tr>
              <a:tr h="201209">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0.928</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3038540041"/>
                  </a:ext>
                </a:extLst>
              </a:tr>
              <a:tr h="201209">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345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0.949</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2005602362"/>
                  </a:ext>
                </a:extLst>
              </a:tr>
              <a:tr h="201209">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16.5</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1.064</a:t>
                      </a:r>
                      <a:endParaRPr lang="x-none" sz="90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tc>
                  <a:txBody>
                    <a:bodyPr/>
                    <a:lstStyle/>
                    <a:p>
                      <a:pPr algn="ctr">
                        <a:lnSpc>
                          <a:spcPct val="107000"/>
                        </a:lnSpc>
                        <a:spcAft>
                          <a:spcPts val="800"/>
                        </a:spcAft>
                      </a:pPr>
                      <a:r>
                        <a:rPr lang="en-SG" sz="9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17.7</a:t>
                      </a:r>
                      <a:endParaRPr lang="x-none" sz="900" dirty="0">
                        <a:effectLst/>
                        <a:latin typeface="Calibri" panose="020F0502020204030204" pitchFamily="34" charset="0"/>
                        <a:ea typeface="Calibri" panose="020F0502020204030204" pitchFamily="34" charset="0"/>
                        <a:cs typeface="Vrinda" panose="020B0502040204020203" pitchFamily="34" charset="0"/>
                      </a:endParaRPr>
                    </a:p>
                  </a:txBody>
                  <a:tcPr marL="51435" marR="51435" marT="0" marB="0" anchor="ctr"/>
                </a:tc>
                <a:extLst>
                  <a:ext uri="{0D108BD9-81ED-4DB2-BD59-A6C34878D82A}">
                    <a16:rowId xmlns:a16="http://schemas.microsoft.com/office/drawing/2014/main" xmlns="" val="1522944182"/>
                  </a:ext>
                </a:extLst>
              </a:tr>
            </a:tbl>
          </a:graphicData>
        </a:graphic>
      </p:graphicFrame>
      <p:sp>
        <p:nvSpPr>
          <p:cNvPr id="5" name="TextBox 4">
            <a:extLst>
              <a:ext uri="{FF2B5EF4-FFF2-40B4-BE49-F238E27FC236}">
                <a16:creationId xmlns:a16="http://schemas.microsoft.com/office/drawing/2014/main" xmlns="" id="{F82E3EF9-E8C8-40D5-AE06-24D72914DB5A}"/>
              </a:ext>
            </a:extLst>
          </p:cNvPr>
          <p:cNvSpPr txBox="1"/>
          <p:nvPr/>
        </p:nvSpPr>
        <p:spPr>
          <a:xfrm>
            <a:off x="1464814" y="3956253"/>
            <a:ext cx="7162452" cy="900247"/>
          </a:xfrm>
          <a:prstGeom prst="rect">
            <a:avLst/>
          </a:prstGeom>
          <a:noFill/>
        </p:spPr>
        <p:txBody>
          <a:bodyPr wrap="square" lIns="68580" tIns="34290" rIns="68580" bIns="34290">
            <a:spAutoFit/>
          </a:bodyPr>
          <a:lstStyle/>
          <a:p>
            <a:r>
              <a:rPr lang="en-US" sz="1800" dirty="0">
                <a:latin typeface="Times New Roman" panose="02020603050405020304" pitchFamily="18" charset="0"/>
                <a:cs typeface="Times New Roman" panose="02020603050405020304" pitchFamily="18" charset="0"/>
              </a:rPr>
              <a:t>We can see that the bus voltages on Buses B4,B5,B6,B7,B8,B9, B10,B11 B12,B13,B14,B15 and B9_INV are beyond limit of 0.95.The voltage of those buses is lower than nominal operating conditions.</a:t>
            </a:r>
            <a:endParaRPr lang="x-non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415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5610</Words>
  <Application>Microsoft Office PowerPoint</Application>
  <PresentationFormat>On-screen Show (16:9)</PresentationFormat>
  <Paragraphs>1694</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EEE 306 Project  Title: Investigating the effect of HVDC connection and large industrial loads in IEEE 39-bus network</vt:lpstr>
      <vt:lpstr>Contribution of the Group Members In this Project</vt:lpstr>
      <vt:lpstr>Load Flow Outputs</vt:lpstr>
      <vt:lpstr>Bus Table Problems</vt:lpstr>
      <vt:lpstr>UNDERLOADED TRANSFORMERS (WITHIN 50%)</vt:lpstr>
      <vt:lpstr>Summary</vt:lpstr>
      <vt:lpstr>Load Flow Output after adding HVDC</vt:lpstr>
      <vt:lpstr>HVDC addition between BUS 39 and BUS 9</vt:lpstr>
      <vt:lpstr>Bus Table Problems</vt:lpstr>
      <vt:lpstr>Bus 39 and buses close to it</vt:lpstr>
      <vt:lpstr>Bus 9 and buses close to it</vt:lpstr>
      <vt:lpstr>Explanation</vt:lpstr>
      <vt:lpstr>Comparison of voltage of the buses closure to BUS 9</vt:lpstr>
      <vt:lpstr>Comparison of voltage of the buses closure to BUS 39</vt:lpstr>
      <vt:lpstr>Branch Table Problems</vt:lpstr>
      <vt:lpstr>DC Line Table</vt:lpstr>
      <vt:lpstr>UNDERLOADED TRANSFORMERS ( WITHIN 50 %)</vt:lpstr>
      <vt:lpstr>Summary</vt:lpstr>
      <vt:lpstr>After INDUCTION MOTOR ADDITION</vt:lpstr>
      <vt:lpstr> Bus Table</vt:lpstr>
      <vt:lpstr>Branch Table  </vt:lpstr>
      <vt:lpstr>Branch Table </vt:lpstr>
      <vt:lpstr>Transformer Table </vt:lpstr>
      <vt:lpstr>Generator Table</vt:lpstr>
      <vt:lpstr>Summary</vt:lpstr>
      <vt:lpstr>Explanation behind the increasing of active generation</vt:lpstr>
      <vt:lpstr>After Active Generation Increase  Bus table</vt:lpstr>
      <vt:lpstr> Bus table</vt:lpstr>
      <vt:lpstr>Branch Table</vt:lpstr>
      <vt:lpstr>Transformer</vt:lpstr>
      <vt:lpstr>Dc Line Report </vt:lpstr>
      <vt:lpstr>Dc Line Report </vt:lpstr>
      <vt:lpstr>Summary</vt:lpstr>
      <vt:lpstr>DISTRIBUTED SWING</vt:lpstr>
      <vt:lpstr>BUS VOLTAGE IMPROVEMENT COMPARISON  </vt:lpstr>
      <vt:lpstr>Generator</vt:lpstr>
      <vt:lpstr>Distributed Swing Report </vt:lpstr>
      <vt:lpstr>Line Loading</vt:lpstr>
      <vt:lpstr>STATIC VAR COMPENSATION: STEP-1(SVC-1 at Bus No. 3 Addition): </vt:lpstr>
      <vt:lpstr>STATIC VAR COMPENSATION: STEP-1(SVC-1 at Bus No. 3 Addition): </vt:lpstr>
      <vt:lpstr>STATIC VAR COMPENSATION: STEP-1(SVC-1 at Bus No. 3 Addition): </vt:lpstr>
      <vt:lpstr>STATIC VAR COMPENSATION: STEP-1(SVC-1 at Bus No. 3 Addition): </vt:lpstr>
      <vt:lpstr>STATIC VAR COMPENSATION: STEP-1(SVC-1 at Bus No. 3 Addition):</vt:lpstr>
      <vt:lpstr>STEP-2(SVC-2 at Bus No. 9 Addition): </vt:lpstr>
      <vt:lpstr>STEP-2(SVC-2 at Bus No. 9 Addition): </vt:lpstr>
      <vt:lpstr>STEP-2(SVC-2 at Bus No. 9 Addition): </vt:lpstr>
      <vt:lpstr>STEP-2(SVC-2 at Bus No. 9 Addition): </vt:lpstr>
      <vt:lpstr>STEP-3(SVC-3 at Bus No. 4 Addition): </vt:lpstr>
      <vt:lpstr>STEP-3(SVC-3 at Bus No. 4 Addition): </vt:lpstr>
      <vt:lpstr>STEP-3(SVC-3 at Bus No. 4 Addition): </vt:lpstr>
      <vt:lpstr>STEP-3(SVC-3 at Bus No. 4 Addition): </vt:lpstr>
      <vt:lpstr>STEP-4 (SVC-4 at Bus No. 12 Addition): </vt:lpstr>
      <vt:lpstr>STEP-4 (SVC-4 at Bus No. 12 Addition): </vt:lpstr>
      <vt:lpstr>STEP-4 (SVC-4 at Bus No. 12 Addition): </vt:lpstr>
      <vt:lpstr>STEP-4 (SVC-4 at Bus No. 12 Addition): </vt:lpstr>
      <vt:lpstr>STEP-5 (SVC_3 and SVC_4 ADJUSTMENT) </vt:lpstr>
      <vt:lpstr>STEP-5 (SVC_3 and SVC_4 ADJUSTMENT): </vt:lpstr>
      <vt:lpstr>STATIC VAR COMPENSATION ALL THE SVCs SHOWN TOGETHER</vt:lpstr>
      <vt:lpstr>ABNORMAL REPORT</vt:lpstr>
      <vt:lpstr>ABNORMAL REPORT</vt:lpstr>
      <vt:lpstr>STATIC VAR COMPENSATION SUMMARY REPORT</vt:lpstr>
      <vt:lpstr>SHUNT CAPACITOR COMPENSATION: STEP-1(SC-1 at Bus No. 3 Addition):</vt:lpstr>
      <vt:lpstr>SHUNT CAPACITOR COMPENSATION: STEP-1(SC-1 at Bus No. 3 Addition):</vt:lpstr>
      <vt:lpstr>SHUNT CAPACITOR COMPENSATION: STEP-1(SC-1 at Bus No. 3 Addition):</vt:lpstr>
      <vt:lpstr>STEP-1(SC-1 at Bus No. 3 Addition):</vt:lpstr>
      <vt:lpstr>STEP-2(SC-2 at Bus No. 9 Addition): </vt:lpstr>
      <vt:lpstr>STEP-2(SC-2 at Bus No. 9 Addition): </vt:lpstr>
      <vt:lpstr>STEP-2(SC-2 at Bus No. 9 Addition): </vt:lpstr>
      <vt:lpstr>STEP-2(SC-2 at Bus No. 9 Addition): </vt:lpstr>
      <vt:lpstr>STEP-3(SC-3 at Bus No. 4 Addition): </vt:lpstr>
      <vt:lpstr>STEP-3(SC-3 at Bus No. 4 Addition): </vt:lpstr>
      <vt:lpstr>STEP-3(SC-3 at Bus No. 4 Addition): </vt:lpstr>
      <vt:lpstr>STEP-3(SC-3 at Bus No. 4 Addition): </vt:lpstr>
      <vt:lpstr>STEP-4 (SC-4 at Bus No. 12 Addition): </vt:lpstr>
      <vt:lpstr>STEP-4 (SC-4 at Bus No. 12 Addition): </vt:lpstr>
      <vt:lpstr>STEP-4 (SC-4 at Bus No. 12 Addition): </vt:lpstr>
      <vt:lpstr>STEP-4 (SC-4 at Bus No. 12 Addition): </vt:lpstr>
      <vt:lpstr>STEP-4 (SC-4 at Bus No. 12 Addition):  ALL SHUNT CAPACITORS SHOWN TOGETHER</vt:lpstr>
      <vt:lpstr>STEP-4 (SC-4 at Bus No. 12 Addition):  ABORMAL REPORT</vt:lpstr>
      <vt:lpstr>STEP-4 (SC-4 at Bus No. 12 Addition):  ABORMAL REPORT</vt:lpstr>
      <vt:lpstr>STEP-4 (SC-4 at Bus No. 12 Addition):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306 Project  Project Title: Investigating the effect of HVDC connection and large industrial loads in IEEE 39-bus network</dc:title>
  <dc:creator>Asus</dc:creator>
  <cp:lastModifiedBy>Asus</cp:lastModifiedBy>
  <cp:revision>14</cp:revision>
  <dcterms:created xsi:type="dcterms:W3CDTF">2021-07-24T17:59:56Z</dcterms:created>
  <dcterms:modified xsi:type="dcterms:W3CDTF">2021-07-26T10:36:28Z</dcterms:modified>
</cp:coreProperties>
</file>