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4"/>
  </p:sldMasterIdLst>
  <p:sldIdLst>
    <p:sldId id="256" r:id="rId5"/>
    <p:sldId id="282" r:id="rId6"/>
    <p:sldId id="258" r:id="rId7"/>
    <p:sldId id="271" r:id="rId8"/>
    <p:sldId id="269" r:id="rId9"/>
    <p:sldId id="272" r:id="rId10"/>
    <p:sldId id="263" r:id="rId11"/>
    <p:sldId id="259" r:id="rId12"/>
    <p:sldId id="281" r:id="rId13"/>
    <p:sldId id="270" r:id="rId14"/>
    <p:sldId id="273" r:id="rId15"/>
    <p:sldId id="274" r:id="rId16"/>
    <p:sldId id="275" r:id="rId17"/>
    <p:sldId id="276" r:id="rId18"/>
    <p:sldId id="277" r:id="rId19"/>
    <p:sldId id="280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E64CD54-AFE4-431D-9D6A-F1C2260B2D69}">
          <p14:sldIdLst>
            <p14:sldId id="256"/>
            <p14:sldId id="282"/>
            <p14:sldId id="258"/>
            <p14:sldId id="271"/>
            <p14:sldId id="269"/>
            <p14:sldId id="272"/>
            <p14:sldId id="263"/>
            <p14:sldId id="259"/>
            <p14:sldId id="281"/>
            <p14:sldId id="270"/>
            <p14:sldId id="273"/>
            <p14:sldId id="274"/>
            <p14:sldId id="275"/>
            <p14:sldId id="276"/>
            <p14:sldId id="277"/>
            <p14:sldId id="280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DD62D-F548-47AC-8C84-CAB789E51D5C}" v="6" dt="2021-06-15T08:43:55.677"/>
    <p1510:client id="{ED5178E4-8786-47A7-A3D0-829AF9DFADA3}" v="6" dt="2021-06-15T09:20:1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580" autoAdjust="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6077 - Kazi Ishrak Ahmed" userId="S::1706077@eee.buet.ac.bd::0d954386-8013-4b76-9f96-b0c5b59e9bc3" providerId="AD" clId="Web-{B17DD62D-F548-47AC-8C84-CAB789E51D5C}"/>
    <pc:docChg chg="modSld">
      <pc:chgData name="1706077 - Kazi Ishrak Ahmed" userId="S::1706077@eee.buet.ac.bd::0d954386-8013-4b76-9f96-b0c5b59e9bc3" providerId="AD" clId="Web-{B17DD62D-F548-47AC-8C84-CAB789E51D5C}" dt="2021-06-15T08:43:55.677" v="2" actId="20577"/>
      <pc:docMkLst>
        <pc:docMk/>
      </pc:docMkLst>
      <pc:sldChg chg="modSp">
        <pc:chgData name="1706077 - Kazi Ishrak Ahmed" userId="S::1706077@eee.buet.ac.bd::0d954386-8013-4b76-9f96-b0c5b59e9bc3" providerId="AD" clId="Web-{B17DD62D-F548-47AC-8C84-CAB789E51D5C}" dt="2021-06-15T08:43:55.677" v="2" actId="20577"/>
        <pc:sldMkLst>
          <pc:docMk/>
          <pc:sldMk cId="3128828625" sldId="264"/>
        </pc:sldMkLst>
        <pc:spChg chg="mod">
          <ac:chgData name="1706077 - Kazi Ishrak Ahmed" userId="S::1706077@eee.buet.ac.bd::0d954386-8013-4b76-9f96-b0c5b59e9bc3" providerId="AD" clId="Web-{B17DD62D-F548-47AC-8C84-CAB789E51D5C}" dt="2021-06-15T08:43:55.677" v="2" actId="20577"/>
          <ac:spMkLst>
            <pc:docMk/>
            <pc:sldMk cId="3128828625" sldId="264"/>
            <ac:spMk id="3" creationId="{4F71A896-7701-4889-81F8-282474F6E411}"/>
          </ac:spMkLst>
        </pc:spChg>
      </pc:sldChg>
    </pc:docChg>
  </pc:docChgLst>
  <pc:docChgLst>
    <pc:chgData name="1706087 - Tushar Talukder Showrav" userId="S::1706087@eee.buet.ac.bd::e2fb15a0-2d88-4290-b31b-5736981ca6c6" providerId="AD" clId="Web-{ED5178E4-8786-47A7-A3D0-829AF9DFADA3}"/>
    <pc:docChg chg="modSld">
      <pc:chgData name="1706087 - Tushar Talukder Showrav" userId="S::1706087@eee.buet.ac.bd::e2fb15a0-2d88-4290-b31b-5736981ca6c6" providerId="AD" clId="Web-{ED5178E4-8786-47A7-A3D0-829AF9DFADA3}" dt="2021-06-15T09:20:17.273" v="2" actId="20577"/>
      <pc:docMkLst>
        <pc:docMk/>
      </pc:docMkLst>
      <pc:sldChg chg="modSp">
        <pc:chgData name="1706087 - Tushar Talukder Showrav" userId="S::1706087@eee.buet.ac.bd::e2fb15a0-2d88-4290-b31b-5736981ca6c6" providerId="AD" clId="Web-{ED5178E4-8786-47A7-A3D0-829AF9DFADA3}" dt="2021-06-15T09:20:17.273" v="2" actId="20577"/>
        <pc:sldMkLst>
          <pc:docMk/>
          <pc:sldMk cId="3257166385" sldId="256"/>
        </pc:sldMkLst>
        <pc:spChg chg="mod">
          <ac:chgData name="1706087 - Tushar Talukder Showrav" userId="S::1706087@eee.buet.ac.bd::e2fb15a0-2d88-4290-b31b-5736981ca6c6" providerId="AD" clId="Web-{ED5178E4-8786-47A7-A3D0-829AF9DFADA3}" dt="2021-06-15T09:20:17.273" v="2" actId="20577"/>
          <ac:spMkLst>
            <pc:docMk/>
            <pc:sldMk cId="3257166385" sldId="256"/>
            <ac:spMk id="3" creationId="{0284E598-F14F-4FC1-B128-43CF8436D4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AACB-444B-47AC-9CCB-B0F5BEB7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7FC2-C39F-4DEF-A8FF-45828475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C1E4-17CC-47B9-A205-56B53E91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B191-E786-4A5F-878D-8BB4E060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05AC-C7E7-41DF-A7F2-D1340812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D08F-8809-44C1-B4EF-034F5238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C1989-F117-424A-BE66-F1AB4A0A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D6FF-D820-4801-A20C-73B1F49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C96C-3FF2-42DF-98C7-4E4A99FA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F1D2-2902-48FC-BCDB-1FF2AB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D7689-BE51-4F5F-BF07-8F735AEFC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59257-B8E6-4BD0-9732-002E808B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08D6-955B-4ECD-B326-F1A8E20D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46E0-BFAD-4777-81B1-9A16DCB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8B70-6A11-4888-B83F-F46A1994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5106-725A-406B-9236-0C0AD56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905B-BD35-4B5F-B18B-36BB978C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2A72-C021-41A5-AC0D-20D8354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9253-C010-47C3-B292-D9BAE273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F434-28FB-4838-9FD5-C6E3916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D715-2201-4895-AB1B-8D4C4784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729B-2624-410C-81EA-F67892D8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7E2E-359B-401F-AE77-8784CC1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6D8E-6371-4575-83A6-50B96477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C385-0AC3-455C-A02A-AE63760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56B-8B32-40A2-9D14-6C630220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9995-F927-4A54-96B9-7ECFF139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FA1D7-716A-4425-810B-CF92DD01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468CA-E555-4B03-9FFF-D762DE66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B384-5EF6-4AF8-B92F-B408442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F336-F9C6-4FBA-A9ED-1FB214BD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895E-F911-485F-A2DC-E692907A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64A1-0C7D-4FAA-AA4D-33774644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9817-85AC-4C61-A8B0-8BC64128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81D56-DF5B-4B5E-99A4-5BFC8C35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11860-6360-43D3-85C5-04E8AD95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667DC-EA1B-4C58-8D29-803EFA22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371D0-F045-4D24-9AD8-0E454DE8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FD53-89D3-440C-8F8A-6D8F344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B67-AC3E-4E6B-9CC0-5A71A62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26F58-97EA-49EF-8670-B90CA1F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88ED9-FD25-49B4-A260-2C1F3B25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F07E9-85FA-478F-8763-E6F865A5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73507-AF9A-4B45-B515-C60A204D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A068-D688-4056-A7A1-2BE753AE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4A10-B114-44AA-A47E-B4E5EDCF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894-2A01-4CB5-B418-4A8D1062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76EF-07A2-4A2E-96F0-9C73DCDA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3241-F3F6-447B-938D-173C8478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8A92-DC66-4AC9-9DE0-D650350D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7833-2597-49C5-BAF8-8D6895A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9570E-5FA3-4812-B56B-45E935B3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67B5-4EFB-4682-8CFE-D8785FE8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41C90-EB49-4F42-80A9-6373FFDA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7728-2437-4B64-B9E0-71AF5F10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76BEA-DF3F-47CC-87A8-2070B3C9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9AA1-4E47-4650-9F0D-5C03F12E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809A-3282-429E-9AA1-195CD361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B8E5D-2812-4EAD-A76C-A4D43C68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660D-D6C3-4CA0-A8B8-8AC30252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84FE-AA10-41EB-A276-02F8C5F1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49E0-FD72-4D40-97B1-DDD3754AA3EB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0CF3-13DA-4FAD-9304-E5236A42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25F9-DE28-44A6-99C8-EF4595D0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1957-8842-4786-85D5-763A3DEB0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9DC5-D419-4855-83FF-0975EA9A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" y="548638"/>
            <a:ext cx="11273246" cy="18810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Plant Disease Detection using Deep </a:t>
            </a:r>
            <a:r>
              <a:rPr lang="en-US" dirty="0">
                <a:latin typeface="Arial" panose="020B0604020202020204" pitchFamily="34" charset="0"/>
              </a:rPr>
              <a:t>Neural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E598-F14F-4FC1-B128-43CF8436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17" y="2679916"/>
            <a:ext cx="9144001" cy="417808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Group Member: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Kazi </a:t>
            </a:r>
            <a:r>
              <a:rPr lang="en-US" sz="3200" dirty="0" err="1"/>
              <a:t>Ishrak</a:t>
            </a:r>
            <a:r>
              <a:rPr lang="en-US" sz="3200" dirty="0"/>
              <a:t> Ahmed (1706077)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Tushar </a:t>
            </a:r>
            <a:r>
              <a:rPr lang="en-US" sz="3200" dirty="0" err="1"/>
              <a:t>Talukder</a:t>
            </a:r>
            <a:r>
              <a:rPr lang="en-US" sz="3200" dirty="0"/>
              <a:t> </a:t>
            </a:r>
            <a:r>
              <a:rPr lang="en-US" sz="3200" dirty="0" err="1"/>
              <a:t>Showrav</a:t>
            </a:r>
            <a:r>
              <a:rPr lang="en-US" sz="3200" dirty="0"/>
              <a:t> (1706087)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Monir Hossain (1706091)</a:t>
            </a:r>
          </a:p>
          <a:p>
            <a:pPr marL="457200" indent="-457200" algn="l">
              <a:buAutoNum type="arabicPeriod"/>
            </a:pPr>
            <a:r>
              <a:rPr lang="en-US" sz="3200" dirty="0"/>
              <a:t>Sajib Bain (1706094)</a:t>
            </a:r>
          </a:p>
          <a:p>
            <a:endParaRPr lang="en-US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0E005D7-B670-43FB-917C-817A00610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3F7E-9B10-4B12-96CA-5BD477DC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Different Architectures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719BD4-21E9-4C69-8CD1-0E1D6181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77914"/>
              </p:ext>
            </p:extLst>
          </p:nvPr>
        </p:nvGraphicFramePr>
        <p:xfrm>
          <a:off x="1231900" y="1690688"/>
          <a:ext cx="9984742" cy="459996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716693575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31340415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12187863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655307609"/>
                    </a:ext>
                  </a:extLst>
                </a:gridCol>
                <a:gridCol w="1780542">
                  <a:extLst>
                    <a:ext uri="{9D8B030D-6E8A-4147-A177-3AD203B41FA5}">
                      <a16:colId xmlns:a16="http://schemas.microsoft.com/office/drawing/2014/main" val="468222728"/>
                    </a:ext>
                  </a:extLst>
                </a:gridCol>
              </a:tblGrid>
              <a:tr h="91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Architectures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Training 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Validation 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IPM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4066771"/>
                  </a:ext>
                </a:extLst>
              </a:tr>
              <a:tr h="91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NasNetLarge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99.93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36.98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0987803"/>
                  </a:ext>
                </a:extLst>
              </a:tr>
              <a:tr h="91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VGG16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99.35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2276155"/>
                  </a:ext>
                </a:extLst>
              </a:tr>
              <a:tr h="91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EfficientNetB0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99.43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99.60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30.25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18.18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956322"/>
                  </a:ext>
                </a:extLst>
              </a:tr>
              <a:tr h="91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InceptionResNetV2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99.94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44.54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10.91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46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6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83B412-ECA5-4E86-B7DC-8141FC43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Disease identification based on common names of disease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1B25F3-0584-41EB-AA1C-9801A830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64577"/>
              </p:ext>
            </p:extLst>
          </p:nvPr>
        </p:nvGraphicFramePr>
        <p:xfrm>
          <a:off x="0" y="1491952"/>
          <a:ext cx="6632613" cy="48187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10201">
                  <a:extLst>
                    <a:ext uri="{9D8B030D-6E8A-4147-A177-3AD203B41FA5}">
                      <a16:colId xmlns:a16="http://schemas.microsoft.com/office/drawing/2014/main" val="2002420862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1547661599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2885705815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3995448544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524954874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674449976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3497137105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3289959189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3179073696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3123394226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2210031679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2363854678"/>
                    </a:ext>
                  </a:extLst>
                </a:gridCol>
                <a:gridCol w="510201">
                  <a:extLst>
                    <a:ext uri="{9D8B030D-6E8A-4147-A177-3AD203B41FA5}">
                      <a16:colId xmlns:a16="http://schemas.microsoft.com/office/drawing/2014/main" val="192623943"/>
                    </a:ext>
                  </a:extLst>
                </a:gridCol>
              </a:tblGrid>
              <a:tr h="578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Apple Scab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Black Rot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Ceder Apple Rust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Powdery Mildew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Cercospora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Common rust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Northern leaf blight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Leaf blight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Huangglongbing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Bacterial spot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212633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324473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Blueberry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393351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852252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14818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322360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Orange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68847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58757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Pepper Bell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207892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Potato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88141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Raspberry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555778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Soybean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09065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Squash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004080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Strawberry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740054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Tomato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771581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5421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42485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FEFE7F32-2727-42F2-BAB8-F927EAE3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44715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6E8BF3-0ADF-42CE-9FCB-A1F29EC57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0663"/>
              </p:ext>
            </p:extLst>
          </p:nvPr>
        </p:nvGraphicFramePr>
        <p:xfrm>
          <a:off x="6632613" y="1491951"/>
          <a:ext cx="5559386" cy="481870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29434">
                  <a:extLst>
                    <a:ext uri="{9D8B030D-6E8A-4147-A177-3AD203B41FA5}">
                      <a16:colId xmlns:a16="http://schemas.microsoft.com/office/drawing/2014/main" val="1358726449"/>
                    </a:ext>
                  </a:extLst>
                </a:gridCol>
                <a:gridCol w="565126">
                  <a:extLst>
                    <a:ext uri="{9D8B030D-6E8A-4147-A177-3AD203B41FA5}">
                      <a16:colId xmlns:a16="http://schemas.microsoft.com/office/drawing/2014/main" val="11477290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2580958895"/>
                    </a:ext>
                  </a:extLst>
                </a:gridCol>
                <a:gridCol w="553890">
                  <a:extLst>
                    <a:ext uri="{9D8B030D-6E8A-4147-A177-3AD203B41FA5}">
                      <a16:colId xmlns:a16="http://schemas.microsoft.com/office/drawing/2014/main" val="2557772533"/>
                    </a:ext>
                  </a:extLst>
                </a:gridCol>
                <a:gridCol w="637832">
                  <a:extLst>
                    <a:ext uri="{9D8B030D-6E8A-4147-A177-3AD203B41FA5}">
                      <a16:colId xmlns:a16="http://schemas.microsoft.com/office/drawing/2014/main" val="536813720"/>
                    </a:ext>
                  </a:extLst>
                </a:gridCol>
                <a:gridCol w="579006">
                  <a:extLst>
                    <a:ext uri="{9D8B030D-6E8A-4147-A177-3AD203B41FA5}">
                      <a16:colId xmlns:a16="http://schemas.microsoft.com/office/drawing/2014/main" val="550656493"/>
                    </a:ext>
                  </a:extLst>
                </a:gridCol>
                <a:gridCol w="580989">
                  <a:extLst>
                    <a:ext uri="{9D8B030D-6E8A-4147-A177-3AD203B41FA5}">
                      <a16:colId xmlns:a16="http://schemas.microsoft.com/office/drawing/2014/main" val="342086224"/>
                    </a:ext>
                  </a:extLst>
                </a:gridCol>
                <a:gridCol w="549263">
                  <a:extLst>
                    <a:ext uri="{9D8B030D-6E8A-4147-A177-3AD203B41FA5}">
                      <a16:colId xmlns:a16="http://schemas.microsoft.com/office/drawing/2014/main" val="2925128306"/>
                    </a:ext>
                  </a:extLst>
                </a:gridCol>
                <a:gridCol w="540670">
                  <a:extLst>
                    <a:ext uri="{9D8B030D-6E8A-4147-A177-3AD203B41FA5}">
                      <a16:colId xmlns:a16="http://schemas.microsoft.com/office/drawing/2014/main" val="1996806511"/>
                    </a:ext>
                  </a:extLst>
                </a:gridCol>
                <a:gridCol w="436899">
                  <a:extLst>
                    <a:ext uri="{9D8B030D-6E8A-4147-A177-3AD203B41FA5}">
                      <a16:colId xmlns:a16="http://schemas.microsoft.com/office/drawing/2014/main" val="3486433352"/>
                    </a:ext>
                  </a:extLst>
                </a:gridCol>
              </a:tblGrid>
              <a:tr h="578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Early Blight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Late Blight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Leaf Scorch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Leaf Mold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Septoria Leaf Spot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Spider Mites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Target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Curl Virus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TMV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594308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4577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052745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40577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85512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4062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767353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185202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851381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16986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775332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99176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1654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91046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412247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598200"/>
                  </a:ext>
                </a:extLst>
              </a:tr>
              <a:tr h="28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54305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01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9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5B0971-EC83-4727-AE44-FCCCF859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18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Retesting IPM and Bing Dataset by using new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CCDD4-2BE1-4E50-8316-5FDBF50B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65792"/>
              </p:ext>
            </p:extLst>
          </p:nvPr>
        </p:nvGraphicFramePr>
        <p:xfrm>
          <a:off x="1960916" y="1653716"/>
          <a:ext cx="8844459" cy="35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153">
                  <a:extLst>
                    <a:ext uri="{9D8B030D-6E8A-4147-A177-3AD203B41FA5}">
                      <a16:colId xmlns:a16="http://schemas.microsoft.com/office/drawing/2014/main" val="3736713313"/>
                    </a:ext>
                  </a:extLst>
                </a:gridCol>
                <a:gridCol w="2948153">
                  <a:extLst>
                    <a:ext uri="{9D8B030D-6E8A-4147-A177-3AD203B41FA5}">
                      <a16:colId xmlns:a16="http://schemas.microsoft.com/office/drawing/2014/main" val="3132847103"/>
                    </a:ext>
                  </a:extLst>
                </a:gridCol>
                <a:gridCol w="2948153">
                  <a:extLst>
                    <a:ext uri="{9D8B030D-6E8A-4147-A177-3AD203B41FA5}">
                      <a16:colId xmlns:a16="http://schemas.microsoft.com/office/drawing/2014/main" val="3468394208"/>
                    </a:ext>
                  </a:extLst>
                </a:gridCol>
              </a:tblGrid>
              <a:tr h="7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Architectures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IPM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35202"/>
                  </a:ext>
                </a:extLst>
              </a:tr>
              <a:tr h="7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NASNetLarge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46.61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41.82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448875"/>
                  </a:ext>
                </a:extLst>
              </a:tr>
              <a:tr h="7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VGG16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35.29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5005493"/>
                  </a:ext>
                </a:extLst>
              </a:tr>
              <a:tr h="7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EfficientNetB0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33.89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30.91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920838"/>
                  </a:ext>
                </a:extLst>
              </a:tr>
              <a:tr h="7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InceptionResNetV2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37.29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38.18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58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7D03-CE16-4995-B481-CBED606F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5"/>
            <a:ext cx="10515600" cy="120967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Evaluate our model on completely unseen crops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D31A-50EF-46DD-A18A-4BB700B3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912"/>
            <a:ext cx="10515600" cy="2670175"/>
          </a:xfrm>
        </p:spPr>
        <p:txBody>
          <a:bodyPr/>
          <a:lstStyle/>
          <a:p>
            <a:r>
              <a:rPr lang="en-US" dirty="0"/>
              <a:t>At first we removed “Pepper Bell Healthy” and “Pepper Bell Bacterial Spot” classes from our modified PV dataset</a:t>
            </a:r>
          </a:p>
          <a:p>
            <a:r>
              <a:rPr lang="en-US" dirty="0"/>
              <a:t>Then we trained our models with this new modified PV dataset</a:t>
            </a:r>
          </a:p>
          <a:p>
            <a:r>
              <a:rPr lang="en-US" dirty="0"/>
              <a:t>Then we evaluated the predictions of detecting images of the two excluded classes, where these 2 classes were completely unknown to our models</a:t>
            </a:r>
          </a:p>
        </p:txBody>
      </p:sp>
    </p:spTree>
    <p:extLst>
      <p:ext uri="{BB962C8B-B14F-4D97-AF65-F5344CB8AC3E}">
        <p14:creationId xmlns:p14="http://schemas.microsoft.com/office/powerpoint/2010/main" val="63692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E8AA-8D17-4A37-8830-682735A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24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of our models on completely unseen crops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84616-EAC8-4171-8F24-D4B146CEF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12221"/>
              </p:ext>
            </p:extLst>
          </p:nvPr>
        </p:nvGraphicFramePr>
        <p:xfrm>
          <a:off x="1846580" y="2042318"/>
          <a:ext cx="8498838" cy="3342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946">
                  <a:extLst>
                    <a:ext uri="{9D8B030D-6E8A-4147-A177-3AD203B41FA5}">
                      <a16:colId xmlns:a16="http://schemas.microsoft.com/office/drawing/2014/main" val="2843929042"/>
                    </a:ext>
                  </a:extLst>
                </a:gridCol>
                <a:gridCol w="2832946">
                  <a:extLst>
                    <a:ext uri="{9D8B030D-6E8A-4147-A177-3AD203B41FA5}">
                      <a16:colId xmlns:a16="http://schemas.microsoft.com/office/drawing/2014/main" val="3512801806"/>
                    </a:ext>
                  </a:extLst>
                </a:gridCol>
                <a:gridCol w="2832946">
                  <a:extLst>
                    <a:ext uri="{9D8B030D-6E8A-4147-A177-3AD203B41FA5}">
                      <a16:colId xmlns:a16="http://schemas.microsoft.com/office/drawing/2014/main" val="2092332458"/>
                    </a:ext>
                  </a:extLst>
                </a:gridCol>
              </a:tblGrid>
              <a:tr h="835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Architectures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Pepper bell healthy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Pepper bell bacterial spot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4559854"/>
                  </a:ext>
                </a:extLst>
              </a:tr>
              <a:tr h="835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NASNetLarge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90.93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30.19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28838"/>
                  </a:ext>
                </a:extLst>
              </a:tr>
              <a:tr h="835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VGG16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98.78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55.97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292761"/>
                  </a:ext>
                </a:extLst>
              </a:tr>
              <a:tr h="835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InceptionResNetV2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25.98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17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64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F9BE-9821-4CE7-A812-2FC6D0FD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Evaluate our model to classify Unseen healthy or unhealthy plants</a:t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1C6A78-069B-43DE-946C-B2DA4AA2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30455"/>
              </p:ext>
            </p:extLst>
          </p:nvPr>
        </p:nvGraphicFramePr>
        <p:xfrm>
          <a:off x="1607820" y="2006600"/>
          <a:ext cx="8958580" cy="331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645">
                  <a:extLst>
                    <a:ext uri="{9D8B030D-6E8A-4147-A177-3AD203B41FA5}">
                      <a16:colId xmlns:a16="http://schemas.microsoft.com/office/drawing/2014/main" val="2538131759"/>
                    </a:ext>
                  </a:extLst>
                </a:gridCol>
                <a:gridCol w="2239645">
                  <a:extLst>
                    <a:ext uri="{9D8B030D-6E8A-4147-A177-3AD203B41FA5}">
                      <a16:colId xmlns:a16="http://schemas.microsoft.com/office/drawing/2014/main" val="1316172102"/>
                    </a:ext>
                  </a:extLst>
                </a:gridCol>
                <a:gridCol w="2239645">
                  <a:extLst>
                    <a:ext uri="{9D8B030D-6E8A-4147-A177-3AD203B41FA5}">
                      <a16:colId xmlns:a16="http://schemas.microsoft.com/office/drawing/2014/main" val="738294633"/>
                    </a:ext>
                  </a:extLst>
                </a:gridCol>
                <a:gridCol w="2239645">
                  <a:extLst>
                    <a:ext uri="{9D8B030D-6E8A-4147-A177-3AD203B41FA5}">
                      <a16:colId xmlns:a16="http://schemas.microsoft.com/office/drawing/2014/main" val="1186262437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Architectures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Healthy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Unhealthy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Average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695984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NASNetLarge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94.18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96.99 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95.31 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7725584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VGG16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94.45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96.59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731264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InceptionResNetV2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97.84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97.61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694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6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6A4B-543D-4F68-B5F7-66731A57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3DC1-C455-428C-BE7B-4B94D06E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432"/>
            <a:ext cx="10515600" cy="2643136"/>
          </a:xfrm>
        </p:spPr>
        <p:txBody>
          <a:bodyPr/>
          <a:lstStyle/>
          <a:p>
            <a:r>
              <a:rPr lang="en-US" dirty="0"/>
              <a:t>No experience about Python Coding</a:t>
            </a:r>
          </a:p>
          <a:p>
            <a:r>
              <a:rPr lang="en-US" dirty="0"/>
              <a:t>Zero knowledge on Machine Learning</a:t>
            </a:r>
          </a:p>
          <a:p>
            <a:r>
              <a:rPr lang="en-US" dirty="0"/>
              <a:t>No experience working on Kaggle</a:t>
            </a:r>
          </a:p>
          <a:p>
            <a:r>
              <a:rPr lang="en-US" dirty="0"/>
              <a:t>Acquisition of IPM and Bing Dataset</a:t>
            </a:r>
          </a:p>
          <a:p>
            <a:r>
              <a:rPr lang="en-US" dirty="0"/>
              <a:t>Hardware limitations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5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B24F-07F7-4A79-A9E7-304C162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5326-4125-4FFD-808C-7552E471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en-US" dirty="0"/>
              <a:t>Removing different more crop classes from the PV dataset and testing with these unseen images to our models</a:t>
            </a:r>
          </a:p>
          <a:p>
            <a:r>
              <a:rPr lang="en-US" dirty="0"/>
              <a:t>Too further improve performance on IPM and Bing images detection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262D-8F31-4460-8BDD-A1297AEB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883900" cy="6858001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423248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6BFC-8982-4F0B-824E-58C8CCA3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Datasets We have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8868-DDBD-4C89-A108-56474E57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Plant Village Dataset</a:t>
            </a:r>
          </a:p>
          <a:p>
            <a:pPr marL="514350" indent="-514350">
              <a:buAutoNum type="arabicPeriod"/>
            </a:pPr>
            <a:r>
              <a:rPr lang="en-US" sz="4400" dirty="0"/>
              <a:t>IPM Dataset</a:t>
            </a:r>
          </a:p>
          <a:p>
            <a:pPr marL="514350" indent="-514350">
              <a:buAutoNum type="arabicPeriod"/>
            </a:pPr>
            <a:r>
              <a:rPr lang="en-US" sz="4400" dirty="0"/>
              <a:t>Bing Dataset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28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2BE2-C2E4-4741-9021-EC7F4FF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1: Plant Village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5862-B957-4BE5-8C9B-8E0E9B44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13423"/>
          </a:xfrm>
        </p:spPr>
        <p:txBody>
          <a:bodyPr>
            <a:normAutofit/>
          </a:bodyPr>
          <a:lstStyle/>
          <a:p>
            <a:r>
              <a:rPr lang="en-US" sz="2400" dirty="0"/>
              <a:t>This dataset has total 54305 different images of different plant leaves</a:t>
            </a:r>
          </a:p>
          <a:p>
            <a:r>
              <a:rPr lang="en-US" sz="2400" dirty="0"/>
              <a:t>Total 38 classes of plant leaves</a:t>
            </a:r>
          </a:p>
          <a:p>
            <a:r>
              <a:rPr lang="en-US" sz="2400" dirty="0"/>
              <a:t>24 classes of diseases &amp; 14 classes of healthy crops</a:t>
            </a:r>
          </a:p>
          <a:p>
            <a:r>
              <a:rPr lang="en-US" sz="2400" dirty="0"/>
              <a:t>14 types of crops species</a:t>
            </a:r>
          </a:p>
          <a:p>
            <a:r>
              <a:rPr lang="en-US" sz="2400" dirty="0"/>
              <a:t>We have divided the images at multiple ratios for training and testing</a:t>
            </a:r>
          </a:p>
          <a:p>
            <a:r>
              <a:rPr lang="en-US" sz="2400" dirty="0"/>
              <a:t>We have used both color and grayscale version of images</a:t>
            </a:r>
          </a:p>
          <a:p>
            <a:r>
              <a:rPr lang="en-US" sz="2400" dirty="0"/>
              <a:t>We have resized the images as per the CNN architecture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9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2D0354-D730-489A-B7B7-979B038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03289"/>
              </p:ext>
            </p:extLst>
          </p:nvPr>
        </p:nvGraphicFramePr>
        <p:xfrm>
          <a:off x="0" y="0"/>
          <a:ext cx="12192000" cy="70877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3371">
                  <a:extLst>
                    <a:ext uri="{9D8B030D-6E8A-4147-A177-3AD203B41FA5}">
                      <a16:colId xmlns:a16="http://schemas.microsoft.com/office/drawing/2014/main" val="1571917086"/>
                    </a:ext>
                  </a:extLst>
                </a:gridCol>
                <a:gridCol w="2329138">
                  <a:extLst>
                    <a:ext uri="{9D8B030D-6E8A-4147-A177-3AD203B41FA5}">
                      <a16:colId xmlns:a16="http://schemas.microsoft.com/office/drawing/2014/main" val="2144670233"/>
                    </a:ext>
                  </a:extLst>
                </a:gridCol>
                <a:gridCol w="3704670">
                  <a:extLst>
                    <a:ext uri="{9D8B030D-6E8A-4147-A177-3AD203B41FA5}">
                      <a16:colId xmlns:a16="http://schemas.microsoft.com/office/drawing/2014/main" val="330800426"/>
                    </a:ext>
                  </a:extLst>
                </a:gridCol>
                <a:gridCol w="4021727">
                  <a:extLst>
                    <a:ext uri="{9D8B030D-6E8A-4147-A177-3AD203B41FA5}">
                      <a16:colId xmlns:a16="http://schemas.microsoft.com/office/drawing/2014/main" val="1504368716"/>
                    </a:ext>
                  </a:extLst>
                </a:gridCol>
                <a:gridCol w="1373094">
                  <a:extLst>
                    <a:ext uri="{9D8B030D-6E8A-4147-A177-3AD203B41FA5}">
                      <a16:colId xmlns:a16="http://schemas.microsoft.com/office/drawing/2014/main" val="1090652056"/>
                    </a:ext>
                  </a:extLst>
                </a:gridCol>
              </a:tblGrid>
              <a:tr h="247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Class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Plant Common Name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Disease Common Name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Disease Scientific Name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Total Images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 anchor="ctr"/>
                </a:tc>
                <a:extLst>
                  <a:ext uri="{0D108BD9-81ED-4DB2-BD59-A6C34878D82A}">
                    <a16:rowId xmlns:a16="http://schemas.microsoft.com/office/drawing/2014/main" val="2840634579"/>
                  </a:ext>
                </a:extLst>
              </a:tr>
              <a:tr h="6788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C19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C29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C38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Blueberry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Cherry(Including Sour)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Cherry(Including Sour)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Corn(Maize)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Corn(Maize)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Corn(Maize)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Corn(Maize)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Orange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Peach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Peach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Pepper Bell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Pepper Bell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Raspberry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Soybean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Squash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Strawberry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Strawberry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14 Crop Species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Apple Scab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Black Rot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Cedar Apple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Powdery Mildew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Cerespora</a:t>
                      </a:r>
                      <a:r>
                        <a:rPr lang="en-US" sz="1050" dirty="0">
                          <a:effectLst/>
                        </a:rPr>
                        <a:t> Leaf Spot Gray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Common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Northern Leaf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Black Rot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Esca (Black Measles)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Leaf Blight (</a:t>
                      </a:r>
                      <a:r>
                        <a:rPr lang="en-US" sz="1050" dirty="0" err="1">
                          <a:effectLst/>
                        </a:rPr>
                        <a:t>Isariopsis</a:t>
                      </a:r>
                      <a:r>
                        <a:rPr lang="en-US" sz="1050" dirty="0">
                          <a:effectLst/>
                        </a:rPr>
                        <a:t> Leaf Spot)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Haunglongbin</a:t>
                      </a:r>
                      <a:r>
                        <a:rPr lang="en-US" sz="1050" dirty="0">
                          <a:effectLst/>
                        </a:rPr>
                        <a:t> (Citrus Greening)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Late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Powdery Mildew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Leaf Scorch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Late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Leaf Mold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Septoria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Spider Mites Two-Spotted Spider Mite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Target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 Yellow Leaf Curl Virus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Tomato Mosaic Virus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21 Disease Classes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Venturia </a:t>
                      </a:r>
                      <a:r>
                        <a:rPr lang="en-US" sz="1050" dirty="0" err="1">
                          <a:effectLst/>
                        </a:rPr>
                        <a:t>Inaequalis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Diplodia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Seriata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Gymnosporangium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Juniperi-Virginianae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Podosphaera</a:t>
                      </a:r>
                      <a:r>
                        <a:rPr lang="en-US" sz="1050" dirty="0">
                          <a:effectLst/>
                        </a:rPr>
                        <a:t> Clandestine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Cercospora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Zeae</a:t>
                      </a:r>
                      <a:r>
                        <a:rPr lang="en-US" sz="1050" dirty="0">
                          <a:effectLst/>
                        </a:rPr>
                        <a:t>-Maydis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Puccinia </a:t>
                      </a:r>
                      <a:r>
                        <a:rPr lang="en-US" sz="1050" dirty="0" err="1">
                          <a:effectLst/>
                        </a:rPr>
                        <a:t>Sorghi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Setosphaeria</a:t>
                      </a:r>
                      <a:r>
                        <a:rPr lang="en-US" sz="1050" dirty="0">
                          <a:effectLst/>
                        </a:rPr>
                        <a:t> Turcica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Guignardia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Bidwellii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Togninia</a:t>
                      </a:r>
                      <a:r>
                        <a:rPr lang="en-US" sz="1050" dirty="0">
                          <a:effectLst/>
                        </a:rPr>
                        <a:t> Minima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Pseudocercospora</a:t>
                      </a:r>
                      <a:r>
                        <a:rPr lang="en-US" sz="1050" dirty="0">
                          <a:effectLst/>
                        </a:rPr>
                        <a:t> Vitis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Liberibacter</a:t>
                      </a:r>
                      <a:r>
                        <a:rPr lang="en-US" sz="1050" dirty="0">
                          <a:effectLst/>
                        </a:rPr>
                        <a:t> Asiaticus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Xanthomonas </a:t>
                      </a:r>
                      <a:r>
                        <a:rPr lang="en-US" sz="1050" dirty="0" err="1">
                          <a:effectLst/>
                        </a:rPr>
                        <a:t>Arboricola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Xanthomonas Campestris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Alternaria </a:t>
                      </a:r>
                      <a:r>
                        <a:rPr lang="en-US" sz="1050" dirty="0" err="1">
                          <a:effectLst/>
                        </a:rPr>
                        <a:t>Solani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Phytophthora </a:t>
                      </a:r>
                      <a:r>
                        <a:rPr lang="en-US" sz="1050" dirty="0" err="1">
                          <a:effectLst/>
                        </a:rPr>
                        <a:t>Infestans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Podosphaera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Xanthii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Diplocarpon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Earlianum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Xanthomonas Campestris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Alternaria </a:t>
                      </a:r>
                      <a:r>
                        <a:rPr lang="en-US" sz="1050" dirty="0" err="1">
                          <a:effectLst/>
                        </a:rPr>
                        <a:t>Solani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Phytophthora </a:t>
                      </a:r>
                      <a:r>
                        <a:rPr lang="en-US" sz="1050" dirty="0" err="1">
                          <a:effectLst/>
                        </a:rPr>
                        <a:t>Infestans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Mycovellosiella</a:t>
                      </a:r>
                      <a:r>
                        <a:rPr lang="en-US" sz="1050" dirty="0">
                          <a:effectLst/>
                        </a:rPr>
                        <a:t> Fulva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Septoria </a:t>
                      </a:r>
                      <a:r>
                        <a:rPr lang="en-US" sz="1050" dirty="0" err="1">
                          <a:effectLst/>
                        </a:rPr>
                        <a:t>Lycopersici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Tetranychidae Spp.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Corynespora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Cassiicola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TYLCV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Tomv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-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630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275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1645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1502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1052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854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1192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985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1162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1180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1383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1076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423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5507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2297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360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997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1478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1000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1000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152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5090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1835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1109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456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2127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1000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1909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952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1771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1676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1404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5357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1591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54305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3736" marR="43736" marT="0" marB="0"/>
                </a:tc>
                <a:extLst>
                  <a:ext uri="{0D108BD9-81ED-4DB2-BD59-A6C34878D82A}">
                    <a16:rowId xmlns:a16="http://schemas.microsoft.com/office/drawing/2014/main" val="390068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8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942DD-F285-47A3-B356-A9B155BC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8"/>
            <a:ext cx="8596668" cy="757806"/>
          </a:xfrm>
        </p:spPr>
        <p:txBody>
          <a:bodyPr>
            <a:normAutofit/>
          </a:bodyPr>
          <a:lstStyle/>
          <a:p>
            <a:r>
              <a:rPr lang="en-US" dirty="0"/>
              <a:t>Dataset 2: IPM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B9DA78-AF9D-421C-9128-0EF300F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627"/>
            <a:ext cx="8596668" cy="1656342"/>
          </a:xfrm>
        </p:spPr>
        <p:txBody>
          <a:bodyPr>
            <a:normAutofit/>
          </a:bodyPr>
          <a:lstStyle/>
          <a:p>
            <a:r>
              <a:rPr lang="en-US" dirty="0"/>
              <a:t>This dataset has total 118 different images of different plant leaves</a:t>
            </a:r>
          </a:p>
          <a:p>
            <a:r>
              <a:rPr lang="en-US" dirty="0"/>
              <a:t>Total 19 classes of diseases and healthy crops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65E6EF-9245-4B8F-A3F3-0C7F13663B6D}"/>
              </a:ext>
            </a:extLst>
          </p:cNvPr>
          <p:cNvSpPr txBox="1">
            <a:spLocks/>
          </p:cNvSpPr>
          <p:nvPr/>
        </p:nvSpPr>
        <p:spPr>
          <a:xfrm>
            <a:off x="677334" y="3224192"/>
            <a:ext cx="8596668" cy="757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Dataset 3: Bing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6A17FA-41DB-4FC5-B46A-93073D08F68D}"/>
              </a:ext>
            </a:extLst>
          </p:cNvPr>
          <p:cNvSpPr txBox="1">
            <a:spLocks/>
          </p:cNvSpPr>
          <p:nvPr/>
        </p:nvSpPr>
        <p:spPr>
          <a:xfrm>
            <a:off x="677334" y="4233221"/>
            <a:ext cx="8596668" cy="1583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dataset has total 55 different images of different plant leaves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Total 24 classes of diseases and healthy crops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4CA64F-2B28-42AA-BD22-18D218EF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58747"/>
              </p:ext>
            </p:extLst>
          </p:nvPr>
        </p:nvGraphicFramePr>
        <p:xfrm>
          <a:off x="167753" y="1308101"/>
          <a:ext cx="5626100" cy="54625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6349">
                  <a:extLst>
                    <a:ext uri="{9D8B030D-6E8A-4147-A177-3AD203B41FA5}">
                      <a16:colId xmlns:a16="http://schemas.microsoft.com/office/drawing/2014/main" val="1194314182"/>
                    </a:ext>
                  </a:extLst>
                </a:gridCol>
                <a:gridCol w="1641696">
                  <a:extLst>
                    <a:ext uri="{9D8B030D-6E8A-4147-A177-3AD203B41FA5}">
                      <a16:colId xmlns:a16="http://schemas.microsoft.com/office/drawing/2014/main" val="1165128909"/>
                    </a:ext>
                  </a:extLst>
                </a:gridCol>
                <a:gridCol w="2624013">
                  <a:extLst>
                    <a:ext uri="{9D8B030D-6E8A-4147-A177-3AD203B41FA5}">
                      <a16:colId xmlns:a16="http://schemas.microsoft.com/office/drawing/2014/main" val="3667881983"/>
                    </a:ext>
                  </a:extLst>
                </a:gridCol>
                <a:gridCol w="854042">
                  <a:extLst>
                    <a:ext uri="{9D8B030D-6E8A-4147-A177-3AD203B41FA5}">
                      <a16:colId xmlns:a16="http://schemas.microsoft.com/office/drawing/2014/main" val="2266461113"/>
                    </a:ext>
                  </a:extLst>
                </a:gridCol>
              </a:tblGrid>
              <a:tr h="3672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Plant Common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Disease Common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Images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extLst>
                  <a:ext uri="{0D108BD9-81ED-4DB2-BD59-A6C34878D82A}">
                    <a16:rowId xmlns:a16="http://schemas.microsoft.com/office/drawing/2014/main" val="3560923661"/>
                  </a:ext>
                </a:extLst>
              </a:tr>
              <a:tr h="49667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C4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C16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C24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C33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C34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C36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Cherry (including sour)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Orange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Peach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Pepper bell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Raspberry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Strawberry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 scab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Black rot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Cedar apple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Cerespora</a:t>
                      </a:r>
                      <a:r>
                        <a:rPr lang="en-US" sz="1200" dirty="0">
                          <a:effectLst/>
                        </a:rPr>
                        <a:t> leaf spot gray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Common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Northern Leaf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Haunglongbing</a:t>
                      </a:r>
                      <a:r>
                        <a:rPr lang="en-US" sz="1200" dirty="0">
                          <a:effectLst/>
                        </a:rPr>
                        <a:t> (Citrus greening)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Late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Leaf mold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Septoria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Spider mites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Target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 yellow Leaf Curl Virus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4575" marR="54575" marT="0" marB="0"/>
                </a:tc>
                <a:extLst>
                  <a:ext uri="{0D108BD9-81ED-4DB2-BD59-A6C34878D82A}">
                    <a16:rowId xmlns:a16="http://schemas.microsoft.com/office/drawing/2014/main" val="30446579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5DD17E-2BEC-409A-A1E0-D51EDF02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18530"/>
              </p:ext>
            </p:extLst>
          </p:nvPr>
        </p:nvGraphicFramePr>
        <p:xfrm>
          <a:off x="6096000" y="1308101"/>
          <a:ext cx="5928247" cy="54625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9738">
                  <a:extLst>
                    <a:ext uri="{9D8B030D-6E8A-4147-A177-3AD203B41FA5}">
                      <a16:colId xmlns:a16="http://schemas.microsoft.com/office/drawing/2014/main" val="3904699118"/>
                    </a:ext>
                  </a:extLst>
                </a:gridCol>
                <a:gridCol w="1876073">
                  <a:extLst>
                    <a:ext uri="{9D8B030D-6E8A-4147-A177-3AD203B41FA5}">
                      <a16:colId xmlns:a16="http://schemas.microsoft.com/office/drawing/2014/main" val="2825641420"/>
                    </a:ext>
                  </a:extLst>
                </a:gridCol>
                <a:gridCol w="2418022">
                  <a:extLst>
                    <a:ext uri="{9D8B030D-6E8A-4147-A177-3AD203B41FA5}">
                      <a16:colId xmlns:a16="http://schemas.microsoft.com/office/drawing/2014/main" val="2069701771"/>
                    </a:ext>
                  </a:extLst>
                </a:gridCol>
                <a:gridCol w="1074414">
                  <a:extLst>
                    <a:ext uri="{9D8B030D-6E8A-4147-A177-3AD203B41FA5}">
                      <a16:colId xmlns:a16="http://schemas.microsoft.com/office/drawing/2014/main" val="20494531"/>
                    </a:ext>
                  </a:extLst>
                </a:gridCol>
              </a:tblGrid>
              <a:tr h="406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Plant Common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Disease Common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Images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0076411"/>
                  </a:ext>
                </a:extLst>
              </a:tr>
              <a:tr h="5055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Cherry (including sour)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Corn (maize)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Grape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Orange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Peach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Pepper bell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Potato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Strawberry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Tomato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Apple scab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Black rot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Cedar apple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Powdery mildew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Cerespora</a:t>
                      </a:r>
                      <a:r>
                        <a:rPr lang="en-US" sz="1200" dirty="0">
                          <a:effectLst/>
                        </a:rPr>
                        <a:t> leaf spot gray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Common rust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Northern Leaf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Black rot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Leaf blight (</a:t>
                      </a:r>
                      <a:r>
                        <a:rPr lang="en-US" sz="1200" dirty="0" err="1">
                          <a:effectLst/>
                        </a:rPr>
                        <a:t>Isariopsis</a:t>
                      </a:r>
                      <a:r>
                        <a:rPr lang="en-US" sz="1200" dirty="0">
                          <a:effectLst/>
                        </a:rPr>
                        <a:t> Leaf Spot)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Haunglongbin</a:t>
                      </a:r>
                      <a:r>
                        <a:rPr lang="en-US" sz="1200" dirty="0">
                          <a:effectLst/>
                        </a:rPr>
                        <a:t> (Citrus greening)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Leaf scorch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Bacterial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Late blight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Leaf Mold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Septoria Leaf Spot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31423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33035BA-6A0B-41DB-B75B-A5AB06FD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53" y="385088"/>
            <a:ext cx="5626100" cy="7578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Bing Dataset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B2826A-922B-4D95-A294-75CF4DB5E6CA}"/>
              </a:ext>
            </a:extLst>
          </p:cNvPr>
          <p:cNvSpPr txBox="1">
            <a:spLocks/>
          </p:cNvSpPr>
          <p:nvPr/>
        </p:nvSpPr>
        <p:spPr>
          <a:xfrm>
            <a:off x="6095999" y="385088"/>
            <a:ext cx="5928248" cy="75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IPM Dataset</a:t>
            </a:r>
          </a:p>
        </p:txBody>
      </p:sp>
    </p:spTree>
    <p:extLst>
      <p:ext uri="{BB962C8B-B14F-4D97-AF65-F5344CB8AC3E}">
        <p14:creationId xmlns:p14="http://schemas.microsoft.com/office/powerpoint/2010/main" val="6934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5FD402-ECF7-49D3-9348-E43835B93513}"/>
              </a:ext>
            </a:extLst>
          </p:cNvPr>
          <p:cNvSpPr>
            <a:spLocks noGrp="1"/>
          </p:cNvSpPr>
          <p:nvPr/>
        </p:nvSpPr>
        <p:spPr>
          <a:xfrm>
            <a:off x="807474" y="127000"/>
            <a:ext cx="10577052" cy="1129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F551CD-9083-4F65-A8B0-AE8FF389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74" y="1780698"/>
            <a:ext cx="9418894" cy="4368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between different learning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with PV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with IPM and Bing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Disease identification based on common names of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Retesting IPM and Bing Dataset by using new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our model on completely unseen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our model to classify healthy and unhealthy plants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464D-F4EB-49B5-812F-B3BCE83C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CNN architectures: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E61B-1982-4D4F-96DA-972E5917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930400"/>
            <a:ext cx="9854464" cy="3449983"/>
          </a:xfrm>
        </p:spPr>
        <p:txBody>
          <a:bodyPr>
            <a:noAutofit/>
          </a:bodyPr>
          <a:lstStyle/>
          <a:p>
            <a:r>
              <a:rPr lang="en-US" sz="3600" dirty="0" err="1"/>
              <a:t>NASNetLarge</a:t>
            </a:r>
            <a:r>
              <a:rPr lang="en-US" sz="3600" dirty="0"/>
              <a:t> (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88,949,818</a:t>
            </a:r>
            <a:r>
              <a:rPr lang="en-US" sz="3600" dirty="0"/>
              <a:t>)</a:t>
            </a:r>
          </a:p>
          <a:p>
            <a:r>
              <a:rPr lang="en-US" sz="3600" dirty="0"/>
              <a:t>VGG16 (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22,910,480</a:t>
            </a:r>
            <a:r>
              <a:rPr lang="en-US" sz="3600" dirty="0"/>
              <a:t>)</a:t>
            </a:r>
          </a:p>
          <a:p>
            <a:r>
              <a:rPr lang="en-US" sz="3600" dirty="0"/>
              <a:t>EfficientNetB0 (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5,330,571</a:t>
            </a:r>
            <a:r>
              <a:rPr lang="en-US" sz="3600" dirty="0"/>
              <a:t>)</a:t>
            </a:r>
          </a:p>
          <a:p>
            <a:r>
              <a:rPr lang="en-US" sz="3600" dirty="0"/>
              <a:t>InceptionResNetV2 (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55,873,736</a:t>
            </a:r>
            <a:r>
              <a:rPr lang="en-US" sz="3600" dirty="0"/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4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8DC1-6057-428F-A7A4-F069A5F8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840"/>
            <a:ext cx="12192000" cy="50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1D7E77D49A6438778B5F1DF6E25AF" ma:contentTypeVersion="8" ma:contentTypeDescription="Create a new document." ma:contentTypeScope="" ma:versionID="c163855844eef9b00c5f1c4e6f301e7d">
  <xsd:schema xmlns:xsd="http://www.w3.org/2001/XMLSchema" xmlns:xs="http://www.w3.org/2001/XMLSchema" xmlns:p="http://schemas.microsoft.com/office/2006/metadata/properties" xmlns:ns2="936039cd-d877-46a8-b7fe-7d771898f39c" targetNamespace="http://schemas.microsoft.com/office/2006/metadata/properties" ma:root="true" ma:fieldsID="646dd0bb7741adcab14149f898ee2329" ns2:_="">
    <xsd:import namespace="936039cd-d877-46a8-b7fe-7d771898f3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039cd-d877-46a8-b7fe-7d771898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F3F8F-5893-473B-A7D0-1DD6FF8F0A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CBA6C3-26A1-4B43-9659-265B19B13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039cd-d877-46a8-b7fe-7d771898f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2C5F95-632A-4F6F-BF56-6FBA6F9133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1466</Words>
  <Application>Microsoft Office PowerPoint</Application>
  <PresentationFormat>Widescreen</PresentationFormat>
  <Paragraphs>887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 3</vt:lpstr>
      <vt:lpstr>Office Theme</vt:lpstr>
      <vt:lpstr>Plant Disease Detection using Deep Neural Network</vt:lpstr>
      <vt:lpstr>Datasets We have used</vt:lpstr>
      <vt:lpstr>Dataset 1: Plant Village </vt:lpstr>
      <vt:lpstr>PowerPoint Presentation</vt:lpstr>
      <vt:lpstr>Dataset 2: IPM Dataset</vt:lpstr>
      <vt:lpstr>Bing Dataset</vt:lpstr>
      <vt:lpstr>PowerPoint Presentation</vt:lpstr>
      <vt:lpstr>CNN architectures:</vt:lpstr>
      <vt:lpstr>PowerPoint Presentation</vt:lpstr>
      <vt:lpstr>Comparison of Different Architectures</vt:lpstr>
      <vt:lpstr>Disease identification based on common names of disease</vt:lpstr>
      <vt:lpstr>Retesting IPM and Bing Dataset by using new approach</vt:lpstr>
      <vt:lpstr>Evaluate our model on completely unseen crops </vt:lpstr>
      <vt:lpstr>Performance of our models on completely unseen crops</vt:lpstr>
      <vt:lpstr>Evaluate our model to classify Unseen healthy or unhealthy plants </vt:lpstr>
      <vt:lpstr>Difficulties</vt:lpstr>
      <vt:lpstr>Future Plans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Plant Disease Detection using Deep Learning</dc:title>
  <dc:creator>Monir Hossain</dc:creator>
  <cp:lastModifiedBy>Monir Hossain</cp:lastModifiedBy>
  <cp:revision>68</cp:revision>
  <dcterms:created xsi:type="dcterms:W3CDTF">2021-06-14T17:24:14Z</dcterms:created>
  <dcterms:modified xsi:type="dcterms:W3CDTF">2021-07-27T09:27:20Z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0x0101008551D7E77D49A6438778B5F1DF6E25AF</vt:lpwstr>
  </property>
</Properties>
</file>