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sldIdLst>
    <p:sldId id="256" r:id="rId5"/>
    <p:sldId id="273" r:id="rId6"/>
    <p:sldId id="267" r:id="rId7"/>
    <p:sldId id="279" r:id="rId8"/>
    <p:sldId id="274" r:id="rId9"/>
    <p:sldId id="280" r:id="rId10"/>
    <p:sldId id="282" r:id="rId11"/>
    <p:sldId id="268" r:id="rId12"/>
    <p:sldId id="269" r:id="rId13"/>
    <p:sldId id="257" r:id="rId14"/>
    <p:sldId id="259" r:id="rId15"/>
    <p:sldId id="260" r:id="rId16"/>
    <p:sldId id="262" r:id="rId17"/>
    <p:sldId id="263" r:id="rId18"/>
    <p:sldId id="264" r:id="rId19"/>
    <p:sldId id="297" r:id="rId20"/>
    <p:sldId id="295" r:id="rId21"/>
    <p:sldId id="296" r:id="rId22"/>
    <p:sldId id="292" r:id="rId23"/>
    <p:sldId id="294" r:id="rId24"/>
    <p:sldId id="30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79DC92-58B5-4444-A28D-6577FDC197FB}" v="1" dt="2021-07-10T18:00:33.847"/>
    <p1510:client id="{B429451D-E19E-4473-8D1C-B980C50DCB2B}" v="1" dt="2021-07-10T17:38:40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706077 - Kazi Ishrak Ahmed" userId="S::1706077@eee.buet.ac.bd::0d954386-8013-4b76-9f96-b0c5b59e9bc3" providerId="AD" clId="Web-{B429451D-E19E-4473-8D1C-B980C50DCB2B}"/>
    <pc:docChg chg="delSld">
      <pc:chgData name="1706077 - Kazi Ishrak Ahmed" userId="S::1706077@eee.buet.ac.bd::0d954386-8013-4b76-9f96-b0c5b59e9bc3" providerId="AD" clId="Web-{B429451D-E19E-4473-8D1C-B980C50DCB2B}" dt="2021-07-10T17:38:40.760" v="0"/>
      <pc:docMkLst>
        <pc:docMk/>
      </pc:docMkLst>
      <pc:sldChg chg="del">
        <pc:chgData name="1706077 - Kazi Ishrak Ahmed" userId="S::1706077@eee.buet.ac.bd::0d954386-8013-4b76-9f96-b0c5b59e9bc3" providerId="AD" clId="Web-{B429451D-E19E-4473-8D1C-B980C50DCB2B}" dt="2021-07-10T17:38:40.760" v="0"/>
        <pc:sldMkLst>
          <pc:docMk/>
          <pc:sldMk cId="4177597677" sldId="288"/>
        </pc:sldMkLst>
      </pc:sldChg>
    </pc:docChg>
  </pc:docChgLst>
  <pc:docChgLst>
    <pc:chgData name="1706077 - Kazi Ishrak Ahmed" userId="S::1706077@eee.buet.ac.bd::0d954386-8013-4b76-9f96-b0c5b59e9bc3" providerId="AD" clId="Web-{9179DC92-58B5-4444-A28D-6577FDC197FB}"/>
    <pc:docChg chg="delSld">
      <pc:chgData name="1706077 - Kazi Ishrak Ahmed" userId="S::1706077@eee.buet.ac.bd::0d954386-8013-4b76-9f96-b0c5b59e9bc3" providerId="AD" clId="Web-{9179DC92-58B5-4444-A28D-6577FDC197FB}" dt="2021-07-10T18:00:33.847" v="0"/>
      <pc:docMkLst>
        <pc:docMk/>
      </pc:docMkLst>
      <pc:sldChg chg="del">
        <pc:chgData name="1706077 - Kazi Ishrak Ahmed" userId="S::1706077@eee.buet.ac.bd::0d954386-8013-4b76-9f96-b0c5b59e9bc3" providerId="AD" clId="Web-{9179DC92-58B5-4444-A28D-6577FDC197FB}" dt="2021-07-10T18:00:33.847" v="0"/>
        <pc:sldMkLst>
          <pc:docMk/>
          <pc:sldMk cId="3923680601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7F01-369A-4BEB-89E9-6D37C930B316}" type="datetimeFigureOut">
              <a:rPr lang="en-001" smtClean="0"/>
              <a:t>07/10/2021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DA46-3A49-4342-B3DA-B311621AFE17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47214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7F01-369A-4BEB-89E9-6D37C930B316}" type="datetimeFigureOut">
              <a:rPr lang="en-001" smtClean="0"/>
              <a:t>07/10/2021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DA46-3A49-4342-B3DA-B311621AFE17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33388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7F01-369A-4BEB-89E9-6D37C930B316}" type="datetimeFigureOut">
              <a:rPr lang="en-001" smtClean="0"/>
              <a:t>07/10/2021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DA46-3A49-4342-B3DA-B311621AFE17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150417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7F01-369A-4BEB-89E9-6D37C930B316}" type="datetimeFigureOut">
              <a:rPr lang="en-001" smtClean="0"/>
              <a:t>07/10/2021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DA46-3A49-4342-B3DA-B311621AFE17}" type="slidenum">
              <a:rPr lang="en-001" smtClean="0"/>
              <a:t>‹#›</a:t>
            </a:fld>
            <a:endParaRPr lang="en-001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2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7F01-369A-4BEB-89E9-6D37C930B316}" type="datetimeFigureOut">
              <a:rPr lang="en-001" smtClean="0"/>
              <a:t>07/10/2021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DA46-3A49-4342-B3DA-B311621AFE17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062126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7F01-369A-4BEB-89E9-6D37C930B316}" type="datetimeFigureOut">
              <a:rPr lang="en-001" smtClean="0"/>
              <a:t>07/10/2021</a:t>
            </a:fld>
            <a:endParaRPr lang="en-00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DA46-3A49-4342-B3DA-B311621AFE17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454673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7F01-369A-4BEB-89E9-6D37C930B316}" type="datetimeFigureOut">
              <a:rPr lang="en-001" smtClean="0"/>
              <a:t>07/10/2021</a:t>
            </a:fld>
            <a:endParaRPr lang="en-00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DA46-3A49-4342-B3DA-B311621AFE17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699949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7F01-369A-4BEB-89E9-6D37C930B316}" type="datetimeFigureOut">
              <a:rPr lang="en-001" smtClean="0"/>
              <a:t>07/10/2021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DA46-3A49-4342-B3DA-B311621AFE17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70429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7F01-369A-4BEB-89E9-6D37C930B316}" type="datetimeFigureOut">
              <a:rPr lang="en-001" smtClean="0"/>
              <a:t>07/10/2021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DA46-3A49-4342-B3DA-B311621AFE17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41509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7F01-369A-4BEB-89E9-6D37C930B316}" type="datetimeFigureOut">
              <a:rPr lang="en-001" smtClean="0"/>
              <a:t>07/10/2021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DA46-3A49-4342-B3DA-B311621AFE17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29377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7F01-369A-4BEB-89E9-6D37C930B316}" type="datetimeFigureOut">
              <a:rPr lang="en-001" smtClean="0"/>
              <a:t>07/10/2021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DA46-3A49-4342-B3DA-B311621AFE17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07159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7F01-369A-4BEB-89E9-6D37C930B316}" type="datetimeFigureOut">
              <a:rPr lang="en-001" smtClean="0"/>
              <a:t>07/10/2021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DA46-3A49-4342-B3DA-B311621AFE17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98864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7F01-369A-4BEB-89E9-6D37C930B316}" type="datetimeFigureOut">
              <a:rPr lang="en-001" smtClean="0"/>
              <a:t>07/10/2021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DA46-3A49-4342-B3DA-B311621AFE17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13508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7F01-369A-4BEB-89E9-6D37C930B316}" type="datetimeFigureOut">
              <a:rPr lang="en-001" smtClean="0"/>
              <a:t>07/10/2021</a:t>
            </a:fld>
            <a:endParaRPr lang="en-00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DA46-3A49-4342-B3DA-B311621AFE17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3304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7F01-369A-4BEB-89E9-6D37C930B316}" type="datetimeFigureOut">
              <a:rPr lang="en-001" smtClean="0"/>
              <a:t>07/10/2021</a:t>
            </a:fld>
            <a:endParaRPr lang="en-00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DA46-3A49-4342-B3DA-B311621AFE17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10395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7F01-369A-4BEB-89E9-6D37C930B316}" type="datetimeFigureOut">
              <a:rPr lang="en-001" smtClean="0"/>
              <a:t>07/10/2021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DA46-3A49-4342-B3DA-B311621AFE17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04851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7F01-369A-4BEB-89E9-6D37C930B316}" type="datetimeFigureOut">
              <a:rPr lang="en-001" smtClean="0"/>
              <a:t>07/10/2021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DA46-3A49-4342-B3DA-B311621AFE17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8594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97F01-369A-4BEB-89E9-6D37C930B316}" type="datetimeFigureOut">
              <a:rPr lang="en-001" smtClean="0"/>
              <a:t>07/10/2021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FDA46-3A49-4342-B3DA-B311621AFE17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39422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1BE2-F61B-4FA0-939D-805F7244F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923544"/>
            <a:ext cx="9001462" cy="2887285"/>
          </a:xfrm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36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Study of different multiplexing techniques and comparison among them:</a:t>
            </a:r>
            <a:br>
              <a:rPr lang="en-GB" sz="31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kumimoji="0" lang="en-SG" sz="3100" b="1" i="0" u="none" strike="noStrike" kern="1200" cap="none" spc="0" normalizeH="0" baseline="0" noProof="0" dirty="0">
                <a:ln>
                  <a:noFill/>
                </a:ln>
                <a:solidFill>
                  <a:srgbClr val="9A66CA">
                    <a:lumMod val="20000"/>
                    <a:lumOff val="80000"/>
                  </a:srgb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FDM, CDM &amp; TDM</a:t>
            </a:r>
            <a:br>
              <a:rPr kumimoji="0" lang="en-SG" sz="1000" b="1" i="0" u="none" strike="noStrike" kern="1200" cap="none" spc="0" normalizeH="0" baseline="0" noProof="0" dirty="0">
                <a:ln>
                  <a:noFill/>
                </a:ln>
                <a:solidFill>
                  <a:srgbClr val="9A66CA">
                    <a:lumMod val="20000"/>
                    <a:lumOff val="80000"/>
                  </a:srgb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001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092F1-6917-4780-B44F-96B0C6898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59819"/>
            <a:ext cx="9001462" cy="2776491"/>
          </a:xfrm>
        </p:spPr>
        <p:txBody>
          <a:bodyPr>
            <a:noAutofit/>
          </a:bodyPr>
          <a:lstStyle/>
          <a:p>
            <a:pPr algn="l"/>
            <a:r>
              <a:rPr lang="en-SG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l"/>
            <a:r>
              <a:rPr lang="en-SG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Md. </a:t>
            </a:r>
            <a:r>
              <a:rPr lang="en-SG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Sabbir</a:t>
            </a:r>
            <a:r>
              <a:rPr lang="en-SG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Hossen</a:t>
            </a:r>
            <a:r>
              <a:rPr lang="en-SG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Id: 1706074</a:t>
            </a:r>
          </a:p>
          <a:p>
            <a:pPr algn="l"/>
            <a:r>
              <a:rPr lang="en-SG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SG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Ahadur</a:t>
            </a:r>
            <a:r>
              <a:rPr lang="en-SG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Rahman; Id: 1706075</a:t>
            </a:r>
          </a:p>
          <a:p>
            <a:pPr algn="l"/>
            <a:r>
              <a:rPr lang="en-SG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Khandaker Khairuzzaman; Id: 1706076</a:t>
            </a:r>
          </a:p>
          <a:p>
            <a:pPr algn="l"/>
            <a:r>
              <a:rPr lang="en-SG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SG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Kazi</a:t>
            </a:r>
            <a:r>
              <a:rPr lang="en-SG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Ishrak</a:t>
            </a:r>
            <a:r>
              <a:rPr lang="en-SG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Ahmed; Id: 1706077</a:t>
            </a:r>
            <a:endParaRPr lang="en-001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3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4E22-2E20-4F43-B0AD-5AF6EDD3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TDM</a:t>
            </a:r>
            <a:endParaRPr lang="en-001" sz="3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1340B-B95F-4EF4-8C9C-F15F6836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29229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multiplexing technique by which multiple data signals can be transmitted over a common communication channel in different time slots</a:t>
            </a:r>
            <a:endParaRPr lang="en-001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9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C56F-4DAA-4203-A866-9154CB8A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  <a:endParaRPr lang="en-00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7E7541-9396-43B7-BB9A-2005EBEF2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540" y="2059619"/>
            <a:ext cx="7838981" cy="333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7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756F-A63F-409A-A554-53392238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Simulation process and model diagram</a:t>
            </a:r>
            <a:endParaRPr lang="en-001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600BA-73C4-41F5-8860-DDCA6799A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72" y="1864311"/>
            <a:ext cx="10364409" cy="45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0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0CBA-DB99-479F-97E9-9ABC57D7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Message signal</a:t>
            </a:r>
            <a:endParaRPr lang="en-00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F64A0-F7AD-4A98-91E3-51901C834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773" y="1828800"/>
            <a:ext cx="9712171" cy="3962400"/>
          </a:xfrm>
        </p:spPr>
      </p:pic>
    </p:spTree>
    <p:extLst>
      <p:ext uri="{BB962C8B-B14F-4D97-AF65-F5344CB8AC3E}">
        <p14:creationId xmlns:p14="http://schemas.microsoft.com/office/powerpoint/2010/main" val="28055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73EA-FACD-4590-9DF6-A6B996E8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Multiplexed output</a:t>
            </a:r>
            <a:endParaRPr lang="en-00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4DE539-AA52-4528-B62E-7F45DBA093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070" y="2095500"/>
            <a:ext cx="7842334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07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CBF3-207C-437F-86C1-D182C639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Recovered signals</a:t>
            </a:r>
            <a:endParaRPr lang="en-00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11EDEA-41ED-403F-AF18-111318CA01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070" y="2095500"/>
            <a:ext cx="7842334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4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7752-E417-488E-96FF-017F7FF8D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12" y="689499"/>
            <a:ext cx="10353761" cy="1326321"/>
          </a:xfrm>
        </p:spPr>
        <p:txBody>
          <a:bodyPr>
            <a:normAutofit/>
          </a:bodyPr>
          <a:lstStyle/>
          <a:p>
            <a:r>
              <a:rPr lang="en-SG" sz="3200" dirty="0"/>
              <a:t>CDM</a:t>
            </a:r>
            <a:endParaRPr lang="en-001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0750-C45C-4E07-8D3E-96E6CF60B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838" y="2584336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networking technique in which multiple data signals are combined for simultaneous transmission over a common frequency band</a:t>
            </a:r>
            <a:endParaRPr lang="en-001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77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167" y="583007"/>
            <a:ext cx="3387044" cy="835813"/>
          </a:xfrm>
        </p:spPr>
        <p:txBody>
          <a:bodyPr>
            <a:normAutofit/>
          </a:bodyPr>
          <a:lstStyle/>
          <a:p>
            <a:r>
              <a:rPr lang="en-US" sz="3200" dirty="0"/>
              <a:t>example</a:t>
            </a:r>
          </a:p>
        </p:txBody>
      </p:sp>
      <p:pic>
        <p:nvPicPr>
          <p:cNvPr id="1026" name="Picture 2" descr="CDMA basic transmitter receiver matlab code | CDMA matlab source co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1522" y="2095500"/>
            <a:ext cx="6539431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21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5522" y="438144"/>
            <a:ext cx="4832667" cy="1000039"/>
          </a:xfrm>
        </p:spPr>
        <p:txBody>
          <a:bodyPr>
            <a:noAutofit/>
          </a:bodyPr>
          <a:lstStyle/>
          <a:p>
            <a:r>
              <a:rPr lang="en-US" sz="2800" dirty="0"/>
              <a:t>Simulation model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D99E4-1E1D-4B91-9C51-D236615F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6" y="1788012"/>
            <a:ext cx="10333608" cy="447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5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DF89-9265-4B5B-948D-EC429DE8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Transmitter &amp; Receiver Output</a:t>
            </a:r>
            <a:endParaRPr lang="en-001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90C811-DE19-4563-BBB4-73C01990E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32" y="1757778"/>
            <a:ext cx="8380520" cy="4270159"/>
          </a:xfrm>
        </p:spPr>
      </p:pic>
    </p:spTree>
    <p:extLst>
      <p:ext uri="{BB962C8B-B14F-4D97-AF65-F5344CB8AC3E}">
        <p14:creationId xmlns:p14="http://schemas.microsoft.com/office/powerpoint/2010/main" val="149708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5A43-FF5B-400F-AED0-6FEEF90A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76" y="813786"/>
            <a:ext cx="10353761" cy="1326321"/>
          </a:xfrm>
        </p:spPr>
        <p:txBody>
          <a:bodyPr/>
          <a:lstStyle/>
          <a:p>
            <a:r>
              <a:rPr lang="en-SG" dirty="0" err="1"/>
              <a:t>fdm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47BF-FC16-4CAB-93C4-80320A2E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859" y="2628725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multiplexing technique in which multiple separate information signals can be transmitted over a single communication channel by occupying different frequency slots within common channel bandwidth</a:t>
            </a:r>
            <a:endParaRPr lang="en-001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30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1931-E47B-4602-974F-F4D668EE6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896" y="-97654"/>
            <a:ext cx="10353761" cy="1326321"/>
          </a:xfrm>
        </p:spPr>
        <p:txBody>
          <a:bodyPr>
            <a:normAutofit/>
          </a:bodyPr>
          <a:lstStyle/>
          <a:p>
            <a:r>
              <a:rPr lang="en-SG" sz="3200" dirty="0"/>
              <a:t>comparison</a:t>
            </a:r>
            <a:endParaRPr lang="en-001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82415D-6116-4B5A-A7B5-41EF54BC4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797390"/>
              </p:ext>
            </p:extLst>
          </p:nvPr>
        </p:nvGraphicFramePr>
        <p:xfrm>
          <a:off x="1047565" y="1228667"/>
          <a:ext cx="10310453" cy="487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003">
                  <a:extLst>
                    <a:ext uri="{9D8B030D-6E8A-4147-A177-3AD203B41FA5}">
                      <a16:colId xmlns:a16="http://schemas.microsoft.com/office/drawing/2014/main" val="2668279979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981507476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1232838104"/>
                    </a:ext>
                  </a:extLst>
                </a:gridCol>
              </a:tblGrid>
              <a:tr h="609970">
                <a:tc>
                  <a:txBody>
                    <a:bodyPr/>
                    <a:lstStyle/>
                    <a:p>
                      <a:r>
                        <a:rPr lang="en-SG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FDM</a:t>
                      </a:r>
                      <a:endParaRPr lang="en-001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TDM</a:t>
                      </a:r>
                      <a:endParaRPr lang="en-0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CDM</a:t>
                      </a:r>
                      <a:endParaRPr lang="en-0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772428"/>
                  </a:ext>
                </a:extLst>
              </a:tr>
              <a:tr h="6099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this, sharing of bandwidth among different stations takes place</a:t>
                      </a:r>
                      <a:endParaRPr lang="en-0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this, only the sharing of time of satellite transponder takes place</a:t>
                      </a:r>
                      <a:endParaRPr lang="en-0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this, there is sharing of both i.e. bandwidth and time among different stations takes place</a:t>
                      </a:r>
                      <a:endParaRPr lang="en-0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74643"/>
                  </a:ext>
                </a:extLst>
              </a:tr>
              <a:tr h="6099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need of any codeword.</a:t>
                      </a:r>
                      <a:endParaRPr lang="en-0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need of any codeword.</a:t>
                      </a:r>
                      <a:endParaRPr lang="en-0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Codeword is necessary</a:t>
                      </a:r>
                      <a:endParaRPr lang="en-0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98886"/>
                  </a:ext>
                </a:extLst>
              </a:tr>
              <a:tr h="6099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this, there is only a need for guard bands between the adjacent channels</a:t>
                      </a:r>
                      <a:endParaRPr lang="en-0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this, a guard time of the adjacent slots is necessary</a:t>
                      </a:r>
                      <a:endParaRPr lang="en-0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this, both guard bands and guard time are necessary</a:t>
                      </a:r>
                      <a:endParaRPr lang="en-0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58939"/>
                  </a:ext>
                </a:extLst>
              </a:tr>
              <a:tr h="609970">
                <a:tc>
                  <a:txBody>
                    <a:bodyPr/>
                    <a:lstStyle/>
                    <a:p>
                      <a:r>
                        <a:rPr lang="en-S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Synchronization is not required</a:t>
                      </a:r>
                      <a:endParaRPr lang="en-0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Synchronization is required</a:t>
                      </a:r>
                      <a:endParaRPr lang="en-0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Synchronization is not required</a:t>
                      </a:r>
                      <a:endParaRPr lang="en-0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658890"/>
                  </a:ext>
                </a:extLst>
              </a:tr>
              <a:tr h="6099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rate of data is low</a:t>
                      </a:r>
                      <a:endParaRPr lang="en-0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rate of data is medium</a:t>
                      </a:r>
                      <a:endParaRPr lang="en-0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rate of data is high</a:t>
                      </a:r>
                      <a:endParaRPr lang="en-0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13357"/>
                  </a:ext>
                </a:extLst>
              </a:tr>
              <a:tr h="60997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little flexible</a:t>
                      </a:r>
                      <a:endParaRPr lang="en-0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moderate flexible</a:t>
                      </a:r>
                      <a:endParaRPr lang="en-0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highly flexible</a:t>
                      </a:r>
                      <a:endParaRPr lang="en-00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779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644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5538-81B7-49C6-94B9-69571498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en-SG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Thank You</a:t>
            </a:r>
            <a:endParaRPr lang="en-001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6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CDDF-2C21-439F-815C-EC10C27E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  <a:endParaRPr lang="en-00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50315D-5593-4C42-BE90-87E6F537A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950" y="2121763"/>
            <a:ext cx="8078679" cy="37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7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651" y="151090"/>
            <a:ext cx="10353761" cy="1326321"/>
          </a:xfrm>
        </p:spPr>
        <p:txBody>
          <a:bodyPr/>
          <a:lstStyle/>
          <a:p>
            <a:r>
              <a:rPr lang="en-US" sz="3200" dirty="0"/>
              <a:t>Simulink Model diagram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DAD189-C9C8-4428-AB1B-7696D7534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98" y="1571348"/>
            <a:ext cx="10211113" cy="4219852"/>
          </a:xfrm>
        </p:spPr>
      </p:pic>
    </p:spTree>
    <p:extLst>
      <p:ext uri="{BB962C8B-B14F-4D97-AF65-F5344CB8AC3E}">
        <p14:creationId xmlns:p14="http://schemas.microsoft.com/office/powerpoint/2010/main" val="24884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627396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Message signal and carrier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294996"/>
              </p:ext>
            </p:extLst>
          </p:nvPr>
        </p:nvGraphicFramePr>
        <p:xfrm>
          <a:off x="2484647" y="2906788"/>
          <a:ext cx="7375569" cy="2127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123">
                  <a:extLst>
                    <a:ext uri="{9D8B030D-6E8A-4147-A177-3AD203B41FA5}">
                      <a16:colId xmlns:a16="http://schemas.microsoft.com/office/drawing/2014/main" val="3367790462"/>
                    </a:ext>
                  </a:extLst>
                </a:gridCol>
                <a:gridCol w="2629989">
                  <a:extLst>
                    <a:ext uri="{9D8B030D-6E8A-4147-A177-3AD203B41FA5}">
                      <a16:colId xmlns:a16="http://schemas.microsoft.com/office/drawing/2014/main" val="1580353049"/>
                    </a:ext>
                  </a:extLst>
                </a:gridCol>
                <a:gridCol w="3004457">
                  <a:extLst>
                    <a:ext uri="{9D8B030D-6E8A-4147-A177-3AD203B41FA5}">
                      <a16:colId xmlns:a16="http://schemas.microsoft.com/office/drawing/2014/main" val="2283167339"/>
                    </a:ext>
                  </a:extLst>
                </a:gridCol>
              </a:tblGrid>
              <a:tr h="637470">
                <a:tc>
                  <a:txBody>
                    <a:bodyPr/>
                    <a:lstStyle/>
                    <a:p>
                      <a:r>
                        <a:rPr lang="en-US" dirty="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  <a:r>
                        <a:rPr lang="en-US" baseline="0" dirty="0"/>
                        <a:t> 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Carrier signal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0735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Channel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Sin(2*pi*5)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2Cos(2*pi*50)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668560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Channel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Sin(2*pi*10)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2Cos(2*pi*100)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365871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Channel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Sin(2*pi*15)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2Cos(2*pi*150)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585273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Channel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Sin(2*pi*20)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2Cos(2*pi*200)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559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Output of am </a:t>
            </a:r>
            <a:r>
              <a:rPr lang="en-US" sz="3200" dirty="0" err="1"/>
              <a:t>dsb</a:t>
            </a:r>
            <a:r>
              <a:rPr lang="en-US" sz="3200" dirty="0"/>
              <a:t> scope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316" y="1898469"/>
            <a:ext cx="5703524" cy="4336868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627223" y="1898469"/>
            <a:ext cx="5103224" cy="43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4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005" y="392095"/>
            <a:ext cx="9905998" cy="7487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filter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3475" y="719666"/>
            <a:ext cx="11059885" cy="5483724"/>
          </a:xfrm>
        </p:spPr>
        <p:txBody>
          <a:bodyPr/>
          <a:lstStyle/>
          <a:p>
            <a:r>
              <a:rPr lang="en-US" dirty="0"/>
              <a:t>Band pass filter: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Low pass filter: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46215" y="1280160"/>
          <a:ext cx="8821785" cy="238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357">
                  <a:extLst>
                    <a:ext uri="{9D8B030D-6E8A-4147-A177-3AD203B41FA5}">
                      <a16:colId xmlns:a16="http://schemas.microsoft.com/office/drawing/2014/main" val="1477640147"/>
                    </a:ext>
                  </a:extLst>
                </a:gridCol>
                <a:gridCol w="1764357">
                  <a:extLst>
                    <a:ext uri="{9D8B030D-6E8A-4147-A177-3AD203B41FA5}">
                      <a16:colId xmlns:a16="http://schemas.microsoft.com/office/drawing/2014/main" val="1934491560"/>
                    </a:ext>
                  </a:extLst>
                </a:gridCol>
                <a:gridCol w="1764357">
                  <a:extLst>
                    <a:ext uri="{9D8B030D-6E8A-4147-A177-3AD203B41FA5}">
                      <a16:colId xmlns:a16="http://schemas.microsoft.com/office/drawing/2014/main" val="2487626518"/>
                    </a:ext>
                  </a:extLst>
                </a:gridCol>
                <a:gridCol w="1764357">
                  <a:extLst>
                    <a:ext uri="{9D8B030D-6E8A-4147-A177-3AD203B41FA5}">
                      <a16:colId xmlns:a16="http://schemas.microsoft.com/office/drawing/2014/main" val="4065731279"/>
                    </a:ext>
                  </a:extLst>
                </a:gridCol>
                <a:gridCol w="1764357">
                  <a:extLst>
                    <a:ext uri="{9D8B030D-6E8A-4147-A177-3AD203B41FA5}">
                      <a16:colId xmlns:a16="http://schemas.microsoft.com/office/drawing/2014/main" val="2949761349"/>
                    </a:ext>
                  </a:extLst>
                </a:gridCol>
              </a:tblGrid>
              <a:tr h="437170">
                <a:tc>
                  <a:txBody>
                    <a:bodyPr/>
                    <a:lstStyle/>
                    <a:p>
                      <a:r>
                        <a:rPr lang="en-US" dirty="0"/>
                        <a:t>Filter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cutoff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frq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cutoff </a:t>
                      </a:r>
                      <a:r>
                        <a:rPr lang="en-US" dirty="0" err="1"/>
                        <a:t>freq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931587"/>
                  </a:ext>
                </a:extLst>
              </a:tr>
              <a:tr h="437170">
                <a:tc>
                  <a:txBody>
                    <a:bodyPr/>
                    <a:lstStyle/>
                    <a:p>
                      <a:r>
                        <a:rPr lang="en-US" dirty="0"/>
                        <a:t>BPF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Butterworth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82304"/>
                  </a:ext>
                </a:extLst>
              </a:tr>
              <a:tr h="437170">
                <a:tc>
                  <a:txBody>
                    <a:bodyPr/>
                    <a:lstStyle/>
                    <a:p>
                      <a:r>
                        <a:rPr lang="en-US" dirty="0"/>
                        <a:t>BPF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B</a:t>
                      </a:r>
                      <a:r>
                        <a:rPr lang="en-US" dirty="0"/>
                        <a:t>utterworth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09734"/>
                  </a:ext>
                </a:extLst>
              </a:tr>
              <a:tr h="437170">
                <a:tc>
                  <a:txBody>
                    <a:bodyPr/>
                    <a:lstStyle/>
                    <a:p>
                      <a:r>
                        <a:rPr lang="en-US" dirty="0"/>
                        <a:t>BPF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B</a:t>
                      </a:r>
                      <a:r>
                        <a:rPr lang="en-US" dirty="0"/>
                        <a:t>utterworth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54255"/>
                  </a:ext>
                </a:extLst>
              </a:tr>
              <a:tr h="437170">
                <a:tc>
                  <a:txBody>
                    <a:bodyPr/>
                    <a:lstStyle/>
                    <a:p>
                      <a:r>
                        <a:rPr lang="en-US" dirty="0"/>
                        <a:t>BPF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B</a:t>
                      </a:r>
                      <a:r>
                        <a:rPr lang="en-US" dirty="0"/>
                        <a:t>utterworth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9466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46215" y="4171405"/>
          <a:ext cx="8900164" cy="2171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25041">
                  <a:extLst>
                    <a:ext uri="{9D8B030D-6E8A-4147-A177-3AD203B41FA5}">
                      <a16:colId xmlns:a16="http://schemas.microsoft.com/office/drawing/2014/main" val="723613544"/>
                    </a:ext>
                  </a:extLst>
                </a:gridCol>
                <a:gridCol w="2225041">
                  <a:extLst>
                    <a:ext uri="{9D8B030D-6E8A-4147-A177-3AD203B41FA5}">
                      <a16:colId xmlns:a16="http://schemas.microsoft.com/office/drawing/2014/main" val="1841047019"/>
                    </a:ext>
                  </a:extLst>
                </a:gridCol>
                <a:gridCol w="2225041">
                  <a:extLst>
                    <a:ext uri="{9D8B030D-6E8A-4147-A177-3AD203B41FA5}">
                      <a16:colId xmlns:a16="http://schemas.microsoft.com/office/drawing/2014/main" val="3742075910"/>
                    </a:ext>
                  </a:extLst>
                </a:gridCol>
                <a:gridCol w="2225041">
                  <a:extLst>
                    <a:ext uri="{9D8B030D-6E8A-4147-A177-3AD203B41FA5}">
                      <a16:colId xmlns:a16="http://schemas.microsoft.com/office/drawing/2014/main" val="1952888960"/>
                    </a:ext>
                  </a:extLst>
                </a:gridCol>
              </a:tblGrid>
              <a:tr h="434264"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Cutoff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freq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25374"/>
                  </a:ext>
                </a:extLst>
              </a:tr>
              <a:tr h="434264">
                <a:tc>
                  <a:txBody>
                    <a:bodyPr/>
                    <a:lstStyle/>
                    <a:p>
                      <a:r>
                        <a:rPr lang="en-US" dirty="0"/>
                        <a:t>LPF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Butterworth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729418"/>
                  </a:ext>
                </a:extLst>
              </a:tr>
              <a:tr h="434264">
                <a:tc>
                  <a:txBody>
                    <a:bodyPr/>
                    <a:lstStyle/>
                    <a:p>
                      <a:r>
                        <a:rPr lang="en-US" dirty="0"/>
                        <a:t>LPF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Butterworth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400026"/>
                  </a:ext>
                </a:extLst>
              </a:tr>
              <a:tr h="434264">
                <a:tc>
                  <a:txBody>
                    <a:bodyPr/>
                    <a:lstStyle/>
                    <a:p>
                      <a:r>
                        <a:rPr lang="en-US" dirty="0"/>
                        <a:t>LPF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Butterworth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449117"/>
                  </a:ext>
                </a:extLst>
              </a:tr>
              <a:tr h="434264">
                <a:tc>
                  <a:txBody>
                    <a:bodyPr/>
                    <a:lstStyle/>
                    <a:p>
                      <a:r>
                        <a:rPr lang="en-US" dirty="0"/>
                        <a:t>LPF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Butterworth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09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13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7462656" cy="844522"/>
          </a:xfrm>
        </p:spPr>
        <p:txBody>
          <a:bodyPr/>
          <a:lstStyle/>
          <a:p>
            <a:r>
              <a:rPr lang="en-US" sz="3200" dirty="0"/>
              <a:t>Demodulated output</a:t>
            </a:r>
            <a:r>
              <a:rPr lang="en-US" dirty="0"/>
              <a:t>: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480" y="1584960"/>
            <a:ext cx="10220920" cy="47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7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2283" y="618518"/>
            <a:ext cx="5407433" cy="45263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Recovered signal</a:t>
            </a:r>
            <a:r>
              <a:rPr lang="en-US" dirty="0"/>
              <a:t>: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1336396"/>
            <a:ext cx="10720388" cy="50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2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1D7E77D49A6438778B5F1DF6E25AF" ma:contentTypeVersion="9" ma:contentTypeDescription="Create a new document." ma:contentTypeScope="" ma:versionID="eb8dc6985b31ee30539bb68643ee3b91">
  <xsd:schema xmlns:xsd="http://www.w3.org/2001/XMLSchema" xmlns:xs="http://www.w3.org/2001/XMLSchema" xmlns:p="http://schemas.microsoft.com/office/2006/metadata/properties" xmlns:ns2="936039cd-d877-46a8-b7fe-7d771898f39c" targetNamespace="http://schemas.microsoft.com/office/2006/metadata/properties" ma:root="true" ma:fieldsID="59f895610c0a195ca4b2a78dd5a22250" ns2:_="">
    <xsd:import namespace="936039cd-d877-46a8-b7fe-7d771898f3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6039cd-d877-46a8-b7fe-7d771898f3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4918F5-CFEF-4AB9-B4BC-BDF2365498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32ACD-AEF1-4AF9-AA5C-4D3397A765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9870C8-CFC0-4E5F-9A8C-DC20E114CA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6039cd-d877-46a8-b7fe-7d771898f3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540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Damask</vt:lpstr>
      <vt:lpstr>Study of different multiplexing techniques and comparison among them: FDM, CDM &amp; TDM </vt:lpstr>
      <vt:lpstr>fdm</vt:lpstr>
      <vt:lpstr>example</vt:lpstr>
      <vt:lpstr>Simulink Model diagram</vt:lpstr>
      <vt:lpstr>Message signal and carrier</vt:lpstr>
      <vt:lpstr>Output of am dsb scope</vt:lpstr>
      <vt:lpstr>filter </vt:lpstr>
      <vt:lpstr>Demodulated output:</vt:lpstr>
      <vt:lpstr>Recovered signal:</vt:lpstr>
      <vt:lpstr>TDM</vt:lpstr>
      <vt:lpstr>example</vt:lpstr>
      <vt:lpstr>Simulation process and model diagram</vt:lpstr>
      <vt:lpstr>Message signal</vt:lpstr>
      <vt:lpstr>Multiplexed output</vt:lpstr>
      <vt:lpstr>Recovered signals</vt:lpstr>
      <vt:lpstr>CDM</vt:lpstr>
      <vt:lpstr>example</vt:lpstr>
      <vt:lpstr>Simulation model diagram</vt:lpstr>
      <vt:lpstr>Transmitter &amp; Receiver Output</vt:lpstr>
      <vt:lpstr>comparison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different multiplexing techniques and comparison among them</dc:title>
  <dc:creator>1706076 - Khandaker Khairuzzaman</dc:creator>
  <cp:lastModifiedBy>1706076 - Khandaker Khairuzzaman</cp:lastModifiedBy>
  <cp:revision>26</cp:revision>
  <dcterms:created xsi:type="dcterms:W3CDTF">2021-07-03T15:55:48Z</dcterms:created>
  <dcterms:modified xsi:type="dcterms:W3CDTF">2021-07-10T18:00:34Z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0x0101008551D7E77D49A6438778B5F1DF6E25AF</vt:lpwstr>
  </property>
</Properties>
</file>