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6" r:id="rId9"/>
    <p:sldId id="262" r:id="rId10"/>
    <p:sldId id="265" r:id="rId11"/>
    <p:sldId id="263" r:id="rId12"/>
    <p:sldId id="264" r:id="rId13"/>
  </p:sldIdLst>
  <p:sldSz cx="18288000" cy="10287000"/>
  <p:notesSz cx="6858000" cy="9144000"/>
  <p:embeddedFontLst>
    <p:embeddedFont>
      <p:font typeface="Cormorant Garamond Bold Italics" panose="020B0604020202020204" charset="0"/>
      <p:regular r:id="rId14"/>
    </p:embeddedFont>
    <p:embeddedFont>
      <p:font typeface="Open Sans Bold" panose="020B0604020202020204" charset="0"/>
      <p:regular r:id="rId15"/>
    </p:embeddedFont>
    <p:embeddedFont>
      <p:font typeface="Open Sans Semi-Bold" panose="020B0604020202020204" charset="0"/>
      <p:regular r:id="rId16"/>
    </p:embeddedFont>
    <p:embeddedFont>
      <p:font typeface="Open Sauce" panose="020B0604020202020204" charset="0"/>
      <p:regular r:id="rId17"/>
    </p:embeddedFont>
    <p:embeddedFont>
      <p:font typeface="Para" panose="020B0604020202020204" charset="0"/>
      <p:regular r:id="rId18"/>
    </p:embeddedFont>
    <p:embeddedFont>
      <p:font typeface="Quicksand" panose="020B0604020202020204" charset="0"/>
      <p:regular r:id="rId19"/>
    </p:embeddedFont>
    <p:embeddedFont>
      <p:font typeface="Quicksand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hfn.org.bd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990600" y="2885399"/>
            <a:ext cx="14166687" cy="2679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>
                <a:solidFill>
                  <a:srgbClr val="046DAA"/>
                </a:solidFill>
                <a:latin typeface="Para"/>
                <a:ea typeface="Para"/>
                <a:cs typeface="Para"/>
                <a:sym typeface="Para"/>
              </a:rPr>
              <a:t>Care</a:t>
            </a:r>
            <a:r>
              <a:rPr lang="en-US" sz="15624">
                <a:solidFill>
                  <a:srgbClr val="FF3131"/>
                </a:solidFill>
                <a:latin typeface="Para"/>
                <a:ea typeface="Para"/>
                <a:cs typeface="Para"/>
                <a:sym typeface="Para"/>
              </a:rPr>
              <a:t>Sync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344595" y="8862553"/>
            <a:ext cx="2868747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99"/>
              </a:lnSpc>
            </a:pPr>
            <a:r>
              <a:rPr lang="en-US" sz="1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April, 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8495" y="6785517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CSE408 - PROJECT SCOPE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8495" y="6153341"/>
            <a:ext cx="6082753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Streamlining </a:t>
            </a:r>
            <a:r>
              <a:rPr lang="en-US" sz="2400" b="1">
                <a:solidFill>
                  <a:srgbClr val="046DAA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Patient</a:t>
            </a:r>
            <a:r>
              <a:rPr lang="en-US" sz="2400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-</a:t>
            </a:r>
            <a:r>
              <a:rPr lang="en-US" sz="2400" b="1">
                <a:solidFill>
                  <a:srgbClr val="FF3131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Hospital </a:t>
            </a:r>
            <a:r>
              <a:rPr lang="en-US" sz="2400" b="1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Interaction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34FB32A-CE82-B892-9C71-390195B72CFE}"/>
              </a:ext>
            </a:extLst>
          </p:cNvPr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F3D5257-CBB3-32F1-E7AE-6DD7426A9CC7}"/>
              </a:ext>
            </a:extLst>
          </p:cNvPr>
          <p:cNvSpPr/>
          <p:nvPr/>
        </p:nvSpPr>
        <p:spPr>
          <a:xfrm>
            <a:off x="102438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ECA5900-3AC8-C23B-B1EE-77CD14B214C8}"/>
              </a:ext>
            </a:extLst>
          </p:cNvPr>
          <p:cNvSpPr txBox="1"/>
          <p:nvPr/>
        </p:nvSpPr>
        <p:spPr>
          <a:xfrm>
            <a:off x="1052094" y="4229100"/>
            <a:ext cx="10292777" cy="357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2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Limited patient access to hospital info</a:t>
            </a:r>
          </a:p>
          <a:p>
            <a:pPr marL="777240" lvl="1" indent="-388620" algn="just">
              <a:lnSpc>
                <a:spcPts val="72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Lack of predictive resource planning</a:t>
            </a:r>
          </a:p>
          <a:p>
            <a:pPr marL="777240" lvl="1" indent="-388620" algn="just">
              <a:lnSpc>
                <a:spcPts val="72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Donation for poor patients</a:t>
            </a:r>
          </a:p>
          <a:p>
            <a:pPr algn="just">
              <a:lnSpc>
                <a:spcPts val="7200"/>
              </a:lnSpc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CBCD454-CE21-0BE1-E5E2-992CDB81D05B}"/>
              </a:ext>
            </a:extLst>
          </p:cNvPr>
          <p:cNvSpPr/>
          <p:nvPr/>
        </p:nvSpPr>
        <p:spPr>
          <a:xfrm>
            <a:off x="11321477" y="3097353"/>
            <a:ext cx="5551495" cy="3454633"/>
          </a:xfrm>
          <a:custGeom>
            <a:avLst/>
            <a:gdLst/>
            <a:ahLst/>
            <a:cxnLst/>
            <a:rect l="l" t="t" r="r" b="b"/>
            <a:pathLst>
              <a:path w="5551495" h="3454633">
                <a:moveTo>
                  <a:pt x="0" y="0"/>
                </a:moveTo>
                <a:lnTo>
                  <a:pt x="5551495" y="0"/>
                </a:lnTo>
                <a:lnTo>
                  <a:pt x="5551495" y="3454633"/>
                </a:lnTo>
                <a:lnTo>
                  <a:pt x="0" y="34546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41D3DC8-4E5D-4126-E8EC-77B8DB659544}"/>
              </a:ext>
            </a:extLst>
          </p:cNvPr>
          <p:cNvSpPr txBox="1"/>
          <p:nvPr/>
        </p:nvSpPr>
        <p:spPr>
          <a:xfrm>
            <a:off x="1038239" y="495300"/>
            <a:ext cx="140720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9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Target Issues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F79A0E6-5E2A-D4E4-97B3-072C067ABAFC}"/>
              </a:ext>
            </a:extLst>
          </p:cNvPr>
          <p:cNvSpPr txBox="1"/>
          <p:nvPr/>
        </p:nvSpPr>
        <p:spPr>
          <a:xfrm>
            <a:off x="11734679" y="6589839"/>
            <a:ext cx="129268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4200" b="1">
                <a:solidFill>
                  <a:srgbClr val="046DA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84DD0AF-2A09-7C83-2725-B7DBE037E940}"/>
              </a:ext>
            </a:extLst>
          </p:cNvPr>
          <p:cNvSpPr txBox="1"/>
          <p:nvPr/>
        </p:nvSpPr>
        <p:spPr>
          <a:xfrm>
            <a:off x="14917215" y="6589839"/>
            <a:ext cx="216285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4200" b="1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Hospital</a:t>
            </a:r>
          </a:p>
        </p:txBody>
      </p:sp>
    </p:spTree>
    <p:extLst>
      <p:ext uri="{BB962C8B-B14F-4D97-AF65-F5344CB8AC3E}">
        <p14:creationId xmlns:p14="http://schemas.microsoft.com/office/powerpoint/2010/main" val="1601508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2677" y="3625061"/>
            <a:ext cx="16229942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  <a:spcBef>
                <a:spcPct val="0"/>
              </a:spcBef>
            </a:pPr>
            <a:r>
              <a:rPr lang="en-US" sz="60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Fund, Collaboration &amp; Data Collection Gratitude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46DA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284909" y="5555093"/>
            <a:ext cx="12085478" cy="1519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159"/>
              </a:lnSpc>
            </a:pPr>
            <a:r>
              <a:rPr lang="en-US" sz="6999" u="sng" spc="559">
                <a:solidFill>
                  <a:srgbClr val="046DAA"/>
                </a:solidFill>
                <a:latin typeface="Open Sauce"/>
                <a:ea typeface="Open Sauce"/>
                <a:cs typeface="Open Sauce"/>
                <a:sym typeface="Open Sauce"/>
                <a:hlinkClick r:id="rId6" tooltip="https://hhfn.org.bd"/>
              </a:rPr>
              <a:t>Helping Hand For Needy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46DAA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61084" y="3900548"/>
            <a:ext cx="9165832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4200" b="1">
                <a:solidFill>
                  <a:srgbClr val="046DA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2005103</a:t>
            </a:r>
            <a:r>
              <a:rPr lang="en-US" sz="4200" b="1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- H M Shadman Tabib</a:t>
            </a:r>
          </a:p>
          <a:p>
            <a:pPr algn="ctr">
              <a:lnSpc>
                <a:spcPts val="7139"/>
              </a:lnSpc>
            </a:pPr>
            <a:r>
              <a:rPr lang="en-US" sz="4200" b="1">
                <a:solidFill>
                  <a:srgbClr val="046DA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2005105 </a:t>
            </a:r>
            <a:r>
              <a:rPr lang="en-US" sz="4200" b="1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Mohammad Ishrak Adit</a:t>
            </a:r>
          </a:p>
          <a:p>
            <a:pPr marL="0" lvl="0" indent="0" algn="ctr">
              <a:lnSpc>
                <a:spcPts val="7139"/>
              </a:lnSpc>
            </a:pPr>
            <a:r>
              <a:rPr lang="en-US" sz="4200" b="1">
                <a:solidFill>
                  <a:srgbClr val="046DA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2005115 </a:t>
            </a:r>
            <a:r>
              <a:rPr lang="en-US" sz="4200" b="1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- Hasnain Adil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98586" y="1824021"/>
            <a:ext cx="5090829" cy="11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99"/>
              </a:lnSpc>
              <a:spcBef>
                <a:spcPct val="0"/>
              </a:spcBef>
            </a:pPr>
            <a:r>
              <a:rPr lang="en-US" sz="6999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14600" y="2026843"/>
            <a:ext cx="12725400" cy="4825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19600"/>
              </a:lnSpc>
              <a:spcBef>
                <a:spcPct val="0"/>
              </a:spcBef>
            </a:pPr>
            <a:r>
              <a:rPr lang="en-US" sz="14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What is</a:t>
            </a:r>
            <a:r>
              <a:rPr lang="en-US" sz="14000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</a:t>
            </a:r>
            <a:r>
              <a:rPr lang="en-US" sz="14000" b="1" i="1" dirty="0" err="1">
                <a:solidFill>
                  <a:srgbClr val="046DAA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Care</a:t>
            </a:r>
            <a:r>
              <a:rPr lang="en-US" sz="14000" b="1" i="1" dirty="0" err="1">
                <a:solidFill>
                  <a:srgbClr val="FF313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Sync</a:t>
            </a:r>
            <a:r>
              <a:rPr lang="en-US" sz="14000" b="1" i="1" dirty="0">
                <a:solidFill>
                  <a:srgbClr val="FF313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?</a:t>
            </a:r>
          </a:p>
          <a:p>
            <a:pPr marL="0" lvl="0" indent="0" algn="ctr">
              <a:lnSpc>
                <a:spcPts val="19600"/>
              </a:lnSpc>
              <a:spcBef>
                <a:spcPct val="0"/>
              </a:spcBef>
            </a:pPr>
            <a:endParaRPr lang="en-US" sz="11700" b="1" i="1" dirty="0">
              <a:solidFill>
                <a:srgbClr val="FF3131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FF313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46DA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47800" y="6379923"/>
            <a:ext cx="15892116" cy="1880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 smart </a:t>
            </a: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healthcare support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platform, to connect </a:t>
            </a: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real world clients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with hospitals, for easier,  real-time access to services, appointments, and emergency care.</a:t>
            </a:r>
          </a:p>
        </p:txBody>
      </p:sp>
      <p:sp>
        <p:nvSpPr>
          <p:cNvPr id="7" name="Freeform 7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2">
            <a:extLst>
              <a:ext uri="{FF2B5EF4-FFF2-40B4-BE49-F238E27FC236}">
                <a16:creationId xmlns:a16="http://schemas.microsoft.com/office/drawing/2014/main" id="{579CD205-C985-E9AF-F6E5-416D980DF632}"/>
              </a:ext>
            </a:extLst>
          </p:cNvPr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3">
            <a:extLst>
              <a:ext uri="{FF2B5EF4-FFF2-40B4-BE49-F238E27FC236}">
                <a16:creationId xmlns:a16="http://schemas.microsoft.com/office/drawing/2014/main" id="{4EAACA60-7D8C-DF6D-E43B-301840D6D20E}"/>
              </a:ext>
            </a:extLst>
          </p:cNvPr>
          <p:cNvSpPr/>
          <p:nvPr/>
        </p:nvSpPr>
        <p:spPr>
          <a:xfrm>
            <a:off x="102438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20741ED7-5F98-079D-F716-D4E4E0EE0068}"/>
              </a:ext>
            </a:extLst>
          </p:cNvPr>
          <p:cNvSpPr/>
          <p:nvPr/>
        </p:nvSpPr>
        <p:spPr>
          <a:xfrm>
            <a:off x="13372854" y="4552707"/>
            <a:ext cx="4011897" cy="2560320"/>
          </a:xfrm>
          <a:custGeom>
            <a:avLst/>
            <a:gdLst/>
            <a:ahLst/>
            <a:cxnLst/>
            <a:rect l="l" t="t" r="r" b="b"/>
            <a:pathLst>
              <a:path w="4011897" h="2560320">
                <a:moveTo>
                  <a:pt x="0" y="0"/>
                </a:moveTo>
                <a:lnTo>
                  <a:pt x="4011898" y="0"/>
                </a:lnTo>
                <a:lnTo>
                  <a:pt x="4011898" y="2560320"/>
                </a:lnTo>
                <a:lnTo>
                  <a:pt x="0" y="2560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357BB499-9FB9-E704-F660-C59181C99509}"/>
              </a:ext>
            </a:extLst>
          </p:cNvPr>
          <p:cNvSpPr txBox="1"/>
          <p:nvPr/>
        </p:nvSpPr>
        <p:spPr>
          <a:xfrm>
            <a:off x="1371600" y="2814268"/>
            <a:ext cx="10770730" cy="694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No internal management of Hospital</a:t>
            </a: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46DAA"/>
                </a:solidFill>
                <a:latin typeface="Quicksand"/>
                <a:sym typeface="Quicksand"/>
              </a:rPr>
              <a:t>Connects just up to booking and appointment</a:t>
            </a:r>
            <a:endParaRPr lang="en-US" sz="3600" dirty="0">
              <a:solidFill>
                <a:srgbClr val="046DAA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Access </a:t>
            </a: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 donation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options </a:t>
            </a:r>
          </a:p>
          <a:p>
            <a:pPr marL="388620" lvl="1" algn="just">
              <a:lnSpc>
                <a:spcPts val="7920"/>
              </a:lnSpc>
            </a:pPr>
            <a:r>
              <a:rPr lang="en-US" sz="3600" b="1" i="1" u="sng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Collaboration:</a:t>
            </a:r>
          </a:p>
          <a:p>
            <a:pPr marL="388620" lvl="1" algn="just">
              <a:lnSpc>
                <a:spcPts val="7920"/>
              </a:lnSpc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		“Helping Hand for Needy” </a:t>
            </a: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just">
              <a:lnSpc>
                <a:spcPts val="7920"/>
              </a:lnSpc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FED9623-2877-DEAC-AB87-9FD6E3EA460F}"/>
              </a:ext>
            </a:extLst>
          </p:cNvPr>
          <p:cNvSpPr txBox="1"/>
          <p:nvPr/>
        </p:nvSpPr>
        <p:spPr>
          <a:xfrm>
            <a:off x="1024384" y="523522"/>
            <a:ext cx="14072064" cy="143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6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THEMES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367358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" y="953046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72854" y="4552707"/>
            <a:ext cx="4011897" cy="2560320"/>
          </a:xfrm>
          <a:custGeom>
            <a:avLst/>
            <a:gdLst/>
            <a:ahLst/>
            <a:cxnLst/>
            <a:rect l="l" t="t" r="r" b="b"/>
            <a:pathLst>
              <a:path w="4011897" h="2560320">
                <a:moveTo>
                  <a:pt x="0" y="0"/>
                </a:moveTo>
                <a:lnTo>
                  <a:pt x="4011898" y="0"/>
                </a:lnTo>
                <a:lnTo>
                  <a:pt x="4011898" y="2560320"/>
                </a:lnTo>
                <a:lnTo>
                  <a:pt x="0" y="2560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60478" y="4219332"/>
            <a:ext cx="10770730" cy="3909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Search hospitals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by need, cost, and location</a:t>
            </a: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Find doctors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by condition and specialty</a:t>
            </a: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Book </a:t>
            </a: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appointments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instantly</a:t>
            </a: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Check real-time </a:t>
            </a: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ICU and doctor availability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4384" y="523522"/>
            <a:ext cx="140720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9000" b="1" i="1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Scopes of the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" y="2057047"/>
            <a:ext cx="6781800" cy="2031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4000" b="1" i="1" u="sng" dirty="0">
                <a:solidFill>
                  <a:srgbClr val="046DAA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Appointment and Booking Module</a:t>
            </a:r>
          </a:p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4000" b="1" i="1" dirty="0">
                <a:solidFill>
                  <a:srgbClr val="046DAA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Users (Potential Patients)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438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372854" y="4552707"/>
            <a:ext cx="4011897" cy="2560320"/>
          </a:xfrm>
          <a:custGeom>
            <a:avLst/>
            <a:gdLst/>
            <a:ahLst/>
            <a:cxnLst/>
            <a:rect l="l" t="t" r="r" b="b"/>
            <a:pathLst>
              <a:path w="4011897" h="2560320">
                <a:moveTo>
                  <a:pt x="0" y="0"/>
                </a:moveTo>
                <a:lnTo>
                  <a:pt x="4011898" y="0"/>
                </a:lnTo>
                <a:lnTo>
                  <a:pt x="4011898" y="2560320"/>
                </a:lnTo>
                <a:lnTo>
                  <a:pt x="0" y="2560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60478" y="4219332"/>
            <a:ext cx="10770730" cy="387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Review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hospitals and receive personalized</a:t>
            </a: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 suggestions</a:t>
            </a:r>
          </a:p>
          <a:p>
            <a:pPr marL="777240" lvl="1" indent="-388620" algn="just">
              <a:lnSpc>
                <a:spcPts val="792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Access </a:t>
            </a:r>
            <a:r>
              <a:rPr lang="en-US" sz="3600" dirty="0">
                <a:solidFill>
                  <a:srgbClr val="046DAA"/>
                </a:solidFill>
                <a:latin typeface="Quicksand"/>
                <a:ea typeface="Quicksand"/>
                <a:cs typeface="Quicksand"/>
                <a:sym typeface="Quicksand"/>
              </a:rPr>
              <a:t>charity and support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options </a:t>
            </a:r>
          </a:p>
          <a:p>
            <a:pPr algn="just">
              <a:lnSpc>
                <a:spcPts val="7920"/>
              </a:lnSpc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4384" y="523522"/>
            <a:ext cx="140720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9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Scopes of the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74383"/>
            <a:ext cx="727500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i="1" dirty="0">
                <a:solidFill>
                  <a:srgbClr val="046DAA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Users (Potential Patients)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438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81387" y="4244654"/>
            <a:ext cx="10292777" cy="256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Centralized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patient </a:t>
            </a: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database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and </a:t>
            </a: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live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ward </a:t>
            </a: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tracking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Efficient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service and logistics </a:t>
            </a: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management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Patient filtering</a:t>
            </a:r>
            <a:endParaRPr lang="en-US" sz="3600" dirty="0">
              <a:solidFill>
                <a:srgbClr val="FF313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4384" y="523522"/>
            <a:ext cx="140720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9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Scopes of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974383"/>
            <a:ext cx="727500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i="1">
                <a:solidFill>
                  <a:srgbClr val="FF313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Hospital</a:t>
            </a:r>
          </a:p>
        </p:txBody>
      </p:sp>
      <p:sp>
        <p:nvSpPr>
          <p:cNvPr id="7" name="Freeform 7"/>
          <p:cNvSpPr/>
          <p:nvPr/>
        </p:nvSpPr>
        <p:spPr>
          <a:xfrm>
            <a:off x="13936809" y="4301804"/>
            <a:ext cx="3284988" cy="3099834"/>
          </a:xfrm>
          <a:custGeom>
            <a:avLst/>
            <a:gdLst/>
            <a:ahLst/>
            <a:cxnLst/>
            <a:rect l="l" t="t" r="r" b="b"/>
            <a:pathLst>
              <a:path w="3284988" h="3099834">
                <a:moveTo>
                  <a:pt x="0" y="0"/>
                </a:moveTo>
                <a:lnTo>
                  <a:pt x="3284988" y="0"/>
                </a:lnTo>
                <a:lnTo>
                  <a:pt x="3284988" y="3099834"/>
                </a:lnTo>
                <a:lnTo>
                  <a:pt x="0" y="30998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BF91358-C1B4-7D5C-2654-387679A5BE27}"/>
              </a:ext>
            </a:extLst>
          </p:cNvPr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3635803-464A-A361-789F-15F83D540413}"/>
              </a:ext>
            </a:extLst>
          </p:cNvPr>
          <p:cNvSpPr/>
          <p:nvPr/>
        </p:nvSpPr>
        <p:spPr>
          <a:xfrm>
            <a:off x="102438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E41B5D9-B2BA-0A56-DA86-6736EB9A2FF4}"/>
              </a:ext>
            </a:extLst>
          </p:cNvPr>
          <p:cNvSpPr txBox="1"/>
          <p:nvPr/>
        </p:nvSpPr>
        <p:spPr>
          <a:xfrm>
            <a:off x="1371600" y="5781568"/>
            <a:ext cx="10292777" cy="315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FF3131"/>
                </a:solidFill>
                <a:latin typeface="Quicksand"/>
                <a:ea typeface="Quicksand"/>
                <a:cs typeface="Quicksand"/>
                <a:sym typeface="Quicksand"/>
              </a:rPr>
              <a:t>Donor  </a:t>
            </a: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service can provide donation to the people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Needy People can apply for donation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endParaRPr lang="en-US" sz="3600" dirty="0">
              <a:solidFill>
                <a:srgbClr val="FF313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399E600-DDF8-6A74-0124-62069520614C}"/>
              </a:ext>
            </a:extLst>
          </p:cNvPr>
          <p:cNvSpPr txBox="1"/>
          <p:nvPr/>
        </p:nvSpPr>
        <p:spPr>
          <a:xfrm>
            <a:off x="1024384" y="523522"/>
            <a:ext cx="140720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9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Scopes of the Project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2EAFC29-409D-82FA-2209-93A7716929CF}"/>
              </a:ext>
            </a:extLst>
          </p:cNvPr>
          <p:cNvSpPr txBox="1"/>
          <p:nvPr/>
        </p:nvSpPr>
        <p:spPr>
          <a:xfrm>
            <a:off x="1028700" y="2974383"/>
            <a:ext cx="727500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i="1" u="sng" dirty="0">
                <a:solidFill>
                  <a:srgbClr val="FF313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Donation Module 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95E0E9F-E822-44C7-6E8E-79FABDFA6045}"/>
              </a:ext>
            </a:extLst>
          </p:cNvPr>
          <p:cNvSpPr/>
          <p:nvPr/>
        </p:nvSpPr>
        <p:spPr>
          <a:xfrm>
            <a:off x="13936809" y="4301804"/>
            <a:ext cx="3284988" cy="3099834"/>
          </a:xfrm>
          <a:custGeom>
            <a:avLst/>
            <a:gdLst/>
            <a:ahLst/>
            <a:cxnLst/>
            <a:rect l="l" t="t" r="r" b="b"/>
            <a:pathLst>
              <a:path w="3284988" h="3099834">
                <a:moveTo>
                  <a:pt x="0" y="0"/>
                </a:moveTo>
                <a:lnTo>
                  <a:pt x="3284988" y="0"/>
                </a:lnTo>
                <a:lnTo>
                  <a:pt x="3284988" y="3099834"/>
                </a:lnTo>
                <a:lnTo>
                  <a:pt x="0" y="30998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97748EF-B741-BD18-A0DA-1332E217714D}"/>
              </a:ext>
            </a:extLst>
          </p:cNvPr>
          <p:cNvSpPr txBox="1"/>
          <p:nvPr/>
        </p:nvSpPr>
        <p:spPr>
          <a:xfrm>
            <a:off x="1143000" y="4170305"/>
            <a:ext cx="727500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400"/>
              </a:lnSpc>
              <a:spcBef>
                <a:spcPct val="0"/>
              </a:spcBef>
            </a:pPr>
            <a:r>
              <a:rPr lang="en-US" sz="6000" b="1" i="1" dirty="0">
                <a:solidFill>
                  <a:srgbClr val="FF3131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Donor and Recipient </a:t>
            </a:r>
          </a:p>
        </p:txBody>
      </p:sp>
    </p:spTree>
    <p:extLst>
      <p:ext uri="{BB962C8B-B14F-4D97-AF65-F5344CB8AC3E}">
        <p14:creationId xmlns:p14="http://schemas.microsoft.com/office/powerpoint/2010/main" val="2496057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579303" y="9037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4384" y="92583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14400" y="3856919"/>
            <a:ext cx="10292777" cy="3573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2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Poorly synced hospital systems</a:t>
            </a:r>
          </a:p>
          <a:p>
            <a:pPr marL="777240" lvl="1" indent="-388620" algn="just">
              <a:lnSpc>
                <a:spcPts val="72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Emergency response delays</a:t>
            </a:r>
          </a:p>
          <a:p>
            <a:pPr marL="777240" lvl="1" indent="-388620" algn="just">
              <a:lnSpc>
                <a:spcPts val="720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Manual hospital resource tracking</a:t>
            </a:r>
          </a:p>
          <a:p>
            <a:pPr algn="just">
              <a:lnSpc>
                <a:spcPts val="7200"/>
              </a:lnSpc>
            </a:pPr>
            <a:endParaRPr lang="en-US" sz="3600" dirty="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321477" y="3097353"/>
            <a:ext cx="5551495" cy="3454633"/>
          </a:xfrm>
          <a:custGeom>
            <a:avLst/>
            <a:gdLst/>
            <a:ahLst/>
            <a:cxnLst/>
            <a:rect l="l" t="t" r="r" b="b"/>
            <a:pathLst>
              <a:path w="5551495" h="3454633">
                <a:moveTo>
                  <a:pt x="0" y="0"/>
                </a:moveTo>
                <a:lnTo>
                  <a:pt x="5551495" y="0"/>
                </a:lnTo>
                <a:lnTo>
                  <a:pt x="5551495" y="3454633"/>
                </a:lnTo>
                <a:lnTo>
                  <a:pt x="0" y="34546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38239" y="495300"/>
            <a:ext cx="14072064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2599"/>
              </a:lnSpc>
              <a:spcBef>
                <a:spcPct val="0"/>
              </a:spcBef>
            </a:pPr>
            <a:r>
              <a:rPr lang="en-US" sz="9000" b="1" i="1" dirty="0">
                <a:solidFill>
                  <a:srgbClr val="000000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Target Issues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34679" y="6589839"/>
            <a:ext cx="1292689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4200" b="1">
                <a:solidFill>
                  <a:srgbClr val="046DAA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917215" y="6589839"/>
            <a:ext cx="2162852" cy="96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4200" b="1">
                <a:solidFill>
                  <a:srgbClr val="FF3131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Hospital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234</Words>
  <Application>Microsoft Office PowerPoint</Application>
  <PresentationFormat>Custom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Open Sans Bold</vt:lpstr>
      <vt:lpstr>Calibri</vt:lpstr>
      <vt:lpstr>Quicksand Bold</vt:lpstr>
      <vt:lpstr>Open Sans Semi-Bold</vt:lpstr>
      <vt:lpstr>Para</vt:lpstr>
      <vt:lpstr>Cormorant Garamond Bold Italics</vt:lpstr>
      <vt:lpstr>Open Sauce</vt:lpstr>
      <vt:lpstr>Arial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CSE408</dc:title>
  <dc:creator>Muhammad Faiyaz</dc:creator>
  <cp:lastModifiedBy>2005103 - H. M. Shadman Tabib</cp:lastModifiedBy>
  <cp:revision>8</cp:revision>
  <dcterms:created xsi:type="dcterms:W3CDTF">2006-08-16T00:00:00Z</dcterms:created>
  <dcterms:modified xsi:type="dcterms:W3CDTF">2025-04-21T07:57:27Z</dcterms:modified>
  <dc:identifier>DAGlLeLP0e8</dc:identifier>
</cp:coreProperties>
</file>