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57" r:id="rId4"/>
    <p:sldId id="258" r:id="rId5"/>
    <p:sldId id="259" r:id="rId6"/>
    <p:sldId id="261" r:id="rId7"/>
    <p:sldId id="288" r:id="rId8"/>
    <p:sldId id="264" r:id="rId9"/>
    <p:sldId id="263" r:id="rId10"/>
    <p:sldId id="289" r:id="rId11"/>
    <p:sldId id="273" r:id="rId12"/>
    <p:sldId id="272" r:id="rId13"/>
    <p:sldId id="274" r:id="rId14"/>
    <p:sldId id="300" r:id="rId15"/>
    <p:sldId id="299" r:id="rId16"/>
    <p:sldId id="287" r:id="rId17"/>
    <p:sldId id="276" r:id="rId18"/>
    <p:sldId id="278" r:id="rId19"/>
    <p:sldId id="283" r:id="rId20"/>
    <p:sldId id="284" r:id="rId21"/>
    <p:sldId id="291" r:id="rId22"/>
    <p:sldId id="293" r:id="rId23"/>
    <p:sldId id="294" r:id="rId24"/>
    <p:sldId id="295" r:id="rId25"/>
    <p:sldId id="296" r:id="rId26"/>
    <p:sldId id="297" r:id="rId27"/>
    <p:sldId id="298" r:id="rId28"/>
    <p:sldId id="281" r:id="rId29"/>
    <p:sldId id="282" r:id="rId30"/>
    <p:sldId id="285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2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4" autoAdjust="0"/>
  </p:normalViewPr>
  <p:slideViewPr>
    <p:cSldViewPr>
      <p:cViewPr>
        <p:scale>
          <a:sx n="60" d="100"/>
          <a:sy n="60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ResNet50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Regression</c:v>
                </c:pt>
                <c:pt idx="1">
                  <c:v>Classification through Regression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5.0217000000000001</c:v>
                </c:pt>
                <c:pt idx="1">
                  <c:v>18.058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Vision Transformer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Regression</c:v>
                </c:pt>
                <c:pt idx="1">
                  <c:v>Classification through Regression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7.8707000000000003</c:v>
                </c:pt>
                <c:pt idx="1">
                  <c:v>9.7050000000000001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Regression</c:v>
                </c:pt>
                <c:pt idx="1">
                  <c:v>Classification through Regression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4.8860000000000001</c:v>
                </c:pt>
                <c:pt idx="1">
                  <c:v>6.0570000000000004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5545600"/>
        <c:axId val="135547136"/>
      </c:barChart>
      <c:catAx>
        <c:axId val="1355456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35547136"/>
        <c:crosses val="autoZero"/>
        <c:auto val="1"/>
        <c:lblAlgn val="ctr"/>
        <c:lblOffset val="100"/>
        <c:noMultiLvlLbl val="0"/>
      </c:catAx>
      <c:valAx>
        <c:axId val="1355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545600"/>
        <c:crosses val="autoZero"/>
        <c:crossBetween val="between"/>
      </c:valAx>
      <c:spPr>
        <a:solidFill>
          <a:schemeClr val="accent5">
            <a:lumMod val="20000"/>
            <a:lumOff val="80000"/>
            <a:alpha val="43000"/>
          </a:schemeClr>
        </a:solidFill>
        <a:ln w="6350"/>
      </c:spPr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Palatino Linotype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C54F-96E5-4FD4-863E-A3397271FF5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A756-48F2-47EA-A7F0-946296DA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A756-48F2-47EA-A7F0-946296DA8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A756-48F2-47EA-A7F0-946296DA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gradient magnitude represents how strong the change in intensity is at that pixel,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gradient orientation indicates the direction in which the intensity change is maximal.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8A756-48F2-47EA-A7F0-946296DA8D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2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9DF2-9F52-4166-B8B6-A3493D801462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18DC-9156-4B4C-B72F-574766A7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sanqq.github.io/UTKFace/" TargetMode="Externa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839200" cy="1828800"/>
          </a:xfrm>
        </p:spPr>
        <p:txBody>
          <a:bodyPr>
            <a:noAutofit/>
          </a:bodyPr>
          <a:lstStyle/>
          <a:p>
            <a:pPr marL="182880"/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A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GE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E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STIMATION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F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ROM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F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ACE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I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MAGE</a:t>
            </a:r>
            <a:br>
              <a:rPr lang="en-US" sz="2600" b="1" cap="small" dirty="0" smtClean="0">
                <a:latin typeface="Palatino Linotype" pitchFamily="18" charset="0"/>
                <a:cs typeface="Arial" pitchFamily="34" charset="0"/>
              </a:rPr>
            </a:b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L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EVERAGING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C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ONCATENATED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F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EATURES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O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F</a:t>
            </a:r>
            <a:br>
              <a:rPr lang="en-US" sz="2600" b="1" cap="small" dirty="0" smtClean="0">
                <a:latin typeface="Palatino Linotype" pitchFamily="18" charset="0"/>
                <a:cs typeface="Arial" pitchFamily="34" charset="0"/>
              </a:rPr>
            </a:b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V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ISION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T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RANSFORMER </a:t>
            </a: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A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LONG </a:t>
            </a:r>
            <a:r>
              <a:rPr lang="en-US" sz="2800" b="1" cap="small" dirty="0" smtClean="0">
                <a:latin typeface="Palatino Linotype" pitchFamily="18" charset="0"/>
                <a:cs typeface="Arial" pitchFamily="34" charset="0"/>
              </a:rPr>
              <a:t>W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ITH</a:t>
            </a:r>
            <a:br>
              <a:rPr lang="en-US" sz="2600" b="1" cap="small" dirty="0" smtClean="0">
                <a:latin typeface="Palatino Linotype" pitchFamily="18" charset="0"/>
                <a:cs typeface="Arial" pitchFamily="34" charset="0"/>
              </a:rPr>
            </a:br>
            <a:r>
              <a:rPr lang="en-US" sz="3200" b="1" cap="small" dirty="0" smtClean="0">
                <a:latin typeface="Palatino Linotype" pitchFamily="18" charset="0"/>
                <a:cs typeface="Arial" pitchFamily="34" charset="0"/>
              </a:rPr>
              <a:t>R</a:t>
            </a:r>
            <a:r>
              <a:rPr lang="en-US" sz="2600" b="1" cap="small" dirty="0" smtClean="0">
                <a:latin typeface="Palatino Linotype" pitchFamily="18" charset="0"/>
                <a:cs typeface="Arial" pitchFamily="34" charset="0"/>
              </a:rPr>
              <a:t>ESNET-50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153400" cy="2514600"/>
          </a:xfrm>
        </p:spPr>
        <p:txBody>
          <a:bodyPr>
            <a:noAutofit/>
          </a:bodyPr>
          <a:lstStyle/>
          <a:p>
            <a:pPr algn="ctr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Palatino Linotype" pitchFamily="18" charset="0"/>
              <a:cs typeface="Arial" pitchFamily="34" charset="0"/>
            </a:endParaRPr>
          </a:p>
          <a:p>
            <a:pPr algn="ctr"/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Palatino Linotype" pitchFamily="18" charset="0"/>
                <a:cs typeface="Arial" pitchFamily="34" charset="0"/>
              </a:rPr>
              <a:t>Ishra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Palatino Linotype" pitchFamily="18" charset="0"/>
                <a:cs typeface="Arial" pitchFamily="34" charset="0"/>
              </a:rPr>
              <a:t>Naznin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Palatino Linotype" pitchFamily="18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Palatino Linotype" pitchFamily="18" charset="0"/>
                <a:cs typeface="Arial" pitchFamily="34" charset="0"/>
              </a:rPr>
              <a:t>ID: 18701069</a:t>
            </a:r>
          </a:p>
          <a:p>
            <a:pPr algn="ctr"/>
            <a:endParaRPr lang="en-US" sz="2400" dirty="0" smtClean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Supervisor:  Dr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. Md. </a:t>
            </a:r>
            <a:r>
              <a:rPr lang="en-US" sz="2400" dirty="0" err="1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Mahbubul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Islam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Department of Computer </a:t>
            </a:r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Science and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Engineering</a:t>
            </a:r>
            <a:endParaRPr lang="en-US" sz="2400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Chittagong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24</a:t>
            </a:r>
            <a:r>
              <a:rPr lang="en-US" sz="2400" baseline="30000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th</a:t>
            </a:r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 August, 2023</a:t>
            </a:r>
            <a:endParaRPr lang="en-US" sz="2400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0668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45531"/>
              </p:ext>
            </p:extLst>
          </p:nvPr>
        </p:nvGraphicFramePr>
        <p:xfrm>
          <a:off x="228601" y="1371600"/>
          <a:ext cx="8686799" cy="4800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33599"/>
                <a:gridCol w="1846581"/>
                <a:gridCol w="1582419"/>
                <a:gridCol w="1600200"/>
                <a:gridCol w="1524000"/>
              </a:tblGrid>
              <a:tr h="368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Features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Regression( Best)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Classification through Regression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( Best)</a:t>
                      </a:r>
                      <a:endParaRPr lang="en-US" sz="2000" b="1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Alg. name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MAE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Alg.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name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MAE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HOG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DNN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Palatino Linotype" pitchFamily="18" charset="0"/>
                        </a:rPr>
                        <a:t>7.085</a:t>
                      </a:r>
                      <a:endParaRPr lang="en-US" sz="2000" dirty="0" smtClean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DNN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  <a:latin typeface="Palatino Linotype" pitchFamily="18" charset="0"/>
                        </a:rPr>
                        <a:t>8.125</a:t>
                      </a:r>
                      <a:endParaRPr lang="en-US" sz="2000" dirty="0" smtClean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CNN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ResNet50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5.021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RestNet50</a:t>
                      </a:r>
                      <a:endParaRPr lang="en-US" sz="2000" b="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Palatino Linotype" pitchFamily="18" charset="0"/>
                        </a:rPr>
                        <a:t>18.058</a:t>
                      </a:r>
                      <a:endParaRPr lang="en-US" sz="20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ViT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---</a:t>
                      </a:r>
                      <a:endParaRPr lang="en-US" sz="20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7.870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Palatino Linotype" pitchFamily="18" charset="0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---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9.705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HOG * ResNet50</a:t>
                      </a:r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alatino Linotype" pitchFamily="18" charset="0"/>
                        </a:rPr>
                        <a:t>DNN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6.082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Palatino Linotype" pitchFamily="18" charset="0"/>
                        </a:rPr>
                        <a:t>DNN</a:t>
                      </a:r>
                      <a:endParaRPr lang="en-US" sz="2000" b="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Palatino Linotype" pitchFamily="18" charset="0"/>
                        </a:rPr>
                        <a:t>6.104</a:t>
                      </a:r>
                      <a:endParaRPr lang="en-US" sz="1050" b="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HOG * ResNet50</a:t>
                      </a:r>
                      <a:r>
                        <a:rPr lang="en-US" sz="2000" baseline="0" dirty="0" smtClean="0">
                          <a:latin typeface="Palatino Linotype" pitchFamily="18" charset="0"/>
                        </a:rPr>
                        <a:t> * ViT</a:t>
                      </a:r>
                      <a:endParaRPr lang="en-US" sz="2000" dirty="0" smtClean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DNN</a:t>
                      </a:r>
                      <a:endParaRPr lang="en-US" sz="20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Palatino Linotype" pitchFamily="18" charset="0"/>
                        </a:rPr>
                        <a:t>5.812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DNN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Palatino Linotype" pitchFamily="18" charset="0"/>
                        </a:rPr>
                        <a:t>5.541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ViT * ResNet50 </a:t>
                      </a:r>
                    </a:p>
                    <a:p>
                      <a:pPr algn="ctr"/>
                      <a:endParaRPr lang="en-US" sz="2000" dirty="0">
                        <a:latin typeface="Palatino Linotype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Proposed hybrid model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Palatino Linotype" pitchFamily="18" charset="0"/>
                        </a:rPr>
                        <a:t>4.886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Proposed hybrid model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Palatino Linotype" pitchFamily="18" charset="0"/>
                        </a:rPr>
                        <a:t>6.057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10</a:t>
            </a:fld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786" y="76200"/>
            <a:ext cx="9107214" cy="9906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</a:t>
            </a: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Results(Cont.)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76200" y="990600"/>
            <a:ext cx="899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Comparative performance on proposed hybrid model:</a:t>
            </a:r>
            <a:endParaRPr lang="en-US" sz="28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30424289"/>
              </p:ext>
            </p:extLst>
          </p:nvPr>
        </p:nvGraphicFramePr>
        <p:xfrm>
          <a:off x="359979" y="1523999"/>
          <a:ext cx="8479221" cy="492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11</a:t>
            </a:fld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Results(Cont.)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  <a:cs typeface="Times New Roman" pitchFamily="18" charset="0"/>
              </a:rPr>
              <a:t>12</a:t>
            </a:fld>
            <a:endParaRPr lang="en-US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7391400" cy="685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solidFill>
                  <a:sysClr val="windowText" lastClr="000000"/>
                </a:solidFill>
                <a:latin typeface="Palatino Linotype" pitchFamily="18" charset="0"/>
                <a:cs typeface="Arial" pitchFamily="34" charset="0"/>
              </a:rPr>
              <a:t>Different Results on different epoch</a:t>
            </a:r>
            <a:endParaRPr lang="en-US" sz="3200" u="sng" dirty="0">
              <a:solidFill>
                <a:sysClr val="windowText" lastClr="000000"/>
              </a:solidFill>
              <a:latin typeface="Palatino Linotype" pitchFamily="18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1905000"/>
            <a:ext cx="891614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800" y="1905000"/>
            <a:ext cx="8534400" cy="3581400"/>
          </a:xfrm>
          <a:prstGeom prst="rect">
            <a:avLst/>
          </a:prstGeom>
          <a:solidFill>
            <a:srgbClr val="EDF6F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itchFamily="18" charset="0"/>
            </a:endParaRP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13</a:t>
            </a:fld>
            <a:endParaRPr lang="en-US">
              <a:latin typeface="Palatino Linotype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1066800"/>
            <a:ext cx="8686800" cy="685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u="sng" dirty="0" smtClean="0">
                <a:solidFill>
                  <a:sysClr val="windowText" lastClr="000000"/>
                </a:solidFill>
                <a:latin typeface="Palatino Linotype" pitchFamily="18" charset="0"/>
                <a:cs typeface="Arial" pitchFamily="34" charset="0"/>
              </a:rPr>
              <a:t>Training &amp; validation</a:t>
            </a:r>
            <a:endParaRPr lang="en-US" sz="4000" u="sng" dirty="0">
              <a:solidFill>
                <a:sysClr val="windowText" lastClr="000000"/>
              </a:solidFill>
              <a:latin typeface="Palatino Linotype" pitchFamily="18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" y="2177187"/>
            <a:ext cx="4015039" cy="29907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219632"/>
            <a:ext cx="3901650" cy="2819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04800" y="5715000"/>
            <a:ext cx="8534400" cy="6096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Fig: Graph of training and validation of proposed hybrid model</a:t>
            </a:r>
            <a:endParaRPr lang="en-US" sz="24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Results(Cont.)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6858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u="sng" dirty="0">
                <a:latin typeface="Palatino Linotype" pitchFamily="18" charset="0"/>
              </a:rPr>
              <a:t>Comparison with others’ </a:t>
            </a:r>
            <a:r>
              <a:rPr lang="en-US" u="sng" dirty="0" smtClean="0">
                <a:latin typeface="Palatino Linotype" pitchFamily="18" charset="0"/>
              </a:rPr>
              <a:t>work on UTKFace dataset</a:t>
            </a:r>
            <a:endParaRPr lang="en-US" u="sng" dirty="0">
              <a:latin typeface="Palatino Linotype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9906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Results(Cont.)</a:t>
            </a:r>
            <a:endParaRPr lang="en-US" b="1" u="sng" dirty="0">
              <a:latin typeface="Palatino Linotype" pitchFamily="18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77135"/>
              </p:ext>
            </p:extLst>
          </p:nvPr>
        </p:nvGraphicFramePr>
        <p:xfrm>
          <a:off x="457201" y="2061400"/>
          <a:ext cx="8153400" cy="399592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133623"/>
                <a:gridCol w="3019777"/>
              </a:tblGrid>
              <a:tr h="758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effectLst/>
                          <a:latin typeface="Palatino Linotype" pitchFamily="18" charset="0"/>
                        </a:rPr>
                        <a:t>Method</a:t>
                      </a:r>
                      <a:endParaRPr lang="en-US" sz="11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effectLst/>
                          <a:latin typeface="Palatino Linotype" pitchFamily="18" charset="0"/>
                        </a:rPr>
                        <a:t>Age Estimation(MAE)</a:t>
                      </a:r>
                      <a:endParaRPr lang="en-US" sz="11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ResNet50 [1]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9.66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ResNeXt-50(32x4d) [3]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7.21</a:t>
                      </a:r>
                      <a:endParaRPr lang="en-US" sz="105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Inceptionv3 [1]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9.50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DenseNet </a:t>
                      </a:r>
                      <a:r>
                        <a:rPr lang="en-US" sz="2400" dirty="0" smtClean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[1]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9.19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Custom </a:t>
                      </a:r>
                      <a:r>
                        <a:rPr lang="en-US" sz="2400" dirty="0" smtClean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CNN [4]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5.67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Palatino Linotype" pitchFamily="18" charset="0"/>
                          <a:hlinkClick r:id="rId2" action="ppaction://hlinksldjump"/>
                        </a:rPr>
                        <a:t>CORAL [5]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5.39</a:t>
                      </a:r>
                      <a:endParaRPr lang="en-US" sz="105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Our proposed hybrid model</a:t>
                      </a:r>
                      <a:endParaRPr lang="en-US" sz="105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  <a:latin typeface="Palatino Linotype" pitchFamily="18" charset="0"/>
                        </a:rPr>
                        <a:t>4.88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58740" marR="5874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98324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14</a:t>
            </a:fld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98324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15</a:t>
            </a:fld>
            <a:endParaRPr lang="en-US" dirty="0">
              <a:latin typeface="Palatino Linotyp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5486400"/>
            <a:ext cx="8153400" cy="721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</a:rPr>
              <a:t>Fig: Predicted age of some  test images using our proposed  hybrid model</a:t>
            </a:r>
            <a:endParaRPr lang="en-US" sz="24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1143000"/>
            <a:ext cx="8458200" cy="434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Results(Cont.)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8767"/>
            <a:ext cx="1983901" cy="20416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9950"/>
            <a:ext cx="1983901" cy="1882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99" y="1238071"/>
            <a:ext cx="1983901" cy="1883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9" y="1325681"/>
            <a:ext cx="1983901" cy="18602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7676"/>
            <a:ext cx="1983901" cy="20042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56" y="3358563"/>
            <a:ext cx="1983901" cy="18777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98" y="3378967"/>
            <a:ext cx="1983901" cy="1877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9" y="3378967"/>
            <a:ext cx="1983901" cy="18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9DC1DE-A567-47BA-8207-F6DE4F2E1C95}"/>
              </a:ext>
            </a:extLst>
          </p:cNvPr>
          <p:cNvSpPr/>
          <p:nvPr/>
        </p:nvSpPr>
        <p:spPr>
          <a:xfrm>
            <a:off x="1" y="-43116"/>
            <a:ext cx="9143999" cy="1193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Palatino Linotype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495A308-B9EB-4173-8FD7-D0455FE0038F}"/>
              </a:ext>
            </a:extLst>
          </p:cNvPr>
          <p:cNvSpPr txBox="1"/>
          <p:nvPr/>
        </p:nvSpPr>
        <p:spPr>
          <a:xfrm>
            <a:off x="0" y="990600"/>
            <a:ext cx="911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effectLst/>
                <a:latin typeface="Palatino Linotype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deep learning founded recommendation solution for YouTube video suggestions.</a:t>
            </a:r>
            <a:endParaRPr lang="en-US" sz="2000" dirty="0">
              <a:effectLst/>
              <a:latin typeface="Palatino Linotype" panose="0204050205050503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84B7BDA-B6E1-460C-86B4-DB09239BB766}"/>
              </a:ext>
            </a:extLst>
          </p:cNvPr>
          <p:cNvSpPr txBox="1"/>
          <p:nvPr/>
        </p:nvSpPr>
        <p:spPr>
          <a:xfrm>
            <a:off x="457200" y="5697159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FF"/>
                </a:solidFill>
                <a:latin typeface="Palatino Linotype" pitchFamily="18" charset="0"/>
              </a:rPr>
              <a:t>Figure 3. </a:t>
            </a:r>
            <a:r>
              <a:rPr lang="en-US" sz="2000" dirty="0" smtClean="0">
                <a:latin typeface="Palatino Linotype" panose="02040502050505030304" pitchFamily="18" charset="0"/>
              </a:rPr>
              <a:t>The proposed age based recommendation system</a:t>
            </a:r>
            <a:r>
              <a:rPr lang="en-US" sz="20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54" name="Title 53"/>
          <p:cNvSpPr>
            <a:spLocks noGrp="1"/>
          </p:cNvSpPr>
          <p:nvPr>
            <p:ph type="ctrTitle"/>
          </p:nvPr>
        </p:nvSpPr>
        <p:spPr>
          <a:xfrm>
            <a:off x="0" y="76200"/>
            <a:ext cx="9113819" cy="1030420"/>
          </a:xfrm>
        </p:spPr>
        <p:txBody>
          <a:bodyPr/>
          <a:lstStyle/>
          <a:p>
            <a:pPr algn="l"/>
            <a:r>
              <a:rPr lang="en-US" b="1" u="sng" dirty="0" smtClean="0">
                <a:latin typeface="Palatino Linotype" pitchFamily="18" charset="0"/>
              </a:rPr>
              <a:t>Implementation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16</a:t>
            </a:fld>
            <a:endParaRPr lang="en-US" dirty="0">
              <a:latin typeface="Palatino Linotype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5"/>
          <a:stretch/>
        </p:blipFill>
        <p:spPr>
          <a:xfrm>
            <a:off x="246064" y="2256158"/>
            <a:ext cx="1695565" cy="325569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6" idx="3"/>
            <a:endCxn id="19" idx="1"/>
          </p:cNvCxnSpPr>
          <p:nvPr/>
        </p:nvCxnSpPr>
        <p:spPr>
          <a:xfrm flipV="1">
            <a:off x="1941629" y="3881162"/>
            <a:ext cx="273459" cy="28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0"/>
          <a:stretch/>
        </p:blipFill>
        <p:spPr>
          <a:xfrm>
            <a:off x="2215088" y="2253314"/>
            <a:ext cx="1663148" cy="32556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8"/>
          <a:stretch/>
        </p:blipFill>
        <p:spPr>
          <a:xfrm>
            <a:off x="4224819" y="2253314"/>
            <a:ext cx="1681161" cy="32556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7"/>
          <a:stretch/>
        </p:blipFill>
        <p:spPr>
          <a:xfrm>
            <a:off x="6624370" y="2131967"/>
            <a:ext cx="1760700" cy="344673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5905980" y="3881101"/>
            <a:ext cx="715762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25" idx="1"/>
          </p:cNvCxnSpPr>
          <p:nvPr/>
        </p:nvCxnSpPr>
        <p:spPr>
          <a:xfrm flipV="1">
            <a:off x="3878236" y="3881132"/>
            <a:ext cx="346583" cy="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57020" y="3581400"/>
            <a:ext cx="1295400" cy="2739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417699" y="3936558"/>
            <a:ext cx="1295400" cy="2739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63687" y="2253314"/>
            <a:ext cx="879313" cy="3828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398962" y="3796964"/>
            <a:ext cx="1295400" cy="2739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Conclusion and Future work</a:t>
            </a:r>
            <a:endParaRPr lang="en-US" b="1" u="sng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Palatino Linotype" pitchFamily="18" charset="0"/>
                <a:cs typeface="Arial" pitchFamily="34" charset="0"/>
              </a:rPr>
              <a:t>Conclusion</a:t>
            </a:r>
            <a:r>
              <a:rPr lang="en-US" sz="2000" b="1" u="sng" dirty="0" smtClean="0">
                <a:latin typeface="Palatino Linotype" pitchFamily="18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Proposed a 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hybrid model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by concatenated features of CNN-based ResNet50 and Vision transformer for age estimation.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Proposed model  demonstrated well behavior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with 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4.88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as MAE.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Experiment on 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UTKFace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dataset  demonstrated the efficiency of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our method in terms of other types of deep features combination.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cs typeface="Arial" pitchFamily="34" charset="0"/>
              </a:rPr>
              <a:t>Evaluate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our approach on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both deep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learning and machine learning 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approaches on different features vectors.</a:t>
            </a:r>
          </a:p>
          <a:p>
            <a:pPr marL="114300" indent="0">
              <a:buNone/>
            </a:pPr>
            <a:r>
              <a:rPr lang="en-US" sz="2400" b="1" u="sng" dirty="0" smtClean="0">
                <a:latin typeface="Palatino Linotype" pitchFamily="18" charset="0"/>
                <a:cs typeface="Arial" pitchFamily="34" charset="0"/>
              </a:rPr>
              <a:t>Future work: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  <a:cs typeface="Arial" pitchFamily="34" charset="0"/>
              </a:rPr>
              <a:t>Cross dataset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experiment to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leverage more knowledge to estimate age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Effect of 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  <a:cs typeface="Arial" pitchFamily="34" charset="0"/>
              </a:rPr>
              <a:t>gender and ethnicity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to estimate age from facial image.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Improve the effectiveness of our proposed model by more hyper tuning.</a:t>
            </a:r>
          </a:p>
          <a:p>
            <a:pPr marL="0" indent="0">
              <a:buNone/>
            </a:pPr>
            <a:endParaRPr lang="en-US" sz="2000" dirty="0" smtClean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17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5600" b="1" u="sng" dirty="0" smtClean="0">
                <a:latin typeface="Palatino Linotype" pitchFamily="18" charset="0"/>
                <a:cs typeface="Arial" pitchFamily="34" charset="0"/>
              </a:rPr>
              <a:t>References:</a:t>
            </a:r>
            <a:endParaRPr lang="en-US" sz="5600" b="1" u="sng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dirty="0">
                <a:latin typeface="Palatino Linotype" pitchFamily="18" charset="0"/>
              </a:rPr>
              <a:t>M. </a:t>
            </a:r>
            <a:r>
              <a:rPr lang="en-US" sz="2100" dirty="0" err="1" smtClean="0">
                <a:latin typeface="Palatino Linotype" pitchFamily="18" charset="0"/>
              </a:rPr>
              <a:t>Akhand</a:t>
            </a:r>
            <a:r>
              <a:rPr lang="en-US" sz="2100" dirty="0" smtClean="0">
                <a:latin typeface="Palatino Linotype" pitchFamily="18" charset="0"/>
              </a:rPr>
              <a:t> et al., </a:t>
            </a:r>
            <a:r>
              <a:rPr lang="en-US" sz="2100" dirty="0">
                <a:latin typeface="Palatino Linotype" pitchFamily="18" charset="0"/>
              </a:rPr>
              <a:t>“Human age prediction </a:t>
            </a:r>
            <a:r>
              <a:rPr lang="en-US" sz="2100" dirty="0" smtClean="0">
                <a:latin typeface="Palatino Linotype" pitchFamily="18" charset="0"/>
              </a:rPr>
              <a:t>from facial </a:t>
            </a:r>
            <a:r>
              <a:rPr lang="en-US" sz="2100" dirty="0">
                <a:latin typeface="Palatino Linotype" pitchFamily="18" charset="0"/>
              </a:rPr>
              <a:t>image using transfer learning in deep convolutional neural networks,” </a:t>
            </a:r>
            <a:r>
              <a:rPr lang="en-US" sz="2100" dirty="0" smtClean="0">
                <a:latin typeface="Palatino Linotype" pitchFamily="18" charset="0"/>
              </a:rPr>
              <a:t>in Proceedings </a:t>
            </a:r>
            <a:r>
              <a:rPr lang="en-US" sz="2100" dirty="0">
                <a:latin typeface="Palatino Linotype" pitchFamily="18" charset="0"/>
              </a:rPr>
              <a:t>of International Joint Conference on Computational </a:t>
            </a:r>
            <a:r>
              <a:rPr lang="en-US" sz="2100" dirty="0" smtClean="0">
                <a:latin typeface="Palatino Linotype" pitchFamily="18" charset="0"/>
              </a:rPr>
              <a:t>Intelligence: IJCCI </a:t>
            </a:r>
            <a:r>
              <a:rPr lang="en-US" sz="2100" dirty="0">
                <a:latin typeface="Palatino Linotype" pitchFamily="18" charset="0"/>
              </a:rPr>
              <a:t>2019, pp. 217–229, Springer, 2020.[</a:t>
            </a:r>
            <a:r>
              <a:rPr lang="en-US" sz="2100" dirty="0" smtClean="0">
                <a:latin typeface="Palatino Linotype" pitchFamily="18" charset="0"/>
                <a:hlinkClick r:id="rId2" action="ppaction://hlinksldjump"/>
              </a:rPr>
              <a:t>1</a:t>
            </a:r>
            <a:r>
              <a:rPr lang="en-US" sz="2100" dirty="0" smtClean="0">
                <a:latin typeface="Palatino Linotype" pitchFamily="18" charset="0"/>
              </a:rPr>
              <a:t>]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100" dirty="0">
                <a:latin typeface="Palatino Linotype" pitchFamily="18" charset="0"/>
                <a:hlinkClick r:id="rId3"/>
              </a:rPr>
              <a:t>https://susanqq.github.io/UTKFace</a:t>
            </a:r>
            <a:r>
              <a:rPr lang="en-US" sz="2100" dirty="0" smtClean="0">
                <a:latin typeface="Palatino Linotype" pitchFamily="18" charset="0"/>
                <a:hlinkClick r:id="rId3"/>
              </a:rPr>
              <a:t>/</a:t>
            </a:r>
            <a:r>
              <a:rPr lang="en-US" sz="2100" dirty="0" smtClean="0">
                <a:latin typeface="Palatino Linotype" pitchFamily="18" charset="0"/>
              </a:rPr>
              <a:t>  [</a:t>
            </a:r>
            <a:r>
              <a:rPr lang="en-US" sz="2100" dirty="0" smtClean="0">
                <a:latin typeface="Palatino Linotype" pitchFamily="18" charset="0"/>
                <a:hlinkClick r:id="rId4" action="ppaction://hlinksldjump"/>
              </a:rPr>
              <a:t>2</a:t>
            </a:r>
            <a:r>
              <a:rPr lang="en-US" sz="2100" dirty="0" smtClean="0">
                <a:latin typeface="Palatino Linotype" pitchFamily="18" charset="0"/>
                <a:hlinkClick r:id="rId5" action="ppaction://hlinksldjump"/>
              </a:rPr>
              <a:t>]</a:t>
            </a:r>
            <a:endParaRPr lang="en-US" sz="2100" dirty="0" smtClean="0">
              <a:latin typeface="Palatino Linotyp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100" dirty="0">
                <a:latin typeface="Palatino Linotype" pitchFamily="18" charset="0"/>
              </a:rPr>
              <a:t>A. </a:t>
            </a:r>
            <a:r>
              <a:rPr lang="en-US" sz="2100" dirty="0" err="1" smtClean="0">
                <a:latin typeface="Palatino Linotype" pitchFamily="18" charset="0"/>
              </a:rPr>
              <a:t>Fariza</a:t>
            </a:r>
            <a:r>
              <a:rPr lang="en-US" sz="2100" dirty="0" smtClean="0">
                <a:latin typeface="Palatino Linotype" pitchFamily="18" charset="0"/>
              </a:rPr>
              <a:t> et </a:t>
            </a:r>
            <a:r>
              <a:rPr lang="en-US" sz="2100" dirty="0">
                <a:latin typeface="Palatino Linotype" pitchFamily="18" charset="0"/>
              </a:rPr>
              <a:t>al., “Age estimation system using deep residual </a:t>
            </a:r>
            <a:r>
              <a:rPr lang="en-US" sz="2100" dirty="0" err="1">
                <a:latin typeface="Palatino Linotype" pitchFamily="18" charset="0"/>
              </a:rPr>
              <a:t>network</a:t>
            </a:r>
            <a:r>
              <a:rPr lang="en-US" sz="2100" dirty="0">
                <a:latin typeface="Palatino Linotype" pitchFamily="18" charset="0"/>
              </a:rPr>
              <a:t> classification method,” in 2019 International Electronics Symposium (IES</a:t>
            </a:r>
            <a:r>
              <a:rPr lang="en-US" sz="2100" dirty="0" smtClean="0">
                <a:latin typeface="Palatino Linotype" pitchFamily="18" charset="0"/>
              </a:rPr>
              <a:t>), pp</a:t>
            </a:r>
            <a:r>
              <a:rPr lang="en-US" sz="2100" dirty="0">
                <a:latin typeface="Palatino Linotype" pitchFamily="18" charset="0"/>
              </a:rPr>
              <a:t>. 607–611, IEEE, 2019</a:t>
            </a:r>
            <a:r>
              <a:rPr lang="en-US" sz="2100" dirty="0" smtClean="0">
                <a:latin typeface="Palatino Linotype" pitchFamily="18" charset="0"/>
              </a:rPr>
              <a:t>.[</a:t>
            </a:r>
            <a:r>
              <a:rPr lang="en-US" sz="2100" dirty="0" smtClean="0">
                <a:latin typeface="Palatino Linotype" pitchFamily="18" charset="0"/>
                <a:hlinkClick r:id="rId2" action="ppaction://hlinksldjump"/>
              </a:rPr>
              <a:t>3</a:t>
            </a:r>
            <a:r>
              <a:rPr lang="en-US" sz="2100" dirty="0" smtClean="0">
                <a:latin typeface="Palatino Linotype" pitchFamily="18" charset="0"/>
              </a:rPr>
              <a:t>]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100" dirty="0" smtClean="0">
                <a:latin typeface="Palatino Linotype" pitchFamily="18" charset="0"/>
              </a:rPr>
              <a:t>V. </a:t>
            </a:r>
            <a:r>
              <a:rPr lang="en-US" sz="2100" dirty="0" err="1" smtClean="0">
                <a:latin typeface="Palatino Linotype" pitchFamily="18" charset="0"/>
              </a:rPr>
              <a:t>Sheoran</a:t>
            </a:r>
            <a:r>
              <a:rPr lang="en-US" sz="2100" dirty="0" smtClean="0">
                <a:latin typeface="Palatino Linotype" pitchFamily="18" charset="0"/>
              </a:rPr>
              <a:t> et al., </a:t>
            </a:r>
            <a:r>
              <a:rPr lang="en-US" sz="2100" dirty="0">
                <a:latin typeface="Palatino Linotype" pitchFamily="18" charset="0"/>
              </a:rPr>
              <a:t>“Age and gender prediction using </a:t>
            </a:r>
            <a:r>
              <a:rPr lang="en-US" sz="2100" dirty="0" smtClean="0">
                <a:latin typeface="Palatino Linotype" pitchFamily="18" charset="0"/>
              </a:rPr>
              <a:t>deep </a:t>
            </a:r>
            <a:r>
              <a:rPr lang="en-US" sz="2100" dirty="0" err="1" smtClean="0">
                <a:latin typeface="Palatino Linotype" pitchFamily="18" charset="0"/>
              </a:rPr>
              <a:t>cnns</a:t>
            </a:r>
            <a:r>
              <a:rPr lang="en-US" sz="2100" dirty="0" smtClean="0">
                <a:latin typeface="Palatino Linotype" pitchFamily="18" charset="0"/>
              </a:rPr>
              <a:t> </a:t>
            </a:r>
            <a:r>
              <a:rPr lang="en-US" sz="2100" dirty="0">
                <a:latin typeface="Palatino Linotype" pitchFamily="18" charset="0"/>
              </a:rPr>
              <a:t>and transfer learning,” in Computer Vision and Image Processing: 5th </a:t>
            </a:r>
            <a:r>
              <a:rPr lang="en-US" sz="2100" dirty="0" smtClean="0">
                <a:latin typeface="Palatino Linotype" pitchFamily="18" charset="0"/>
              </a:rPr>
              <a:t>International </a:t>
            </a:r>
            <a:r>
              <a:rPr lang="en-US" sz="2100" dirty="0">
                <a:latin typeface="Palatino Linotype" pitchFamily="18" charset="0"/>
              </a:rPr>
              <a:t>Conference, CVIP 2020, </a:t>
            </a:r>
            <a:r>
              <a:rPr lang="en-US" sz="2100" dirty="0" err="1">
                <a:latin typeface="Palatino Linotype" pitchFamily="18" charset="0"/>
              </a:rPr>
              <a:t>Prayagraj</a:t>
            </a:r>
            <a:r>
              <a:rPr lang="en-US" sz="2100" dirty="0">
                <a:latin typeface="Palatino Linotype" pitchFamily="18" charset="0"/>
              </a:rPr>
              <a:t>, India, December 4-6, 2020, </a:t>
            </a:r>
            <a:r>
              <a:rPr lang="en-US" sz="2100" dirty="0" smtClean="0">
                <a:latin typeface="Palatino Linotype" pitchFamily="18" charset="0"/>
              </a:rPr>
              <a:t>Revised </a:t>
            </a:r>
            <a:r>
              <a:rPr lang="en-US" sz="2100" dirty="0">
                <a:latin typeface="Palatino Linotype" pitchFamily="18" charset="0"/>
              </a:rPr>
              <a:t>Selected Papers, Part II 5, pp. 293–304, Springer, 2021</a:t>
            </a:r>
            <a:r>
              <a:rPr lang="en-US" sz="2100" dirty="0" smtClean="0">
                <a:latin typeface="Palatino Linotype" pitchFamily="18" charset="0"/>
              </a:rPr>
              <a:t>.[</a:t>
            </a:r>
            <a:r>
              <a:rPr lang="en-US" sz="2100" dirty="0" smtClean="0">
                <a:latin typeface="Palatino Linotype" pitchFamily="18" charset="0"/>
                <a:hlinkClick r:id="rId2" action="ppaction://hlinksldjump"/>
              </a:rPr>
              <a:t>4]</a:t>
            </a:r>
            <a:endParaRPr lang="en-US" sz="2100" dirty="0" smtClean="0">
              <a:latin typeface="Palatino Linotyp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100" dirty="0">
                <a:latin typeface="Palatino Linotype" pitchFamily="18" charset="0"/>
              </a:rPr>
              <a:t> W. </a:t>
            </a:r>
            <a:r>
              <a:rPr lang="en-US" sz="2100" dirty="0" smtClean="0">
                <a:latin typeface="Palatino Linotype" pitchFamily="18" charset="0"/>
              </a:rPr>
              <a:t>Cao et al., </a:t>
            </a:r>
            <a:r>
              <a:rPr lang="en-US" sz="2100" dirty="0">
                <a:latin typeface="Palatino Linotype" pitchFamily="18" charset="0"/>
              </a:rPr>
              <a:t>“Rank consistent ordinal regression </a:t>
            </a:r>
            <a:r>
              <a:rPr lang="en-US" sz="2100" dirty="0" smtClean="0">
                <a:latin typeface="Palatino Linotype" pitchFamily="18" charset="0"/>
              </a:rPr>
              <a:t>for neural </a:t>
            </a:r>
            <a:r>
              <a:rPr lang="en-US" sz="2100" dirty="0">
                <a:latin typeface="Palatino Linotype" pitchFamily="18" charset="0"/>
              </a:rPr>
              <a:t>networks with application to age estimation,” Pattern Recognition </a:t>
            </a:r>
            <a:r>
              <a:rPr lang="en-US" sz="2100" dirty="0" smtClean="0">
                <a:latin typeface="Palatino Linotype" pitchFamily="18" charset="0"/>
              </a:rPr>
              <a:t>Letters, vol</a:t>
            </a:r>
            <a:r>
              <a:rPr lang="en-US" sz="2100" dirty="0">
                <a:latin typeface="Palatino Linotype" pitchFamily="18" charset="0"/>
              </a:rPr>
              <a:t>. 140, pp. 325–331, </a:t>
            </a:r>
            <a:r>
              <a:rPr lang="en-US" sz="2100" dirty="0" smtClean="0">
                <a:latin typeface="Palatino Linotype" pitchFamily="18" charset="0"/>
              </a:rPr>
              <a:t>2020. </a:t>
            </a:r>
            <a:r>
              <a:rPr lang="en-US" sz="2100" dirty="0" smtClean="0">
                <a:latin typeface="Palatino Linotype" pitchFamily="18" charset="0"/>
                <a:hlinkClick r:id="rId2" action="ppaction://hlinksldjump"/>
              </a:rPr>
              <a:t>[5]</a:t>
            </a:r>
            <a:endParaRPr lang="en-US" sz="2100" dirty="0" smtClean="0">
              <a:latin typeface="Palatino Linotype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18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en-US" sz="5600" b="1" u="sng" dirty="0">
                <a:latin typeface="Palatino Linotype" pitchFamily="18" charset="0"/>
              </a:rPr>
              <a:t>Appendix</a:t>
            </a:r>
            <a:r>
              <a:rPr lang="en-US" sz="5600" b="1" u="sng" dirty="0" smtClean="0">
                <a:latin typeface="Palatino Linotype" pitchFamily="18" charset="0"/>
              </a:rPr>
              <a:t>:</a:t>
            </a:r>
            <a:endParaRPr lang="en-US" sz="5600" b="1" u="sng" dirty="0">
              <a:latin typeface="Palatino Linotype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19</a:t>
            </a:fld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36453"/>
              </p:ext>
            </p:extLst>
          </p:nvPr>
        </p:nvGraphicFramePr>
        <p:xfrm>
          <a:off x="457200" y="1645920"/>
          <a:ext cx="8458200" cy="4526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7800"/>
                <a:gridCol w="1524000"/>
                <a:gridCol w="1981200"/>
                <a:gridCol w="920750"/>
                <a:gridCol w="2584450"/>
              </a:tblGrid>
              <a:tr h="1402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alatino Linotype" pitchFamily="18" charset="0"/>
                        </a:rPr>
                        <a:t>Network Name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alatino Linotype" pitchFamily="18" charset="0"/>
                        </a:rPr>
                        <a:t>Number of Layer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  <a:latin typeface="Palatino Linotype" pitchFamily="18" charset="0"/>
                        </a:rPr>
                        <a:t>Number of Parameters (Millions)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  <a:latin typeface="Palatino Linotype" pitchFamily="18" charset="0"/>
                        </a:rPr>
                        <a:t>Size (MB)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effectLst/>
                          <a:latin typeface="Palatino Linotype" pitchFamily="18" charset="0"/>
                        </a:rPr>
                        <a:t>Default Input Size</a:t>
                      </a:r>
                      <a:r>
                        <a:rPr lang="en-US" sz="2400" dirty="0" smtClean="0">
                          <a:latin typeface="Palatino Linotype" pitchFamily="18" charset="0"/>
                        </a:rPr>
                        <a:t/>
                      </a:r>
                      <a:br>
                        <a:rPr lang="en-US" sz="2400" dirty="0" smtClean="0">
                          <a:latin typeface="Palatino Linotype" pitchFamily="18" charset="0"/>
                        </a:rPr>
                      </a:br>
                      <a:r>
                        <a:rPr lang="en-US" sz="2400" kern="1200" dirty="0" smtClean="0">
                          <a:effectLst/>
                          <a:latin typeface="Palatino Linotype" pitchFamily="18" charset="0"/>
                        </a:rPr>
                        <a:t>(Height × Width)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ResNet50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50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alatino Linotype" pitchFamily="18" charset="0"/>
                        </a:rPr>
                        <a:t>25.6M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98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224x224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VGG16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16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alatino Linotype" pitchFamily="18" charset="0"/>
                        </a:rPr>
                        <a:t>138.4M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528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224x224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4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Xception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71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22.9M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alatino Linotype" pitchFamily="18" charset="0"/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299x299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InceptionV3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48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alatino Linotype" pitchFamily="18" charset="0"/>
                        </a:rPr>
                        <a:t>23.9M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92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299x 299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MobileNet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27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4.3M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16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224x224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DenseNet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121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alatino Linotype" pitchFamily="18" charset="0"/>
                        </a:rPr>
                        <a:t>8.1M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alatino Linotype" pitchFamily="18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Palatino Linotype" pitchFamily="18" charset="0"/>
                        </a:rPr>
                        <a:t>224,x224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E22E9D00-DD25-49E5-9B83-B43891AB8323}"/>
              </a:ext>
            </a:extLst>
          </p:cNvPr>
          <p:cNvSpPr/>
          <p:nvPr/>
        </p:nvSpPr>
        <p:spPr>
          <a:xfrm>
            <a:off x="12912" y="1"/>
            <a:ext cx="3718112" cy="685506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43C0322E-966B-4DFD-9D62-A6CF0830C872}"/>
              </a:ext>
            </a:extLst>
          </p:cNvPr>
          <p:cNvSpPr/>
          <p:nvPr/>
        </p:nvSpPr>
        <p:spPr>
          <a:xfrm>
            <a:off x="3733800" y="5334598"/>
            <a:ext cx="694523" cy="6202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haroni" panose="02010803020104030203" pitchFamily="2" charset="-79"/>
              </a:rPr>
              <a:t>06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167C61E-024C-46B7-85BF-9E8C75A61FF9}"/>
              </a:ext>
            </a:extLst>
          </p:cNvPr>
          <p:cNvSpPr/>
          <p:nvPr/>
        </p:nvSpPr>
        <p:spPr>
          <a:xfrm>
            <a:off x="4453948" y="1"/>
            <a:ext cx="637914" cy="693419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94DF157-0AA6-4844-9079-562979B1C297}"/>
              </a:ext>
            </a:extLst>
          </p:cNvPr>
          <p:cNvSpPr txBox="1"/>
          <p:nvPr/>
        </p:nvSpPr>
        <p:spPr>
          <a:xfrm>
            <a:off x="1058238" y="3397902"/>
            <a:ext cx="255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dirty="0">
                <a:solidFill>
                  <a:schemeClr val="bg1"/>
                </a:solidFill>
                <a:latin typeface="Palatino Linotype" pitchFamily="18" charset="0"/>
                <a:cs typeface="Aharoni" panose="02010803020104030203" pitchFamily="2" charset="-79"/>
              </a:rPr>
              <a:t>Presentation </a:t>
            </a:r>
          </a:p>
          <a:p>
            <a:r>
              <a:rPr lang="en-US" sz="2800" cap="small" dirty="0">
                <a:solidFill>
                  <a:schemeClr val="bg1"/>
                </a:solidFill>
                <a:latin typeface="Palatino Linotype" pitchFamily="18" charset="0"/>
                <a:cs typeface="Aharoni" panose="02010803020104030203" pitchFamily="2" charset="-79"/>
              </a:rPr>
              <a:t>Outlines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D8FC40F4-34F3-4627-BCD6-3AA4432F42F4}"/>
              </a:ext>
            </a:extLst>
          </p:cNvPr>
          <p:cNvGrpSpPr/>
          <p:nvPr/>
        </p:nvGrpSpPr>
        <p:grpSpPr>
          <a:xfrm>
            <a:off x="1171254" y="4325419"/>
            <a:ext cx="2044557" cy="318499"/>
            <a:chOff x="1171254" y="4253501"/>
            <a:chExt cx="2044557" cy="318499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D88368E9-FEB4-4CF8-AF89-A995D690FA00}"/>
                </a:ext>
              </a:extLst>
            </p:cNvPr>
            <p:cNvSpPr/>
            <p:nvPr/>
          </p:nvSpPr>
          <p:spPr>
            <a:xfrm>
              <a:off x="1171254" y="4352009"/>
              <a:ext cx="2044557" cy="98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Palatino Linotype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7260C6D9-ACEE-4053-BB62-63AC9DAB22F7}"/>
                </a:ext>
              </a:extLst>
            </p:cNvPr>
            <p:cNvSpPr/>
            <p:nvPr/>
          </p:nvSpPr>
          <p:spPr>
            <a:xfrm>
              <a:off x="1387011" y="4253501"/>
              <a:ext cx="297951" cy="31849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Palatino Linotype" pitchFamily="18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3774158-99D5-44AB-87F9-F242755A0EDB}"/>
              </a:ext>
            </a:extLst>
          </p:cNvPr>
          <p:cNvSpPr txBox="1"/>
          <p:nvPr/>
        </p:nvSpPr>
        <p:spPr>
          <a:xfrm>
            <a:off x="5091860" y="491069"/>
            <a:ext cx="383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>
                <a:latin typeface="Palatino Linotype" pitchFamily="18" charset="0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E77F60D-BB24-487F-B775-87B4B82F3393}"/>
              </a:ext>
            </a:extLst>
          </p:cNvPr>
          <p:cNvSpPr txBox="1"/>
          <p:nvPr/>
        </p:nvSpPr>
        <p:spPr>
          <a:xfrm>
            <a:off x="5070883" y="1443335"/>
            <a:ext cx="38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>
                <a:latin typeface="Palatino Linotype" pitchFamily="18" charset="0"/>
                <a:cs typeface="Aharoni" panose="02010803020104030203" pitchFamily="2" charset="-79"/>
              </a:rPr>
              <a:t>Literature Review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890D0D3-8765-4018-8CE7-6B3804A03CF5}"/>
              </a:ext>
            </a:extLst>
          </p:cNvPr>
          <p:cNvSpPr txBox="1"/>
          <p:nvPr/>
        </p:nvSpPr>
        <p:spPr>
          <a:xfrm>
            <a:off x="5091858" y="2364248"/>
            <a:ext cx="382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>
                <a:latin typeface="Palatino Linotype" pitchFamily="18" charset="0"/>
                <a:cs typeface="Aharoni" panose="02010803020104030203" pitchFamily="2" charset="-79"/>
              </a:rPr>
              <a:t>Proposed Methods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7461A93-7143-4725-8165-A7C1979BAC96}"/>
              </a:ext>
            </a:extLst>
          </p:cNvPr>
          <p:cNvSpPr txBox="1"/>
          <p:nvPr/>
        </p:nvSpPr>
        <p:spPr>
          <a:xfrm>
            <a:off x="5104999" y="3382512"/>
            <a:ext cx="38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>
                <a:latin typeface="Palatino Linotype" pitchFamily="18" charset="0"/>
                <a:cs typeface="Aharoni" panose="02010803020104030203" pitchFamily="2" charset="-79"/>
              </a:rPr>
              <a:t>Experimental</a:t>
            </a:r>
            <a:r>
              <a:rPr lang="en-US" sz="2400" dirty="0">
                <a:latin typeface="Palatino Linotype" pitchFamily="18" charset="0"/>
                <a:cs typeface="Aharoni" panose="02010803020104030203" pitchFamily="2" charset="-79"/>
              </a:rPr>
              <a:t> 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E8CA-6E91-4B98-9ADB-1DE2CC2A6C22}"/>
              </a:ext>
            </a:extLst>
          </p:cNvPr>
          <p:cNvSpPr txBox="1"/>
          <p:nvPr/>
        </p:nvSpPr>
        <p:spPr>
          <a:xfrm>
            <a:off x="5091858" y="4343400"/>
            <a:ext cx="383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>
                <a:latin typeface="Palatino Linotype" pitchFamily="18" charset="0"/>
                <a:cs typeface="Aharoni" panose="02010803020104030203" pitchFamily="2" charset="-79"/>
              </a:rPr>
              <a:t>Conclusion &amp; Future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861314E-D39F-44A7-9C3F-737F5CEA7091}"/>
              </a:ext>
            </a:extLst>
          </p:cNvPr>
          <p:cNvSpPr txBox="1"/>
          <p:nvPr/>
        </p:nvSpPr>
        <p:spPr>
          <a:xfrm>
            <a:off x="5102321" y="5445477"/>
            <a:ext cx="259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>
                <a:latin typeface="Palatino Linotype" pitchFamily="18" charset="0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807B0E78-E081-4965-9AB3-DD6ABA434253}"/>
              </a:ext>
            </a:extLst>
          </p:cNvPr>
          <p:cNvSpPr/>
          <p:nvPr/>
        </p:nvSpPr>
        <p:spPr>
          <a:xfrm>
            <a:off x="3731024" y="4343400"/>
            <a:ext cx="700509" cy="6202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haroni" panose="02010803020104030203" pitchFamily="2" charset="-79"/>
              </a:rPr>
              <a:t>05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0B923E83-261F-47DE-9027-8115BB025BBA}"/>
              </a:ext>
            </a:extLst>
          </p:cNvPr>
          <p:cNvSpPr/>
          <p:nvPr/>
        </p:nvSpPr>
        <p:spPr>
          <a:xfrm>
            <a:off x="3731024" y="3303221"/>
            <a:ext cx="700509" cy="6202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58F09053-0125-4D11-AED5-9ED6A7EC8C31}"/>
              </a:ext>
            </a:extLst>
          </p:cNvPr>
          <p:cNvSpPr/>
          <p:nvPr/>
        </p:nvSpPr>
        <p:spPr>
          <a:xfrm>
            <a:off x="3731024" y="2286000"/>
            <a:ext cx="725402" cy="6202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DACE762E-3314-46A9-B922-E196FD7B7979}"/>
              </a:ext>
            </a:extLst>
          </p:cNvPr>
          <p:cNvSpPr/>
          <p:nvPr/>
        </p:nvSpPr>
        <p:spPr>
          <a:xfrm>
            <a:off x="3731024" y="1360952"/>
            <a:ext cx="713588" cy="6202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latino Linotype" pitchFamily="18" charset="0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EDA7D8A2-1C98-4E59-B008-D145AFC3049C}"/>
              </a:ext>
            </a:extLst>
          </p:cNvPr>
          <p:cNvSpPr/>
          <p:nvPr/>
        </p:nvSpPr>
        <p:spPr>
          <a:xfrm>
            <a:off x="3731024" y="381000"/>
            <a:ext cx="698450" cy="6202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alatino Linotype" pitchFamily="18" charset="0"/>
                <a:cs typeface="Aharoni" panose="02010803020104030203" pitchFamily="2" charset="-79"/>
              </a:rPr>
              <a:t>01</a:t>
            </a:r>
            <a:endParaRPr lang="en-US" sz="2400" dirty="0">
              <a:solidFill>
                <a:schemeClr val="tx1"/>
              </a:solidFill>
              <a:latin typeface="Palatino Linotype" pitchFamily="18" charset="0"/>
              <a:cs typeface="Aharoni" panose="02010803020104030203" pitchFamily="2" charset="-79"/>
            </a:endParaRP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z="1400" smtClean="0">
                <a:latin typeface="Palatino Linotype" pitchFamily="18" charset="0"/>
              </a:rPr>
              <a:t>2</a:t>
            </a:fld>
            <a:endParaRPr lang="en-US" sz="1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021"/>
            <a:ext cx="9144000" cy="1143000"/>
          </a:xfrm>
        </p:spPr>
        <p:txBody>
          <a:bodyPr/>
          <a:lstStyle/>
          <a:p>
            <a:pPr algn="l"/>
            <a:r>
              <a:rPr lang="en-US" b="1" u="sng" dirty="0" smtClean="0">
                <a:latin typeface="Palatino Linotype" pitchFamily="18" charset="0"/>
              </a:rPr>
              <a:t>HOG features</a:t>
            </a:r>
            <a:endParaRPr lang="en-US" b="1" u="sng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295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Represents </a:t>
            </a:r>
            <a:r>
              <a:rPr lang="en-US" dirty="0">
                <a:latin typeface="Palatino Linotype" pitchFamily="18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image’s gradient or edge orientation patterns </a:t>
            </a:r>
            <a:r>
              <a:rPr lang="en-US" dirty="0">
                <a:latin typeface="Palatino Linotype" pitchFamily="18" charset="0"/>
              </a:rPr>
              <a:t>as a </a:t>
            </a:r>
            <a:r>
              <a:rPr lang="en-US" dirty="0" smtClean="0">
                <a:latin typeface="Palatino Linotype" pitchFamily="18" charset="0"/>
              </a:rPr>
              <a:t>histogram.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286000"/>
            <a:ext cx="8305800" cy="3070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356458"/>
            <a:ext cx="8534400" cy="1196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</a:rPr>
              <a:t>Fig:  </a:t>
            </a:r>
            <a:r>
              <a:rPr lang="en-US" dirty="0">
                <a:solidFill>
                  <a:schemeClr val="tx1"/>
                </a:solidFill>
                <a:latin typeface="Palatino Linotype" pitchFamily="18" charset="0"/>
              </a:rPr>
              <a:t>HOG features extraction process: image is divided in cells of size N×N pixels. The orientation of all pixels is computed and accumulated in an M-bins histogram of orientations. Finally, all cell histograms are concatenated in order to construct the ﬁnal features vector. The example reports a cell size of 4 pixels and 8 orientation bins for the cell histograms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20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</a:t>
            </a: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evolution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Palatino Linotype" pitchFamily="18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43111"/>
              </p:ext>
            </p:extLst>
          </p:nvPr>
        </p:nvGraphicFramePr>
        <p:xfrm>
          <a:off x="381000" y="2057400"/>
          <a:ext cx="8458200" cy="447647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438400"/>
                <a:gridCol w="1219200"/>
                <a:gridCol w="3352800"/>
                <a:gridCol w="1447800"/>
              </a:tblGrid>
              <a:tr h="4033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Classification through 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08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Linear Regression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12.5767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SGD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19.4309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12.4374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K Neighbors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21.9073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Extra Trees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17.8818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Lasso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15.3758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Random Forest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17.9018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Bayesian 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9.4603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SVC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</a:rPr>
                        <a:t>17.9012</a:t>
                      </a:r>
                      <a:endParaRPr lang="en-US" sz="22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Gaussian Naive Bayes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22.5889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DNN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Palatino Linotype" pitchFamily="18" charset="0"/>
                        </a:rPr>
                        <a:t>7.0853</a:t>
                      </a:r>
                      <a:endParaRPr lang="en-US" sz="2200" b="1" dirty="0">
                        <a:solidFill>
                          <a:srgbClr val="C00000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MLP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</a:rPr>
                        <a:t>14.9582</a:t>
                      </a:r>
                      <a:endParaRPr lang="en-US" sz="22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DNN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8.12555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066800"/>
            <a:ext cx="868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u="sng" dirty="0">
                <a:solidFill>
                  <a:schemeClr val="tx1"/>
                </a:solidFill>
                <a:latin typeface="Palatino Linotype" pitchFamily="18" charset="0"/>
              </a:rPr>
              <a:t>Comparative  performance on  </a:t>
            </a:r>
            <a:r>
              <a:rPr lang="en-US" sz="3200" u="sng" dirty="0" smtClean="0">
                <a:solidFill>
                  <a:srgbClr val="C00000"/>
                </a:solidFill>
                <a:latin typeface="Palatino Linotype" pitchFamily="18" charset="0"/>
              </a:rPr>
              <a:t>HOG</a:t>
            </a:r>
            <a:r>
              <a:rPr lang="en-US" sz="3200" u="sng" dirty="0" smtClean="0">
                <a:solidFill>
                  <a:schemeClr val="tx1"/>
                </a:solidFill>
                <a:latin typeface="Palatino Linotype" pitchFamily="18" charset="0"/>
              </a:rPr>
              <a:t> features:</a:t>
            </a:r>
            <a:endParaRPr lang="en-US" sz="32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21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</a:t>
            </a: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evolution(Cont.)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8991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u="sng" dirty="0">
                <a:solidFill>
                  <a:schemeClr val="tx1"/>
                </a:solidFill>
                <a:latin typeface="Palatino Linotype" pitchFamily="18" charset="0"/>
              </a:rPr>
              <a:t>Comparative  performance </a:t>
            </a:r>
            <a:r>
              <a:rPr lang="en-US" sz="3200" u="sng" dirty="0" smtClean="0">
                <a:solidFill>
                  <a:schemeClr val="tx1"/>
                </a:solidFill>
                <a:latin typeface="Palatino Linotype" pitchFamily="18" charset="0"/>
              </a:rPr>
              <a:t>on different  </a:t>
            </a:r>
            <a:r>
              <a:rPr lang="en-US" sz="3200" u="sng" dirty="0" smtClean="0">
                <a:solidFill>
                  <a:srgbClr val="C00000"/>
                </a:solidFill>
                <a:latin typeface="Palatino Linotype" pitchFamily="18" charset="0"/>
              </a:rPr>
              <a:t>CNN-based</a:t>
            </a:r>
            <a:r>
              <a:rPr lang="en-US" sz="3200" u="sng" dirty="0" smtClean="0">
                <a:solidFill>
                  <a:schemeClr val="tx1"/>
                </a:solidFill>
                <a:latin typeface="Palatino Linotype" pitchFamily="18" charset="0"/>
              </a:rPr>
              <a:t> models:</a:t>
            </a:r>
            <a:endParaRPr lang="en-US" sz="32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035"/>
            <a:ext cx="9144000" cy="275476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22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evolution(Cont.)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883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u="sng" dirty="0" smtClean="0">
                <a:solidFill>
                  <a:schemeClr val="tx1"/>
                </a:solidFill>
                <a:latin typeface="Palatino Linotype" pitchFamily="18" charset="0"/>
              </a:rPr>
              <a:t>Comparative  performance on  </a:t>
            </a:r>
            <a:r>
              <a:rPr lang="en-US" sz="2900" u="sng" dirty="0" smtClean="0">
                <a:solidFill>
                  <a:srgbClr val="C00000"/>
                </a:solidFill>
                <a:latin typeface="Palatino Linotype" pitchFamily="18" charset="0"/>
              </a:rPr>
              <a:t>Resnet50 </a:t>
            </a:r>
            <a:r>
              <a:rPr lang="en-US" sz="2900" u="sng" dirty="0" smtClean="0">
                <a:solidFill>
                  <a:schemeClr val="tx1"/>
                </a:solidFill>
                <a:latin typeface="Palatino Linotype" pitchFamily="18" charset="0"/>
              </a:rPr>
              <a:t>features:</a:t>
            </a:r>
            <a:endParaRPr lang="en-US" sz="29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94050"/>
              </p:ext>
            </p:extLst>
          </p:nvPr>
        </p:nvGraphicFramePr>
        <p:xfrm>
          <a:off x="381000" y="1905000"/>
          <a:ext cx="8458200" cy="471693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438400"/>
                <a:gridCol w="1219200"/>
                <a:gridCol w="3352800"/>
                <a:gridCol w="1447800"/>
              </a:tblGrid>
              <a:tr h="4033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Classification through 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Linear Regression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8.0613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SGD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19.7642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8.04629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K Neighbors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19.5022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Extra Trees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18.2312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Lasso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9.6754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Random Forest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18.471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Bayesian 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7.6504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SVC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19.1610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643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Gaussian Naive Bayes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23.3440</a:t>
                      </a: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Palatino Linotype" pitchFamily="18" charset="0"/>
                        </a:rPr>
                        <a:t>RestNet50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rgbClr val="C00000"/>
                          </a:solidFill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5.0217</a:t>
                      </a:r>
                      <a:endParaRPr lang="en-US" sz="2200" b="1" dirty="0">
                        <a:solidFill>
                          <a:srgbClr val="C00000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MLP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14.9582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Palatino Linotype" pitchFamily="18" charset="0"/>
                        </a:rPr>
                        <a:t>RestNet50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18.058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23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evolution(Cont.)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76200" y="990600"/>
            <a:ext cx="883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u="sng" dirty="0">
                <a:solidFill>
                  <a:schemeClr val="tx1"/>
                </a:solidFill>
                <a:latin typeface="Palatino Linotype" pitchFamily="18" charset="0"/>
              </a:rPr>
              <a:t>Comparative  performance on  </a:t>
            </a:r>
            <a:r>
              <a:rPr lang="en-US" sz="3200" u="sng" dirty="0" smtClean="0">
                <a:solidFill>
                  <a:srgbClr val="C00000"/>
                </a:solidFill>
                <a:latin typeface="Palatino Linotype" pitchFamily="18" charset="0"/>
              </a:rPr>
              <a:t>ViT</a:t>
            </a:r>
            <a:r>
              <a:rPr lang="en-US" sz="3200" u="sng" dirty="0" smtClean="0">
                <a:solidFill>
                  <a:schemeClr val="tx1"/>
                </a:solidFill>
                <a:latin typeface="Palatino Linotype" pitchFamily="18" charset="0"/>
              </a:rPr>
              <a:t> features:</a:t>
            </a:r>
            <a:endParaRPr lang="en-US" sz="32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70890"/>
              </p:ext>
            </p:extLst>
          </p:nvPr>
        </p:nvGraphicFramePr>
        <p:xfrm>
          <a:off x="381000" y="1828800"/>
          <a:ext cx="8458200" cy="4716937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438400"/>
                <a:gridCol w="1219200"/>
                <a:gridCol w="3352800"/>
                <a:gridCol w="1447800"/>
              </a:tblGrid>
              <a:tr h="4033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Classification through 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</a:tr>
              <a:tr h="408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Linear Regression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Palatino Linotype" pitchFamily="18" charset="0"/>
                        </a:rPr>
                        <a:t>11.4764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SGD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 23.5066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>
                          <a:latin typeface="Palatino Linotype" pitchFamily="18" charset="0"/>
                        </a:rPr>
                        <a:t>11.0581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K Neighbors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22.1384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Extra Trees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17.8851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Lasso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>
                          <a:latin typeface="Palatino Linotype" pitchFamily="18" charset="0"/>
                        </a:rPr>
                        <a:t>15.1519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Random Forest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17.9437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Bayesian 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dirty="0" smtClean="0">
                          <a:latin typeface="Palatino Linotype" pitchFamily="18" charset="0"/>
                        </a:rPr>
                        <a:t>10.7546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SVC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16.7182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643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Gaussian Naive Bayes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25.158</a:t>
                      </a:r>
                      <a:endParaRPr lang="en-US" sz="2200" dirty="0" smtClean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Palatino Linotype" pitchFamily="18" charset="0"/>
                        </a:rPr>
                        <a:t>ViT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Palatino Linotype" pitchFamily="18" charset="0"/>
                        </a:rPr>
                        <a:t>7.8707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Palatino Linotype" pitchFamily="18" charset="0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MLP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14.9582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Palatino Linotype" pitchFamily="18" charset="0"/>
                        </a:rPr>
                        <a:t>ViT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9.70504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24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276" y="0"/>
            <a:ext cx="85344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evolution(Cont.)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76200" y="990600"/>
            <a:ext cx="8763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chemeClr val="tx1"/>
                </a:solidFill>
                <a:latin typeface="Palatino Linotype" pitchFamily="18" charset="0"/>
              </a:rPr>
              <a:t>Comparative  performance on  </a:t>
            </a:r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combined </a:t>
            </a:r>
            <a:r>
              <a:rPr lang="en-US" sz="2800" u="sng" dirty="0" smtClean="0">
                <a:solidFill>
                  <a:srgbClr val="C00000"/>
                </a:solidFill>
                <a:latin typeface="Palatino Linotype" pitchFamily="18" charset="0"/>
              </a:rPr>
              <a:t>HOG and CNN</a:t>
            </a:r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 features:</a:t>
            </a:r>
            <a:endParaRPr lang="en-US" sz="28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57860"/>
              </p:ext>
            </p:extLst>
          </p:nvPr>
        </p:nvGraphicFramePr>
        <p:xfrm>
          <a:off x="381000" y="1828800"/>
          <a:ext cx="8458200" cy="471693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438400"/>
                <a:gridCol w="1219200"/>
                <a:gridCol w="3352800"/>
                <a:gridCol w="1447800"/>
              </a:tblGrid>
              <a:tr h="4033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Classification through 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Linear Regression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10.94734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SGD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19.5348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10.6915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K Neighbors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19.8690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Extra Trees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17.6181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Lasso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9.67540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Random Forest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17.9018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Bayesian 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7.27642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SVC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19.140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643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Gaussian Naive Bayes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22.28518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Palatino Linotype" pitchFamily="18" charset="0"/>
                        </a:rPr>
                        <a:t>DNN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6.0821</a:t>
                      </a: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MLP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19.5494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Palatino Linotype" pitchFamily="18" charset="0"/>
                        </a:rPr>
                        <a:t>DNN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  <a:ea typeface="Calibri"/>
                          <a:cs typeface="Vrinda"/>
                        </a:rPr>
                        <a:t>6.104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25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evolution(Cont.)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883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chemeClr val="tx1"/>
                </a:solidFill>
                <a:latin typeface="Palatino Linotype" pitchFamily="18" charset="0"/>
              </a:rPr>
              <a:t>Comparative  performance on  </a:t>
            </a:r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combined </a:t>
            </a:r>
            <a:r>
              <a:rPr lang="en-US" sz="2800" u="sng" dirty="0" smtClean="0">
                <a:solidFill>
                  <a:srgbClr val="C00000"/>
                </a:solidFill>
                <a:latin typeface="Palatino Linotype" pitchFamily="18" charset="0"/>
              </a:rPr>
              <a:t>HOG, CNN, ViT</a:t>
            </a:r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 features:</a:t>
            </a:r>
            <a:endParaRPr lang="en-US" sz="28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38267"/>
              </p:ext>
            </p:extLst>
          </p:nvPr>
        </p:nvGraphicFramePr>
        <p:xfrm>
          <a:off x="381000" y="1828800"/>
          <a:ext cx="8458200" cy="471693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38400"/>
                <a:gridCol w="1219200"/>
                <a:gridCol w="3352800"/>
                <a:gridCol w="1447800"/>
              </a:tblGrid>
              <a:tr h="4033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Classification through 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Linear Regression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</a:rPr>
                        <a:t>12.8466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SGD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</a:rPr>
                        <a:t>20.1594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12.1714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K Neighbors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19.4462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Extra Trees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17.6488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Lasso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9.5369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Random Forest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17.9855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Bayesian 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7.1699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SVC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</a:rPr>
                        <a:t>18.505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Gaussian Naive Bayes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22.3712</a:t>
                      </a:r>
                      <a:endParaRPr lang="en-US" sz="11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Palatino Linotype" pitchFamily="18" charset="0"/>
                        </a:rPr>
                        <a:t>DNN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5.8121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MLP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Palatino Linotype" pitchFamily="18" charset="0"/>
                        </a:rPr>
                        <a:t>14.958</a:t>
                      </a:r>
                      <a:endParaRPr lang="en-US" sz="110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Palatino Linotype" pitchFamily="18" charset="0"/>
                        </a:rPr>
                        <a:t>DNN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solidFill>
                            <a:srgbClr val="C00000"/>
                          </a:solidFill>
                          <a:effectLst/>
                          <a:latin typeface="Palatino Linotype" pitchFamily="18" charset="0"/>
                        </a:rPr>
                        <a:t>5.5413</a:t>
                      </a:r>
                      <a:endParaRPr lang="en-US" sz="1100" b="1" dirty="0">
                        <a:solidFill>
                          <a:srgbClr val="C00000"/>
                        </a:solidFill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26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cs typeface="Arial" pitchFamily="34" charset="0"/>
              </a:rPr>
              <a:t>Experimental evolution(Cont.)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914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chemeClr val="tx1"/>
                </a:solidFill>
                <a:latin typeface="Palatino Linotype" pitchFamily="18" charset="0"/>
              </a:rPr>
              <a:t>Comparative  performance on  </a:t>
            </a:r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combined </a:t>
            </a:r>
            <a:r>
              <a:rPr lang="en-US" sz="2800" u="sng" dirty="0" smtClean="0">
                <a:solidFill>
                  <a:srgbClr val="C00000"/>
                </a:solidFill>
                <a:latin typeface="Palatino Linotype" pitchFamily="18" charset="0"/>
              </a:rPr>
              <a:t>CNN, ViT</a:t>
            </a:r>
            <a:r>
              <a:rPr lang="en-US" sz="2800" u="sng" dirty="0" smtClean="0">
                <a:solidFill>
                  <a:schemeClr val="tx1"/>
                </a:solidFill>
                <a:latin typeface="Palatino Linotype" pitchFamily="18" charset="0"/>
              </a:rPr>
              <a:t> features :</a:t>
            </a:r>
            <a:endParaRPr lang="en-US" sz="2800" u="sng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9566"/>
              </p:ext>
            </p:extLst>
          </p:nvPr>
        </p:nvGraphicFramePr>
        <p:xfrm>
          <a:off x="381000" y="1828800"/>
          <a:ext cx="8458200" cy="471693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438400"/>
                <a:gridCol w="1219200"/>
                <a:gridCol w="3352800"/>
                <a:gridCol w="1447800"/>
              </a:tblGrid>
              <a:tr h="40336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Classification through Regression</a:t>
                      </a:r>
                      <a:endParaRPr lang="en-US" sz="24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Model name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MAE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Linear Regression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8.6695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SGD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effectLst/>
                          <a:latin typeface="Palatino Linotype" pitchFamily="18" charset="0"/>
                        </a:rPr>
                        <a:t>20.0067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8.6138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K Neighbors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effectLst/>
                          <a:latin typeface="Palatino Linotype" pitchFamily="18" charset="0"/>
                        </a:rPr>
                        <a:t>20.2688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Extra Trees </a:t>
                      </a: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effectLst/>
                          <a:latin typeface="Palatino Linotype" pitchFamily="18" charset="0"/>
                        </a:rPr>
                        <a:t>18.1557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Lasso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 10.1495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Random Forest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effectLst/>
                          <a:latin typeface="Palatino Linotype" pitchFamily="18" charset="0"/>
                        </a:rPr>
                        <a:t>18.3650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Palatino Linotype" pitchFamily="18" charset="0"/>
                        </a:rPr>
                        <a:t>Bayesian Ridge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7.7216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SVC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18.1399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effectLst/>
                          <a:latin typeface="Palatino Linotype" pitchFamily="18" charset="0"/>
                        </a:rPr>
                        <a:t>Gaussian Naive Bayes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effectLst/>
                          <a:latin typeface="Palatino Linotype" pitchFamily="18" charset="0"/>
                        </a:rPr>
                        <a:t>23.4580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Palatino Linotype" pitchFamily="18" charset="0"/>
                        </a:rPr>
                        <a:t>Proposed hybrid model</a:t>
                      </a:r>
                      <a:endParaRPr lang="en-US" sz="2200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Palatino Linotype" pitchFamily="18" charset="0"/>
                        </a:rPr>
                        <a:t>4.886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Palatino Linotype" pitchFamily="18" charset="0"/>
                        </a:rPr>
                        <a:t>MLP Classifier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19.355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smtClean="0">
                          <a:latin typeface="Palatino Linotype" pitchFamily="18" charset="0"/>
                        </a:rPr>
                        <a:t>Proposed hybrid model</a:t>
                      </a:r>
                      <a:endParaRPr lang="en-US" sz="2200" b="1" dirty="0">
                        <a:effectLst/>
                        <a:latin typeface="Palatino Linotype" pitchFamily="18" charset="0"/>
                        <a:ea typeface="Calibri"/>
                        <a:cs typeface="Vrinda"/>
                      </a:endParaRPr>
                    </a:p>
                  </a:txBody>
                  <a:tcPr marL="61594" marR="61594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Palatino Linotype" pitchFamily="18" charset="0"/>
                        </a:rPr>
                        <a:t>6.057</a:t>
                      </a:r>
                      <a:endParaRPr lang="en-US" sz="2200" dirty="0">
                        <a:latin typeface="Palatino Linotype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27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latin typeface="Palatino Linotype" pitchFamily="18" charset="0"/>
              </a:rPr>
              <a:t>Code screenshot(part 1):</a:t>
            </a:r>
            <a:endParaRPr lang="en-US" sz="5400" b="1" u="sng" dirty="0">
              <a:latin typeface="Palatino Linotype" pitchFamily="18" charset="0"/>
            </a:endParaRPr>
          </a:p>
        </p:txBody>
      </p:sp>
      <p:pic>
        <p:nvPicPr>
          <p:cNvPr id="1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0" y="1447800"/>
            <a:ext cx="3677266" cy="2305342"/>
          </a:xfr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/>
              <a:t>28</a:t>
            </a:fld>
            <a:endParaRPr lang="en-US"/>
          </a:p>
        </p:txBody>
      </p:sp>
      <p:pic>
        <p:nvPicPr>
          <p:cNvPr id="1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9" y="4191000"/>
            <a:ext cx="8007787" cy="1789559"/>
          </a:xfrm>
          <a:prstGeom prst="rect">
            <a:avLst/>
          </a:prstGeom>
        </p:spPr>
      </p:pic>
      <p:pic>
        <p:nvPicPr>
          <p:cNvPr id="2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97" y="1447800"/>
            <a:ext cx="4267200" cy="24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latin typeface="Palatino Linotype" pitchFamily="18" charset="0"/>
              </a:rPr>
              <a:t>Code screenshot(part 2):</a:t>
            </a:r>
            <a:endParaRPr lang="en-US" sz="5400" b="1" u="sng" dirty="0">
              <a:latin typeface="Palatino Linotype" pitchFamily="18" charset="0"/>
            </a:endParaRPr>
          </a:p>
        </p:txBody>
      </p:sp>
      <p:pic>
        <p:nvPicPr>
          <p:cNvPr id="1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" y="1295400"/>
            <a:ext cx="3332418" cy="2819400"/>
          </a:xfr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0" y="4464416"/>
            <a:ext cx="8125970" cy="1783984"/>
          </a:xfrm>
          <a:prstGeom prst="rect">
            <a:avLst/>
          </a:prstGeom>
        </p:spPr>
      </p:pic>
      <p:pic>
        <p:nvPicPr>
          <p:cNvPr id="2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62" y="1295400"/>
            <a:ext cx="4705208" cy="30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b="1" u="sng" dirty="0" smtClean="0">
                <a:latin typeface="Palatino Linotype" pitchFamily="18" charset="0"/>
                <a:cs typeface="Arial" pitchFamily="34" charset="0"/>
              </a:rPr>
              <a:t>Problem statement</a:t>
            </a:r>
            <a:endParaRPr lang="en-US" sz="4800" b="1" u="sng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82" name="Content Placeholder 2"/>
          <p:cNvSpPr>
            <a:spLocks noGrp="1"/>
          </p:cNvSpPr>
          <p:nvPr>
            <p:ph idx="1"/>
          </p:nvPr>
        </p:nvSpPr>
        <p:spPr>
          <a:xfrm>
            <a:off x="533400" y="1171882"/>
            <a:ext cx="7620000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  <a:latin typeface="Palatino Linotype" pitchFamily="18" charset="0"/>
                <a:cs typeface="Arial" pitchFamily="34" charset="0"/>
              </a:rPr>
              <a:t>Age Estimation</a:t>
            </a:r>
          </a:p>
          <a:p>
            <a:pPr marL="114300" indent="0" algn="ctr">
              <a:buNone/>
            </a:pPr>
            <a:r>
              <a:rPr lang="en-US" sz="2800" b="1" dirty="0" smtClean="0">
                <a:latin typeface="Palatino Linotype" pitchFamily="18" charset="0"/>
                <a:cs typeface="Arial" pitchFamily="34" charset="0"/>
              </a:rPr>
              <a:t>“Estimate the age of a person from facial image”</a:t>
            </a:r>
            <a:endParaRPr lang="en-US" sz="2800" b="1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8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solidFill>
                  <a:srgbClr val="FF0000"/>
                </a:solidFill>
                <a:latin typeface="Palatino Linotype" pitchFamily="18" charset="0"/>
              </a:rPr>
              <a:t>3</a:t>
            </a:fld>
            <a:endParaRPr lang="en-US">
              <a:solidFill>
                <a:srgbClr val="FF0000"/>
              </a:solidFill>
              <a:latin typeface="Palatino Linotype" pitchFamily="18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64" y="3718119"/>
            <a:ext cx="1295400" cy="12954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64" y="2420858"/>
            <a:ext cx="1252384" cy="125238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64" y="5130849"/>
            <a:ext cx="1295400" cy="1295400"/>
          </a:xfrm>
          <a:prstGeom prst="rect">
            <a:avLst/>
          </a:prstGeom>
        </p:spPr>
      </p:pic>
      <p:sp>
        <p:nvSpPr>
          <p:cNvPr id="87" name="Rounded Rectangle 86"/>
          <p:cNvSpPr/>
          <p:nvPr/>
        </p:nvSpPr>
        <p:spPr>
          <a:xfrm>
            <a:off x="3429000" y="3908619"/>
            <a:ext cx="1676400" cy="1621016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b="1" i="1" dirty="0" smtClean="0">
                <a:solidFill>
                  <a:schemeClr val="tx1"/>
                </a:solidFill>
                <a:latin typeface="Palatino Linotype" pitchFamily="18" charset="0"/>
                <a:cs typeface="Times New Roman" pitchFamily="18" charset="0"/>
              </a:rPr>
              <a:t>Age Estimator</a:t>
            </a:r>
            <a:endParaRPr lang="en-US" sz="2200" b="1" i="1" dirty="0">
              <a:solidFill>
                <a:schemeClr val="tx1"/>
              </a:solidFill>
              <a:latin typeface="Palatino Linotype" pitchFamily="18" charset="0"/>
              <a:cs typeface="Times New Roman" pitchFamily="18" charset="0"/>
            </a:endParaRPr>
          </a:p>
        </p:txBody>
      </p:sp>
      <p:cxnSp>
        <p:nvCxnSpPr>
          <p:cNvPr id="88" name="Straight Arrow Connector 87"/>
          <p:cNvCxnSpPr>
            <a:stCxn id="85" idx="3"/>
            <a:endCxn id="87" idx="1"/>
          </p:cNvCxnSpPr>
          <p:nvPr/>
        </p:nvCxnSpPr>
        <p:spPr>
          <a:xfrm>
            <a:off x="2614448" y="3047050"/>
            <a:ext cx="814552" cy="16720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3"/>
            <a:endCxn id="87" idx="1"/>
          </p:cNvCxnSpPr>
          <p:nvPr/>
        </p:nvCxnSpPr>
        <p:spPr>
          <a:xfrm>
            <a:off x="2657464" y="4365819"/>
            <a:ext cx="771536" cy="353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7" idx="1"/>
          </p:cNvCxnSpPr>
          <p:nvPr/>
        </p:nvCxnSpPr>
        <p:spPr>
          <a:xfrm flipV="1">
            <a:off x="2657464" y="4719127"/>
            <a:ext cx="771536" cy="10594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08" y="3733800"/>
            <a:ext cx="1295400" cy="12954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5163694"/>
            <a:ext cx="1295400" cy="1295400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87" idx="3"/>
          </p:cNvCxnSpPr>
          <p:nvPr/>
        </p:nvCxnSpPr>
        <p:spPr>
          <a:xfrm flipV="1">
            <a:off x="5105400" y="2962445"/>
            <a:ext cx="1507408" cy="1756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3"/>
            <a:endCxn id="92" idx="1"/>
          </p:cNvCxnSpPr>
          <p:nvPr/>
        </p:nvCxnSpPr>
        <p:spPr>
          <a:xfrm flipV="1">
            <a:off x="5105400" y="4381500"/>
            <a:ext cx="1507408" cy="3376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7" idx="3"/>
            <a:endCxn id="93" idx="1"/>
          </p:cNvCxnSpPr>
          <p:nvPr/>
        </p:nvCxnSpPr>
        <p:spPr>
          <a:xfrm>
            <a:off x="5105400" y="4719127"/>
            <a:ext cx="1485900" cy="1092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2303089">
            <a:off x="5252591" y="5061165"/>
            <a:ext cx="14097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Palatino Linotype" pitchFamily="18" charset="0"/>
                <a:cs typeface="Times New Roman" pitchFamily="18" charset="0"/>
              </a:rPr>
              <a:t>100 year</a:t>
            </a:r>
            <a:endParaRPr lang="en-US" sz="2000" b="1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 rot="20292145">
            <a:off x="5555154" y="4230758"/>
            <a:ext cx="1066800" cy="1653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Palatino Linotype" pitchFamily="18" charset="0"/>
                <a:cs typeface="Times New Roman" pitchFamily="18" charset="0"/>
              </a:rPr>
              <a:t>10 year</a:t>
            </a:r>
            <a:endParaRPr lang="en-US" sz="2000" b="1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 rot="18505207">
            <a:off x="5416283" y="3343930"/>
            <a:ext cx="1082313" cy="2244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Palatino Linotype" pitchFamily="18" charset="0"/>
                <a:cs typeface="Times New Roman" pitchFamily="18" charset="0"/>
              </a:rPr>
              <a:t>1 year</a:t>
            </a:r>
            <a:endParaRPr lang="en-US" sz="2000" b="1" dirty="0">
              <a:latin typeface="Palatino Linotype" pitchFamily="18" charset="0"/>
              <a:cs typeface="Times New Roman" pitchFamily="18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34" y="2336251"/>
            <a:ext cx="1327673" cy="1252384"/>
          </a:xfrm>
          <a:prstGeom prst="rect">
            <a:avLst/>
          </a:prstGeom>
        </p:spPr>
      </p:pic>
      <p:sp>
        <p:nvSpPr>
          <p:cNvPr id="104" name="Rounded Rectangle 103"/>
          <p:cNvSpPr/>
          <p:nvPr/>
        </p:nvSpPr>
        <p:spPr>
          <a:xfrm>
            <a:off x="457200" y="2336251"/>
            <a:ext cx="2522248" cy="42931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5552581" y="2317676"/>
            <a:ext cx="3058019" cy="42931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3400" y="4082506"/>
            <a:ext cx="533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Palatino Linotype" pitchFamily="18" charset="0"/>
              </a:rPr>
              <a:t>Input</a:t>
            </a:r>
            <a:endParaRPr lang="en-US" sz="3200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066139" y="3910738"/>
            <a:ext cx="533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Palatino Linotype" pitchFamily="18" charset="0"/>
              </a:rPr>
              <a:t>Output</a:t>
            </a:r>
            <a:endParaRPr lang="en-US" sz="3200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08" y="4637188"/>
            <a:ext cx="892447" cy="8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&#10;&#10;Description automatically generated">
            <a:extLst>
              <a:ext uri="{FF2B5EF4-FFF2-40B4-BE49-F238E27FC236}">
                <a16:creationId xmlns="" xmlns:a16="http://schemas.microsoft.com/office/drawing/2014/main" id="{27D5F7C1-D9D3-4D07-9DD2-4E3355DB8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81000"/>
            <a:ext cx="4953000" cy="495300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30</a:t>
            </a:fld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057400"/>
            <a:ext cx="6934200" cy="2362200"/>
          </a:xfrm>
          <a:prstGeom prst="roundRect">
            <a:avLst/>
          </a:prstGeom>
          <a:solidFill>
            <a:schemeClr val="bg2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Thank you</a:t>
            </a:r>
            <a:endParaRPr lang="en-US" sz="9600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/>
              <a:t>4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7200" y="152400"/>
            <a:ext cx="4191000" cy="63246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Motivation 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Palatino Linotype" pitchFamily="18" charset="0"/>
              </a:rPr>
              <a:t>Variations </a:t>
            </a: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in </a:t>
            </a:r>
            <a:r>
              <a:rPr lang="en-US" sz="1900" dirty="0">
                <a:solidFill>
                  <a:srgbClr val="C00000"/>
                </a:solidFill>
                <a:latin typeface="Palatino Linotype" pitchFamily="18" charset="0"/>
              </a:rPr>
              <a:t>facial shape and texture are brought on by </a:t>
            </a:r>
            <a:r>
              <a:rPr lang="en-US" sz="1900" dirty="0" smtClean="0">
                <a:solidFill>
                  <a:srgbClr val="C00000"/>
                </a:solidFill>
                <a:latin typeface="Palatino Linotype" pitchFamily="18" charset="0"/>
              </a:rPr>
              <a:t>aging</a:t>
            </a:r>
            <a:r>
              <a:rPr lang="en-US" sz="1900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Aging is inevitable and </a:t>
            </a:r>
            <a:r>
              <a:rPr lang="en-US" sz="1900" b="1" dirty="0" smtClean="0">
                <a:solidFill>
                  <a:srgbClr val="C00000"/>
                </a:solidFill>
                <a:latin typeface="Palatino Linotype" pitchFamily="18" charset="0"/>
              </a:rPr>
              <a:t>uncontrollable</a:t>
            </a:r>
            <a:r>
              <a:rPr lang="en-US" sz="1900" b="1" dirty="0" smtClean="0">
                <a:solidFill>
                  <a:schemeClr val="tx1"/>
                </a:solidFill>
                <a:latin typeface="Palatino Linotype" pitchFamily="18" charset="0"/>
              </a:rPr>
              <a:t> , cant be </a:t>
            </a:r>
            <a:r>
              <a:rPr lang="en-US" sz="1900" b="1" dirty="0" smtClean="0">
                <a:solidFill>
                  <a:srgbClr val="C00000"/>
                </a:solidFill>
                <a:latin typeface="Palatino Linotype" pitchFamily="18" charset="0"/>
              </a:rPr>
              <a:t>avoided, advanced, </a:t>
            </a:r>
            <a:r>
              <a:rPr lang="en-US" sz="1900" b="1" dirty="0">
                <a:solidFill>
                  <a:srgbClr val="C00000"/>
                </a:solidFill>
                <a:latin typeface="Palatino Linotype" pitchFamily="18" charset="0"/>
              </a:rPr>
              <a:t>or </a:t>
            </a:r>
            <a:r>
              <a:rPr lang="en-US" sz="1900" b="1" dirty="0" smtClean="0">
                <a:solidFill>
                  <a:srgbClr val="C00000"/>
                </a:solidFill>
                <a:latin typeface="Palatino Linotype" pitchFamily="18" charset="0"/>
              </a:rPr>
              <a:t>delayed </a:t>
            </a:r>
            <a:r>
              <a:rPr lang="en-US" sz="1900" dirty="0" smtClean="0">
                <a:solidFill>
                  <a:schemeClr val="tx1"/>
                </a:solidFill>
                <a:latin typeface="Palatino Linotype" pitchFamily="18" charset="0"/>
              </a:rPr>
              <a:t>it with slow and irreversible.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Aging patterns are </a:t>
            </a:r>
            <a:r>
              <a:rPr lang="en-US" sz="1900" b="1" dirty="0">
                <a:solidFill>
                  <a:srgbClr val="C00000"/>
                </a:solidFill>
                <a:latin typeface="Palatino Linotype" pitchFamily="18" charset="0"/>
              </a:rPr>
              <a:t>personalized</a:t>
            </a:r>
            <a:r>
              <a:rPr lang="en-US" sz="1900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 Facial variations caused by aging are </a:t>
            </a:r>
            <a:r>
              <a:rPr lang="en-US" sz="1900" b="1" dirty="0">
                <a:solidFill>
                  <a:srgbClr val="C00000"/>
                </a:solidFill>
                <a:latin typeface="Palatino Linotype" pitchFamily="18" charset="0"/>
              </a:rPr>
              <a:t>temporary</a:t>
            </a: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Age estimation aids </a:t>
            </a:r>
            <a:r>
              <a:rPr lang="en-US" sz="1900" dirty="0" smtClean="0">
                <a:solidFill>
                  <a:schemeClr val="tx1"/>
                </a:solidFill>
                <a:latin typeface="Palatino Linotype" pitchFamily="18" charset="0"/>
              </a:rPr>
              <a:t>areas are: </a:t>
            </a:r>
            <a:r>
              <a:rPr lang="en-US" sz="1900" b="1" dirty="0" smtClean="0">
                <a:solidFill>
                  <a:srgbClr val="C00000"/>
                </a:solidFill>
                <a:latin typeface="Palatino Linotype" pitchFamily="18" charset="0"/>
              </a:rPr>
              <a:t>drug </a:t>
            </a:r>
            <a:r>
              <a:rPr lang="en-US" sz="1900" b="1" dirty="0">
                <a:solidFill>
                  <a:srgbClr val="C00000"/>
                </a:solidFill>
                <a:latin typeface="Palatino Linotype" pitchFamily="18" charset="0"/>
              </a:rPr>
              <a:t>prevention</a:t>
            </a:r>
            <a:r>
              <a:rPr lang="en-US" sz="1900" b="1" dirty="0">
                <a:solidFill>
                  <a:schemeClr val="tx1"/>
                </a:solidFill>
                <a:latin typeface="Palatino Linotype" pitchFamily="18" charset="0"/>
              </a:rPr>
              <a:t>, </a:t>
            </a:r>
            <a:r>
              <a:rPr lang="en-US" sz="1900" b="1" dirty="0" smtClean="0">
                <a:solidFill>
                  <a:srgbClr val="FF0000"/>
                </a:solidFill>
                <a:latin typeface="Palatino Linotype" pitchFamily="18" charset="0"/>
              </a:rPr>
              <a:t>forensics</a:t>
            </a:r>
            <a:r>
              <a:rPr lang="en-US" sz="1900" b="1" dirty="0">
                <a:solidFill>
                  <a:srgbClr val="FF0000"/>
                </a:solidFill>
                <a:latin typeface="Palatino Linotype" pitchFamily="18" charset="0"/>
              </a:rPr>
              <a:t>, </a:t>
            </a:r>
            <a:r>
              <a:rPr lang="en-US" sz="1900" b="1" dirty="0">
                <a:solidFill>
                  <a:srgbClr val="7030A0"/>
                </a:solidFill>
                <a:latin typeface="Palatino Linotype" pitchFamily="18" charset="0"/>
              </a:rPr>
              <a:t>access control </a:t>
            </a:r>
            <a:r>
              <a:rPr lang="en-US" sz="1900" b="1" dirty="0" smtClean="0">
                <a:solidFill>
                  <a:srgbClr val="FF0000"/>
                </a:solidFill>
                <a:latin typeface="Palatino Linotype" pitchFamily="18" charset="0"/>
              </a:rPr>
              <a:t>, </a:t>
            </a:r>
            <a:r>
              <a:rPr lang="en-US" sz="1900" b="1" dirty="0" smtClean="0">
                <a:solidFill>
                  <a:srgbClr val="0070C0"/>
                </a:solidFill>
                <a:latin typeface="Palatino Linotype" pitchFamily="18" charset="0"/>
              </a:rPr>
              <a:t>recommendation</a:t>
            </a:r>
            <a:r>
              <a:rPr lang="en-US" sz="1900" b="1" dirty="0">
                <a:solidFill>
                  <a:schemeClr val="tx1"/>
                </a:solidFill>
                <a:latin typeface="Palatino Linotype" pitchFamily="18" charset="0"/>
              </a:rPr>
              <a:t>, </a:t>
            </a:r>
            <a:r>
              <a:rPr lang="en-US" sz="1900" b="1" dirty="0" smtClean="0">
                <a:solidFill>
                  <a:schemeClr val="tx1"/>
                </a:solidFill>
                <a:latin typeface="Palatino Linotype" pitchFamily="18" charset="0"/>
              </a:rPr>
              <a:t>security </a:t>
            </a:r>
            <a:r>
              <a:rPr lang="en-US" sz="1900" b="1" dirty="0">
                <a:solidFill>
                  <a:schemeClr val="tx1"/>
                </a:solidFill>
                <a:latin typeface="Palatino Linotype" pitchFamily="18" charset="0"/>
              </a:rPr>
              <a:t>control</a:t>
            </a:r>
            <a:r>
              <a:rPr lang="en-US" sz="1900" b="1" dirty="0" smtClean="0">
                <a:solidFill>
                  <a:schemeClr val="tx1"/>
                </a:solidFill>
                <a:latin typeface="Palatino Linotype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900" b="1" dirty="0">
                <a:solidFill>
                  <a:srgbClr val="FF0000"/>
                </a:solidFill>
                <a:latin typeface="Palatino Linotype" pitchFamily="18" charset="0"/>
              </a:rPr>
              <a:t>Imprecise</a:t>
            </a:r>
            <a:r>
              <a:rPr lang="en-US" sz="1900" b="1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data</a:t>
            </a:r>
            <a:r>
              <a:rPr lang="en-US" sz="1900" b="1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Palatino Linotype" pitchFamily="18" charset="0"/>
              </a:rPr>
              <a:t>collection</a:t>
            </a: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 and </a:t>
            </a:r>
            <a:r>
              <a:rPr lang="en-US" sz="1900" b="1" dirty="0">
                <a:solidFill>
                  <a:srgbClr val="FF0000"/>
                </a:solidFill>
                <a:latin typeface="Palatino Linotype" pitchFamily="18" charset="0"/>
              </a:rPr>
              <a:t>labeling</a:t>
            </a:r>
            <a:r>
              <a:rPr lang="en-US" sz="19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Palatino Linotype" pitchFamily="18" charset="0"/>
              </a:rPr>
              <a:t>leads to imbalanced by age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53000" y="152400"/>
            <a:ext cx="3962400" cy="6324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 smtClean="0">
                <a:solidFill>
                  <a:schemeClr val="tx1"/>
                </a:solidFill>
                <a:latin typeface="Palatino Linotype" pitchFamily="18" charset="0"/>
              </a:rPr>
              <a:t>Objective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To </a:t>
            </a:r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find out </a:t>
            </a:r>
            <a:r>
              <a:rPr lang="en-US" sz="2000" b="1" dirty="0">
                <a:solidFill>
                  <a:srgbClr val="7030A0"/>
                </a:solidFill>
                <a:latin typeface="Palatino Linotype" pitchFamily="18" charset="0"/>
              </a:rPr>
              <a:t>aging patterns and variations </a:t>
            </a:r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in facial appearance with an automated way to estimate 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age.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To investigate the applicability of </a:t>
            </a:r>
            <a:r>
              <a:rPr lang="en-US" sz="2000" b="1" dirty="0" smtClean="0">
                <a:solidFill>
                  <a:srgbClr val="C00000"/>
                </a:solidFill>
                <a:latin typeface="Palatino Linotype" pitchFamily="18" charset="0"/>
              </a:rPr>
              <a:t>machine learning(HOG) 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Palatino Linotype" pitchFamily="18" charset="0"/>
              </a:rPr>
              <a:t>deep learning algorithm (</a:t>
            </a:r>
            <a:r>
              <a:rPr lang="en-US" sz="2000" b="1" dirty="0">
                <a:solidFill>
                  <a:srgbClr val="C00000"/>
                </a:solidFill>
                <a:latin typeface="Palatino Linotype" pitchFamily="18" charset="0"/>
              </a:rPr>
              <a:t>deep features)</a:t>
            </a:r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 for age 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estimation.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To propose a </a:t>
            </a:r>
            <a:r>
              <a:rPr lang="en-US" sz="2000" dirty="0">
                <a:solidFill>
                  <a:schemeClr val="tx1"/>
                </a:solidFill>
                <a:latin typeface="Palatino Linotype" pitchFamily="18" charset="0"/>
              </a:rPr>
              <a:t>effective hybrid model for 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estimate age from facial appearance.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62500" y="533400"/>
            <a:ext cx="38100" cy="57912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5766"/>
            <a:ext cx="9144000" cy="82243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/>
                </a:solidFill>
                <a:latin typeface="Palatino Linotype" pitchFamily="18" charset="0"/>
                <a:cs typeface="Times New Roman" pitchFamily="18" charset="0"/>
              </a:rPr>
              <a:t>Related </a:t>
            </a:r>
            <a:r>
              <a:rPr lang="en-US" b="1" u="sng" dirty="0" smtClean="0">
                <a:solidFill>
                  <a:schemeClr val="tx1"/>
                </a:solidFill>
                <a:latin typeface="Palatino Linotype" pitchFamily="18" charset="0"/>
                <a:cs typeface="Times New Roman" pitchFamily="18" charset="0"/>
              </a:rPr>
              <a:t>work</a:t>
            </a:r>
            <a:endParaRPr lang="en-US" b="1" u="sng" dirty="0">
              <a:solidFill>
                <a:schemeClr val="tx1"/>
              </a:solidFill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4297" y="762000"/>
            <a:ext cx="8428703" cy="5638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Age Estimation with 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CNN-based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VGG16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architecture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  in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UTKFace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FG-NET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dataset  (K. </a:t>
            </a:r>
            <a:r>
              <a:rPr lang="en-US" sz="2000" dirty="0" err="1">
                <a:latin typeface="Palatino Linotype" pitchFamily="18" charset="0"/>
                <a:cs typeface="Arial" pitchFamily="34" charset="0"/>
              </a:rPr>
              <a:t>ELKarazleet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. </a:t>
            </a:r>
            <a:r>
              <a:rPr lang="en-US" sz="2000" dirty="0" err="1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Intell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. </a:t>
            </a:r>
            <a:r>
              <a:rPr lang="en-US" sz="2000" dirty="0" err="1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Autom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. Soft </a:t>
            </a:r>
            <a:r>
              <a:rPr lang="en-US" sz="2000" dirty="0" err="1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Comput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,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vol. 34, pp.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105–118, 2022)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Palatino Linotype" pitchFamily="18" charset="0"/>
                <a:cs typeface="Arial" pitchFamily="34" charset="0"/>
              </a:rPr>
              <a:t>Age Estimation with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transfer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learning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CNNs (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VGG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Res-Net, Google-Net, Alex-Net)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in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FG-NET,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MORPH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dataset.(</a:t>
            </a:r>
            <a:r>
              <a:rPr lang="en-US" sz="2000" dirty="0">
                <a:latin typeface="Palatino Linotype" pitchFamily="18" charset="0"/>
              </a:rPr>
              <a:t>I. </a:t>
            </a:r>
            <a:r>
              <a:rPr lang="en-US" sz="2000" dirty="0" err="1" smtClean="0">
                <a:latin typeface="Palatino Linotype" pitchFamily="18" charset="0"/>
              </a:rPr>
              <a:t>Dagher</a:t>
            </a:r>
            <a:r>
              <a:rPr lang="en-US" sz="2000" dirty="0" smtClean="0">
                <a:latin typeface="Palatino Linotype" pitchFamily="18" charset="0"/>
              </a:rPr>
              <a:t> et. 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</a:rPr>
              <a:t>Multimedia Tools and Applications, </a:t>
            </a:r>
            <a:r>
              <a:rPr lang="en-US" sz="2000" dirty="0" smtClean="0">
                <a:latin typeface="Palatino Linotype" pitchFamily="18" charset="0"/>
              </a:rPr>
              <a:t> 2021</a:t>
            </a:r>
            <a:r>
              <a:rPr lang="nl-NL" sz="2000" dirty="0" smtClean="0">
                <a:latin typeface="Palatino Linotype" pitchFamily="18" charset="0"/>
              </a:rPr>
              <a:t>)</a:t>
            </a:r>
            <a:endParaRPr lang="en-US" sz="2000" dirty="0" smtClean="0">
              <a:latin typeface="Palatino Linotype" pitchFamily="18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Palatino Linotype" pitchFamily="18" charset="0"/>
                <a:cs typeface="Arial" pitchFamily="34" charset="0"/>
              </a:rPr>
              <a:t>Age Estimation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with combination of </a:t>
            </a:r>
            <a:r>
              <a:rPr lang="en-US" sz="2000" dirty="0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CNN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SVR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method in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FG-Net and MORPH-II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datasets(O. </a:t>
            </a:r>
            <a:r>
              <a:rPr lang="en-US" sz="2000" dirty="0" err="1" smtClean="0">
                <a:latin typeface="Palatino Linotype" pitchFamily="18" charset="0"/>
                <a:cs typeface="Arial" pitchFamily="34" charset="0"/>
              </a:rPr>
              <a:t>Sendik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et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. 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Signal </a:t>
            </a:r>
            <a:r>
              <a:rPr lang="en-US" sz="2000" dirty="0" smtClean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Processing: Image Communication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, 2019).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Automated age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estimation using Recurrent Neural Network (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RNN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) in 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Images of Groups 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Gallagher collection person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datasets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Palatino Linotype" pitchFamily="18" charset="0"/>
                <a:cs typeface="Arial" pitchFamily="34" charset="0"/>
              </a:rPr>
              <a:t>Rizwan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et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. 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Computers, Materials </a:t>
            </a:r>
            <a:r>
              <a:rPr lang="en-US" sz="2000" dirty="0" smtClean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and Continua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,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2022).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CNN-based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EfficientNet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architecture for age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estimation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in  </a:t>
            </a:r>
            <a:r>
              <a:rPr lang="en-US" sz="2000" dirty="0" err="1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UTKface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Adience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datasets (I. </a:t>
            </a:r>
            <a:r>
              <a:rPr lang="en-US" sz="2000" dirty="0" err="1" smtClean="0">
                <a:latin typeface="Palatino Linotype" pitchFamily="18" charset="0"/>
                <a:cs typeface="Arial" pitchFamily="34" charset="0"/>
              </a:rPr>
              <a:t>Aruleba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et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. </a:t>
            </a:r>
            <a:r>
              <a:rPr lang="en-US" sz="2000" dirty="0" smtClean="0">
                <a:solidFill>
                  <a:srgbClr val="92D050"/>
                </a:solidFill>
                <a:latin typeface="Palatino Linotype" pitchFamily="18" charset="0"/>
                <a:cs typeface="Arial" pitchFamily="34" charset="0"/>
              </a:rPr>
              <a:t>Springer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,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2021).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fine-grained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age 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estimation utilizing </a:t>
            </a: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LSTM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 units 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and residual networks (</a:t>
            </a:r>
            <a:r>
              <a:rPr lang="en-US" sz="2000" dirty="0" err="1" smtClean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ResNets</a:t>
            </a:r>
            <a:r>
              <a:rPr lang="en-US" sz="2000" dirty="0">
                <a:latin typeface="Palatino Linotype" pitchFamily="18" charset="0"/>
                <a:cs typeface="Arial" pitchFamily="34" charset="0"/>
              </a:rPr>
              <a:t>) on </a:t>
            </a:r>
            <a:r>
              <a:rPr lang="en-US" sz="2000" dirty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IMDB-WIKI-101, FG-NET, </a:t>
            </a:r>
            <a:r>
              <a:rPr lang="en-US" sz="2000" dirty="0" smtClean="0">
                <a:solidFill>
                  <a:srgbClr val="0070C0"/>
                </a:solidFill>
                <a:latin typeface="Palatino Linotype" pitchFamily="18" charset="0"/>
                <a:cs typeface="Arial" pitchFamily="34" charset="0"/>
              </a:rPr>
              <a:t>MORPH II</a:t>
            </a:r>
            <a:r>
              <a:rPr lang="en-US" sz="2000" dirty="0" smtClean="0">
                <a:latin typeface="Palatino Linotype" pitchFamily="18" charset="0"/>
                <a:cs typeface="Arial" pitchFamily="34" charset="0"/>
              </a:rPr>
              <a:t> datasets.(</a:t>
            </a:r>
            <a:r>
              <a:rPr lang="en-US" sz="2000" dirty="0">
                <a:latin typeface="Palatino Linotype" pitchFamily="18" charset="0"/>
              </a:rPr>
              <a:t>K. Zhang et</a:t>
            </a:r>
            <a:r>
              <a:rPr lang="en-US" sz="2000" dirty="0" smtClean="0">
                <a:latin typeface="Palatino Linotype" pitchFamily="18" charset="0"/>
              </a:rPr>
              <a:t>. 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</a:rPr>
              <a:t>IEEE Transactions </a:t>
            </a:r>
            <a:r>
              <a:rPr lang="en-US" sz="2000" dirty="0" smtClean="0">
                <a:solidFill>
                  <a:srgbClr val="92D050"/>
                </a:solidFill>
                <a:latin typeface="Palatino Linotype" pitchFamily="18" charset="0"/>
              </a:rPr>
              <a:t>on Circuits </a:t>
            </a:r>
            <a:r>
              <a:rPr lang="en-US" sz="2000" dirty="0">
                <a:solidFill>
                  <a:srgbClr val="92D050"/>
                </a:solidFill>
                <a:latin typeface="Palatino Linotype" pitchFamily="18" charset="0"/>
              </a:rPr>
              <a:t>and Systems for Video Technology,</a:t>
            </a:r>
            <a:r>
              <a:rPr lang="en-US" sz="2000" dirty="0">
                <a:latin typeface="Palatino Linotype" pitchFamily="18" charset="0"/>
              </a:rPr>
              <a:t> vol. 30, no. 9, pp. 3140–3152, </a:t>
            </a:r>
            <a:r>
              <a:rPr lang="en-US" sz="2000" dirty="0" smtClean="0">
                <a:latin typeface="Palatino Linotype" pitchFamily="18" charset="0"/>
              </a:rPr>
              <a:t>2019).</a:t>
            </a:r>
            <a:endParaRPr lang="en-US" sz="2000" dirty="0" smtClean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4927" y="1051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Dataset</a:t>
            </a:r>
            <a:endParaRPr lang="en-US" b="1" u="sng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17044" y="838200"/>
            <a:ext cx="4572000" cy="2590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Palatino Linotype" pitchFamily="18" charset="0"/>
                <a:cs typeface="Arial" pitchFamily="34" charset="0"/>
                <a:hlinkClick r:id="rId2" action="ppaction://hlinksldjump"/>
              </a:rPr>
              <a:t>UTKFace[2] </a:t>
            </a:r>
            <a:r>
              <a:rPr lang="en-US" sz="2600" dirty="0" smtClean="0">
                <a:latin typeface="Palatino Linotype" pitchFamily="18" charset="0"/>
                <a:cs typeface="Arial" pitchFamily="34" charset="0"/>
              </a:rPr>
              <a:t>dataset </a:t>
            </a:r>
            <a:r>
              <a:rPr lang="en-US" sz="2600" dirty="0">
                <a:latin typeface="Palatino Linotype" pitchFamily="18" charset="0"/>
                <a:cs typeface="Arial" pitchFamily="34" charset="0"/>
              </a:rPr>
              <a:t>: </a:t>
            </a:r>
            <a:r>
              <a:rPr lang="en-US" sz="2600" dirty="0" smtClean="0">
                <a:latin typeface="Palatino Linotype" pitchFamily="18" charset="0"/>
                <a:cs typeface="Arial" pitchFamily="34" charset="0"/>
              </a:rPr>
              <a:t>23708 samples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Palatino Linotype" pitchFamily="18" charset="0"/>
                <a:cs typeface="Arial" pitchFamily="34" charset="0"/>
              </a:rPr>
              <a:t>Training data: 15172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Palatino Linotype" pitchFamily="18" charset="0"/>
                <a:cs typeface="Arial" pitchFamily="34" charset="0"/>
              </a:rPr>
              <a:t>Testing data: 4742 samples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Palatino Linotype" pitchFamily="18" charset="0"/>
                <a:cs typeface="Arial" pitchFamily="34" charset="0"/>
              </a:rPr>
              <a:t>Validation data: 3794 samples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6</a:t>
            </a:fld>
            <a:endParaRPr lang="en-US">
              <a:latin typeface="Palatino Linotype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9" y="3848124"/>
            <a:ext cx="8278380" cy="2801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38200"/>
            <a:ext cx="4001410" cy="2962582"/>
          </a:xfrm>
          <a:prstGeom prst="rect">
            <a:avLst/>
          </a:prstGeom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799561-75D1-4563-BE25-0A5B38D94329}" type="slidenum">
              <a:rPr lang="en-US" smtClean="0">
                <a:latin typeface="Palatino Linotype" pitchFamily="18" charset="0"/>
              </a:rPr>
              <a:pPr/>
              <a:t>6</a:t>
            </a:fld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1FE642F-113B-4312-B802-A593436B0649}"/>
              </a:ext>
            </a:extLst>
          </p:cNvPr>
          <p:cNvGrpSpPr/>
          <p:nvPr/>
        </p:nvGrpSpPr>
        <p:grpSpPr>
          <a:xfrm>
            <a:off x="172115" y="1083116"/>
            <a:ext cx="4253503" cy="4222678"/>
            <a:chOff x="277400" y="1797978"/>
            <a:chExt cx="4253503" cy="4222678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1740E7E5-F207-4811-9D8E-958B4454CC82}"/>
                </a:ext>
              </a:extLst>
            </p:cNvPr>
            <p:cNvSpPr/>
            <p:nvPr/>
          </p:nvSpPr>
          <p:spPr>
            <a:xfrm>
              <a:off x="482884" y="2013735"/>
              <a:ext cx="3852810" cy="3812905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Palatino Linotype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91833F0A-4625-4450-8350-99999B345320}"/>
                </a:ext>
              </a:extLst>
            </p:cNvPr>
            <p:cNvSpPr/>
            <p:nvPr/>
          </p:nvSpPr>
          <p:spPr>
            <a:xfrm>
              <a:off x="277400" y="1797978"/>
              <a:ext cx="4253503" cy="422267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Palatino Linotype" pitchFamily="18" charset="0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="" xmlns:a16="http://schemas.microsoft.com/office/drawing/2014/main" id="{77355F28-A4D3-4D6D-B5C8-7F3A72BD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948" y="2467808"/>
              <a:ext cx="1150401" cy="11504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77BAFE1-6550-407C-A300-F2FDB81D50A9}"/>
                </a:ext>
              </a:extLst>
            </p:cNvPr>
            <p:cNvSpPr txBox="1"/>
            <p:nvPr/>
          </p:nvSpPr>
          <p:spPr>
            <a:xfrm>
              <a:off x="943486" y="3644757"/>
              <a:ext cx="2791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cap="small" dirty="0">
                  <a:latin typeface="Palatino Linotype" pitchFamily="18" charset="0"/>
                </a:rPr>
                <a:t>Methodology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281A1EC-635C-4738-BEF0-99FF200166E0}"/>
                </a:ext>
              </a:extLst>
            </p:cNvPr>
            <p:cNvCxnSpPr/>
            <p:nvPr/>
          </p:nvCxnSpPr>
          <p:spPr>
            <a:xfrm>
              <a:off x="1209984" y="4448257"/>
              <a:ext cx="1921268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D4A60FF1-4A3F-4B91-B6FA-5D46E42B7CE7}"/>
                </a:ext>
              </a:extLst>
            </p:cNvPr>
            <p:cNvSpPr/>
            <p:nvPr/>
          </p:nvSpPr>
          <p:spPr>
            <a:xfrm>
              <a:off x="1762018" y="4289506"/>
              <a:ext cx="318498" cy="3115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Palatino Linotype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227C3D7-8036-48C0-9AE9-ABF420E83A7F}"/>
              </a:ext>
            </a:extLst>
          </p:cNvPr>
          <p:cNvGrpSpPr/>
          <p:nvPr/>
        </p:nvGrpSpPr>
        <p:grpSpPr>
          <a:xfrm>
            <a:off x="4425618" y="1083116"/>
            <a:ext cx="4511920" cy="771954"/>
            <a:chOff x="4564626" y="1100230"/>
            <a:chExt cx="3907971" cy="893132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="" xmlns:a16="http://schemas.microsoft.com/office/drawing/2014/main" id="{C81DC38A-0F08-478B-93FA-51ACA15B7DED}"/>
                </a:ext>
              </a:extLst>
            </p:cNvPr>
            <p:cNvSpPr/>
            <p:nvPr/>
          </p:nvSpPr>
          <p:spPr>
            <a:xfrm>
              <a:off x="4564626" y="1100230"/>
              <a:ext cx="3907971" cy="893132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Palatino Linotype" pitchFamily="18" charset="0"/>
                </a:rPr>
                <a:t>        </a:t>
              </a:r>
              <a:r>
                <a:rPr lang="en-US" sz="2000" dirty="0" smtClean="0">
                  <a:solidFill>
                    <a:schemeClr val="tx1"/>
                  </a:solidFill>
                  <a:latin typeface="Palatino Linotype" pitchFamily="18" charset="0"/>
                </a:rPr>
                <a:t>     </a:t>
              </a:r>
              <a:r>
                <a:rPr lang="en-US" cap="small" dirty="0">
                  <a:solidFill>
                    <a:schemeClr val="tx1"/>
                  </a:solidFill>
                  <a:latin typeface="Palatino Linotype" pitchFamily="18" charset="0"/>
                </a:rPr>
                <a:t>Image</a:t>
              </a:r>
              <a:r>
                <a:rPr lang="en-US" sz="2000" cap="small" dirty="0">
                  <a:solidFill>
                    <a:schemeClr val="tx1"/>
                  </a:solidFill>
                  <a:latin typeface="Palatino Linotype" pitchFamily="18" charset="0"/>
                </a:rPr>
                <a:t> </a:t>
              </a:r>
              <a:r>
                <a:rPr lang="en-US" cap="small" dirty="0">
                  <a:solidFill>
                    <a:schemeClr val="tx1"/>
                  </a:solidFill>
                  <a:latin typeface="Palatino Linotype" pitchFamily="18" charset="0"/>
                </a:rPr>
                <a:t>Pre-Processing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C66ABF2-4CC8-4567-BEEE-1EB4A28C5AF2}"/>
                </a:ext>
              </a:extLst>
            </p:cNvPr>
            <p:cNvSpPr/>
            <p:nvPr/>
          </p:nvSpPr>
          <p:spPr>
            <a:xfrm>
              <a:off x="4567058" y="1100230"/>
              <a:ext cx="722803" cy="8931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Palatino Linotype" pitchFamily="18" charset="0"/>
                </a:rPr>
                <a:t>01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2227C3D7-8036-48C0-9AE9-ABF420E83A7F}"/>
              </a:ext>
            </a:extLst>
          </p:cNvPr>
          <p:cNvGrpSpPr/>
          <p:nvPr/>
        </p:nvGrpSpPr>
        <p:grpSpPr>
          <a:xfrm>
            <a:off x="4428426" y="2276046"/>
            <a:ext cx="4511920" cy="771954"/>
            <a:chOff x="4564626" y="1100230"/>
            <a:chExt cx="3907971" cy="893132"/>
          </a:xfrm>
        </p:grpSpPr>
        <p:sp>
          <p:nvSpPr>
            <p:cNvPr id="34" name="Flowchart: Alternate Process 33">
              <a:extLst>
                <a:ext uri="{FF2B5EF4-FFF2-40B4-BE49-F238E27FC236}">
                  <a16:creationId xmlns="" xmlns:a16="http://schemas.microsoft.com/office/drawing/2014/main" id="{C81DC38A-0F08-478B-93FA-51ACA15B7DED}"/>
                </a:ext>
              </a:extLst>
            </p:cNvPr>
            <p:cNvSpPr/>
            <p:nvPr/>
          </p:nvSpPr>
          <p:spPr>
            <a:xfrm>
              <a:off x="4564626" y="1100230"/>
              <a:ext cx="3907971" cy="893132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Palatino Linotype" pitchFamily="18" charset="0"/>
                </a:rPr>
                <a:t>        </a:t>
              </a:r>
              <a:r>
                <a:rPr lang="en-US" sz="2000" dirty="0" smtClean="0">
                  <a:solidFill>
                    <a:schemeClr val="tx1"/>
                  </a:solidFill>
                  <a:latin typeface="Palatino Linotype" pitchFamily="18" charset="0"/>
                </a:rPr>
                <a:t>     </a:t>
              </a:r>
              <a:r>
                <a:rPr lang="en-US" dirty="0">
                  <a:solidFill>
                    <a:schemeClr val="tx1"/>
                  </a:solidFill>
                  <a:latin typeface="Palatino Linotype" pitchFamily="18" charset="0"/>
                </a:rPr>
                <a:t> </a:t>
              </a:r>
              <a:r>
                <a:rPr lang="en-US" cap="small" dirty="0">
                  <a:solidFill>
                    <a:schemeClr val="tx1"/>
                  </a:solidFill>
                  <a:latin typeface="Palatino Linotype" pitchFamily="18" charset="0"/>
                </a:rPr>
                <a:t>Face Detection </a:t>
              </a:r>
              <a:r>
                <a:rPr lang="en-US" cap="small" dirty="0" smtClean="0">
                  <a:solidFill>
                    <a:schemeClr val="tx1"/>
                  </a:solidFill>
                  <a:latin typeface="Palatino Linotype" pitchFamily="18" charset="0"/>
                </a:rPr>
                <a:t> (test case)</a:t>
              </a:r>
              <a:endParaRPr lang="en-US" cap="small" dirty="0">
                <a:solidFill>
                  <a:schemeClr val="tx1"/>
                </a:solidFill>
                <a:latin typeface="Palatino Linotype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BC66ABF2-4CC8-4567-BEEE-1EB4A28C5AF2}"/>
                </a:ext>
              </a:extLst>
            </p:cNvPr>
            <p:cNvSpPr/>
            <p:nvPr/>
          </p:nvSpPr>
          <p:spPr>
            <a:xfrm>
              <a:off x="4567058" y="1100230"/>
              <a:ext cx="722803" cy="8931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Palatino Linotype" pitchFamily="18" charset="0"/>
                </a:rPr>
                <a:t>02</a:t>
              </a:r>
              <a:endParaRPr lang="en-US" sz="2000" dirty="0">
                <a:solidFill>
                  <a:schemeClr val="tx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227C3D7-8036-48C0-9AE9-ABF420E83A7F}"/>
              </a:ext>
            </a:extLst>
          </p:cNvPr>
          <p:cNvGrpSpPr/>
          <p:nvPr/>
        </p:nvGrpSpPr>
        <p:grpSpPr>
          <a:xfrm>
            <a:off x="4452647" y="3429000"/>
            <a:ext cx="4484891" cy="771954"/>
            <a:chOff x="4564626" y="1100230"/>
            <a:chExt cx="3907971" cy="89313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Flowchart: Alternate Process 38">
              <a:extLst>
                <a:ext uri="{FF2B5EF4-FFF2-40B4-BE49-F238E27FC236}">
                  <a16:creationId xmlns="" xmlns:a16="http://schemas.microsoft.com/office/drawing/2014/main" id="{C81DC38A-0F08-478B-93FA-51ACA15B7DED}"/>
                </a:ext>
              </a:extLst>
            </p:cNvPr>
            <p:cNvSpPr/>
            <p:nvPr/>
          </p:nvSpPr>
          <p:spPr>
            <a:xfrm>
              <a:off x="4564626" y="1100230"/>
              <a:ext cx="3907971" cy="893132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Palatino Linotype" pitchFamily="18" charset="0"/>
                </a:rPr>
                <a:t> </a:t>
              </a:r>
              <a:r>
                <a:rPr lang="en-US" sz="2000" cap="small" dirty="0">
                  <a:solidFill>
                    <a:schemeClr val="tx1"/>
                  </a:solidFill>
                  <a:latin typeface="Palatino Linotype" pitchFamily="18" charset="0"/>
                </a:rPr>
                <a:t>Feature Extraction</a:t>
              </a:r>
              <a:endParaRPr lang="en-US" cap="small" dirty="0">
                <a:solidFill>
                  <a:schemeClr val="tx1"/>
                </a:solidFill>
                <a:latin typeface="Palatino Linotype" pitchFamily="18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C66ABF2-4CC8-4567-BEEE-1EB4A28C5AF2}"/>
                </a:ext>
              </a:extLst>
            </p:cNvPr>
            <p:cNvSpPr/>
            <p:nvPr/>
          </p:nvSpPr>
          <p:spPr>
            <a:xfrm>
              <a:off x="4567058" y="1100230"/>
              <a:ext cx="722803" cy="8931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Palatino Linotype" pitchFamily="18" charset="0"/>
                </a:rPr>
                <a:t>03</a:t>
              </a:r>
              <a:endParaRPr lang="en-US" sz="2000" dirty="0">
                <a:solidFill>
                  <a:schemeClr val="tx1"/>
                </a:solidFill>
                <a:latin typeface="Palatino Linotype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227C3D7-8036-48C0-9AE9-ABF420E83A7F}"/>
              </a:ext>
            </a:extLst>
          </p:cNvPr>
          <p:cNvGrpSpPr/>
          <p:nvPr/>
        </p:nvGrpSpPr>
        <p:grpSpPr>
          <a:xfrm>
            <a:off x="4425618" y="4539646"/>
            <a:ext cx="4511920" cy="771954"/>
            <a:chOff x="4564626" y="1100230"/>
            <a:chExt cx="3907971" cy="89313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2" name="Flowchart: Alternate Process 41">
              <a:extLst>
                <a:ext uri="{FF2B5EF4-FFF2-40B4-BE49-F238E27FC236}">
                  <a16:creationId xmlns="" xmlns:a16="http://schemas.microsoft.com/office/drawing/2014/main" id="{C81DC38A-0F08-478B-93FA-51ACA15B7DED}"/>
                </a:ext>
              </a:extLst>
            </p:cNvPr>
            <p:cNvSpPr/>
            <p:nvPr/>
          </p:nvSpPr>
          <p:spPr>
            <a:xfrm>
              <a:off x="4564626" y="1100230"/>
              <a:ext cx="3907971" cy="893132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cap="small" dirty="0">
                <a:solidFill>
                  <a:schemeClr val="tx1"/>
                </a:solidFill>
                <a:latin typeface="Palatino Linotype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BC66ABF2-4CC8-4567-BEEE-1EB4A28C5AF2}"/>
                </a:ext>
              </a:extLst>
            </p:cNvPr>
            <p:cNvSpPr/>
            <p:nvPr/>
          </p:nvSpPr>
          <p:spPr>
            <a:xfrm>
              <a:off x="4567058" y="1100230"/>
              <a:ext cx="722803" cy="8931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Palatino Linotype" pitchFamily="18" charset="0"/>
                </a:rPr>
                <a:t>04</a:t>
              </a:r>
              <a:endParaRPr lang="en-US" sz="2000" dirty="0">
                <a:solidFill>
                  <a:schemeClr val="tx1"/>
                </a:solidFill>
                <a:latin typeface="Palatino Linotype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5365788" y="4742446"/>
            <a:ext cx="320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 </a:t>
            </a:r>
            <a:r>
              <a:rPr lang="en-US" cap="small" dirty="0">
                <a:latin typeface="Palatino Linotype" pitchFamily="18" charset="0"/>
              </a:rPr>
              <a:t>Classification / Regression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7</a:t>
            </a:fld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1808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Palatino Linotype" pitchFamily="18" charset="0"/>
                <a:cs typeface="Arial" pitchFamily="34" charset="0"/>
              </a:rPr>
              <a:t>Workflow </a:t>
            </a:r>
            <a:endParaRPr lang="en-US" b="1" u="sng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8</a:t>
            </a:fld>
            <a:endParaRPr lang="en-US" dirty="0">
              <a:latin typeface="Palatino Linotype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411129" y="3110261"/>
            <a:ext cx="0" cy="3577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63260"/>
            <a:ext cx="7048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 flipV="1">
            <a:off x="2547937" y="4548865"/>
            <a:ext cx="82391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371850" y="3910012"/>
            <a:ext cx="0" cy="14840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352800" y="3910012"/>
            <a:ext cx="5175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11" idx="1"/>
          </p:cNvCxnSpPr>
          <p:nvPr/>
        </p:nvCxnSpPr>
        <p:spPr>
          <a:xfrm>
            <a:off x="3371850" y="4696367"/>
            <a:ext cx="471621" cy="18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87346" y="5394050"/>
            <a:ext cx="5175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4" idx="0"/>
            <a:endCxn id="169" idx="2"/>
          </p:cNvCxnSpPr>
          <p:nvPr/>
        </p:nvCxnSpPr>
        <p:spPr>
          <a:xfrm flipH="1" flipV="1">
            <a:off x="4891094" y="3454392"/>
            <a:ext cx="445" cy="234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744581" y="1066800"/>
            <a:ext cx="6094619" cy="14478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Feature Extraction</a:t>
            </a:r>
            <a:endParaRPr lang="en-US" sz="2400" dirty="0">
              <a:effectLst/>
              <a:latin typeface="Palatino Linotype" pitchFamily="18" charset="0"/>
              <a:ea typeface="Calibri"/>
              <a:cs typeface="Vrinda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 </a:t>
            </a:r>
            <a:r>
              <a:rPr lang="en-US" sz="4000" b="1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*</a:t>
            </a:r>
            <a:endParaRPr lang="en-US" sz="2400" b="1" dirty="0">
              <a:effectLst/>
              <a:latin typeface="Palatino Linotype" pitchFamily="18" charset="0"/>
              <a:ea typeface="Calibri"/>
              <a:cs typeface="Vrinda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effectLst/>
                <a:latin typeface="Palatino Linotype" pitchFamily="18" charset="0"/>
                <a:ea typeface="Calibri"/>
                <a:cs typeface="Vrinda"/>
              </a:rPr>
              <a:t> </a:t>
            </a:r>
          </a:p>
        </p:txBody>
      </p:sp>
      <p:cxnSp>
        <p:nvCxnSpPr>
          <p:cNvPr id="85" name="Straight Arrow Connector 84"/>
          <p:cNvCxnSpPr>
            <a:stCxn id="169" idx="0"/>
          </p:cNvCxnSpPr>
          <p:nvPr/>
        </p:nvCxnSpPr>
        <p:spPr>
          <a:xfrm flipH="1" flipV="1">
            <a:off x="4877978" y="2514601"/>
            <a:ext cx="13116" cy="2682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393206" y="1600198"/>
            <a:ext cx="2245594" cy="76199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ResNet50</a:t>
            </a:r>
            <a:endParaRPr lang="en-US" sz="200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48651" y="1600201"/>
            <a:ext cx="2654382" cy="76199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Vision Transformer</a:t>
            </a:r>
            <a:endParaRPr lang="en-US" sz="200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59183" y="2782880"/>
            <a:ext cx="2680017" cy="6381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Concatenate Features</a:t>
            </a:r>
            <a:endParaRPr lang="en-US" sz="220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162800" y="2492953"/>
            <a:ext cx="0" cy="289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184818" y="4432576"/>
            <a:ext cx="2654382" cy="5073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Train Model</a:t>
            </a:r>
            <a:endParaRPr lang="en-US" sz="200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177548" y="3421055"/>
            <a:ext cx="0" cy="101152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184818" y="5171375"/>
            <a:ext cx="2654382" cy="5148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Evaluate</a:t>
            </a:r>
            <a:endParaRPr lang="en-US" sz="200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cxnSp>
        <p:nvCxnSpPr>
          <p:cNvPr id="100" name="Straight Arrow Connector 99"/>
          <p:cNvCxnSpPr>
            <a:stCxn id="111" idx="3"/>
            <a:endCxn id="97" idx="1"/>
          </p:cNvCxnSpPr>
          <p:nvPr/>
        </p:nvCxnSpPr>
        <p:spPr>
          <a:xfrm flipV="1">
            <a:off x="5912485" y="4686259"/>
            <a:ext cx="272333" cy="1194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3843471" y="4443412"/>
            <a:ext cx="2069014" cy="5095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Validation 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data</a:t>
            </a:r>
            <a:r>
              <a:rPr lang="en-US" sz="2000" dirty="0">
                <a:effectLst/>
                <a:latin typeface="Palatino Linotype" pitchFamily="18" charset="0"/>
                <a:ea typeface="Calibri"/>
                <a:cs typeface="Vrinda"/>
              </a:rPr>
              <a:t> 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843471" y="3688556"/>
            <a:ext cx="2096135" cy="5476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Training data</a:t>
            </a:r>
            <a:endParaRPr lang="en-US" sz="105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904871" y="5171376"/>
            <a:ext cx="2007614" cy="5148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Test 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data</a:t>
            </a:r>
            <a:endParaRPr lang="en-US" sz="105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177548" y="4923036"/>
            <a:ext cx="0" cy="2483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5" idx="3"/>
            <a:endCxn id="99" idx="1"/>
          </p:cNvCxnSpPr>
          <p:nvPr/>
        </p:nvCxnSpPr>
        <p:spPr>
          <a:xfrm flipV="1">
            <a:off x="5912485" y="5428797"/>
            <a:ext cx="272333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6629399" y="5943600"/>
            <a:ext cx="1219201" cy="5486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Age</a:t>
            </a:r>
            <a:endParaRPr lang="en-US" sz="105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18081" y="5860717"/>
            <a:ext cx="2248920" cy="6315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Real time image or camera</a:t>
            </a:r>
            <a:endParaRPr lang="en-US" sz="105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877523" y="5943600"/>
            <a:ext cx="2034961" cy="5486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Extract face </a:t>
            </a:r>
            <a:endParaRPr lang="en-US" sz="105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cxnSp>
        <p:nvCxnSpPr>
          <p:cNvPr id="131" name="Straight Arrow Connector 130"/>
          <p:cNvCxnSpPr>
            <a:stCxn id="130" idx="3"/>
            <a:endCxn id="128" idx="1"/>
          </p:cNvCxnSpPr>
          <p:nvPr/>
        </p:nvCxnSpPr>
        <p:spPr>
          <a:xfrm>
            <a:off x="5912484" y="6217936"/>
            <a:ext cx="71691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3"/>
          </p:cNvCxnSpPr>
          <p:nvPr/>
        </p:nvCxnSpPr>
        <p:spPr>
          <a:xfrm>
            <a:off x="2667001" y="6176495"/>
            <a:ext cx="11764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8" idx="0"/>
          </p:cNvCxnSpPr>
          <p:nvPr/>
        </p:nvCxnSpPr>
        <p:spPr>
          <a:xfrm>
            <a:off x="7239000" y="5686219"/>
            <a:ext cx="0" cy="2573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418080" y="3467975"/>
            <a:ext cx="2248920" cy="22182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Image preprocessing</a:t>
            </a:r>
            <a:endParaRPr lang="en-US" sz="2000" dirty="0">
              <a:effectLst/>
              <a:latin typeface="Palatino Linotype" pitchFamily="18" charset="0"/>
              <a:ea typeface="Calibri"/>
              <a:cs typeface="Vrinda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(Resize, RGB color conversion, array of images and ages</a:t>
            </a:r>
            <a:r>
              <a:rPr lang="en-US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)</a:t>
            </a:r>
            <a:endParaRPr lang="en-US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142" name="Flowchart: Magnetic Disk 141"/>
          <p:cNvSpPr/>
          <p:nvPr/>
        </p:nvSpPr>
        <p:spPr>
          <a:xfrm>
            <a:off x="533400" y="1408098"/>
            <a:ext cx="1755458" cy="1693869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97155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Face Image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dataset</a:t>
            </a:r>
            <a:endParaRPr lang="en-US" sz="200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3842581" y="2782880"/>
            <a:ext cx="2097025" cy="671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itchFamily="18" charset="0"/>
                <a:ea typeface="Calibri"/>
                <a:cs typeface="Vrinda"/>
              </a:rPr>
              <a:t> Data augmentation</a:t>
            </a:r>
            <a:endParaRPr lang="en-US" sz="1050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9172" y="5777835"/>
            <a:ext cx="7804228" cy="92776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dirty="0">
              <a:effectLst/>
              <a:latin typeface="Palatino Linotype" pitchFamily="18" charset="0"/>
              <a:ea typeface="Calibri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2208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  <a:latin typeface="Palatino Linotype" pitchFamily="18" charset="0"/>
                <a:cs typeface="Arial" pitchFamily="34" charset="0"/>
              </a:rPr>
              <a:t>Proposed Model</a:t>
            </a:r>
            <a:endParaRPr lang="en-US" b="1" u="sng" dirty="0">
              <a:solidFill>
                <a:schemeClr val="tx1"/>
              </a:solidFill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4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4799561-75D1-4563-BE25-0A5B38D94329}" type="slidenum">
              <a:rPr lang="en-US" smtClean="0">
                <a:latin typeface="Palatino Linotype" pitchFamily="18" charset="0"/>
              </a:rPr>
              <a:t>9</a:t>
            </a:fld>
            <a:endParaRPr lang="en-US" dirty="0">
              <a:latin typeface="Palatino Linotype" pitchFamily="18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67581"/>
            <a:ext cx="8686800" cy="520498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152400" y="6400800"/>
            <a:ext cx="868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1551</Words>
  <Application>Microsoft Office PowerPoint</Application>
  <PresentationFormat>On-screen Show (4:3)</PresentationFormat>
  <Paragraphs>454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AGE ESTIMATION FROM FACE IMAGE LEVERAGING CONCATENATED FEATURES OF VISION TRANSFORMER ALONG WITH RESNET-50</vt:lpstr>
      <vt:lpstr>PowerPoint Presentation</vt:lpstr>
      <vt:lpstr>Problem statement</vt:lpstr>
      <vt:lpstr>PowerPoint Presentation</vt:lpstr>
      <vt:lpstr>Related work</vt:lpstr>
      <vt:lpstr>Dataset</vt:lpstr>
      <vt:lpstr>PowerPoint Presentation</vt:lpstr>
      <vt:lpstr>Workflow </vt:lpstr>
      <vt:lpstr>Proposed Model</vt:lpstr>
      <vt:lpstr>Experimental Results</vt:lpstr>
      <vt:lpstr>Experimental Results(Cont.)</vt:lpstr>
      <vt:lpstr>Experimental Results(Cont.)</vt:lpstr>
      <vt:lpstr>Experimental Results(Cont.)</vt:lpstr>
      <vt:lpstr>Experimental Results(Cont.)</vt:lpstr>
      <vt:lpstr>Experimental Results(Cont.)</vt:lpstr>
      <vt:lpstr>Implementation</vt:lpstr>
      <vt:lpstr>Conclusion and Future work</vt:lpstr>
      <vt:lpstr>References:</vt:lpstr>
      <vt:lpstr>Appendix:</vt:lpstr>
      <vt:lpstr>HOG features</vt:lpstr>
      <vt:lpstr>Experimental evolution</vt:lpstr>
      <vt:lpstr>Experimental evolution(Cont.)</vt:lpstr>
      <vt:lpstr>Experimental evolution(Cont.)</vt:lpstr>
      <vt:lpstr>Experimental evolution(Cont.)</vt:lpstr>
      <vt:lpstr>Experimental evolution(Cont.)</vt:lpstr>
      <vt:lpstr>Experimental evolution(Cont.)</vt:lpstr>
      <vt:lpstr>Experimental evolution(Cont.)</vt:lpstr>
      <vt:lpstr>Code screenshot(part 1):</vt:lpstr>
      <vt:lpstr>Code screenshot(part 2):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 FROM FACE IMAGE LEVERAGING CONCATENATED FEATURES OF VISION TRANSFORMER ALONG WITH RESNET-50</dc:title>
  <dc:creator>Windows User</dc:creator>
  <cp:lastModifiedBy>Windows User</cp:lastModifiedBy>
  <cp:revision>114</cp:revision>
  <dcterms:created xsi:type="dcterms:W3CDTF">2023-08-06T06:09:47Z</dcterms:created>
  <dcterms:modified xsi:type="dcterms:W3CDTF">2023-08-23T17:44:39Z</dcterms:modified>
</cp:coreProperties>
</file>