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2F059B-7DD6-4F30-AAAB-8EE31B95E46E}"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9A06BC4-D244-4BF9-99C2-BE696F2225C7}" type="slidenum">
              <a:rPr lang="en-US" smtClean="0"/>
              <a:t>‹#›</a:t>
            </a:fld>
            <a:endParaRPr lang="en-US"/>
          </a:p>
        </p:txBody>
      </p:sp>
    </p:spTree>
    <p:extLst>
      <p:ext uri="{BB962C8B-B14F-4D97-AF65-F5344CB8AC3E}">
        <p14:creationId xmlns:p14="http://schemas.microsoft.com/office/powerpoint/2010/main" val="15816413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2F059B-7DD6-4F30-AAAB-8EE31B95E46E}"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9A06BC4-D244-4BF9-99C2-BE696F2225C7}" type="slidenum">
              <a:rPr lang="en-US" smtClean="0"/>
              <a:t>‹#›</a:t>
            </a:fld>
            <a:endParaRPr lang="en-US"/>
          </a:p>
        </p:txBody>
      </p:sp>
    </p:spTree>
    <p:extLst>
      <p:ext uri="{BB962C8B-B14F-4D97-AF65-F5344CB8AC3E}">
        <p14:creationId xmlns:p14="http://schemas.microsoft.com/office/powerpoint/2010/main" val="8633701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2F059B-7DD6-4F30-AAAB-8EE31B95E46E}"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9A06BC4-D244-4BF9-99C2-BE696F2225C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811272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12F059B-7DD6-4F30-AAAB-8EE31B95E46E}"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A06BC4-D244-4BF9-99C2-BE696F2225C7}" type="slidenum">
              <a:rPr lang="en-US" smtClean="0"/>
              <a:t>‹#›</a:t>
            </a:fld>
            <a:endParaRPr lang="en-US"/>
          </a:p>
        </p:txBody>
      </p:sp>
    </p:spTree>
    <p:extLst>
      <p:ext uri="{BB962C8B-B14F-4D97-AF65-F5344CB8AC3E}">
        <p14:creationId xmlns:p14="http://schemas.microsoft.com/office/powerpoint/2010/main" val="13037663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12F059B-7DD6-4F30-AAAB-8EE31B95E46E}"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A06BC4-D244-4BF9-99C2-BE696F2225C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865002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12F059B-7DD6-4F30-AAAB-8EE31B95E46E}"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A06BC4-D244-4BF9-99C2-BE696F2225C7}" type="slidenum">
              <a:rPr lang="en-US" smtClean="0"/>
              <a:t>‹#›</a:t>
            </a:fld>
            <a:endParaRPr lang="en-US"/>
          </a:p>
        </p:txBody>
      </p:sp>
    </p:spTree>
    <p:extLst>
      <p:ext uri="{BB962C8B-B14F-4D97-AF65-F5344CB8AC3E}">
        <p14:creationId xmlns:p14="http://schemas.microsoft.com/office/powerpoint/2010/main" val="42921300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2F059B-7DD6-4F30-AAAB-8EE31B95E46E}"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9A06BC4-D244-4BF9-99C2-BE696F2225C7}" type="slidenum">
              <a:rPr lang="en-US" smtClean="0"/>
              <a:t>‹#›</a:t>
            </a:fld>
            <a:endParaRPr lang="en-US"/>
          </a:p>
        </p:txBody>
      </p:sp>
    </p:spTree>
    <p:extLst>
      <p:ext uri="{BB962C8B-B14F-4D97-AF65-F5344CB8AC3E}">
        <p14:creationId xmlns:p14="http://schemas.microsoft.com/office/powerpoint/2010/main" val="30691652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2F059B-7DD6-4F30-AAAB-8EE31B95E46E}"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9A06BC4-D244-4BF9-99C2-BE696F2225C7}" type="slidenum">
              <a:rPr lang="en-US" smtClean="0"/>
              <a:t>‹#›</a:t>
            </a:fld>
            <a:endParaRPr lang="en-US"/>
          </a:p>
        </p:txBody>
      </p:sp>
    </p:spTree>
    <p:extLst>
      <p:ext uri="{BB962C8B-B14F-4D97-AF65-F5344CB8AC3E}">
        <p14:creationId xmlns:p14="http://schemas.microsoft.com/office/powerpoint/2010/main" val="11858158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2F059B-7DD6-4F30-AAAB-8EE31B95E46E}"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9A06BC4-D244-4BF9-99C2-BE696F2225C7}" type="slidenum">
              <a:rPr lang="en-US" smtClean="0"/>
              <a:t>‹#›</a:t>
            </a:fld>
            <a:endParaRPr lang="en-US"/>
          </a:p>
        </p:txBody>
      </p:sp>
    </p:spTree>
    <p:extLst>
      <p:ext uri="{BB962C8B-B14F-4D97-AF65-F5344CB8AC3E}">
        <p14:creationId xmlns:p14="http://schemas.microsoft.com/office/powerpoint/2010/main" val="42347752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2F059B-7DD6-4F30-AAAB-8EE31B95E46E}"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9A06BC4-D244-4BF9-99C2-BE696F2225C7}" type="slidenum">
              <a:rPr lang="en-US" smtClean="0"/>
              <a:t>‹#›</a:t>
            </a:fld>
            <a:endParaRPr lang="en-US"/>
          </a:p>
        </p:txBody>
      </p:sp>
    </p:spTree>
    <p:extLst>
      <p:ext uri="{BB962C8B-B14F-4D97-AF65-F5344CB8AC3E}">
        <p14:creationId xmlns:p14="http://schemas.microsoft.com/office/powerpoint/2010/main" val="22682968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2F059B-7DD6-4F30-AAAB-8EE31B95E46E}"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9A06BC4-D244-4BF9-99C2-BE696F2225C7}" type="slidenum">
              <a:rPr lang="en-US" smtClean="0"/>
              <a:t>‹#›</a:t>
            </a:fld>
            <a:endParaRPr lang="en-US"/>
          </a:p>
        </p:txBody>
      </p:sp>
    </p:spTree>
    <p:extLst>
      <p:ext uri="{BB962C8B-B14F-4D97-AF65-F5344CB8AC3E}">
        <p14:creationId xmlns:p14="http://schemas.microsoft.com/office/powerpoint/2010/main" val="18149750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2F059B-7DD6-4F30-AAAB-8EE31B95E46E}" type="datetimeFigureOut">
              <a:rPr lang="en-US" smtClean="0"/>
              <a:t>12/2/2023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9A06BC4-D244-4BF9-99C2-BE696F2225C7}" type="slidenum">
              <a:rPr lang="en-US" smtClean="0"/>
              <a:t>‹#›</a:t>
            </a:fld>
            <a:endParaRPr lang="en-US"/>
          </a:p>
        </p:txBody>
      </p:sp>
    </p:spTree>
    <p:extLst>
      <p:ext uri="{BB962C8B-B14F-4D97-AF65-F5344CB8AC3E}">
        <p14:creationId xmlns:p14="http://schemas.microsoft.com/office/powerpoint/2010/main" val="33498678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2F059B-7DD6-4F30-AAAB-8EE31B95E46E}" type="datetimeFigureOut">
              <a:rPr lang="en-US" smtClean="0"/>
              <a:t>12/2/2023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9A06BC4-D244-4BF9-99C2-BE696F2225C7}" type="slidenum">
              <a:rPr lang="en-US" smtClean="0"/>
              <a:t>‹#›</a:t>
            </a:fld>
            <a:endParaRPr lang="en-US"/>
          </a:p>
        </p:txBody>
      </p:sp>
    </p:spTree>
    <p:extLst>
      <p:ext uri="{BB962C8B-B14F-4D97-AF65-F5344CB8AC3E}">
        <p14:creationId xmlns:p14="http://schemas.microsoft.com/office/powerpoint/2010/main" val="34677401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2F059B-7DD6-4F30-AAAB-8EE31B95E46E}" type="datetimeFigureOut">
              <a:rPr lang="en-US" smtClean="0"/>
              <a:t>12/2/2023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9A06BC4-D244-4BF9-99C2-BE696F2225C7}" type="slidenum">
              <a:rPr lang="en-US" smtClean="0"/>
              <a:t>‹#›</a:t>
            </a:fld>
            <a:endParaRPr lang="en-US"/>
          </a:p>
        </p:txBody>
      </p:sp>
    </p:spTree>
    <p:extLst>
      <p:ext uri="{BB962C8B-B14F-4D97-AF65-F5344CB8AC3E}">
        <p14:creationId xmlns:p14="http://schemas.microsoft.com/office/powerpoint/2010/main" val="28370274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2F059B-7DD6-4F30-AAAB-8EE31B95E46E}"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9A06BC4-D244-4BF9-99C2-BE696F2225C7}" type="slidenum">
              <a:rPr lang="en-US" smtClean="0"/>
              <a:t>‹#›</a:t>
            </a:fld>
            <a:endParaRPr lang="en-US"/>
          </a:p>
        </p:txBody>
      </p:sp>
    </p:spTree>
    <p:extLst>
      <p:ext uri="{BB962C8B-B14F-4D97-AF65-F5344CB8AC3E}">
        <p14:creationId xmlns:p14="http://schemas.microsoft.com/office/powerpoint/2010/main" val="4040601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2F059B-7DD6-4F30-AAAB-8EE31B95E46E}"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A06BC4-D244-4BF9-99C2-BE696F2225C7}" type="slidenum">
              <a:rPr lang="en-US" smtClean="0"/>
              <a:t>‹#›</a:t>
            </a:fld>
            <a:endParaRPr lang="en-US"/>
          </a:p>
        </p:txBody>
      </p:sp>
    </p:spTree>
    <p:extLst>
      <p:ext uri="{BB962C8B-B14F-4D97-AF65-F5344CB8AC3E}">
        <p14:creationId xmlns:p14="http://schemas.microsoft.com/office/powerpoint/2010/main" val="17722888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20000"/>
                <a:lumOff val="80000"/>
              </a:schemeClr>
            </a:gs>
            <a:gs pos="100000">
              <a:schemeClr val="bg2">
                <a:shade val="98000"/>
                <a:satMod val="120000"/>
                <a:lumMod val="98000"/>
              </a:schemeClr>
            </a:gs>
          </a:gsLst>
          <a:path path="circle">
            <a:fillToRect l="50000" t="50000" r="100000" b="100000"/>
          </a:path>
          <a:tileRect/>
        </a:gra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12F059B-7DD6-4F30-AAAB-8EE31B95E46E}" type="datetimeFigureOut">
              <a:rPr lang="en-US" smtClean="0"/>
              <a:t>12/2/2023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9A06BC4-D244-4BF9-99C2-BE696F2225C7}" type="slidenum">
              <a:rPr lang="en-US" smtClean="0"/>
              <a:t>‹#›</a:t>
            </a:fld>
            <a:endParaRPr lang="en-US"/>
          </a:p>
        </p:txBody>
      </p:sp>
    </p:spTree>
    <p:extLst>
      <p:ext uri="{BB962C8B-B14F-4D97-AF65-F5344CB8AC3E}">
        <p14:creationId xmlns:p14="http://schemas.microsoft.com/office/powerpoint/2010/main" val="322784780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racU Logo | Brac University">
            <a:extLst>
              <a:ext uri="{FF2B5EF4-FFF2-40B4-BE49-F238E27FC236}">
                <a16:creationId xmlns:a16="http://schemas.microsoft.com/office/drawing/2014/main" id="{262D2231-13F5-44F4-BE89-5ED16E791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0535" y="716832"/>
            <a:ext cx="1494932"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445AEAF-0F49-4760-A41E-21AD79156FF4}"/>
              </a:ext>
            </a:extLst>
          </p:cNvPr>
          <p:cNvSpPr txBox="1"/>
          <p:nvPr/>
        </p:nvSpPr>
        <p:spPr>
          <a:xfrm>
            <a:off x="3088829" y="2605264"/>
            <a:ext cx="6098344" cy="4247317"/>
          </a:xfrm>
          <a:prstGeom prst="rect">
            <a:avLst/>
          </a:prstGeom>
          <a:noFill/>
        </p:spPr>
        <p:txBody>
          <a:bodyPr wrap="square">
            <a:spAutoFit/>
          </a:bodyPr>
          <a:lstStyle/>
          <a:p>
            <a:pPr algn="ctr"/>
            <a:r>
              <a:rPr lang="en-US" sz="1800" b="1" dirty="0">
                <a:latin typeface="Times New Roman" panose="02020603050405020304" pitchFamily="18" charset="0"/>
                <a:cs typeface="Times New Roman" panose="02020603050405020304" pitchFamily="18" charset="0"/>
              </a:rPr>
              <a:t>CSE431</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NATURAL LANGUAGE PROCESSING </a:t>
            </a:r>
          </a:p>
          <a:p>
            <a:pPr algn="ct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Paper Title: </a:t>
            </a:r>
            <a:r>
              <a:rPr lang="en-US" sz="1800" b="1" dirty="0">
                <a:solidFill>
                  <a:srgbClr val="000000"/>
                </a:solidFill>
                <a:effectLst/>
                <a:latin typeface="Times New Roman" panose="02020603050405020304" pitchFamily="18" charset="0"/>
                <a:cs typeface="Times New Roman" panose="02020603050405020304" pitchFamily="18" charset="0"/>
              </a:rPr>
              <a:t>Helping Therapists with NLP-Annotated </a:t>
            </a:r>
            <a:endParaRPr lang="en-US" dirty="0">
              <a:latin typeface="Times New Roman" panose="02020603050405020304" pitchFamily="18" charset="0"/>
              <a:cs typeface="Times New Roman" panose="02020603050405020304" pitchFamily="18" charset="0"/>
            </a:endParaRPr>
          </a:p>
          <a:p>
            <a:pPr algn="ctr"/>
            <a:r>
              <a:rPr lang="en-US" sz="1800" b="1" dirty="0">
                <a:solidFill>
                  <a:srgbClr val="000000"/>
                </a:solidFill>
                <a:effectLst/>
                <a:latin typeface="Times New Roman" panose="02020603050405020304" pitchFamily="18" charset="0"/>
                <a:cs typeface="Times New Roman" panose="02020603050405020304" pitchFamily="18" charset="0"/>
              </a:rPr>
              <a:t>Recommendation</a:t>
            </a:r>
            <a:endParaRPr lang="en-US" b="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sz="1800" dirty="0">
              <a:effectLst/>
              <a:latin typeface="Times New Roman" panose="02020603050405020304" pitchFamily="18" charset="0"/>
              <a:cs typeface="Times New Roman" panose="02020603050405020304" pitchFamily="18" charset="0"/>
            </a:endParaRPr>
          </a:p>
          <a:p>
            <a:pPr algn="ctr"/>
            <a:r>
              <a:rPr lang="en-US" sz="1800" dirty="0">
                <a:solidFill>
                  <a:srgbClr val="000000"/>
                </a:solidFill>
                <a:effectLst/>
                <a:latin typeface="Times New Roman" panose="02020603050405020304" pitchFamily="18" charset="0"/>
                <a:cs typeface="Times New Roman" panose="02020603050405020304" pitchFamily="18" charset="0"/>
              </a:rPr>
              <a:t>Baihan Lin, Guillermo Cecchi, Djallel Bouneffouf</a:t>
            </a:r>
          </a:p>
          <a:p>
            <a:pPr algn="ctr"/>
            <a:endParaRPr lang="en-US" dirty="0">
              <a:latin typeface="Times New Roman" panose="02020603050405020304" pitchFamily="18" charset="0"/>
              <a:cs typeface="Times New Roman" panose="02020603050405020304" pitchFamily="18" charset="0"/>
            </a:endParaRPr>
          </a:p>
          <a:p>
            <a:pPr algn="ctr"/>
            <a:r>
              <a:rPr lang="en-US" sz="1800" b="1" dirty="0">
                <a:effectLst/>
                <a:latin typeface="Times New Roman" panose="02020603050405020304" pitchFamily="18" charset="0"/>
                <a:cs typeface="Times New Roman" panose="02020603050405020304" pitchFamily="18" charset="0"/>
              </a:rPr>
              <a:t>Presentation By</a:t>
            </a:r>
          </a:p>
          <a:p>
            <a:pPr algn="ctr"/>
            <a:r>
              <a:rPr lang="en-US" sz="1800" b="1" dirty="0">
                <a:latin typeface="Times New Roman" panose="02020603050405020304" pitchFamily="18" charset="0"/>
                <a:cs typeface="Times New Roman" panose="02020603050405020304" pitchFamily="18" charset="0"/>
              </a:rPr>
              <a:t>Ishrat Jahan</a:t>
            </a:r>
          </a:p>
          <a:p>
            <a:pPr algn="ctr"/>
            <a:r>
              <a:rPr lang="en-US" sz="1800" b="1" dirty="0">
                <a:latin typeface="Times New Roman" panose="02020603050405020304" pitchFamily="18" charset="0"/>
                <a:cs typeface="Times New Roman" panose="02020603050405020304" pitchFamily="18" charset="0"/>
              </a:rPr>
              <a:t>ID: 20301152</a:t>
            </a:r>
          </a:p>
          <a:p>
            <a:pPr algn="ctr"/>
            <a:r>
              <a:rPr lang="en-US" sz="1800" b="1" dirty="0">
                <a:latin typeface="Times New Roman" panose="02020603050405020304" pitchFamily="18" charset="0"/>
                <a:cs typeface="Times New Roman" panose="02020603050405020304" pitchFamily="18" charset="0"/>
              </a:rPr>
              <a:t>Section: 02</a:t>
            </a:r>
          </a:p>
          <a:p>
            <a:pPr algn="ctr"/>
            <a:r>
              <a:rPr lang="en-US" sz="1800" b="1" dirty="0">
                <a:latin typeface="Times New Roman" panose="02020603050405020304" pitchFamily="18" charset="0"/>
                <a:cs typeface="Times New Roman" panose="02020603050405020304" pitchFamily="18" charset="0"/>
              </a:rPr>
              <a:t>Group: 07</a:t>
            </a: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61696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2F840-2292-48C3-ABDA-A25236F2F31C}"/>
              </a:ext>
            </a:extLst>
          </p:cNvPr>
          <p:cNvSpPr>
            <a:spLocks noGrp="1"/>
          </p:cNvSpPr>
          <p:nvPr>
            <p:ph type="title"/>
          </p:nvPr>
        </p:nvSpPr>
        <p:spPr/>
        <p:txBody>
          <a:bodyPr>
            <a:normAutofit/>
          </a:bodyPr>
          <a:lstStyle/>
          <a:p>
            <a:pPr algn="ctr"/>
            <a:r>
              <a:rPr lang="en-US" sz="4400" b="1" dirty="0">
                <a:solidFill>
                  <a:schemeClr val="accent1">
                    <a:lumMod val="60000"/>
                    <a:lumOff val="40000"/>
                  </a:schemeClr>
                </a:solidFill>
                <a:latin typeface="Times New Roman" panose="02020603050405020304" pitchFamily="18" charset="0"/>
                <a:cs typeface="Times New Roman" panose="02020603050405020304" pitchFamily="18" charset="0"/>
              </a:rPr>
              <a:t>What this paper is about</a:t>
            </a:r>
            <a:endParaRPr lang="en-US" sz="44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5D08F9-052C-49AD-9B25-88825023264C}"/>
              </a:ext>
            </a:extLst>
          </p:cNvPr>
          <p:cNvSpPr>
            <a:spLocks noGrp="1"/>
          </p:cNvSpPr>
          <p:nvPr>
            <p:ph idx="1"/>
          </p:nvPr>
        </p:nvSpPr>
        <p:spPr>
          <a:xfrm>
            <a:off x="2589212" y="1617785"/>
            <a:ext cx="8915400" cy="4293437"/>
          </a:xfrm>
        </p:spPr>
        <p:txBody>
          <a:bodyPr>
            <a:normAutofit fontScale="85000" lnSpcReduction="10000"/>
          </a:bodyPr>
          <a:lstStyle/>
          <a:p>
            <a:pPr marL="0" indent="0" rtl="0">
              <a:spcBef>
                <a:spcPts val="0"/>
              </a:spcBef>
              <a:spcAft>
                <a:spcPts val="0"/>
              </a:spcAft>
              <a:buNone/>
            </a:pPr>
            <a:r>
              <a:rPr lang="en-US" sz="3100" b="0" i="0" u="none" strike="noStrike" dirty="0">
                <a:solidFill>
                  <a:schemeClr val="accent1">
                    <a:lumMod val="75000"/>
                  </a:schemeClr>
                </a:solidFill>
                <a:effectLst/>
                <a:latin typeface="Times New Roman" panose="02020603050405020304" pitchFamily="18" charset="0"/>
                <a:cs typeface="Times New Roman" panose="02020603050405020304" pitchFamily="18" charset="0"/>
              </a:rPr>
              <a:t>The paper introduces SupervisorBot, a real-time recommendation system for psychotherapy sessions. It employs deep reinforcement learning and turn-level ratings to predict therapeutic outcomes by assessing the alignment between spoken patient sentences and a scoring inventory. SupervisorBot aims to address the shortage of mental health practitioners by providing therapists with instant feedback and personalized treatment recommendations, contributing to more effective and contextually relevant mental health interventions.</a:t>
            </a:r>
            <a:endParaRPr lang="en-US" sz="4600" b="0" dirty="0">
              <a:solidFill>
                <a:schemeClr val="accent1">
                  <a:lumMod val="75000"/>
                </a:schemeClr>
              </a:solidFill>
              <a:effectLst/>
              <a:latin typeface="Times New Roman" panose="02020603050405020304" pitchFamily="18" charset="0"/>
              <a:cs typeface="Times New Roman" panose="02020603050405020304" pitchFamily="18" charset="0"/>
            </a:endParaRPr>
          </a:p>
          <a:p>
            <a:pPr marL="0" indent="0">
              <a:buNone/>
            </a:pPr>
            <a:br>
              <a:rPr lang="en-US" sz="2800" dirty="0"/>
            </a:br>
            <a:endParaRPr lang="en-US" sz="28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28368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2DC84-6F00-43CC-97F5-8A3E5C63FD10}"/>
              </a:ext>
            </a:extLst>
          </p:cNvPr>
          <p:cNvSpPr>
            <a:spLocks noGrp="1"/>
          </p:cNvSpPr>
          <p:nvPr>
            <p:ph type="title"/>
          </p:nvPr>
        </p:nvSpPr>
        <p:spPr/>
        <p:txBody>
          <a:bodyPr>
            <a:normAutofit/>
          </a:bodyPr>
          <a:lstStyle/>
          <a:p>
            <a:pPr algn="ctr"/>
            <a:r>
              <a:rPr lang="en-US" sz="4400" b="1" i="0" u="none" strike="noStrike" dirty="0">
                <a:solidFill>
                  <a:schemeClr val="accent1">
                    <a:lumMod val="60000"/>
                    <a:lumOff val="40000"/>
                  </a:schemeClr>
                </a:solidFill>
                <a:effectLst/>
                <a:latin typeface="Times New Roman" panose="02020603050405020304" pitchFamily="18" charset="0"/>
                <a:cs typeface="Times New Roman" panose="02020603050405020304" pitchFamily="18" charset="0"/>
              </a:rPr>
              <a:t>About SupervisorBot and NLP</a:t>
            </a:r>
            <a:endParaRPr lang="en-US" sz="4400"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513DFB6F-6332-4E46-99E4-A121A99D3E3E}"/>
              </a:ext>
            </a:extLst>
          </p:cNvPr>
          <p:cNvSpPr>
            <a:spLocks noGrp="1"/>
          </p:cNvSpPr>
          <p:nvPr>
            <p:ph idx="1"/>
          </p:nvPr>
        </p:nvSpPr>
        <p:spPr>
          <a:xfrm>
            <a:off x="2589212" y="1631852"/>
            <a:ext cx="8915400" cy="4937760"/>
          </a:xfrm>
        </p:spPr>
        <p:txBody>
          <a:bodyPr>
            <a:normAutofit/>
          </a:bodyPr>
          <a:lstStyle/>
          <a:p>
            <a:pPr rtl="0" fontAlgn="base">
              <a:spcBef>
                <a:spcPts val="0"/>
              </a:spcBef>
              <a:spcAft>
                <a:spcPts val="0"/>
              </a:spcAft>
              <a:buFont typeface="Wingdings" panose="05000000000000000000" pitchFamily="2" charset="2"/>
              <a:buChar char="Ø"/>
            </a:pPr>
            <a:r>
              <a:rPr lang="en-US" sz="2200" b="0" i="0" u="none" strike="noStrike" dirty="0">
                <a:solidFill>
                  <a:schemeClr val="accent1">
                    <a:lumMod val="75000"/>
                  </a:schemeClr>
                </a:solidFill>
                <a:effectLst/>
                <a:latin typeface="Times New Roman" panose="02020603050405020304" pitchFamily="18" charset="0"/>
                <a:cs typeface="Times New Roman" panose="02020603050405020304" pitchFamily="18" charset="0"/>
              </a:rPr>
              <a:t>SupervisorBot seamlessly integrates natural language processing (NLP) techniques to transcribe and assess psychotherapy sessions in real-time, utilizing linguistic analysis for feedback and recommendation generation.</a:t>
            </a:r>
          </a:p>
          <a:p>
            <a:pPr rtl="0" fontAlgn="base">
              <a:spcBef>
                <a:spcPts val="0"/>
              </a:spcBef>
              <a:spcAft>
                <a:spcPts val="0"/>
              </a:spcAft>
              <a:buFont typeface="Wingdings" panose="05000000000000000000" pitchFamily="2" charset="2"/>
              <a:buChar char="Ø"/>
            </a:pPr>
            <a:r>
              <a:rPr lang="en-US" sz="2200" b="0" i="0" u="none" strike="noStrike" dirty="0">
                <a:solidFill>
                  <a:schemeClr val="accent1">
                    <a:lumMod val="75000"/>
                  </a:schemeClr>
                </a:solidFill>
                <a:effectLst/>
                <a:latin typeface="Times New Roman" panose="02020603050405020304" pitchFamily="18" charset="0"/>
                <a:cs typeface="Times New Roman" panose="02020603050405020304" pitchFamily="18" charset="0"/>
              </a:rPr>
              <a:t>The paper showcases SupervisorBot's innovative use of deep reinforcement learning, treating therapy sessions as users and topics as items, demonstrating its effectiveness in enhancing therapist-patient interactions.</a:t>
            </a:r>
          </a:p>
          <a:p>
            <a:pPr marL="0" indent="0" rtl="0">
              <a:spcBef>
                <a:spcPts val="0"/>
              </a:spcBef>
              <a:spcAft>
                <a:spcPts val="0"/>
              </a:spcAft>
              <a:buNone/>
            </a:pPr>
            <a:endParaRPr lang="en-US" sz="2200" dirty="0">
              <a:solidFill>
                <a:schemeClr val="accent1">
                  <a:lumMod val="75000"/>
                </a:schemeClr>
              </a:solidFill>
              <a:latin typeface="Times New Roman" panose="02020603050405020304" pitchFamily="18" charset="0"/>
              <a:cs typeface="Times New Roman" panose="02020603050405020304" pitchFamily="18" charset="0"/>
            </a:endParaRPr>
          </a:p>
          <a:p>
            <a:pPr marL="0" indent="0" rtl="0">
              <a:spcBef>
                <a:spcPts val="0"/>
              </a:spcBef>
              <a:spcAft>
                <a:spcPts val="0"/>
              </a:spcAft>
              <a:buNone/>
            </a:pPr>
            <a:r>
              <a:rPr lang="en-US" sz="2200" b="0" i="1" u="none" strike="noStrike" dirty="0">
                <a:solidFill>
                  <a:schemeClr val="accent1">
                    <a:lumMod val="75000"/>
                  </a:schemeClr>
                </a:solidFill>
                <a:effectLst/>
                <a:latin typeface="Times New Roman" panose="02020603050405020304" pitchFamily="18" charset="0"/>
                <a:cs typeface="Times New Roman" panose="02020603050405020304" pitchFamily="18" charset="0"/>
              </a:rPr>
              <a:t>The provided paper shares common ground with SupervisorBot, emphasizing NLP techniques and deep reinforcement learning to enhance mental health interventions, illustrating the convergence of technology and psychology for real-time therapy recommendations.</a:t>
            </a:r>
            <a:endParaRPr lang="en-US" sz="2200" b="0" i="1" dirty="0">
              <a:solidFill>
                <a:schemeClr val="accent1">
                  <a:lumMod val="75000"/>
                </a:schemeClr>
              </a:solidFill>
              <a:effectLst/>
              <a:latin typeface="Times New Roman" panose="02020603050405020304" pitchFamily="18" charset="0"/>
              <a:cs typeface="Times New Roman" panose="02020603050405020304" pitchFamily="18" charset="0"/>
            </a:endParaRPr>
          </a:p>
          <a:p>
            <a:pPr marL="0" indent="0">
              <a:buNone/>
            </a:pPr>
            <a:br>
              <a:rPr lang="en-US" dirty="0">
                <a:solidFill>
                  <a:schemeClr val="accent1">
                    <a:lumMod val="75000"/>
                  </a:schemeClr>
                </a:solidFill>
                <a:latin typeface="Times New Roman" panose="02020603050405020304" pitchFamily="18" charset="0"/>
                <a:cs typeface="Times New Roman" panose="02020603050405020304" pitchFamily="18" charset="0"/>
              </a:rPr>
            </a:br>
            <a:endParaRPr lang="en-US"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5230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579DC-7932-4A32-8F01-5E148F582BB6}"/>
              </a:ext>
            </a:extLst>
          </p:cNvPr>
          <p:cNvSpPr>
            <a:spLocks noGrp="1"/>
          </p:cNvSpPr>
          <p:nvPr>
            <p:ph type="title"/>
          </p:nvPr>
        </p:nvSpPr>
        <p:spPr/>
        <p:txBody>
          <a:bodyPr>
            <a:normAutofit/>
          </a:bodyPr>
          <a:lstStyle/>
          <a:p>
            <a:pPr algn="ctr"/>
            <a:r>
              <a:rPr lang="en-US" sz="4400" b="1" dirty="0">
                <a:solidFill>
                  <a:schemeClr val="accent1">
                    <a:lumMod val="60000"/>
                    <a:lumOff val="40000"/>
                  </a:schemeClr>
                </a:solidFill>
                <a:latin typeface="Times New Roman" panose="02020603050405020304" pitchFamily="18" charset="0"/>
                <a:cs typeface="Times New Roman" panose="02020603050405020304" pitchFamily="18" charset="0"/>
              </a:rPr>
              <a:t>Data Collection Process</a:t>
            </a:r>
            <a:endParaRPr lang="en-US" sz="4400"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DF6FF8DB-4C5F-4809-9F37-F8A6800E0D08}"/>
              </a:ext>
            </a:extLst>
          </p:cNvPr>
          <p:cNvSpPr>
            <a:spLocks noGrp="1"/>
          </p:cNvSpPr>
          <p:nvPr>
            <p:ph idx="1"/>
          </p:nvPr>
        </p:nvSpPr>
        <p:spPr>
          <a:xfrm>
            <a:off x="2589212" y="1631852"/>
            <a:ext cx="8915400" cy="4867422"/>
          </a:xfrm>
        </p:spPr>
        <p:txBody>
          <a:bodyPr>
            <a:normAutofit fontScale="92500" lnSpcReduction="20000"/>
          </a:bodyPr>
          <a:lstStyle/>
          <a:p>
            <a:pPr algn="l">
              <a:buFont typeface="Wingdings" panose="05000000000000000000" pitchFamily="2" charset="2"/>
              <a:buChar char="Ø"/>
            </a:pPr>
            <a:r>
              <a:rPr lang="en-US" sz="1900" b="0" i="0" dirty="0">
                <a:solidFill>
                  <a:schemeClr val="accent1">
                    <a:lumMod val="75000"/>
                  </a:schemeClr>
                </a:solidFill>
                <a:effectLst/>
                <a:latin typeface="Times New Roman" panose="02020603050405020304" pitchFamily="18" charset="0"/>
                <a:cs typeface="Times New Roman" panose="02020603050405020304" pitchFamily="18" charset="0"/>
              </a:rPr>
              <a:t>The system, SupervisorBot, utilizes a turn-level rating mechanism to predict therapeutic outcomes in real-time during psychotherapy sessions.</a:t>
            </a:r>
          </a:p>
          <a:p>
            <a:pPr algn="l">
              <a:buFont typeface="Wingdings" panose="05000000000000000000" pitchFamily="2" charset="2"/>
              <a:buChar char="Ø"/>
            </a:pPr>
            <a:r>
              <a:rPr lang="en-US" sz="1900" b="0" i="0" dirty="0">
                <a:solidFill>
                  <a:schemeClr val="accent1">
                    <a:lumMod val="75000"/>
                  </a:schemeClr>
                </a:solidFill>
                <a:effectLst/>
                <a:latin typeface="Times New Roman" panose="02020603050405020304" pitchFamily="18" charset="0"/>
                <a:cs typeface="Times New Roman" panose="02020603050405020304" pitchFamily="18" charset="0"/>
              </a:rPr>
              <a:t>Continuous audio streams are automatically transcribed, separated into patient and therapist turns, and analyzed for the therapeutic working alliance.</a:t>
            </a:r>
          </a:p>
          <a:p>
            <a:pPr algn="l">
              <a:buFont typeface="Wingdings" panose="05000000000000000000" pitchFamily="2" charset="2"/>
              <a:buChar char="Ø"/>
            </a:pPr>
            <a:r>
              <a:rPr lang="en-US" sz="1900" b="0" i="0" dirty="0">
                <a:solidFill>
                  <a:schemeClr val="accent1">
                    <a:lumMod val="75000"/>
                  </a:schemeClr>
                </a:solidFill>
                <a:effectLst/>
                <a:latin typeface="Times New Roman" panose="02020603050405020304" pitchFamily="18" charset="0"/>
                <a:cs typeface="Times New Roman" panose="02020603050405020304" pitchFamily="18" charset="0"/>
              </a:rPr>
              <a:t>Dialogue pairs, along with computed working alliance ratings, are fed into a deep reinforcement learning recommendation system treating sessions as users and topics as items.</a:t>
            </a:r>
          </a:p>
          <a:p>
            <a:pPr algn="l">
              <a:buFont typeface="Wingdings" panose="05000000000000000000" pitchFamily="2" charset="2"/>
              <a:buChar char="Ø"/>
            </a:pPr>
            <a:r>
              <a:rPr lang="en-US" sz="1900" b="0" i="0" dirty="0">
                <a:solidFill>
                  <a:schemeClr val="accent1">
                    <a:lumMod val="75000"/>
                  </a:schemeClr>
                </a:solidFill>
                <a:effectLst/>
                <a:latin typeface="Times New Roman" panose="02020603050405020304" pitchFamily="18" charset="0"/>
                <a:cs typeface="Times New Roman" panose="02020603050405020304" pitchFamily="18" charset="0"/>
              </a:rPr>
              <a:t>The Working Alliance Inventory (WAI) is used for quality assessment, evaluating therapeutic bond, task agreement, and goal agreement.</a:t>
            </a:r>
          </a:p>
          <a:p>
            <a:pPr algn="l">
              <a:buFont typeface="Wingdings" panose="05000000000000000000" pitchFamily="2" charset="2"/>
              <a:buChar char="Ø"/>
            </a:pPr>
            <a:r>
              <a:rPr lang="en-US" sz="1900" b="0" i="0" dirty="0">
                <a:solidFill>
                  <a:schemeClr val="accent1">
                    <a:lumMod val="75000"/>
                  </a:schemeClr>
                </a:solidFill>
                <a:effectLst/>
                <a:latin typeface="Times New Roman" panose="02020603050405020304" pitchFamily="18" charset="0"/>
                <a:cs typeface="Times New Roman" panose="02020603050405020304" pitchFamily="18" charset="0"/>
              </a:rPr>
              <a:t>The system recommends treatment strategies by transcribing sessions in real-time, predicting therapeutic outcomes as turn-level ratings.</a:t>
            </a:r>
          </a:p>
          <a:p>
            <a:pPr algn="l">
              <a:buFont typeface="Wingdings" panose="05000000000000000000" pitchFamily="2" charset="2"/>
              <a:buChar char="Ø"/>
            </a:pPr>
            <a:r>
              <a:rPr lang="en-US" sz="1900" b="0" i="0" dirty="0">
                <a:solidFill>
                  <a:schemeClr val="accent1">
                    <a:lumMod val="75000"/>
                  </a:schemeClr>
                </a:solidFill>
                <a:effectLst/>
                <a:latin typeface="Times New Roman" panose="02020603050405020304" pitchFamily="18" charset="0"/>
                <a:cs typeface="Times New Roman" panose="02020603050405020304" pitchFamily="18" charset="0"/>
              </a:rPr>
              <a:t>The recommendation system, named Reinforced Recommendation model for Dialogue topics in psychiatric Disorders (R2D2), uses reinforcement learning approaches, including Deep Deterministic Policy Gradients (DDPG), Twin Delayed DDPG (TD3), and Batch Constrained Q-Learning (BCQ). The recommendation model predicts the best action (topic) using deep reinforcement learning, considering the therapeutic context and dialogue content.</a:t>
            </a:r>
          </a:p>
          <a:p>
            <a:endParaRPr lang="en-US" dirty="0"/>
          </a:p>
        </p:txBody>
      </p:sp>
    </p:spTree>
    <p:extLst>
      <p:ext uri="{BB962C8B-B14F-4D97-AF65-F5344CB8AC3E}">
        <p14:creationId xmlns:p14="http://schemas.microsoft.com/office/powerpoint/2010/main" val="41628227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94289-F16D-4BD7-88E6-0A686D1132CF}"/>
              </a:ext>
            </a:extLst>
          </p:cNvPr>
          <p:cNvSpPr>
            <a:spLocks noGrp="1"/>
          </p:cNvSpPr>
          <p:nvPr>
            <p:ph type="title"/>
          </p:nvPr>
        </p:nvSpPr>
        <p:spPr/>
        <p:txBody>
          <a:bodyPr>
            <a:normAutofit/>
          </a:bodyPr>
          <a:lstStyle/>
          <a:p>
            <a:pPr algn="ctr"/>
            <a:r>
              <a:rPr lang="en-US" sz="4400" b="1" dirty="0">
                <a:solidFill>
                  <a:schemeClr val="accent1">
                    <a:lumMod val="60000"/>
                    <a:lumOff val="40000"/>
                  </a:schemeClr>
                </a:solidFill>
                <a:latin typeface="Times New Roman" panose="02020603050405020304" pitchFamily="18" charset="0"/>
                <a:cs typeface="Times New Roman" panose="02020603050405020304" pitchFamily="18" charset="0"/>
              </a:rPr>
              <a:t>Data Collection and pre-Processing</a:t>
            </a:r>
            <a:endParaRPr lang="en-US" sz="4400"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469CDD01-5A3E-4099-BDE8-3049610CE96B}"/>
              </a:ext>
            </a:extLst>
          </p:cNvPr>
          <p:cNvSpPr>
            <a:spLocks noGrp="1"/>
          </p:cNvSpPr>
          <p:nvPr>
            <p:ph idx="1"/>
          </p:nvPr>
        </p:nvSpPr>
        <p:spPr>
          <a:xfrm>
            <a:off x="2589212" y="1547446"/>
            <a:ext cx="8915400" cy="4363776"/>
          </a:xfrm>
        </p:spPr>
        <p:txBody>
          <a:bodyPr>
            <a:normAutofit fontScale="92500" lnSpcReduction="10000"/>
          </a:bodyPr>
          <a:lstStyle/>
          <a:p>
            <a:pPr rtl="0" fontAlgn="base">
              <a:spcBef>
                <a:spcPts val="0"/>
              </a:spcBef>
              <a:spcAft>
                <a:spcPts val="0"/>
              </a:spcAft>
              <a:buFont typeface="Arial" panose="020B0604020202020204" pitchFamily="34" charset="0"/>
              <a:buChar char="•"/>
            </a:pPr>
            <a:r>
              <a:rPr lang="en-US" sz="2400" b="0" i="0" u="none" strike="noStrike" dirty="0">
                <a:solidFill>
                  <a:schemeClr val="accent1">
                    <a:lumMod val="75000"/>
                  </a:schemeClr>
                </a:solidFill>
                <a:effectLst/>
                <a:latin typeface="Times New Roman" panose="02020603050405020304" pitchFamily="18" charset="0"/>
                <a:cs typeface="Times New Roman" panose="02020603050405020304" pitchFamily="18" charset="0"/>
              </a:rPr>
              <a:t>Audio Processing: The paper uses real-time speaker diarization to distinguish therapist and patient dialogues in continuous audio streams.</a:t>
            </a:r>
          </a:p>
          <a:p>
            <a:pPr rtl="0" fontAlgn="base">
              <a:spcBef>
                <a:spcPts val="0"/>
              </a:spcBef>
              <a:spcAft>
                <a:spcPts val="0"/>
              </a:spcAft>
              <a:buFont typeface="Arial" panose="020B0604020202020204" pitchFamily="34" charset="0"/>
              <a:buChar char="•"/>
            </a:pPr>
            <a:r>
              <a:rPr lang="en-US" sz="2400" b="0" i="0" u="none" strike="noStrike" dirty="0">
                <a:solidFill>
                  <a:schemeClr val="accent1">
                    <a:lumMod val="75000"/>
                  </a:schemeClr>
                </a:solidFill>
                <a:effectLst/>
                <a:latin typeface="Times New Roman" panose="02020603050405020304" pitchFamily="18" charset="0"/>
                <a:cs typeface="Times New Roman" panose="02020603050405020304" pitchFamily="18" charset="0"/>
              </a:rPr>
              <a:t>Quality Assessment: Working Alliance Inventory (WAI) is employed for assessing therapeutic quality, measuring bond, task agreement, and goal agreement.</a:t>
            </a:r>
          </a:p>
          <a:p>
            <a:pPr rtl="0" fontAlgn="base">
              <a:spcBef>
                <a:spcPts val="0"/>
              </a:spcBef>
              <a:spcAft>
                <a:spcPts val="0"/>
              </a:spcAft>
              <a:buFont typeface="Arial" panose="020B0604020202020204" pitchFamily="34" charset="0"/>
              <a:buChar char="•"/>
            </a:pPr>
            <a:r>
              <a:rPr lang="en-US" sz="2400" b="0" i="0" u="none" strike="noStrike" dirty="0">
                <a:solidFill>
                  <a:schemeClr val="accent1">
                    <a:lumMod val="75000"/>
                  </a:schemeClr>
                </a:solidFill>
                <a:effectLst/>
                <a:latin typeface="Times New Roman" panose="02020603050405020304" pitchFamily="18" charset="0"/>
                <a:cs typeface="Times New Roman" panose="02020603050405020304" pitchFamily="18" charset="0"/>
              </a:rPr>
              <a:t>Transcription and Embeddings: Automatic speech recognition transcribes diarized audio, and deep embeddings (e.g., Doc2Vec) are applied for real-time assessment, generating a 36-dimension working alliance score.</a:t>
            </a:r>
          </a:p>
          <a:p>
            <a:pPr rtl="0" fontAlgn="base">
              <a:spcBef>
                <a:spcPts val="0"/>
              </a:spcBef>
              <a:spcAft>
                <a:spcPts val="0"/>
              </a:spcAft>
              <a:buFont typeface="Arial" panose="020B0604020202020204" pitchFamily="34" charset="0"/>
              <a:buChar char="•"/>
            </a:pPr>
            <a:r>
              <a:rPr lang="en-US" sz="2400" b="0" i="0" u="none" strike="noStrike" dirty="0">
                <a:solidFill>
                  <a:schemeClr val="accent1">
                    <a:lumMod val="75000"/>
                  </a:schemeClr>
                </a:solidFill>
                <a:effectLst/>
                <a:latin typeface="Times New Roman" panose="02020603050405020304" pitchFamily="18" charset="0"/>
                <a:cs typeface="Times New Roman" panose="02020603050405020304" pitchFamily="18" charset="0"/>
              </a:rPr>
              <a:t>Topic Modeling: The Embedded Topic Model (ETM) extracts key concepts for identifying treatment topics.</a:t>
            </a:r>
          </a:p>
          <a:p>
            <a:pPr rtl="0" fontAlgn="base">
              <a:spcBef>
                <a:spcPts val="0"/>
              </a:spcBef>
              <a:spcAft>
                <a:spcPts val="0"/>
              </a:spcAft>
              <a:buFont typeface="Arial" panose="020B0604020202020204" pitchFamily="34" charset="0"/>
              <a:buChar char="•"/>
            </a:pPr>
            <a:r>
              <a:rPr lang="en-US" sz="2400" b="0" i="0" u="none" strike="noStrike" dirty="0">
                <a:solidFill>
                  <a:schemeClr val="accent1">
                    <a:lumMod val="75000"/>
                  </a:schemeClr>
                </a:solidFill>
                <a:effectLst/>
                <a:latin typeface="Times New Roman" panose="02020603050405020304" pitchFamily="18" charset="0"/>
                <a:cs typeface="Times New Roman" panose="02020603050405020304" pitchFamily="18" charset="0"/>
              </a:rPr>
              <a:t>Reinforcement Learning: R2D2, a recommendation system, utilizes reinforcement learning (DDPG, TD3, BCQ) to predict the best treatment strategy based on working alliance scores and dialogue content.</a:t>
            </a:r>
          </a:p>
          <a:p>
            <a:pPr marL="0" indent="0">
              <a:buNone/>
            </a:pPr>
            <a:endParaRPr lang="en-US" dirty="0"/>
          </a:p>
        </p:txBody>
      </p:sp>
    </p:spTree>
    <p:extLst>
      <p:ext uri="{BB962C8B-B14F-4D97-AF65-F5344CB8AC3E}">
        <p14:creationId xmlns:p14="http://schemas.microsoft.com/office/powerpoint/2010/main" val="4993594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3E63-34C1-45F8-87DF-E29FED478DB1}"/>
              </a:ext>
            </a:extLst>
          </p:cNvPr>
          <p:cNvSpPr>
            <a:spLocks noGrp="1"/>
          </p:cNvSpPr>
          <p:nvPr>
            <p:ph type="title"/>
          </p:nvPr>
        </p:nvSpPr>
        <p:spPr/>
        <p:txBody>
          <a:bodyPr>
            <a:normAutofit/>
          </a:bodyPr>
          <a:lstStyle/>
          <a:p>
            <a:pPr algn="ctr"/>
            <a:r>
              <a:rPr lang="en-US" sz="4400" b="1" dirty="0">
                <a:solidFill>
                  <a:schemeClr val="accent1">
                    <a:lumMod val="60000"/>
                    <a:lumOff val="40000"/>
                  </a:schemeClr>
                </a:solidFill>
                <a:latin typeface="Times New Roman" panose="02020603050405020304" pitchFamily="18" charset="0"/>
                <a:cs typeface="Times New Roman" panose="02020603050405020304" pitchFamily="18" charset="0"/>
              </a:rPr>
              <a:t>Model Used for analysis</a:t>
            </a:r>
            <a:endParaRPr lang="en-US" sz="4400"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E4D4E988-8396-400F-AEC0-10ABD7A509E7}"/>
              </a:ext>
            </a:extLst>
          </p:cNvPr>
          <p:cNvSpPr>
            <a:spLocks noGrp="1"/>
          </p:cNvSpPr>
          <p:nvPr>
            <p:ph idx="1"/>
          </p:nvPr>
        </p:nvSpPr>
        <p:spPr>
          <a:xfrm>
            <a:off x="2589212" y="1505243"/>
            <a:ext cx="8915400" cy="4405979"/>
          </a:xfrm>
        </p:spPr>
        <p:txBody>
          <a:bodyPr>
            <a:normAutofit/>
          </a:bodyPr>
          <a:lstStyle/>
          <a:p>
            <a:pPr rtl="0" fontAlgn="base">
              <a:spcBef>
                <a:spcPts val="0"/>
              </a:spcBef>
              <a:spcAft>
                <a:spcPts val="0"/>
              </a:spcAft>
              <a:buFont typeface="Wingdings" panose="05000000000000000000" pitchFamily="2" charset="2"/>
              <a:buChar char="Ø"/>
            </a:pPr>
            <a:r>
              <a:rPr lang="en-US" sz="2400" b="0" i="0" u="none" strike="noStrike" dirty="0">
                <a:solidFill>
                  <a:schemeClr val="accent1">
                    <a:lumMod val="75000"/>
                  </a:schemeClr>
                </a:solidFill>
                <a:effectLst/>
                <a:latin typeface="Times New Roman" panose="02020603050405020304" pitchFamily="18" charset="0"/>
              </a:rPr>
              <a:t>The paper utilizes three deep reinforcement learning algorithms for recommendation: DDPG (Deep Deterministic Policy Gradients), TD3 (Twin Delayed DDPG), and BCQ (Batch Constrained Q-Learning).</a:t>
            </a:r>
          </a:p>
          <a:p>
            <a:pPr rtl="0" fontAlgn="base">
              <a:spcBef>
                <a:spcPts val="0"/>
              </a:spcBef>
              <a:spcAft>
                <a:spcPts val="0"/>
              </a:spcAft>
              <a:buFont typeface="Wingdings" panose="05000000000000000000" pitchFamily="2" charset="2"/>
              <a:buChar char="Ø"/>
            </a:pPr>
            <a:r>
              <a:rPr lang="en-US" sz="2400" b="0" i="0" u="none" strike="noStrike" dirty="0">
                <a:solidFill>
                  <a:schemeClr val="accent1">
                    <a:lumMod val="75000"/>
                  </a:schemeClr>
                </a:solidFill>
                <a:effectLst/>
                <a:latin typeface="Times New Roman" panose="02020603050405020304" pitchFamily="18" charset="0"/>
              </a:rPr>
              <a:t>These algorithms are employed in the proposed "Reinforced Recommendation model for Dialogue topics in psychiatric Disorders (R2D2)," where each session is identified as a user, and the states consist of dialogues labeled with real-time topics and ratings using a working alliance inference module</a:t>
            </a:r>
          </a:p>
          <a:p>
            <a:pPr marL="0" indent="0">
              <a:buNone/>
            </a:pPr>
            <a:endParaRPr lang="en-US" dirty="0"/>
          </a:p>
        </p:txBody>
      </p:sp>
    </p:spTree>
    <p:extLst>
      <p:ext uri="{BB962C8B-B14F-4D97-AF65-F5344CB8AC3E}">
        <p14:creationId xmlns:p14="http://schemas.microsoft.com/office/powerpoint/2010/main" val="39468088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344CD-6C41-4317-9869-9E3B768E714C}"/>
              </a:ext>
            </a:extLst>
          </p:cNvPr>
          <p:cNvSpPr>
            <a:spLocks noGrp="1"/>
          </p:cNvSpPr>
          <p:nvPr>
            <p:ph type="title"/>
          </p:nvPr>
        </p:nvSpPr>
        <p:spPr/>
        <p:txBody>
          <a:bodyPr>
            <a:normAutofit/>
          </a:bodyPr>
          <a:lstStyle/>
          <a:p>
            <a:pPr algn="ctr"/>
            <a:r>
              <a:rPr lang="en-US" sz="4400" b="1" dirty="0">
                <a:solidFill>
                  <a:schemeClr val="accent1">
                    <a:lumMod val="60000"/>
                    <a:lumOff val="40000"/>
                  </a:schemeClr>
                </a:solidFill>
                <a:latin typeface="Times New Roman" panose="02020603050405020304" pitchFamily="18" charset="0"/>
                <a:cs typeface="Times New Roman" panose="02020603050405020304" pitchFamily="18" charset="0"/>
              </a:rPr>
              <a:t>Result Analysis</a:t>
            </a:r>
            <a:endParaRPr lang="en-US" sz="4400"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06030C4F-6D37-47A6-BEDE-2B57FFC23119}"/>
              </a:ext>
            </a:extLst>
          </p:cNvPr>
          <p:cNvSpPr>
            <a:spLocks noGrp="1"/>
          </p:cNvSpPr>
          <p:nvPr>
            <p:ph idx="1"/>
          </p:nvPr>
        </p:nvSpPr>
        <p:spPr>
          <a:xfrm>
            <a:off x="2589212" y="1434905"/>
            <a:ext cx="8915400" cy="4476317"/>
          </a:xfrm>
        </p:spPr>
        <p:txBody>
          <a:bodyPr>
            <a:normAutofit/>
          </a:bodyPr>
          <a:lstStyle/>
          <a:p>
            <a:pPr marL="0" indent="0">
              <a:buNone/>
            </a:pPr>
            <a:r>
              <a:rPr lang="en-US" sz="2400" b="0" i="0" u="none" strike="noStrike" dirty="0">
                <a:solidFill>
                  <a:schemeClr val="accent1">
                    <a:lumMod val="75000"/>
                  </a:schemeClr>
                </a:solidFill>
                <a:effectLst/>
                <a:latin typeface="Times New Roman" panose="02020603050405020304" pitchFamily="18" charset="0"/>
                <a:cs typeface="Times New Roman" panose="02020603050405020304" pitchFamily="18" charset="0"/>
              </a:rPr>
              <a:t>The empirical results demonstrate the efficacy of the proposed R2D2 model in recommending treatment strategies during psychotherapy sessions. Evaluated on a dataset of over 950 therapy sessions across various psychiatric conditions, the model, employing different reinforcement learning algorithms, achieves notable correlations with ground truth actions. Specifically, R2D2-TD3-GOAL emerges as the best-performing model across all disorders, suggesting its suitability for heterogeneous cases. The study underscores the potential of combining deep reinforcement learning and natural language processing in creating a real-time recommendation system for therapists, contributing to enhanced psychotherapeutic outcomes.</a:t>
            </a: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96512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B47B-0EA4-4F05-9C86-76C4A4976400}"/>
              </a:ext>
            </a:extLst>
          </p:cNvPr>
          <p:cNvSpPr>
            <a:spLocks noGrp="1"/>
          </p:cNvSpPr>
          <p:nvPr>
            <p:ph type="title"/>
          </p:nvPr>
        </p:nvSpPr>
        <p:spPr/>
        <p:txBody>
          <a:bodyPr>
            <a:normAutofit/>
          </a:bodyPr>
          <a:lstStyle/>
          <a:p>
            <a:pPr algn="ctr"/>
            <a:r>
              <a:rPr lang="en-US" sz="4400" b="1" dirty="0">
                <a:solidFill>
                  <a:schemeClr val="accent1">
                    <a:lumMod val="60000"/>
                    <a:lumOff val="40000"/>
                  </a:schemeClr>
                </a:solidFill>
                <a:latin typeface="Times New Roman" panose="02020603050405020304" pitchFamily="18" charset="0"/>
                <a:cs typeface="Times New Roman" panose="02020603050405020304" pitchFamily="18" charset="0"/>
              </a:rPr>
              <a:t>Observations</a:t>
            </a:r>
            <a:endParaRPr lang="en-US" sz="4400"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E832CAA0-B890-427D-BA4B-DC60D2C864C7}"/>
              </a:ext>
            </a:extLst>
          </p:cNvPr>
          <p:cNvSpPr>
            <a:spLocks noGrp="1"/>
          </p:cNvSpPr>
          <p:nvPr>
            <p:ph idx="1"/>
          </p:nvPr>
        </p:nvSpPr>
        <p:spPr>
          <a:xfrm>
            <a:off x="2589212" y="1505243"/>
            <a:ext cx="8915400" cy="4405979"/>
          </a:xfrm>
        </p:spPr>
        <p:txBody>
          <a:bodyPr>
            <a:normAutofit lnSpcReduction="10000"/>
          </a:bodyPr>
          <a:lstStyle/>
          <a:p>
            <a:pPr marL="0" indent="0">
              <a:buNone/>
            </a:pPr>
            <a:r>
              <a:rPr lang="en-US" sz="2400" b="0" i="0" u="none" strike="noStrike" dirty="0">
                <a:solidFill>
                  <a:schemeClr val="accent1">
                    <a:lumMod val="75000"/>
                  </a:schemeClr>
                </a:solidFill>
                <a:effectLst/>
                <a:latin typeface="Times New Roman" panose="02020603050405020304" pitchFamily="18" charset="0"/>
                <a:cs typeface="Times New Roman" panose="02020603050405020304" pitchFamily="18" charset="0"/>
              </a:rPr>
              <a:t>The study introduces SupervisorBot, an AI companion for therapists, providing real-time feedback and treatment recommendations during psychotherapy sessions. Leveraging the Working Alliance Inventory and deep reinforcement learning, the system rates therapeutic quality, transcribes sessions, and recommends treatment strategies. Empirical evaluation on a diverse dataset demonstrates the model's effectiveness, with R2D2-TD3-GOAL showing superior performance. The innovative approach not only addresses the global shortage of mental health practitioners but also highlights the potential of AI in augmenting therapeutic processes. The deployment of SupervisorBot as a web app further signifies practical applicability, marking a significant stride in leveraging technology for mental health support.</a:t>
            </a: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16118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18000"/>
                <a:lumOff val="82000"/>
              </a:schemeClr>
            </a:gs>
            <a:gs pos="100000">
              <a:schemeClr val="bg2">
                <a:shade val="98000"/>
                <a:satMod val="120000"/>
                <a:lumMod val="98000"/>
              </a:schemeClr>
            </a:gs>
          </a:gsLst>
          <a:path path="circle">
            <a:fillToRect l="50000" t="50000" r="100000" b="100000"/>
          </a:path>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8018AF-0387-4285-AE9C-9EED3CEEE5B9}"/>
              </a:ext>
            </a:extLst>
          </p:cNvPr>
          <p:cNvSpPr>
            <a:spLocks noGrp="1"/>
          </p:cNvSpPr>
          <p:nvPr>
            <p:ph idx="1"/>
          </p:nvPr>
        </p:nvSpPr>
        <p:spPr/>
        <p:txBody>
          <a:bodyPr/>
          <a:lstStyle/>
          <a:p>
            <a:pPr marL="0" indent="0" algn="ctr">
              <a:buNone/>
            </a:pPr>
            <a:br>
              <a:rPr lang="en-US" sz="1800" b="1" dirty="0">
                <a:solidFill>
                  <a:schemeClr val="accent1">
                    <a:lumMod val="40000"/>
                    <a:lumOff val="60000"/>
                  </a:schemeClr>
                </a:solidFill>
                <a:latin typeface="Times New Roman" panose="02020603050405020304" pitchFamily="18" charset="0"/>
                <a:cs typeface="Times New Roman" panose="02020603050405020304" pitchFamily="18" charset="0"/>
              </a:rPr>
            </a:br>
            <a:r>
              <a:rPr lang="en-US" sz="7200" b="1" dirty="0">
                <a:solidFill>
                  <a:schemeClr val="accent1">
                    <a:lumMod val="40000"/>
                    <a:lumOff val="60000"/>
                  </a:schemeClr>
                </a:solidFill>
                <a:latin typeface="Times New Roman" panose="02020603050405020304" pitchFamily="18" charset="0"/>
                <a:cs typeface="Times New Roman" panose="02020603050405020304" pitchFamily="18" charset="0"/>
              </a:rPr>
              <a:t>THANK YOU!!</a:t>
            </a:r>
            <a:endParaRPr lang="en-US" dirty="0">
              <a:solidFill>
                <a:schemeClr val="accent1">
                  <a:lumMod val="40000"/>
                  <a:lumOff val="60000"/>
                </a:schemeClr>
              </a:solidFill>
            </a:endParaRPr>
          </a:p>
        </p:txBody>
      </p:sp>
    </p:spTree>
    <p:extLst>
      <p:ext uri="{BB962C8B-B14F-4D97-AF65-F5344CB8AC3E}">
        <p14:creationId xmlns:p14="http://schemas.microsoft.com/office/powerpoint/2010/main" val="586994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TM16401371[[fn=Atlas]]</Template>
  <TotalTime>278</TotalTime>
  <Words>822</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Century Gothic</vt:lpstr>
      <vt:lpstr>Times New Roman</vt:lpstr>
      <vt:lpstr>Wingdings</vt:lpstr>
      <vt:lpstr>Wingdings 3</vt:lpstr>
      <vt:lpstr>Wisp</vt:lpstr>
      <vt:lpstr>PowerPoint Presentation</vt:lpstr>
      <vt:lpstr>What this paper is about</vt:lpstr>
      <vt:lpstr>About SupervisorBot and NLP</vt:lpstr>
      <vt:lpstr>Data Collection Process</vt:lpstr>
      <vt:lpstr>Data Collection and pre-Processing</vt:lpstr>
      <vt:lpstr>Model Used for analysis</vt:lpstr>
      <vt:lpstr>Result Analysis</vt:lpstr>
      <vt:lpstr>Observations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Ishrat Nabila</dc:creator>
  <cp:lastModifiedBy>Ishrat Nabila</cp:lastModifiedBy>
  <cp:revision>8</cp:revision>
  <dcterms:created xsi:type="dcterms:W3CDTF">2023-12-02T13:04:46Z</dcterms:created>
  <dcterms:modified xsi:type="dcterms:W3CDTF">2023-12-02T17:43:09Z</dcterms:modified>
</cp:coreProperties>
</file>