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93" autoAdjust="0"/>
  </p:normalViewPr>
  <p:slideViewPr>
    <p:cSldViewPr>
      <p:cViewPr varScale="1">
        <p:scale>
          <a:sx n="71" d="100"/>
          <a:sy n="71" d="100"/>
        </p:scale>
        <p:origin x="-4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 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 /><Relationship Id="rId3" Type="http://schemas.openxmlformats.org/officeDocument/2006/relationships/image" Target="../media/image18.wmf" /><Relationship Id="rId7" Type="http://schemas.openxmlformats.org/officeDocument/2006/relationships/image" Target="../media/image22.wmf" /><Relationship Id="rId2" Type="http://schemas.openxmlformats.org/officeDocument/2006/relationships/image" Target="../media/image17.wmf" /><Relationship Id="rId1" Type="http://schemas.openxmlformats.org/officeDocument/2006/relationships/image" Target="../media/image16.wmf" /><Relationship Id="rId6" Type="http://schemas.openxmlformats.org/officeDocument/2006/relationships/image" Target="../media/image21.wmf" /><Relationship Id="rId11" Type="http://schemas.openxmlformats.org/officeDocument/2006/relationships/image" Target="../media/image24.wmf" /><Relationship Id="rId5" Type="http://schemas.openxmlformats.org/officeDocument/2006/relationships/image" Target="../media/image20.wmf" /><Relationship Id="rId10" Type="http://schemas.openxmlformats.org/officeDocument/2006/relationships/image" Target="../media/image23.wmf" /><Relationship Id="rId4" Type="http://schemas.openxmlformats.org/officeDocument/2006/relationships/image" Target="../media/image19.wmf" /><Relationship Id="rId9" Type="http://schemas.openxmlformats.org/officeDocument/2006/relationships/image" Target="../media/image13.wmf" 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 /><Relationship Id="rId2" Type="http://schemas.openxmlformats.org/officeDocument/2006/relationships/image" Target="../media/image26.wmf" /><Relationship Id="rId1" Type="http://schemas.openxmlformats.org/officeDocument/2006/relationships/image" Target="../media/image25.wmf" 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 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 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 /><Relationship Id="rId7" Type="http://schemas.openxmlformats.org/officeDocument/2006/relationships/image" Target="../media/image36.wmf" /><Relationship Id="rId2" Type="http://schemas.openxmlformats.org/officeDocument/2006/relationships/image" Target="../media/image31.wmf" /><Relationship Id="rId1" Type="http://schemas.openxmlformats.org/officeDocument/2006/relationships/image" Target="../media/image30.wmf" /><Relationship Id="rId6" Type="http://schemas.openxmlformats.org/officeDocument/2006/relationships/image" Target="../media/image35.wmf" /><Relationship Id="rId5" Type="http://schemas.openxmlformats.org/officeDocument/2006/relationships/image" Target="../media/image34.wmf" /><Relationship Id="rId4" Type="http://schemas.openxmlformats.org/officeDocument/2006/relationships/image" Target="../media/image33.wmf" 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 /><Relationship Id="rId2" Type="http://schemas.openxmlformats.org/officeDocument/2006/relationships/image" Target="../media/image2.wmf" /><Relationship Id="rId1" Type="http://schemas.openxmlformats.org/officeDocument/2006/relationships/image" Target="../media/image1.wmf" /><Relationship Id="rId4" Type="http://schemas.openxmlformats.org/officeDocument/2006/relationships/image" Target="../media/image4.w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 /><Relationship Id="rId2" Type="http://schemas.openxmlformats.org/officeDocument/2006/relationships/image" Target="../media/image6.wmf" /><Relationship Id="rId1" Type="http://schemas.openxmlformats.org/officeDocument/2006/relationships/image" Target="../media/image5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 /><Relationship Id="rId2" Type="http://schemas.openxmlformats.org/officeDocument/2006/relationships/image" Target="../media/image8.wmf" /><Relationship Id="rId1" Type="http://schemas.openxmlformats.org/officeDocument/2006/relationships/image" Target="../media/image1.wmf" /><Relationship Id="rId4" Type="http://schemas.openxmlformats.org/officeDocument/2006/relationships/image" Target="../media/image10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 /><Relationship Id="rId2" Type="http://schemas.openxmlformats.org/officeDocument/2006/relationships/image" Target="../media/image11.wmf" /><Relationship Id="rId1" Type="http://schemas.openxmlformats.org/officeDocument/2006/relationships/image" Target="../media/image1.w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 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 /><Relationship Id="rId1" Type="http://schemas.openxmlformats.org/officeDocument/2006/relationships/image" Target="../media/image14.w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E782-FF2B-4E2A-884E-383D2902F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AF442-3479-40AA-B141-633ED4723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557D-D59B-449D-8E5C-3FDEE561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E159-B949-420B-A807-6CEF5492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3D12-6FD0-4BD2-BC26-62CF5CF4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D2BCC-25C1-4883-9547-BAAEBB159C1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644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260D-A0B5-4BA2-ADD0-4C904D99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DF313-A022-4CB4-B165-599DA7819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2323-E686-443C-A13D-18594B3F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7E77-C1ED-4899-B0D0-AB42871F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8E12-D094-46F5-A053-A05347FB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5BA25-CC84-4CAA-99D8-B15656D3803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814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AAA19-0A09-439C-9482-AD1DCD3FE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09B9C-4503-4619-BDAC-B68833BC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78A4-3136-49B2-807D-B416D73F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F0D-F56F-4A69-AB01-231E7B1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F939-0E40-4912-847C-F79B18E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D862B-85A4-44F9-BA51-C76B7B2EF6C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126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EE3F-85A2-4100-B81C-F1D1481B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AC93-BCC8-46FF-B292-99ED839F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DA915-A342-4BE8-B95A-C5F6C9C1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5ECC-6FDC-4BB3-A12B-6341C0B3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53FD-DB00-4DA8-825B-1BB2AF50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5AB1B-1AC4-4A82-AB1F-7F07BC1DBE6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43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50EA-308D-4634-855C-836BA331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184B-2070-41C5-82AC-4D98F9AB7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9861-6AD5-4158-BB58-74306D26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5229-D528-4F9D-B03C-8CDA7A61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D71E-43DC-4C76-8112-D3BECD0F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4B7FC-4AD6-4EB6-A142-98964EC71D3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576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B324-7F85-4B7A-9746-267AD294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0EC6-03A8-4B85-84AC-10B90F430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9B688-3753-4C80-8383-4F8E525B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CD672-4CE2-4E5F-9B1D-D3DA0D54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F418F-E509-4865-B8C4-DCE77D04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219E7-5731-4662-863B-564B6FC4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A1C0F-679D-491B-8070-76BC310E59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99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1AA1-6654-4E55-84C8-5B93AA13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2222-23CA-4CFE-B694-986F3773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77E08-A74E-4E69-8F1C-20EAF55C0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61EEE-65A9-4697-B546-84C3471DA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20969-EBD1-471B-951C-C04A1FDDF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6D7EC-F93D-4154-92E5-AEBFE5FB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09EE4-E1FC-41AE-A6EC-8E5FBAB3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24E37-4972-413D-8EB6-8B66B3F6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38831-E857-4644-A37A-9764E0E5B9C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14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4FA2-8AE8-4882-ADE3-A100DB35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EBB5A-CB89-4840-9C3C-93906470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DC1E9-D57F-46BF-96C3-C5CB2039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1072-5B66-41E5-97A0-7C9711C6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C9098-1171-4B37-996B-8F7D139F6E6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598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75EEE-7BBC-42DD-99C0-57E01633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7DC61-EB5A-483F-AB9C-E8E444C6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127BB-8CB9-42FA-B644-0AA0E824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3D3DC-CE45-46B1-85AD-0AE52E8ECB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15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D231-6724-4D71-91AE-832AEB4A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D42C-3B5F-48FD-88A2-0C3525F5C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89E39-9BAE-4769-A3E5-F3E64127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FA00-537F-4DB5-AA88-A2C1ADA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B47DF-67A7-4BAA-83C1-865CC8AF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7923-5546-451F-8322-6E908E94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72065-A650-4CEC-8B8C-BD13117F3C8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748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3160-7832-4249-9730-782DB1BB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15DA0-6012-453F-98BE-044F5D800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38A70-A4E6-43FD-BC7E-1109F9780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07DA7-72C7-4C2A-BDBC-98CA5419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377D-54EA-4A6A-ACA7-346EC055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370ED-E2DF-4881-BCC5-68B92B3B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DB6A9-6321-41E7-B3C4-92696B6327D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776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CA2C07-F0D3-4080-B3A1-2BDDD378F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602B5E-CB7E-4913-BA00-6E20C9F72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70ACB8-094E-4816-B255-2F70A682B1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1AECD66-476B-4147-AB2F-359A2CDA10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DCA425-0984-45C2-A929-321DE751B5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2AA8D79A-A9D5-4627-BE33-6DEEA7159E2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 /><Relationship Id="rId3" Type="http://schemas.openxmlformats.org/officeDocument/2006/relationships/oleObject" Target="../embeddings/oleObject15.bin" /><Relationship Id="rId7" Type="http://schemas.openxmlformats.org/officeDocument/2006/relationships/oleObject" Target="../embeddings/oleObject17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11.wmf" /><Relationship Id="rId5" Type="http://schemas.openxmlformats.org/officeDocument/2006/relationships/oleObject" Target="../embeddings/oleObject16.bin" /><Relationship Id="rId4" Type="http://schemas.openxmlformats.org/officeDocument/2006/relationships/image" Target="../media/image1.wmf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8.vml" /><Relationship Id="rId4" Type="http://schemas.openxmlformats.org/officeDocument/2006/relationships/image" Target="../media/image13.wmf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15.wmf" /><Relationship Id="rId5" Type="http://schemas.openxmlformats.org/officeDocument/2006/relationships/oleObject" Target="../embeddings/oleObject20.bin" /><Relationship Id="rId4" Type="http://schemas.openxmlformats.org/officeDocument/2006/relationships/image" Target="../media/image14.wmf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 /><Relationship Id="rId13" Type="http://schemas.openxmlformats.org/officeDocument/2006/relationships/oleObject" Target="../embeddings/oleObject26.bin" /><Relationship Id="rId18" Type="http://schemas.openxmlformats.org/officeDocument/2006/relationships/image" Target="../media/image15.wmf" /><Relationship Id="rId3" Type="http://schemas.openxmlformats.org/officeDocument/2006/relationships/oleObject" Target="../embeddings/oleObject21.bin" /><Relationship Id="rId21" Type="http://schemas.openxmlformats.org/officeDocument/2006/relationships/oleObject" Target="../embeddings/oleObject30.bin" /><Relationship Id="rId7" Type="http://schemas.openxmlformats.org/officeDocument/2006/relationships/oleObject" Target="../embeddings/oleObject23.bin" /><Relationship Id="rId12" Type="http://schemas.openxmlformats.org/officeDocument/2006/relationships/image" Target="../media/image20.wmf" /><Relationship Id="rId17" Type="http://schemas.openxmlformats.org/officeDocument/2006/relationships/oleObject" Target="../embeddings/oleObject28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22.wmf" /><Relationship Id="rId20" Type="http://schemas.openxmlformats.org/officeDocument/2006/relationships/image" Target="../media/image13.wmf" /><Relationship Id="rId1" Type="http://schemas.openxmlformats.org/officeDocument/2006/relationships/vmlDrawing" Target="../drawings/vmlDrawing10.vml" /><Relationship Id="rId6" Type="http://schemas.openxmlformats.org/officeDocument/2006/relationships/image" Target="../media/image17.wmf" /><Relationship Id="rId11" Type="http://schemas.openxmlformats.org/officeDocument/2006/relationships/oleObject" Target="../embeddings/oleObject25.bin" /><Relationship Id="rId24" Type="http://schemas.openxmlformats.org/officeDocument/2006/relationships/image" Target="../media/image24.wmf" /><Relationship Id="rId5" Type="http://schemas.openxmlformats.org/officeDocument/2006/relationships/oleObject" Target="../embeddings/oleObject22.bin" /><Relationship Id="rId15" Type="http://schemas.openxmlformats.org/officeDocument/2006/relationships/oleObject" Target="../embeddings/oleObject27.bin" /><Relationship Id="rId23" Type="http://schemas.openxmlformats.org/officeDocument/2006/relationships/oleObject" Target="../embeddings/oleObject31.bin" /><Relationship Id="rId10" Type="http://schemas.openxmlformats.org/officeDocument/2006/relationships/image" Target="../media/image19.wmf" /><Relationship Id="rId19" Type="http://schemas.openxmlformats.org/officeDocument/2006/relationships/oleObject" Target="../embeddings/oleObject29.bin" /><Relationship Id="rId4" Type="http://schemas.openxmlformats.org/officeDocument/2006/relationships/image" Target="../media/image16.wmf" /><Relationship Id="rId9" Type="http://schemas.openxmlformats.org/officeDocument/2006/relationships/oleObject" Target="../embeddings/oleObject24.bin" /><Relationship Id="rId14" Type="http://schemas.openxmlformats.org/officeDocument/2006/relationships/image" Target="../media/image21.wmf" /><Relationship Id="rId22" Type="http://schemas.openxmlformats.org/officeDocument/2006/relationships/image" Target="../media/image23.wmf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 /><Relationship Id="rId3" Type="http://schemas.openxmlformats.org/officeDocument/2006/relationships/oleObject" Target="../embeddings/oleObject32.bin" /><Relationship Id="rId7" Type="http://schemas.openxmlformats.org/officeDocument/2006/relationships/oleObject" Target="../embeddings/oleObject34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26.wmf" /><Relationship Id="rId5" Type="http://schemas.openxmlformats.org/officeDocument/2006/relationships/oleObject" Target="../embeddings/oleObject33.bin" /><Relationship Id="rId4" Type="http://schemas.openxmlformats.org/officeDocument/2006/relationships/image" Target="../media/image25.wmf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2.vml" /><Relationship Id="rId4" Type="http://schemas.openxmlformats.org/officeDocument/2006/relationships/image" Target="../media/image28.wmf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3.vml" /><Relationship Id="rId4" Type="http://schemas.openxmlformats.org/officeDocument/2006/relationships/image" Target="../media/image29.wmf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 /><Relationship Id="rId13" Type="http://schemas.openxmlformats.org/officeDocument/2006/relationships/oleObject" Target="../embeddings/oleObject42.bin" /><Relationship Id="rId3" Type="http://schemas.openxmlformats.org/officeDocument/2006/relationships/oleObject" Target="../embeddings/oleObject37.bin" /><Relationship Id="rId7" Type="http://schemas.openxmlformats.org/officeDocument/2006/relationships/oleObject" Target="../embeddings/oleObject39.bin" /><Relationship Id="rId12" Type="http://schemas.openxmlformats.org/officeDocument/2006/relationships/image" Target="../media/image34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6.wmf" /><Relationship Id="rId1" Type="http://schemas.openxmlformats.org/officeDocument/2006/relationships/vmlDrawing" Target="../drawings/vmlDrawing14.vml" /><Relationship Id="rId6" Type="http://schemas.openxmlformats.org/officeDocument/2006/relationships/image" Target="../media/image31.wmf" /><Relationship Id="rId11" Type="http://schemas.openxmlformats.org/officeDocument/2006/relationships/oleObject" Target="../embeddings/oleObject41.bin" /><Relationship Id="rId5" Type="http://schemas.openxmlformats.org/officeDocument/2006/relationships/oleObject" Target="../embeddings/oleObject38.bin" /><Relationship Id="rId15" Type="http://schemas.openxmlformats.org/officeDocument/2006/relationships/oleObject" Target="../embeddings/oleObject43.bin" /><Relationship Id="rId10" Type="http://schemas.openxmlformats.org/officeDocument/2006/relationships/image" Target="../media/image33.wmf" /><Relationship Id="rId4" Type="http://schemas.openxmlformats.org/officeDocument/2006/relationships/image" Target="../media/image30.wmf" /><Relationship Id="rId9" Type="http://schemas.openxmlformats.org/officeDocument/2006/relationships/oleObject" Target="../embeddings/oleObject40.bin" /><Relationship Id="rId14" Type="http://schemas.openxmlformats.org/officeDocument/2006/relationships/image" Target="../media/image35.wmf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.wmf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 /><Relationship Id="rId3" Type="http://schemas.openxmlformats.org/officeDocument/2006/relationships/oleObject" Target="../embeddings/oleObject2.bin" /><Relationship Id="rId7" Type="http://schemas.openxmlformats.org/officeDocument/2006/relationships/oleObject" Target="../embeddings/oleObject4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2.wmf" /><Relationship Id="rId5" Type="http://schemas.openxmlformats.org/officeDocument/2006/relationships/oleObject" Target="../embeddings/oleObject3.bin" /><Relationship Id="rId10" Type="http://schemas.openxmlformats.org/officeDocument/2006/relationships/image" Target="../media/image4.wmf" /><Relationship Id="rId4" Type="http://schemas.openxmlformats.org/officeDocument/2006/relationships/image" Target="../media/image1.wmf" /><Relationship Id="rId9" Type="http://schemas.openxmlformats.org/officeDocument/2006/relationships/oleObject" Target="../embeddings/oleObject5.bin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 /><Relationship Id="rId3" Type="http://schemas.openxmlformats.org/officeDocument/2006/relationships/oleObject" Target="../embeddings/oleObject6.bin" /><Relationship Id="rId7" Type="http://schemas.openxmlformats.org/officeDocument/2006/relationships/oleObject" Target="../embeddings/oleObject8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6.wmf" /><Relationship Id="rId5" Type="http://schemas.openxmlformats.org/officeDocument/2006/relationships/oleObject" Target="../embeddings/oleObject7.bin" /><Relationship Id="rId4" Type="http://schemas.openxmlformats.org/officeDocument/2006/relationships/image" Target="../media/image5.wmf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4.vml" /><Relationship Id="rId4" Type="http://schemas.openxmlformats.org/officeDocument/2006/relationships/image" Target="../media/image1.wmf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5.vml" /><Relationship Id="rId4" Type="http://schemas.openxmlformats.org/officeDocument/2006/relationships/image" Target="../media/image1.wmf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 /><Relationship Id="rId3" Type="http://schemas.openxmlformats.org/officeDocument/2006/relationships/oleObject" Target="../embeddings/oleObject11.bin" /><Relationship Id="rId7" Type="http://schemas.openxmlformats.org/officeDocument/2006/relationships/oleObject" Target="../embeddings/oleObject13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8.wmf" /><Relationship Id="rId5" Type="http://schemas.openxmlformats.org/officeDocument/2006/relationships/oleObject" Target="../embeddings/oleObject12.bin" /><Relationship Id="rId10" Type="http://schemas.openxmlformats.org/officeDocument/2006/relationships/image" Target="../media/image10.wmf" /><Relationship Id="rId4" Type="http://schemas.openxmlformats.org/officeDocument/2006/relationships/image" Target="../media/image1.wmf" /><Relationship Id="rId9" Type="http://schemas.openxmlformats.org/officeDocument/2006/relationships/oleObject" Target="../embeddings/oleObject14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D395EA5-BFA1-46E8-9F3B-4F6EA33034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GB" altLang="en-US" sz="4400"/>
              <a:t>Rules of Inference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6E4EEF1-A6F1-44FB-87F3-22ED81754D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3200"/>
              <a:t>Rosen 1.5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D40FA377-2B0A-49DA-B8CB-6343C932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656138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Rules of Inference for Propositional Logic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F9F9F837-EC9D-4225-818A-7BF3360AD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404813"/>
          <a:ext cx="9017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444240" imgH="711000" progId="Equation.3">
                  <p:embed/>
                </p:oleObj>
              </mc:Choice>
              <mc:Fallback>
                <p:oleObj name="Equation" r:id="rId3" imgW="444240" imgH="711000" progId="Equation.3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id="{F9F9F837-EC9D-4225-818A-7BF3360AD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04813"/>
                        <a:ext cx="901700" cy="1441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562595A3-7CF0-4979-8E86-B06B6DFE8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0"/>
            <a:ext cx="16430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modus ponens</a:t>
            </a: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C2EB489B-9AC2-4F69-AFEA-60BC750EA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620713"/>
          <a:ext cx="23050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1536480" imgH="1320480" progId="Equation.3">
                  <p:embed/>
                </p:oleObj>
              </mc:Choice>
              <mc:Fallback>
                <p:oleObj name="Equation" r:id="rId5" imgW="1536480" imgH="1320480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C2EB489B-9AC2-4F69-AFEA-60BC750EA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713"/>
                        <a:ext cx="2305050" cy="198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6F42E45D-9845-4ECC-92C9-667AFCA56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852738"/>
          <a:ext cx="1620837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838080" imgH="1104840" progId="Equation.3">
                  <p:embed/>
                </p:oleObj>
              </mc:Choice>
              <mc:Fallback>
                <p:oleObj name="Equation" r:id="rId7" imgW="838080" imgH="1104840" progId="Equation.3">
                  <p:embed/>
                  <p:pic>
                    <p:nvPicPr>
                      <p:cNvPr id="12296" name="Object 8">
                        <a:extLst>
                          <a:ext uri="{FF2B5EF4-FFF2-40B4-BE49-F238E27FC236}">
                            <a16:creationId xmlns:a16="http://schemas.microsoft.com/office/drawing/2014/main" id="{6F42E45D-9845-4ECC-92C9-667AFCA56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852738"/>
                        <a:ext cx="1620837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>
            <a:extLst>
              <a:ext uri="{FF2B5EF4-FFF2-40B4-BE49-F238E27FC236}">
                <a16:creationId xmlns:a16="http://schemas.microsoft.com/office/drawing/2014/main" id="{27CAE9A8-5B2D-4CE1-8865-F1FCA8739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5397500"/>
            <a:ext cx="6729412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The argument is valid as it is constructed using modus ponens</a:t>
            </a:r>
          </a:p>
          <a:p>
            <a:r>
              <a:rPr lang="en-GB" altLang="en-US"/>
              <a:t>But one of the premises is false (p is false)</a:t>
            </a:r>
          </a:p>
          <a:p>
            <a:r>
              <a:rPr lang="en-GB" altLang="en-US"/>
              <a:t>So, we cannot derive the conclusion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3D42A686-C45C-4E6F-BBA4-73DC890E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700213"/>
            <a:ext cx="52800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 valid argument can lead to an incorrect conclusion if one of its premises is wrong/false!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>
            <a:extLst>
              <a:ext uri="{FF2B5EF4-FFF2-40B4-BE49-F238E27FC236}">
                <a16:creationId xmlns:a16="http://schemas.microsoft.com/office/drawing/2014/main" id="{7B56C144-43D0-41E6-B18D-E364A38E1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586038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The rules of inference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046E9757-7723-4B28-8B82-F72A06C17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0"/>
            <a:ext cx="1082675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Page 66 </a:t>
            </a:r>
          </a:p>
        </p:txBody>
      </p:sp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889BDAFA-A4C2-4FD0-A076-5A37F4103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75" y="404813"/>
          <a:ext cx="6116638" cy="645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4838400" imgH="5105160" progId="Equation.3">
                  <p:embed/>
                </p:oleObj>
              </mc:Choice>
              <mc:Fallback>
                <p:oleObj name="Equation" r:id="rId3" imgW="4838400" imgH="5105160" progId="Equation.3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889BDAFA-A4C2-4FD0-A076-5A37F41032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04813"/>
                        <a:ext cx="6116638" cy="645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>
            <a:extLst>
              <a:ext uri="{FF2B5EF4-FFF2-40B4-BE49-F238E27FC236}">
                <a16:creationId xmlns:a16="http://schemas.microsoft.com/office/drawing/2014/main" id="{924F2D2B-6B41-474D-AF71-F132A9976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8002587" cy="422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en-US"/>
          </a:p>
          <a:p>
            <a:r>
              <a:rPr lang="en-GB" altLang="en-US"/>
              <a:t>You might think of this as some sort of game.</a:t>
            </a:r>
          </a:p>
          <a:p>
            <a:endParaRPr lang="en-GB" altLang="en-US"/>
          </a:p>
          <a:p>
            <a:r>
              <a:rPr lang="en-GB" altLang="en-US"/>
              <a:t>You are given some statement, and you want to see if it is a</a:t>
            </a:r>
          </a:p>
          <a:p>
            <a:r>
              <a:rPr lang="en-GB" altLang="en-US"/>
              <a:t>valid argument and true</a:t>
            </a:r>
          </a:p>
          <a:p>
            <a:endParaRPr lang="en-GB" altLang="en-US"/>
          </a:p>
          <a:p>
            <a:r>
              <a:rPr lang="en-GB" altLang="en-US"/>
              <a:t>You translate the statement into argument form using propositional </a:t>
            </a:r>
          </a:p>
          <a:p>
            <a:r>
              <a:rPr lang="en-GB" altLang="en-US"/>
              <a:t>variables, and make sure you have the premises right, and clear what</a:t>
            </a:r>
          </a:p>
          <a:p>
            <a:r>
              <a:rPr lang="en-GB" altLang="en-US"/>
              <a:t>is the conclusion</a:t>
            </a:r>
          </a:p>
          <a:p>
            <a:endParaRPr lang="en-GB" altLang="en-US"/>
          </a:p>
          <a:p>
            <a:r>
              <a:rPr lang="en-GB" altLang="en-US"/>
              <a:t>You then want to get from premises/hypotheses (A) to the conclusion (B)</a:t>
            </a:r>
          </a:p>
          <a:p>
            <a:r>
              <a:rPr lang="en-GB" altLang="en-US"/>
              <a:t>using the rules of inference.</a:t>
            </a:r>
          </a:p>
          <a:p>
            <a:endParaRPr lang="en-GB" altLang="en-US"/>
          </a:p>
          <a:p>
            <a:r>
              <a:rPr lang="en-GB" altLang="en-US"/>
              <a:t>So, get from A to B using as “moves” the rules of inference</a:t>
            </a:r>
          </a:p>
          <a:p>
            <a:endParaRPr lang="en-GB" altLang="en-US"/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B2197DDC-EBD7-4A69-AF9F-84A594805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879850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Another view on what we are doing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>
            <a:extLst>
              <a:ext uri="{FF2B5EF4-FFF2-40B4-BE49-F238E27FC236}">
                <a16:creationId xmlns:a16="http://schemas.microsoft.com/office/drawing/2014/main" id="{FD98DB5D-46E8-4627-8241-32E7AD040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25462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Using the rules of inference to build arguments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4EBBB72C-1157-4468-B3FB-062EF608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0"/>
            <a:ext cx="1412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An example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23CE0343-0AC7-4C00-8227-148E16B6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349500"/>
            <a:ext cx="673893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It is not sunny this afternoon and it is colder than yesterday.</a:t>
            </a:r>
          </a:p>
          <a:p>
            <a:r>
              <a:rPr lang="en-GB" altLang="en-US"/>
              <a:t>If we go swimming it is sunny.</a:t>
            </a:r>
          </a:p>
          <a:p>
            <a:r>
              <a:rPr lang="en-GB" altLang="en-US"/>
              <a:t>If we do not go swimming then we will take a canoe trip.</a:t>
            </a:r>
          </a:p>
          <a:p>
            <a:r>
              <a:rPr lang="en-GB" altLang="en-US"/>
              <a:t>If we take a canoe trip then we will be home by sunset.</a:t>
            </a:r>
          </a:p>
          <a:p>
            <a:r>
              <a:rPr lang="en-GB" altLang="en-US"/>
              <a:t>We will be home by sunset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256127BA-D6B3-433E-9D8B-38E56EA2C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25462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Using the rules of inference to build arguments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87F43F9E-9213-456E-8BB2-C431CF5FC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0"/>
            <a:ext cx="1412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An example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D3A20389-7553-4363-9AE9-663BD86EE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981075"/>
            <a:ext cx="70818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GB" altLang="en-US">
                <a:latin typeface="Comic Sans MS" panose="030F0702030302020204" pitchFamily="66" charset="0"/>
              </a:rPr>
              <a:t>It is not sunny this afternoon and it is colder than yesterday.</a:t>
            </a:r>
          </a:p>
          <a:p>
            <a:pPr>
              <a:buFontTx/>
              <a:buAutoNum type="arabicPeriod"/>
            </a:pPr>
            <a:r>
              <a:rPr lang="en-GB" altLang="en-US">
                <a:latin typeface="Comic Sans MS" panose="030F0702030302020204" pitchFamily="66" charset="0"/>
              </a:rPr>
              <a:t>If we go swimming it is sunny.</a:t>
            </a:r>
          </a:p>
          <a:p>
            <a:pPr>
              <a:buFontTx/>
              <a:buAutoNum type="arabicPeriod"/>
            </a:pPr>
            <a:r>
              <a:rPr lang="en-GB" altLang="en-US">
                <a:latin typeface="Comic Sans MS" panose="030F0702030302020204" pitchFamily="66" charset="0"/>
              </a:rPr>
              <a:t>If we do not go swimming then we will take a canoe trip.</a:t>
            </a:r>
          </a:p>
          <a:p>
            <a:pPr>
              <a:buFontTx/>
              <a:buAutoNum type="arabicPeriod"/>
            </a:pPr>
            <a:r>
              <a:rPr lang="en-GB" altLang="en-US">
                <a:latin typeface="Comic Sans MS" panose="030F0702030302020204" pitchFamily="66" charset="0"/>
              </a:rPr>
              <a:t>If we take a canoe trip then we will be home by sunset.</a:t>
            </a:r>
          </a:p>
          <a:p>
            <a:pPr>
              <a:buFontTx/>
              <a:buAutoNum type="arabicPeriod"/>
            </a:pPr>
            <a:r>
              <a:rPr lang="en-GB" altLang="en-US">
                <a:latin typeface="Comic Sans MS" panose="030F0702030302020204" pitchFamily="66" charset="0"/>
              </a:rPr>
              <a:t>We will be home by sunset</a:t>
            </a: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5C378BB0-49CE-42C0-9F1A-0D4FCA63C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068638"/>
          <a:ext cx="460851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2908080" imgH="1117440" progId="Equation.3">
                  <p:embed/>
                </p:oleObj>
              </mc:Choice>
              <mc:Fallback>
                <p:oleObj name="Equation" r:id="rId3" imgW="2908080" imgH="1117440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5C378BB0-49CE-42C0-9F1A-0D4FCA63C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68638"/>
                        <a:ext cx="4608513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AC1EFACC-B48D-4D0E-A173-CAD470E7D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924175"/>
          <a:ext cx="15938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749160" imgH="1117440" progId="Equation.3">
                  <p:embed/>
                </p:oleObj>
              </mc:Choice>
              <mc:Fallback>
                <p:oleObj name="Equation" r:id="rId5" imgW="749160" imgH="1117440" progId="Equation.3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AC1EFACC-B48D-4D0E-A173-CAD470E7D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924175"/>
                        <a:ext cx="15938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>
            <a:extLst>
              <a:ext uri="{FF2B5EF4-FFF2-40B4-BE49-F238E27FC236}">
                <a16:creationId xmlns:a16="http://schemas.microsoft.com/office/drawing/2014/main" id="{E6A47EEE-6207-4A6B-AC96-F1D75DBAE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5902325"/>
            <a:ext cx="14859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propositions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AA07C254-4777-4686-BA3A-78840151C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5876925"/>
            <a:ext cx="1400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hypotheses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2B062669-D17F-4F09-B41C-AD4F4EA38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494188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A9B591DA-EF6A-4B5A-BC8D-8BB60467F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2950" y="52292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2" grpId="0" animBg="1"/>
      <p:bldP spid="163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36" name="Object 28">
            <a:extLst>
              <a:ext uri="{FF2B5EF4-FFF2-40B4-BE49-F238E27FC236}">
                <a16:creationId xmlns:a16="http://schemas.microsoft.com/office/drawing/2014/main" id="{7C9DE976-2CD7-445E-98D9-332769DEE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781300"/>
          <a:ext cx="5014912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2831760" imgH="2031840" progId="Equation.3">
                  <p:embed/>
                </p:oleObj>
              </mc:Choice>
              <mc:Fallback>
                <p:oleObj name="Equation" r:id="rId3" imgW="2831760" imgH="2031840" progId="Equation.3">
                  <p:embed/>
                  <p:pic>
                    <p:nvPicPr>
                      <p:cNvPr id="17436" name="Object 28">
                        <a:extLst>
                          <a:ext uri="{FF2B5EF4-FFF2-40B4-BE49-F238E27FC236}">
                            <a16:creationId xmlns:a16="http://schemas.microsoft.com/office/drawing/2014/main" id="{7C9DE976-2CD7-445E-98D9-332769DEE4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81300"/>
                        <a:ext cx="5014912" cy="3595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>
            <a:extLst>
              <a:ext uri="{FF2B5EF4-FFF2-40B4-BE49-F238E27FC236}">
                <a16:creationId xmlns:a16="http://schemas.microsoft.com/office/drawing/2014/main" id="{EA9302D1-15FE-4EC8-922E-66384F394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781300"/>
          <a:ext cx="5037137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2844720" imgH="2031840" progId="Equation.3">
                  <p:embed/>
                </p:oleObj>
              </mc:Choice>
              <mc:Fallback>
                <p:oleObj name="Equation" r:id="rId5" imgW="2844720" imgH="2031840" progId="Equation.3">
                  <p:embed/>
                  <p:pic>
                    <p:nvPicPr>
                      <p:cNvPr id="17435" name="Object 27">
                        <a:extLst>
                          <a:ext uri="{FF2B5EF4-FFF2-40B4-BE49-F238E27FC236}">
                            <a16:creationId xmlns:a16="http://schemas.microsoft.com/office/drawing/2014/main" id="{EA9302D1-15FE-4EC8-922E-66384F394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81300"/>
                        <a:ext cx="5037137" cy="3595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6">
            <a:extLst>
              <a:ext uri="{FF2B5EF4-FFF2-40B4-BE49-F238E27FC236}">
                <a16:creationId xmlns:a16="http://schemas.microsoft.com/office/drawing/2014/main" id="{1E8B8A20-3922-493F-AF3C-8B56546CC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781300"/>
          <a:ext cx="5037137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7" imgW="2844720" imgH="2031840" progId="Equation.3">
                  <p:embed/>
                </p:oleObj>
              </mc:Choice>
              <mc:Fallback>
                <p:oleObj name="Equation" r:id="rId7" imgW="2844720" imgH="2031840" progId="Equation.3">
                  <p:embed/>
                  <p:pic>
                    <p:nvPicPr>
                      <p:cNvPr id="17434" name="Object 26">
                        <a:extLst>
                          <a:ext uri="{FF2B5EF4-FFF2-40B4-BE49-F238E27FC236}">
                            <a16:creationId xmlns:a16="http://schemas.microsoft.com/office/drawing/2014/main" id="{1E8B8A20-3922-493F-AF3C-8B56546CC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81300"/>
                        <a:ext cx="5037137" cy="3595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5">
            <a:extLst>
              <a:ext uri="{FF2B5EF4-FFF2-40B4-BE49-F238E27FC236}">
                <a16:creationId xmlns:a16="http://schemas.microsoft.com/office/drawing/2014/main" id="{0383E88C-91A0-4568-9110-017B16463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781300"/>
          <a:ext cx="4857750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9" imgW="2743200" imgH="2031840" progId="Equation.3">
                  <p:embed/>
                </p:oleObj>
              </mc:Choice>
              <mc:Fallback>
                <p:oleObj name="Equation" r:id="rId9" imgW="2743200" imgH="2031840" progId="Equation.3">
                  <p:embed/>
                  <p:pic>
                    <p:nvPicPr>
                      <p:cNvPr id="17433" name="Object 25">
                        <a:extLst>
                          <a:ext uri="{FF2B5EF4-FFF2-40B4-BE49-F238E27FC236}">
                            <a16:creationId xmlns:a16="http://schemas.microsoft.com/office/drawing/2014/main" id="{0383E88C-91A0-4568-9110-017B164631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81300"/>
                        <a:ext cx="4857750" cy="3595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>
            <a:extLst>
              <a:ext uri="{FF2B5EF4-FFF2-40B4-BE49-F238E27FC236}">
                <a16:creationId xmlns:a16="http://schemas.microsoft.com/office/drawing/2014/main" id="{5B6293E1-C7A5-4024-8F65-893CB5B8E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781300"/>
          <a:ext cx="4924425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1" imgW="2781000" imgH="2031840" progId="Equation.3">
                  <p:embed/>
                </p:oleObj>
              </mc:Choice>
              <mc:Fallback>
                <p:oleObj name="Equation" r:id="rId11" imgW="2781000" imgH="2031840" progId="Equation.3">
                  <p:embed/>
                  <p:pic>
                    <p:nvPicPr>
                      <p:cNvPr id="17431" name="Object 23">
                        <a:extLst>
                          <a:ext uri="{FF2B5EF4-FFF2-40B4-BE49-F238E27FC236}">
                            <a16:creationId xmlns:a16="http://schemas.microsoft.com/office/drawing/2014/main" id="{5B6293E1-C7A5-4024-8F65-893CB5B8E1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81300"/>
                        <a:ext cx="4924425" cy="3595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>
            <a:extLst>
              <a:ext uri="{FF2B5EF4-FFF2-40B4-BE49-F238E27FC236}">
                <a16:creationId xmlns:a16="http://schemas.microsoft.com/office/drawing/2014/main" id="{2FB36C4E-3EAE-4CE6-BF7C-363B19385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781300"/>
          <a:ext cx="4968875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3" imgW="2806560" imgH="2031840" progId="Equation.3">
                  <p:embed/>
                </p:oleObj>
              </mc:Choice>
              <mc:Fallback>
                <p:oleObj name="Equation" r:id="rId13" imgW="2806560" imgH="2031840" progId="Equation.3">
                  <p:embed/>
                  <p:pic>
                    <p:nvPicPr>
                      <p:cNvPr id="17429" name="Object 21">
                        <a:extLst>
                          <a:ext uri="{FF2B5EF4-FFF2-40B4-BE49-F238E27FC236}">
                            <a16:creationId xmlns:a16="http://schemas.microsoft.com/office/drawing/2014/main" id="{2FB36C4E-3EAE-4CE6-BF7C-363B19385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81300"/>
                        <a:ext cx="4968875" cy="3595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Text Box 2">
            <a:extLst>
              <a:ext uri="{FF2B5EF4-FFF2-40B4-BE49-F238E27FC236}">
                <a16:creationId xmlns:a16="http://schemas.microsoft.com/office/drawing/2014/main" id="{37ED46FC-8951-4240-A088-4E03CAC1C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25462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Using the rules of inference to build arguments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4533C5D9-C859-4645-A708-71556659E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0"/>
            <a:ext cx="1412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An example</a:t>
            </a: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B904D430-4A87-400F-92D9-A94C4D212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765175"/>
          <a:ext cx="460851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5" imgW="2908080" imgH="1117440" progId="Equation.3">
                  <p:embed/>
                </p:oleObj>
              </mc:Choice>
              <mc:Fallback>
                <p:oleObj name="Equation" r:id="rId15" imgW="2908080" imgH="1117440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B904D430-4A87-400F-92D9-A94C4D212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65175"/>
                        <a:ext cx="4608513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573CF985-D7E4-4245-91DB-A9438D244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404813"/>
          <a:ext cx="15938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7" imgW="749160" imgH="1117440" progId="Equation.3">
                  <p:embed/>
                </p:oleObj>
              </mc:Choice>
              <mc:Fallback>
                <p:oleObj name="Equation" r:id="rId17" imgW="749160" imgH="1117440" progId="Equation.3">
                  <p:embed/>
                  <p:pic>
                    <p:nvPicPr>
                      <p:cNvPr id="17414" name="Object 6">
                        <a:extLst>
                          <a:ext uri="{FF2B5EF4-FFF2-40B4-BE49-F238E27FC236}">
                            <a16:creationId xmlns:a16="http://schemas.microsoft.com/office/drawing/2014/main" id="{573CF985-D7E4-4245-91DB-A9438D244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04813"/>
                        <a:ext cx="15938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>
            <a:extLst>
              <a:ext uri="{FF2B5EF4-FFF2-40B4-BE49-F238E27FC236}">
                <a16:creationId xmlns:a16="http://schemas.microsoft.com/office/drawing/2014/main" id="{CC266E3D-236C-4D53-8023-FA14E8D69D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3186113"/>
          <a:ext cx="3479800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9" imgW="4838400" imgH="5105160" progId="Equation.3">
                  <p:embed/>
                </p:oleObj>
              </mc:Choice>
              <mc:Fallback>
                <p:oleObj name="Equation" r:id="rId19" imgW="4838400" imgH="5105160" progId="Equation.3">
                  <p:embed/>
                  <p:pic>
                    <p:nvPicPr>
                      <p:cNvPr id="17420" name="Object 12">
                        <a:extLst>
                          <a:ext uri="{FF2B5EF4-FFF2-40B4-BE49-F238E27FC236}">
                            <a16:creationId xmlns:a16="http://schemas.microsoft.com/office/drawing/2014/main" id="{CC266E3D-236C-4D53-8023-FA14E8D69D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3186113"/>
                        <a:ext cx="3479800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B1E7D313-027F-4A91-8E4F-55229BEFA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781300"/>
          <a:ext cx="4968875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21" imgW="2806560" imgH="2031840" progId="Equation.3">
                  <p:embed/>
                </p:oleObj>
              </mc:Choice>
              <mc:Fallback>
                <p:oleObj name="Equation" r:id="rId21" imgW="2806560" imgH="2031840" progId="Equation.3">
                  <p:embed/>
                  <p:pic>
                    <p:nvPicPr>
                      <p:cNvPr id="17421" name="Object 13">
                        <a:extLst>
                          <a:ext uri="{FF2B5EF4-FFF2-40B4-BE49-F238E27FC236}">
                            <a16:creationId xmlns:a16="http://schemas.microsoft.com/office/drawing/2014/main" id="{B1E7D313-027F-4A91-8E4F-55229BEFA1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81300"/>
                        <a:ext cx="4968875" cy="3595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7F843452-2E2F-4704-9EFB-553DADAB1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781300"/>
          <a:ext cx="4968875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23" imgW="2806560" imgH="2031840" progId="Equation.3">
                  <p:embed/>
                </p:oleObj>
              </mc:Choice>
              <mc:Fallback>
                <p:oleObj name="Equation" r:id="rId23" imgW="2806560" imgH="2031840" progId="Equation.3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7F843452-2E2F-4704-9EFB-553DADAB1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81300"/>
                        <a:ext cx="4968875" cy="3595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>
            <a:extLst>
              <a:ext uri="{FF2B5EF4-FFF2-40B4-BE49-F238E27FC236}">
                <a16:creationId xmlns:a16="http://schemas.microsoft.com/office/drawing/2014/main" id="{95DCB76D-0949-4E37-9FFE-801DE92B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41288"/>
            <a:ext cx="4217988" cy="36671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Using the resolution rule (an example)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4493E113-11B7-4706-820C-4C180AD2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509713"/>
            <a:ext cx="6170612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GB" altLang="en-US">
                <a:latin typeface="Comic Sans MS" panose="030F0702030302020204" pitchFamily="66" charset="0"/>
              </a:rPr>
              <a:t>Anna is skiing or it is not snowing.</a:t>
            </a:r>
          </a:p>
          <a:p>
            <a:pPr>
              <a:buFontTx/>
              <a:buAutoNum type="arabicPeriod"/>
            </a:pPr>
            <a:r>
              <a:rPr lang="en-GB" altLang="en-US">
                <a:latin typeface="Comic Sans MS" panose="030F0702030302020204" pitchFamily="66" charset="0"/>
              </a:rPr>
              <a:t>It is snowing or Bart is playing hockey.</a:t>
            </a:r>
          </a:p>
          <a:p>
            <a:pPr>
              <a:buFontTx/>
              <a:buAutoNum type="arabicPeriod"/>
            </a:pPr>
            <a:r>
              <a:rPr lang="en-GB" altLang="en-US">
                <a:latin typeface="Comic Sans MS" panose="030F0702030302020204" pitchFamily="66" charset="0"/>
              </a:rPr>
              <a:t>Consequently Anna is skiing or Bart is playing hockey.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B0C4918B-C512-4B09-950D-6D2EB6AA4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3670300"/>
            <a:ext cx="54879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We want to show that (3) follows from (1) and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4D5DF6AA-DB45-4038-A1CB-7F87F76C7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41288"/>
            <a:ext cx="4217988" cy="36671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Using the resolution rule (an example)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AC800EF5-7318-4014-963B-8094C497D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36613"/>
            <a:ext cx="6170612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GB" altLang="en-US">
                <a:latin typeface="Comic Sans MS" panose="030F0702030302020204" pitchFamily="66" charset="0"/>
              </a:rPr>
              <a:t>Anna is skiing or it is not snowing.</a:t>
            </a:r>
          </a:p>
          <a:p>
            <a:pPr>
              <a:buFontTx/>
              <a:buAutoNum type="arabicPeriod"/>
            </a:pPr>
            <a:r>
              <a:rPr lang="en-GB" altLang="en-US">
                <a:latin typeface="Comic Sans MS" panose="030F0702030302020204" pitchFamily="66" charset="0"/>
              </a:rPr>
              <a:t>It is snowing or Bart is playing hockey.</a:t>
            </a:r>
          </a:p>
          <a:p>
            <a:pPr>
              <a:buFontTx/>
              <a:buAutoNum type="arabicPeriod"/>
            </a:pPr>
            <a:r>
              <a:rPr lang="en-GB" altLang="en-US">
                <a:latin typeface="Comic Sans MS" panose="030F0702030302020204" pitchFamily="66" charset="0"/>
              </a:rPr>
              <a:t>Consequently Anna is skiing or Bart is playing hockey.</a:t>
            </a:r>
          </a:p>
        </p:txBody>
      </p:sp>
      <p:grpSp>
        <p:nvGrpSpPr>
          <p:cNvPr id="19469" name="Group 13">
            <a:extLst>
              <a:ext uri="{FF2B5EF4-FFF2-40B4-BE49-F238E27FC236}">
                <a16:creationId xmlns:a16="http://schemas.microsoft.com/office/drawing/2014/main" id="{DC3ECF31-CEBE-43FF-BCEB-6962A1817CCD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133600"/>
            <a:ext cx="3097212" cy="1631950"/>
            <a:chOff x="3515" y="1344"/>
            <a:chExt cx="1951" cy="1028"/>
          </a:xfrm>
        </p:grpSpPr>
        <p:graphicFrame>
          <p:nvGraphicFramePr>
            <p:cNvPr id="19461" name="Object 5">
              <a:extLst>
                <a:ext uri="{FF2B5EF4-FFF2-40B4-BE49-F238E27FC236}">
                  <a16:creationId xmlns:a16="http://schemas.microsoft.com/office/drawing/2014/main" id="{5066CD45-ADC5-4B47-8F8C-CAF302699F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1570"/>
            <a:ext cx="1951" cy="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" name="Equation" r:id="rId3" imgW="1638000" imgH="672840" progId="Equation.3">
                    <p:embed/>
                  </p:oleObj>
                </mc:Choice>
                <mc:Fallback>
                  <p:oleObj name="Equation" r:id="rId3" imgW="1638000" imgH="672840" progId="Equation.3">
                    <p:embed/>
                    <p:pic>
                      <p:nvPicPr>
                        <p:cNvPr id="19461" name="Object 5">
                          <a:extLst>
                            <a:ext uri="{FF2B5EF4-FFF2-40B4-BE49-F238E27FC236}">
                              <a16:creationId xmlns:a16="http://schemas.microsoft.com/office/drawing/2014/main" id="{5066CD45-ADC5-4B47-8F8C-CAF302699F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570"/>
                          <a:ext cx="1951" cy="80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Text Box 7">
              <a:extLst>
                <a:ext uri="{FF2B5EF4-FFF2-40B4-BE49-F238E27FC236}">
                  <a16:creationId xmlns:a16="http://schemas.microsoft.com/office/drawing/2014/main" id="{690B1D3B-D53F-4ADF-B11C-4EF524BF3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344"/>
              <a:ext cx="9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propositions</a:t>
              </a:r>
            </a:p>
          </p:txBody>
        </p:sp>
      </p:grpSp>
      <p:grpSp>
        <p:nvGrpSpPr>
          <p:cNvPr id="19470" name="Group 14">
            <a:extLst>
              <a:ext uri="{FF2B5EF4-FFF2-40B4-BE49-F238E27FC236}">
                <a16:creationId xmlns:a16="http://schemas.microsoft.com/office/drawing/2014/main" id="{75146B3D-CAB2-4C8D-9B5F-CD85E03EA098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205038"/>
            <a:ext cx="1390650" cy="1212850"/>
            <a:chOff x="1066" y="1389"/>
            <a:chExt cx="876" cy="764"/>
          </a:xfrm>
        </p:grpSpPr>
        <p:graphicFrame>
          <p:nvGraphicFramePr>
            <p:cNvPr id="19462" name="Object 6">
              <a:extLst>
                <a:ext uri="{FF2B5EF4-FFF2-40B4-BE49-F238E27FC236}">
                  <a16:creationId xmlns:a16="http://schemas.microsoft.com/office/drawing/2014/main" id="{B7C8DC9C-1B1D-4EC9-9776-09969893E0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1616"/>
            <a:ext cx="726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5" imgW="583920" imgH="431640" progId="Equation.3">
                    <p:embed/>
                  </p:oleObj>
                </mc:Choice>
                <mc:Fallback>
                  <p:oleObj name="Equation" r:id="rId5" imgW="583920" imgH="431640" progId="Equation.3">
                    <p:embed/>
                    <p:pic>
                      <p:nvPicPr>
                        <p:cNvPr id="19462" name="Object 6">
                          <a:extLst>
                            <a:ext uri="{FF2B5EF4-FFF2-40B4-BE49-F238E27FC236}">
                              <a16:creationId xmlns:a16="http://schemas.microsoft.com/office/drawing/2014/main" id="{B7C8DC9C-1B1D-4EC9-9776-09969893E0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616"/>
                          <a:ext cx="726" cy="5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4" name="Text Box 8">
              <a:extLst>
                <a:ext uri="{FF2B5EF4-FFF2-40B4-BE49-F238E27FC236}">
                  <a16:creationId xmlns:a16="http://schemas.microsoft.com/office/drawing/2014/main" id="{6F82B3A3-346D-41F4-B542-02D98211D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389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hypotheses</a:t>
              </a:r>
            </a:p>
          </p:txBody>
        </p:sp>
      </p:grpSp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2F52F024-AB1F-4BA0-892D-713EC9DCB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933825"/>
          <a:ext cx="1203325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7" imgW="457200" imgH="711000" progId="Equation.3">
                  <p:embed/>
                </p:oleObj>
              </mc:Choice>
              <mc:Fallback>
                <p:oleObj name="Equation" r:id="rId7" imgW="457200" imgH="711000" progId="Equation.3">
                  <p:embed/>
                  <p:pic>
                    <p:nvPicPr>
                      <p:cNvPr id="19465" name="Object 9">
                        <a:extLst>
                          <a:ext uri="{FF2B5EF4-FFF2-40B4-BE49-F238E27FC236}">
                            <a16:creationId xmlns:a16="http://schemas.microsoft.com/office/drawing/2014/main" id="{2F52F024-AB1F-4BA0-892D-713EC9DCB4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933825"/>
                        <a:ext cx="1203325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>
            <a:extLst>
              <a:ext uri="{FF2B5EF4-FFF2-40B4-BE49-F238E27FC236}">
                <a16:creationId xmlns:a16="http://schemas.microsoft.com/office/drawing/2014/main" id="{03B8B850-2523-4DBC-8613-C641FBDA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949950"/>
            <a:ext cx="57705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Consequently Anna is skiing or Bart is playing hockey</a:t>
            </a:r>
          </a:p>
        </p:txBody>
      </p:sp>
      <p:grpSp>
        <p:nvGrpSpPr>
          <p:cNvPr id="19471" name="Group 15">
            <a:extLst>
              <a:ext uri="{FF2B5EF4-FFF2-40B4-BE49-F238E27FC236}">
                <a16:creationId xmlns:a16="http://schemas.microsoft.com/office/drawing/2014/main" id="{8B4E71E0-9FDB-4FCD-BDA9-A9384AAB049B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652963"/>
            <a:ext cx="2921000" cy="376237"/>
            <a:chOff x="1837" y="2931"/>
            <a:chExt cx="1840" cy="237"/>
          </a:xfrm>
        </p:grpSpPr>
        <p:sp>
          <p:nvSpPr>
            <p:cNvPr id="19466" name="Text Box 10">
              <a:extLst>
                <a:ext uri="{FF2B5EF4-FFF2-40B4-BE49-F238E27FC236}">
                  <a16:creationId xmlns:a16="http://schemas.microsoft.com/office/drawing/2014/main" id="{ED942631-13B5-40BE-B28E-60D92ADD0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931"/>
              <a:ext cx="111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Resolution rule</a:t>
              </a:r>
            </a:p>
          </p:txBody>
        </p:sp>
        <p:sp>
          <p:nvSpPr>
            <p:cNvPr id="19468" name="Line 12">
              <a:extLst>
                <a:ext uri="{FF2B5EF4-FFF2-40B4-BE49-F238E27FC236}">
                  <a16:creationId xmlns:a16="http://schemas.microsoft.com/office/drawing/2014/main" id="{F3B3EEF7-FA62-4D9C-8BC2-F7C7C1C09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7" y="3022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>
            <a:extLst>
              <a:ext uri="{FF2B5EF4-FFF2-40B4-BE49-F238E27FC236}">
                <a16:creationId xmlns:a16="http://schemas.microsoft.com/office/drawing/2014/main" id="{9F95AD12-E16C-4E2C-A475-93341F58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9850"/>
            <a:ext cx="4979988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Rules of Inference &amp; Quantified Statements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9E39567B-8505-4A6B-9306-8E4A4D350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341438"/>
            <a:ext cx="381635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All men are £$%^$*(%, said Jane</a:t>
            </a:r>
          </a:p>
          <a:p>
            <a:r>
              <a:rPr lang="en-GB" altLang="en-US"/>
              <a:t>John is a man</a:t>
            </a:r>
          </a:p>
          <a:p>
            <a:r>
              <a:rPr lang="en-GB" altLang="en-US"/>
              <a:t>Therefore John is a £$%^$*(</a:t>
            </a:r>
          </a:p>
        </p:txBody>
      </p:sp>
      <p:grpSp>
        <p:nvGrpSpPr>
          <p:cNvPr id="6153" name="Group 9">
            <a:extLst>
              <a:ext uri="{FF2B5EF4-FFF2-40B4-BE49-F238E27FC236}">
                <a16:creationId xmlns:a16="http://schemas.microsoft.com/office/drawing/2014/main" id="{445A0745-89E8-4AA7-9D5F-DD1E189CF910}"/>
              </a:ext>
            </a:extLst>
          </p:cNvPr>
          <p:cNvGrpSpPr>
            <a:grpSpLocks/>
          </p:cNvGrpSpPr>
          <p:nvPr/>
        </p:nvGrpSpPr>
        <p:grpSpPr bwMode="auto">
          <a:xfrm>
            <a:off x="879475" y="3094038"/>
            <a:ext cx="7059613" cy="917575"/>
            <a:chOff x="554" y="1949"/>
            <a:chExt cx="4447" cy="578"/>
          </a:xfrm>
        </p:grpSpPr>
        <p:sp>
          <p:nvSpPr>
            <p:cNvPr id="6151" name="Text Box 7">
              <a:extLst>
                <a:ext uri="{FF2B5EF4-FFF2-40B4-BE49-F238E27FC236}">
                  <a16:creationId xmlns:a16="http://schemas.microsoft.com/office/drawing/2014/main" id="{41D4375E-F2BA-4D0D-B8AE-7F8777710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1949"/>
              <a:ext cx="444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Above is an example of a rule called “Universal Instantiation”.</a:t>
              </a:r>
            </a:p>
            <a:p>
              <a:r>
                <a:rPr lang="en-GB" altLang="en-US"/>
                <a:t>We conclude P(c) is true, where c is a particular/named element </a:t>
              </a:r>
            </a:p>
            <a:p>
              <a:r>
                <a:rPr lang="en-GB" altLang="en-US"/>
                <a:t>in the domain of discourse, given the premise </a:t>
              </a:r>
            </a:p>
          </p:txBody>
        </p:sp>
        <p:graphicFrame>
          <p:nvGraphicFramePr>
            <p:cNvPr id="6152" name="Object 8">
              <a:extLst>
                <a:ext uri="{FF2B5EF4-FFF2-40B4-BE49-F238E27FC236}">
                  <a16:creationId xmlns:a16="http://schemas.microsoft.com/office/drawing/2014/main" id="{C995F73E-3C63-4CC4-9E3C-3842E5C8A6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2341"/>
            <a:ext cx="49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" name="Equation" r:id="rId3" imgW="545760" imgH="203040" progId="Equation.3">
                    <p:embed/>
                  </p:oleObj>
                </mc:Choice>
                <mc:Fallback>
                  <p:oleObj name="Equation" r:id="rId3" imgW="545760" imgH="203040" progId="Equation.3">
                    <p:embed/>
                    <p:pic>
                      <p:nvPicPr>
                        <p:cNvPr id="6152" name="Object 8">
                          <a:extLst>
                            <a:ext uri="{FF2B5EF4-FFF2-40B4-BE49-F238E27FC236}">
                              <a16:creationId xmlns:a16="http://schemas.microsoft.com/office/drawing/2014/main" id="{C995F73E-3C63-4CC4-9E3C-3842E5C8A6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341"/>
                          <a:ext cx="49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B8D6B730-0479-4802-9BCB-362095C06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9850"/>
            <a:ext cx="4979988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Rules of Inference &amp; Quantified Statements</a:t>
            </a:r>
          </a:p>
        </p:txBody>
      </p:sp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4EB84456-5648-4F5E-B6DE-C750E3B32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295400"/>
          <a:ext cx="6767513" cy="38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3441600" imgH="1981080" progId="Equation.3">
                  <p:embed/>
                </p:oleObj>
              </mc:Choice>
              <mc:Fallback>
                <p:oleObj name="Equation" r:id="rId3" imgW="3441600" imgH="1981080" progId="Equation.3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:a16="http://schemas.microsoft.com/office/drawing/2014/main" id="{4EB84456-5648-4F5E-B6DE-C750E3B32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95400"/>
                        <a:ext cx="6767513" cy="389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>
            <a:extLst>
              <a:ext uri="{FF2B5EF4-FFF2-40B4-BE49-F238E27FC236}">
                <a16:creationId xmlns:a16="http://schemas.microsoft.com/office/drawing/2014/main" id="{B2E3079B-1F9A-4299-A564-AC5CFC288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4524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Proofs in mathematics are </a:t>
            </a:r>
            <a:r>
              <a:rPr lang="en-GB" altLang="en-US" i="1">
                <a:latin typeface="Arial" panose="020B0604020202020204" pitchFamily="34" charset="0"/>
              </a:rPr>
              <a:t>valid arguments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5477C139-052F-4676-B200-00367542F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628775"/>
            <a:ext cx="6873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An </a:t>
            </a:r>
            <a:r>
              <a:rPr lang="en-GB" altLang="en-US" i="1">
                <a:latin typeface="Arial" panose="020B0604020202020204" pitchFamily="34" charset="0"/>
              </a:rPr>
              <a:t>argument</a:t>
            </a:r>
            <a:r>
              <a:rPr lang="en-GB" altLang="en-US">
                <a:latin typeface="Arial" panose="020B0604020202020204" pitchFamily="34" charset="0"/>
              </a:rPr>
              <a:t> is a sequence of statements that end in a conclusion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E2E8160A-F80E-4285-A387-CDA0BC3A9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24175"/>
            <a:ext cx="7839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By </a:t>
            </a:r>
            <a:r>
              <a:rPr lang="en-GB" altLang="en-US" i="1">
                <a:latin typeface="Arial" panose="020B0604020202020204" pitchFamily="34" charset="0"/>
              </a:rPr>
              <a:t>valid</a:t>
            </a:r>
            <a:r>
              <a:rPr lang="en-GB" altLang="en-US">
                <a:latin typeface="Arial" panose="020B0604020202020204" pitchFamily="34" charset="0"/>
              </a:rPr>
              <a:t> we mean the conclusion must follow from the truth of the preceding</a:t>
            </a:r>
          </a:p>
          <a:p>
            <a:r>
              <a:rPr lang="en-GB" altLang="en-US">
                <a:latin typeface="Arial" panose="020B0604020202020204" pitchFamily="34" charset="0"/>
              </a:rPr>
              <a:t>statements or premises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94296E33-9395-4EC5-ADDD-ECD85009B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508500"/>
            <a:ext cx="5705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We use </a:t>
            </a:r>
            <a:r>
              <a:rPr lang="en-GB" altLang="en-US" i="1">
                <a:latin typeface="Arial" panose="020B0604020202020204" pitchFamily="34" charset="0"/>
              </a:rPr>
              <a:t>rules of inference</a:t>
            </a:r>
            <a:r>
              <a:rPr lang="en-GB" altLang="en-US">
                <a:latin typeface="Arial" panose="020B0604020202020204" pitchFamily="34" charset="0"/>
              </a:rPr>
              <a:t> to construct valid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8" grpId="0" animBg="1"/>
      <p:bldP spid="307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23" name="Object 19">
            <a:extLst>
              <a:ext uri="{FF2B5EF4-FFF2-40B4-BE49-F238E27FC236}">
                <a16:creationId xmlns:a16="http://schemas.microsoft.com/office/drawing/2014/main" id="{04D549B5-3043-4683-B25C-C2E3736FC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492375"/>
          <a:ext cx="74263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3695400" imgH="1117440" progId="Equation.3">
                  <p:embed/>
                </p:oleObj>
              </mc:Choice>
              <mc:Fallback>
                <p:oleObj name="Equation" r:id="rId3" imgW="3695400" imgH="1117440" progId="Equation.3">
                  <p:embed/>
                  <p:pic>
                    <p:nvPicPr>
                      <p:cNvPr id="21523" name="Object 19">
                        <a:extLst>
                          <a:ext uri="{FF2B5EF4-FFF2-40B4-BE49-F238E27FC236}">
                            <a16:creationId xmlns:a16="http://schemas.microsoft.com/office/drawing/2014/main" id="{04D549B5-3043-4683-B25C-C2E3736FCF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92375"/>
                        <a:ext cx="7426325" cy="22447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>
            <a:extLst>
              <a:ext uri="{FF2B5EF4-FFF2-40B4-BE49-F238E27FC236}">
                <a16:creationId xmlns:a16="http://schemas.microsoft.com/office/drawing/2014/main" id="{10C94C59-9D33-469C-8948-BE43CCEC8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492375"/>
          <a:ext cx="7273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3619440" imgH="1117440" progId="Equation.3">
                  <p:embed/>
                </p:oleObj>
              </mc:Choice>
              <mc:Fallback>
                <p:oleObj name="Equation" r:id="rId5" imgW="3619440" imgH="1117440" progId="Equation.3">
                  <p:embed/>
                  <p:pic>
                    <p:nvPicPr>
                      <p:cNvPr id="21522" name="Object 18">
                        <a:extLst>
                          <a:ext uri="{FF2B5EF4-FFF2-40B4-BE49-F238E27FC236}">
                            <a16:creationId xmlns:a16="http://schemas.microsoft.com/office/drawing/2014/main" id="{10C94C59-9D33-469C-8948-BE43CCEC8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92375"/>
                        <a:ext cx="7273925" cy="22447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>
            <a:extLst>
              <a:ext uri="{FF2B5EF4-FFF2-40B4-BE49-F238E27FC236}">
                <a16:creationId xmlns:a16="http://schemas.microsoft.com/office/drawing/2014/main" id="{A57127D9-8E91-493E-83DB-BADE655FC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492375"/>
          <a:ext cx="7273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7" imgW="3619440" imgH="1117440" progId="Equation.3">
                  <p:embed/>
                </p:oleObj>
              </mc:Choice>
              <mc:Fallback>
                <p:oleObj name="Equation" r:id="rId7" imgW="3619440" imgH="1117440" progId="Equation.3">
                  <p:embed/>
                  <p:pic>
                    <p:nvPicPr>
                      <p:cNvPr id="21521" name="Object 17">
                        <a:extLst>
                          <a:ext uri="{FF2B5EF4-FFF2-40B4-BE49-F238E27FC236}">
                            <a16:creationId xmlns:a16="http://schemas.microsoft.com/office/drawing/2014/main" id="{A57127D9-8E91-493E-83DB-BADE655FC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92375"/>
                        <a:ext cx="7273925" cy="22447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Text Box 2">
            <a:extLst>
              <a:ext uri="{FF2B5EF4-FFF2-40B4-BE49-F238E27FC236}">
                <a16:creationId xmlns:a16="http://schemas.microsoft.com/office/drawing/2014/main" id="{6D0CCE86-6911-46C7-852C-00FCA2D5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9850"/>
            <a:ext cx="4979988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Rules of Inference &amp; Quantified Statements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CB785E1-C70E-40FE-814C-266B4DB1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33375"/>
            <a:ext cx="38163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All men are £$%^$*(%, said Jane</a:t>
            </a:r>
          </a:p>
          <a:p>
            <a:r>
              <a:rPr lang="en-GB" altLang="en-US"/>
              <a:t>John is a man</a:t>
            </a:r>
          </a:p>
          <a:p>
            <a:r>
              <a:rPr lang="en-GB" altLang="en-US"/>
              <a:t>Therefore John is a £$%^$*(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FFB1E7E9-8253-4A32-A385-C2BAC4BC9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8013" y="4868863"/>
          <a:ext cx="34559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9" imgW="3441600" imgH="1981080" progId="Equation.3">
                  <p:embed/>
                </p:oleObj>
              </mc:Choice>
              <mc:Fallback>
                <p:oleObj name="Equation" r:id="rId9" imgW="3441600" imgH="1981080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FFB1E7E9-8253-4A32-A385-C2BAC4BC9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4868863"/>
                        <a:ext cx="3455987" cy="198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9" name="Group 15">
            <a:extLst>
              <a:ext uri="{FF2B5EF4-FFF2-40B4-BE49-F238E27FC236}">
                <a16:creationId xmlns:a16="http://schemas.microsoft.com/office/drawing/2014/main" id="{447E0443-051A-444E-B834-ED53237D265E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1557338"/>
            <a:ext cx="2881312" cy="862012"/>
            <a:chOff x="2562" y="1661"/>
            <a:chExt cx="1815" cy="543"/>
          </a:xfrm>
        </p:grpSpPr>
        <p:graphicFrame>
          <p:nvGraphicFramePr>
            <p:cNvPr id="21514" name="Object 10">
              <a:extLst>
                <a:ext uri="{FF2B5EF4-FFF2-40B4-BE49-F238E27FC236}">
                  <a16:creationId xmlns:a16="http://schemas.microsoft.com/office/drawing/2014/main" id="{C45E8709-81B0-4A05-9125-FE612E15E9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2" y="1888"/>
            <a:ext cx="181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11" imgW="1168200" imgH="203040" progId="Equation.3">
                    <p:embed/>
                  </p:oleObj>
                </mc:Choice>
                <mc:Fallback>
                  <p:oleObj name="Equation" r:id="rId11" imgW="1168200" imgH="203040" progId="Equation.3">
                    <p:embed/>
                    <p:pic>
                      <p:nvPicPr>
                        <p:cNvPr id="21514" name="Object 10">
                          <a:extLst>
                            <a:ext uri="{FF2B5EF4-FFF2-40B4-BE49-F238E27FC236}">
                              <a16:creationId xmlns:a16="http://schemas.microsoft.com/office/drawing/2014/main" id="{C45E8709-81B0-4A05-9125-FE612E15E9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888"/>
                          <a:ext cx="1815" cy="31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Text Box 11">
              <a:extLst>
                <a:ext uri="{FF2B5EF4-FFF2-40B4-BE49-F238E27FC236}">
                  <a16:creationId xmlns:a16="http://schemas.microsoft.com/office/drawing/2014/main" id="{42D1A2AD-DD51-49C5-8332-FCB58B16D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661"/>
              <a:ext cx="71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premises</a:t>
              </a:r>
            </a:p>
          </p:txBody>
        </p:sp>
      </p:grpSp>
      <p:grpSp>
        <p:nvGrpSpPr>
          <p:cNvPr id="21518" name="Group 14">
            <a:extLst>
              <a:ext uri="{FF2B5EF4-FFF2-40B4-BE49-F238E27FC236}">
                <a16:creationId xmlns:a16="http://schemas.microsoft.com/office/drawing/2014/main" id="{77C44806-AC3C-43C8-B9A1-6C088CAA253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196975"/>
            <a:ext cx="2808287" cy="1204913"/>
            <a:chOff x="249" y="1570"/>
            <a:chExt cx="1769" cy="759"/>
          </a:xfrm>
        </p:grpSpPr>
        <p:graphicFrame>
          <p:nvGraphicFramePr>
            <p:cNvPr id="21513" name="Object 9">
              <a:extLst>
                <a:ext uri="{FF2B5EF4-FFF2-40B4-BE49-F238E27FC236}">
                  <a16:creationId xmlns:a16="http://schemas.microsoft.com/office/drawing/2014/main" id="{0809E14C-0819-4EA7-9421-CA0F44CBEC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1797"/>
            <a:ext cx="1769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13" imgW="1434960" imgH="431640" progId="Equation.3">
                    <p:embed/>
                  </p:oleObj>
                </mc:Choice>
                <mc:Fallback>
                  <p:oleObj name="Equation" r:id="rId13" imgW="1434960" imgH="431640" progId="Equation.3">
                    <p:embed/>
                    <p:pic>
                      <p:nvPicPr>
                        <p:cNvPr id="21513" name="Object 9">
                          <a:extLst>
                            <a:ext uri="{FF2B5EF4-FFF2-40B4-BE49-F238E27FC236}">
                              <a16:creationId xmlns:a16="http://schemas.microsoft.com/office/drawing/2014/main" id="{0809E14C-0819-4EA7-9421-CA0F44CBEC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797"/>
                          <a:ext cx="1769" cy="5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Text Box 13">
              <a:extLst>
                <a:ext uri="{FF2B5EF4-FFF2-40B4-BE49-F238E27FC236}">
                  <a16:creationId xmlns:a16="http://schemas.microsoft.com/office/drawing/2014/main" id="{F08AAE26-6330-4C87-875B-1A80EA98A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570"/>
              <a:ext cx="71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premises</a:t>
              </a:r>
            </a:p>
          </p:txBody>
        </p:sp>
      </p:grpSp>
      <p:graphicFrame>
        <p:nvGraphicFramePr>
          <p:cNvPr id="21520" name="Object 16">
            <a:extLst>
              <a:ext uri="{FF2B5EF4-FFF2-40B4-BE49-F238E27FC236}">
                <a16:creationId xmlns:a16="http://schemas.microsoft.com/office/drawing/2014/main" id="{57965FB7-5A05-4695-9ACF-CD89E0A88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492375"/>
          <a:ext cx="7273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5" imgW="3619440" imgH="1117440" progId="Equation.3">
                  <p:embed/>
                </p:oleObj>
              </mc:Choice>
              <mc:Fallback>
                <p:oleObj name="Equation" r:id="rId15" imgW="3619440" imgH="1117440" progId="Equation.3">
                  <p:embed/>
                  <p:pic>
                    <p:nvPicPr>
                      <p:cNvPr id="21520" name="Object 16">
                        <a:extLst>
                          <a:ext uri="{FF2B5EF4-FFF2-40B4-BE49-F238E27FC236}">
                            <a16:creationId xmlns:a16="http://schemas.microsoft.com/office/drawing/2014/main" id="{57965FB7-5A05-4695-9ACF-CD89E0A88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92375"/>
                        <a:ext cx="7273925" cy="22447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5DB14E28-5042-4D81-8118-5E26C1B65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9850"/>
            <a:ext cx="4979988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Rules of Inference &amp; Quantified Statements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C7C8F351-669F-4AA2-8D8A-7DAB977E8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165475"/>
            <a:ext cx="2844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Maybe another example?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>
            <a:extLst>
              <a:ext uri="{FF2B5EF4-FFF2-40B4-BE49-F238E27FC236}">
                <a16:creationId xmlns:a16="http://schemas.microsoft.com/office/drawing/2014/main" id="{BC24C5D3-2E71-4FA8-9E78-3CF405D5F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700213"/>
            <a:ext cx="46259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If you listen you will hear what I’m saying</a:t>
            </a:r>
          </a:p>
          <a:p>
            <a:r>
              <a:rPr lang="en-GB" altLang="en-US"/>
              <a:t>You are listening</a:t>
            </a:r>
          </a:p>
          <a:p>
            <a:r>
              <a:rPr lang="en-GB" altLang="en-US"/>
              <a:t>Therefore, you hear what I am saying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6230C49D-0B4C-4843-99BE-D5E0C672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229100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Valid Arguments in Propositional Logic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21783DE0-756C-437E-994A-16003A2E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73088"/>
            <a:ext cx="2830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 this a valid argument?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269F1002-7532-4FB6-B4EE-C2A925C79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068638"/>
            <a:ext cx="648493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Let p represent the statement “you listen” </a:t>
            </a:r>
          </a:p>
          <a:p>
            <a:r>
              <a:rPr lang="en-GB" altLang="en-US"/>
              <a:t>Let q represent the statement “you hear what I am saying”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A1502AD7-B569-4CBE-8149-8870E6008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373688"/>
            <a:ext cx="3184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The argument has the form:</a:t>
            </a:r>
          </a:p>
        </p:txBody>
      </p:sp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id="{8D6338E5-0A5E-4221-A75F-C780C061B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4437063"/>
          <a:ext cx="130492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444240" imgH="711000" progId="Equation.3">
                  <p:embed/>
                </p:oleObj>
              </mc:Choice>
              <mc:Fallback>
                <p:oleObj name="Equation" r:id="rId3" imgW="444240" imgH="711000" progId="Equation.3">
                  <p:embed/>
                  <p:pic>
                    <p:nvPicPr>
                      <p:cNvPr id="4106" name="Object 10">
                        <a:extLst>
                          <a:ext uri="{FF2B5EF4-FFF2-40B4-BE49-F238E27FC236}">
                            <a16:creationId xmlns:a16="http://schemas.microsoft.com/office/drawing/2014/main" id="{8D6338E5-0A5E-4221-A75F-C780C061B8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437063"/>
                        <a:ext cx="130492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3" grpId="0" animBg="1"/>
      <p:bldP spid="4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9228DED9-B4B4-4719-8C12-927367721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229100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Valid Arguments in Propositional Logic</a:t>
            </a:r>
          </a:p>
        </p:txBody>
      </p:sp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70B00F50-7722-4709-B299-1B1C975BF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476250"/>
          <a:ext cx="130492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444240" imgH="711000" progId="Equation.3">
                  <p:embed/>
                </p:oleObj>
              </mc:Choice>
              <mc:Fallback>
                <p:oleObj name="Equation" r:id="rId3" imgW="444240" imgH="711000" progId="Equation.3">
                  <p:embed/>
                  <p:pic>
                    <p:nvPicPr>
                      <p:cNvPr id="5127" name="Object 7">
                        <a:extLst>
                          <a:ext uri="{FF2B5EF4-FFF2-40B4-BE49-F238E27FC236}">
                            <a16:creationId xmlns:a16="http://schemas.microsoft.com/office/drawing/2014/main" id="{70B00F50-7722-4709-B299-1B1C975BF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76250"/>
                        <a:ext cx="130492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" name="Group 11">
            <a:extLst>
              <a:ext uri="{FF2B5EF4-FFF2-40B4-BE49-F238E27FC236}">
                <a16:creationId xmlns:a16="http://schemas.microsoft.com/office/drawing/2014/main" id="{C1C12EA0-57F2-4882-9233-8835F96C4FB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557338"/>
            <a:ext cx="5832475" cy="415925"/>
            <a:chOff x="204" y="1071"/>
            <a:chExt cx="3674" cy="262"/>
          </a:xfrm>
        </p:grpSpPr>
        <p:graphicFrame>
          <p:nvGraphicFramePr>
            <p:cNvPr id="5128" name="Object 8">
              <a:extLst>
                <a:ext uri="{FF2B5EF4-FFF2-40B4-BE49-F238E27FC236}">
                  <a16:creationId xmlns:a16="http://schemas.microsoft.com/office/drawing/2014/main" id="{89607934-F4BE-40F5-B2C2-5992961280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1071"/>
            <a:ext cx="154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5" imgW="1193760" imgH="203040" progId="Equation.3">
                    <p:embed/>
                  </p:oleObj>
                </mc:Choice>
                <mc:Fallback>
                  <p:oleObj name="Equation" r:id="rId5" imgW="1193760" imgH="203040" progId="Equation.3">
                    <p:embed/>
                    <p:pic>
                      <p:nvPicPr>
                        <p:cNvPr id="5128" name="Object 8">
                          <a:extLst>
                            <a:ext uri="{FF2B5EF4-FFF2-40B4-BE49-F238E27FC236}">
                              <a16:creationId xmlns:a16="http://schemas.microsoft.com/office/drawing/2014/main" id="{89607934-F4BE-40F5-B2C2-5992961280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071"/>
                          <a:ext cx="1542" cy="262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9" name="Text Box 9">
              <a:extLst>
                <a:ext uri="{FF2B5EF4-FFF2-40B4-BE49-F238E27FC236}">
                  <a16:creationId xmlns:a16="http://schemas.microsoft.com/office/drawing/2014/main" id="{D86A4EEB-A23B-44D7-A71B-5F1C1F064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071"/>
              <a:ext cx="2132" cy="23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/>
                <a:t>  is a tautology (always true)</a:t>
              </a:r>
            </a:p>
          </p:txBody>
        </p:sp>
      </p:grpSp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FDA06955-3EEA-4F47-ACA6-AD12EA83B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852738"/>
          <a:ext cx="4465638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3225600" imgH="1193760" progId="Equation.3">
                  <p:embed/>
                </p:oleObj>
              </mc:Choice>
              <mc:Fallback>
                <p:oleObj name="Equation" r:id="rId7" imgW="3225600" imgH="1193760" progId="Equation.3">
                  <p:embed/>
                  <p:pic>
                    <p:nvPicPr>
                      <p:cNvPr id="5132" name="Object 12">
                        <a:extLst>
                          <a:ext uri="{FF2B5EF4-FFF2-40B4-BE49-F238E27FC236}">
                            <a16:creationId xmlns:a16="http://schemas.microsoft.com/office/drawing/2014/main" id="{FDA06955-3EEA-4F47-ACA6-AD12EA83B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52738"/>
                        <a:ext cx="4465638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>
            <a:extLst>
              <a:ext uri="{FF2B5EF4-FFF2-40B4-BE49-F238E27FC236}">
                <a16:creationId xmlns:a16="http://schemas.microsoft.com/office/drawing/2014/main" id="{6A8E69DD-F2C4-4DEF-862B-83F52A2B2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397500"/>
            <a:ext cx="3808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This is another way of saying that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BA2EA405-3451-4797-8B8D-25DDB8BACF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6688" y="2708275"/>
            <a:ext cx="1223962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CBA023A5-1B7E-4DC8-94B4-DEBCE1A4C98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107157" y="3069431"/>
            <a:ext cx="3384550" cy="1655763"/>
          </a:xfrm>
          <a:prstGeom prst="curvedConnector3">
            <a:avLst>
              <a:gd name="adj1" fmla="val 431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136" name="Object 16">
            <a:extLst>
              <a:ext uri="{FF2B5EF4-FFF2-40B4-BE49-F238E27FC236}">
                <a16:creationId xmlns:a16="http://schemas.microsoft.com/office/drawing/2014/main" id="{7A0E7384-5494-49B0-B492-972F456D9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6237288"/>
          <a:ext cx="16573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812520" imgH="203040" progId="Equation.3">
                  <p:embed/>
                </p:oleObj>
              </mc:Choice>
              <mc:Fallback>
                <p:oleObj name="Equation" r:id="rId9" imgW="812520" imgH="203040" progId="Equation.3">
                  <p:embed/>
                  <p:pic>
                    <p:nvPicPr>
                      <p:cNvPr id="5136" name="Object 16">
                        <a:extLst>
                          <a:ext uri="{FF2B5EF4-FFF2-40B4-BE49-F238E27FC236}">
                            <a16:creationId xmlns:a16="http://schemas.microsoft.com/office/drawing/2014/main" id="{7A0E7384-5494-49B0-B492-972F456D9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6237288"/>
                        <a:ext cx="16573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A56F294D-DEA7-4EAB-87F1-4A4050E17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229100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Valid Arguments in Propositional Logic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CCDFA829-4A06-49ED-9684-6C802218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862013"/>
            <a:ext cx="766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When we replace statements/propositions with propositional variables</a:t>
            </a:r>
          </a:p>
          <a:p>
            <a:r>
              <a:rPr lang="en-GB" altLang="en-US"/>
              <a:t>we have an </a:t>
            </a:r>
            <a:r>
              <a:rPr lang="en-GB" altLang="en-US" b="1" i="1"/>
              <a:t>argument form</a:t>
            </a:r>
            <a:r>
              <a:rPr lang="en-GB" altLang="en-US"/>
              <a:t>.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E7BAD649-1D3F-4F76-B63E-D3F9B3F47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781300"/>
            <a:ext cx="868045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Defn:</a:t>
            </a:r>
          </a:p>
          <a:p>
            <a:r>
              <a:rPr lang="en-GB" altLang="en-US"/>
              <a:t>An argument (in propositional logic) is a sequence of propositions.</a:t>
            </a:r>
          </a:p>
          <a:p>
            <a:r>
              <a:rPr lang="en-GB" altLang="en-US"/>
              <a:t>All but the final proposition are called </a:t>
            </a:r>
            <a:r>
              <a:rPr lang="en-GB" altLang="en-US" b="1" i="1"/>
              <a:t>premises</a:t>
            </a:r>
            <a:r>
              <a:rPr lang="en-GB" altLang="en-US"/>
              <a:t>.</a:t>
            </a:r>
          </a:p>
          <a:p>
            <a:r>
              <a:rPr lang="en-GB" altLang="en-US"/>
              <a:t>The last proposition is the </a:t>
            </a:r>
            <a:r>
              <a:rPr lang="en-GB" altLang="en-US" b="1" i="1"/>
              <a:t>conclusion</a:t>
            </a:r>
          </a:p>
          <a:p>
            <a:r>
              <a:rPr lang="en-GB" altLang="en-US"/>
              <a:t>The argument is valid iff the truth of all premises implies the conclusion is true</a:t>
            </a:r>
          </a:p>
          <a:p>
            <a:r>
              <a:rPr lang="en-GB" altLang="en-US"/>
              <a:t>An argument form is a sequence of compound propositions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0BFD6CAC-0F59-41C2-A6C3-65A11B19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229100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Valid Arguments in Propositional Logic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82C295D0-9582-4258-88B8-821977FD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1365250"/>
            <a:ext cx="379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The argument form with premises</a:t>
            </a:r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A7BDB9FA-985F-4C34-997C-2B2309664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349500"/>
          <a:ext cx="22352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1460160" imgH="228600" progId="Equation.3">
                  <p:embed/>
                </p:oleObj>
              </mc:Choice>
              <mc:Fallback>
                <p:oleObj name="Equation" r:id="rId3" imgW="1460160" imgH="228600" progId="Equation.3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A7BDB9FA-985F-4C34-997C-2B2309664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349500"/>
                        <a:ext cx="22352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>
            <a:extLst>
              <a:ext uri="{FF2B5EF4-FFF2-40B4-BE49-F238E27FC236}">
                <a16:creationId xmlns:a16="http://schemas.microsoft.com/office/drawing/2014/main" id="{7FF72B1C-DC65-4A4A-872D-99C5A83C9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1693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and conclusion</a:t>
            </a:r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B85DAF88-EFC2-47C1-9871-395186B88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1844675"/>
          <a:ext cx="1952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8200" name="Object 8">
                        <a:extLst>
                          <a:ext uri="{FF2B5EF4-FFF2-40B4-BE49-F238E27FC236}">
                            <a16:creationId xmlns:a16="http://schemas.microsoft.com/office/drawing/2014/main" id="{B85DAF88-EFC2-47C1-9871-395186B88B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44675"/>
                        <a:ext cx="19526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>
            <a:extLst>
              <a:ext uri="{FF2B5EF4-FFF2-40B4-BE49-F238E27FC236}">
                <a16:creationId xmlns:a16="http://schemas.microsoft.com/office/drawing/2014/main" id="{0CA0B590-7A31-47A9-B372-A9B0717CD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2301875"/>
            <a:ext cx="158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 valid when </a:t>
            </a:r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CF215A6F-24C9-4686-ADCD-8E4D63F2E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1341438"/>
          <a:ext cx="12239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799920" imgH="228600" progId="Equation.3">
                  <p:embed/>
                </p:oleObj>
              </mc:Choice>
              <mc:Fallback>
                <p:oleObj name="Equation" r:id="rId7" imgW="799920" imgH="228600" progId="Equation.3">
                  <p:embed/>
                  <p:pic>
                    <p:nvPicPr>
                      <p:cNvPr id="8202" name="Object 10">
                        <a:extLst>
                          <a:ext uri="{FF2B5EF4-FFF2-40B4-BE49-F238E27FC236}">
                            <a16:creationId xmlns:a16="http://schemas.microsoft.com/office/drawing/2014/main" id="{CF215A6F-24C9-4686-ADCD-8E4D63F2E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12239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>
            <a:extLst>
              <a:ext uri="{FF2B5EF4-FFF2-40B4-BE49-F238E27FC236}">
                <a16:creationId xmlns:a16="http://schemas.microsoft.com/office/drawing/2014/main" id="{3D534BE4-5234-49ED-85BB-7BC615D7D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301875"/>
            <a:ext cx="1608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 a tautology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DCA19D1F-8FEC-4DAA-A0F1-3CD4B2D33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365625"/>
            <a:ext cx="777716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We prove that an argument form is valid by using the laws of inference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D0BE44DF-8A62-4224-B421-5D336C4E3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6308725"/>
            <a:ext cx="4548187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But we could use a truth table. Why not?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animBg="1"/>
      <p:bldP spid="82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E5C6FD1B-853D-40F2-89CA-03EE03EC6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656138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Rules of Inference for Propositional Logic</a:t>
            </a:r>
          </a:p>
        </p:txBody>
      </p:sp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6E4B0628-F3D8-456C-90E4-1EB790546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125538"/>
          <a:ext cx="130492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444240" imgH="711000" progId="Equation.3">
                  <p:embed/>
                </p:oleObj>
              </mc:Choice>
              <mc:Fallback>
                <p:oleObj name="Equation" r:id="rId3" imgW="444240" imgH="711000" progId="Equation.3">
                  <p:embed/>
                  <p:pic>
                    <p:nvPicPr>
                      <p:cNvPr id="9227" name="Object 11">
                        <a:extLst>
                          <a:ext uri="{FF2B5EF4-FFF2-40B4-BE49-F238E27FC236}">
                            <a16:creationId xmlns:a16="http://schemas.microsoft.com/office/drawing/2014/main" id="{6E4B0628-F3D8-456C-90E4-1EB790546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130492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>
            <a:extLst>
              <a:ext uri="{FF2B5EF4-FFF2-40B4-BE49-F238E27FC236}">
                <a16:creationId xmlns:a16="http://schemas.microsoft.com/office/drawing/2014/main" id="{A756DF28-53E8-437D-BE8A-170E7133A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3" y="1916113"/>
            <a:ext cx="2322512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b="1" i="1"/>
              <a:t>modus ponens</a:t>
            </a:r>
          </a:p>
          <a:p>
            <a:pPr algn="ctr"/>
            <a:r>
              <a:rPr lang="en-GB" altLang="en-US"/>
              <a:t>aka</a:t>
            </a:r>
          </a:p>
          <a:p>
            <a:pPr algn="ctr"/>
            <a:r>
              <a:rPr lang="en-GB" altLang="en-US"/>
              <a:t> </a:t>
            </a:r>
            <a:r>
              <a:rPr lang="en-GB" altLang="en-US" b="1" i="1"/>
              <a:t>law of detachment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DD7821E9-2B26-4C41-A375-9227377F8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868863"/>
            <a:ext cx="62039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 i="1"/>
              <a:t>modus ponens</a:t>
            </a:r>
            <a:r>
              <a:rPr lang="en-GB" altLang="en-US"/>
              <a:t> (Latin) translates to “</a:t>
            </a:r>
            <a:r>
              <a:rPr lang="en-GB" altLang="en-US" b="1" i="1"/>
              <a:t>mode that affirms</a:t>
            </a:r>
            <a:r>
              <a:rPr lang="en-GB" altLang="en-US"/>
              <a:t>”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24A631D2-FF7C-4B54-9D16-687940A63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0"/>
            <a:ext cx="1319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The 1</a:t>
            </a:r>
            <a:r>
              <a:rPr lang="en-GB" altLang="en-US" baseline="30000"/>
              <a:t>st</a:t>
            </a:r>
            <a:r>
              <a:rPr lang="en-GB" altLang="en-US"/>
              <a:t>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  <p:bldP spid="92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BDAC1F3-C7A9-46DC-BBD7-8065D0A4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656138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Rules of Inference for Propositional Logic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ECE32F3D-33B3-4247-BFC5-A22A107F7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404813"/>
          <a:ext cx="9017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444240" imgH="711000" progId="Equation.3">
                  <p:embed/>
                </p:oleObj>
              </mc:Choice>
              <mc:Fallback>
                <p:oleObj name="Equation" r:id="rId3" imgW="444240" imgH="711000" progId="Equation.3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ECE32F3D-33B3-4247-BFC5-A22A107F7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04813"/>
                        <a:ext cx="901700" cy="1441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>
            <a:extLst>
              <a:ext uri="{FF2B5EF4-FFF2-40B4-BE49-F238E27FC236}">
                <a16:creationId xmlns:a16="http://schemas.microsoft.com/office/drawing/2014/main" id="{5EB558D1-8527-43E1-A6FD-C34BA16C2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0"/>
            <a:ext cx="16430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modus ponens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01DF818F-FF0B-4815-9E2C-314A1690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708275"/>
            <a:ext cx="6780212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If it’s a nice day we’ll go to the beach. Assume the hypothesis</a:t>
            </a:r>
          </a:p>
          <a:p>
            <a:r>
              <a:rPr lang="en-GB" altLang="en-US"/>
              <a:t>“it’s a nice day” is true. Then by modus ponens it follows that</a:t>
            </a:r>
          </a:p>
          <a:p>
            <a:r>
              <a:rPr lang="en-GB" altLang="en-US"/>
              <a:t>“we’ll go to the beach”.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B9AD6A37-B7DC-4C47-805F-55C5546DD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656138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Rules of Inference for Propositional Logic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B65BC384-4AC3-48B8-B600-9CE447C27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404813"/>
          <a:ext cx="9017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444240" imgH="711000" progId="Equation.3">
                  <p:embed/>
                </p:oleObj>
              </mc:Choice>
              <mc:Fallback>
                <p:oleObj name="Equation" r:id="rId3" imgW="444240" imgH="711000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B65BC384-4AC3-48B8-B600-9CE447C27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04813"/>
                        <a:ext cx="901700" cy="1441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711054CE-018D-44C8-A79E-583C5F45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0"/>
            <a:ext cx="16430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modus ponens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19DAD75F-732B-4DB3-B2D9-3331979F0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725613"/>
            <a:ext cx="57118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 valid argument can lead to an incorrect conclusion</a:t>
            </a:r>
          </a:p>
          <a:p>
            <a:r>
              <a:rPr lang="en-GB" altLang="en-US"/>
              <a:t>if one of its premises is wrong/false!</a:t>
            </a:r>
          </a:p>
        </p:txBody>
      </p:sp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AADD63AD-CE4C-4B75-85FA-4B7A68D8E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141663"/>
          <a:ext cx="4065588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1536480" imgH="723600" progId="Equation.3">
                  <p:embed/>
                </p:oleObj>
              </mc:Choice>
              <mc:Fallback>
                <p:oleObj name="Equation" r:id="rId5" imgW="1536480" imgH="723600" progId="Equation.3">
                  <p:embed/>
                  <p:pic>
                    <p:nvPicPr>
                      <p:cNvPr id="11274" name="Object 10">
                        <a:extLst>
                          <a:ext uri="{FF2B5EF4-FFF2-40B4-BE49-F238E27FC236}">
                            <a16:creationId xmlns:a16="http://schemas.microsoft.com/office/drawing/2014/main" id="{AADD63AD-CE4C-4B75-85FA-4B7A68D8E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141663"/>
                        <a:ext cx="4065588" cy="1916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3A661A91-B764-4F9B-B53E-8CCBAC867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997200"/>
          <a:ext cx="4065587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1536480" imgH="901440" progId="Equation.3">
                  <p:embed/>
                </p:oleObj>
              </mc:Choice>
              <mc:Fallback>
                <p:oleObj name="Equation" r:id="rId7" imgW="1536480" imgH="901440" progId="Equation.3">
                  <p:embed/>
                  <p:pic>
                    <p:nvPicPr>
                      <p:cNvPr id="11275" name="Object 11">
                        <a:extLst>
                          <a:ext uri="{FF2B5EF4-FFF2-40B4-BE49-F238E27FC236}">
                            <a16:creationId xmlns:a16="http://schemas.microsoft.com/office/drawing/2014/main" id="{3A661A91-B764-4F9B-B53E-8CCBAC867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97200"/>
                        <a:ext cx="4065587" cy="2386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F6708BD4-2CB4-4874-A347-B62F0832E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608263"/>
          <a:ext cx="4065588" cy="369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1536480" imgH="1396800" progId="Equation.3">
                  <p:embed/>
                </p:oleObj>
              </mc:Choice>
              <mc:Fallback>
                <p:oleObj name="Equation" r:id="rId9" imgW="1536480" imgH="1396800" progId="Equation.3">
                  <p:embed/>
                  <p:pic>
                    <p:nvPicPr>
                      <p:cNvPr id="11276" name="Object 12">
                        <a:extLst>
                          <a:ext uri="{FF2B5EF4-FFF2-40B4-BE49-F238E27FC236}">
                            <a16:creationId xmlns:a16="http://schemas.microsoft.com/office/drawing/2014/main" id="{F6708BD4-2CB4-4874-A347-B62F0832E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8263"/>
                        <a:ext cx="4065588" cy="3697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757</Words>
  <Application>Microsoft Office PowerPoint</Application>
  <PresentationFormat>On-screen Show (4:3)</PresentationFormat>
  <Paragraphs>119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Rules of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of Inference</dc:title>
  <dc:creator>pat</dc:creator>
  <cp:lastModifiedBy>Ishrat Rintu</cp:lastModifiedBy>
  <cp:revision>79</cp:revision>
  <dcterms:created xsi:type="dcterms:W3CDTF">2006-09-08T10:36:39Z</dcterms:created>
  <dcterms:modified xsi:type="dcterms:W3CDTF">2019-04-13T13:01:39Z</dcterms:modified>
</cp:coreProperties>
</file>