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j51ru9EU3iZ91oXblVF24eq2C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a35242cf0_0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a35242cf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a35242cf0_0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a35242cf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a35242cf0_0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a35242cf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a35242cf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a35242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a35242cf0_0_4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a35242cf0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a35242cf0_0_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a35242cf0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a35242cf0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a35242cf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a35242cf0_0_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a35242cf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7"/>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7"/>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7"/>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7"/>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10"/>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0"/>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10"/>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11"/>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2"/>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2"/>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2"/>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14"/>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1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p:nvPr>
            <p:ph idx="2" type="pic"/>
          </p:nvPr>
        </p:nvSpPr>
        <p:spPr>
          <a:xfrm>
            <a:off x="0" y="-1"/>
            <a:ext cx="12188952" cy="4572000"/>
          </a:xfrm>
          <a:prstGeom prst="rect">
            <a:avLst/>
          </a:prstGeom>
          <a:solidFill>
            <a:srgbClr val="76CEEF"/>
          </a:solidFill>
          <a:ln>
            <a:noFill/>
          </a:ln>
        </p:spPr>
      </p:sp>
      <p:sp>
        <p:nvSpPr>
          <p:cNvPr id="71" name="Google Shape;71;p15"/>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5"/>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6"/>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png"/><Relationship Id="rId11" Type="http://schemas.openxmlformats.org/officeDocument/2006/relationships/image" Target="../media/image6.png"/><Relationship Id="rId10" Type="http://schemas.openxmlformats.org/officeDocument/2006/relationships/image" Target="../media/image5.png"/><Relationship Id="rId12"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0.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TOOL ISSUE APPLICATION</a:t>
            </a:r>
            <a:endParaRPr/>
          </a:p>
        </p:txBody>
      </p:sp>
      <p:sp>
        <p:nvSpPr>
          <p:cNvPr id="94" name="Google Shape;94;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Maintenance Manual</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Created by - Ishrath, MTech (W&amp;S) 2023-25, IIT Gandhinagar.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4a35242cf0_0_471"/>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Appendix</a:t>
            </a:r>
            <a:endParaRPr/>
          </a:p>
        </p:txBody>
      </p:sp>
      <p:sp>
        <p:nvSpPr>
          <p:cNvPr id="188" name="Google Shape;188;g24a35242cf0_0_471"/>
          <p:cNvSpPr txBox="1"/>
          <p:nvPr>
            <p:ph idx="1" type="body"/>
          </p:nvPr>
        </p:nvSpPr>
        <p:spPr>
          <a:xfrm>
            <a:off x="1024128" y="2084925"/>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0"/>
              </a:spcAft>
              <a:buNone/>
            </a:pPr>
            <a:r>
              <a:rPr lang="en-US"/>
              <a:t>Steps to run the “Tool Issue” windows script.</a:t>
            </a:r>
            <a:endParaRPr/>
          </a:p>
          <a:p>
            <a:pPr indent="-342900" lvl="0" marL="457200" rtl="0" algn="l">
              <a:spcBef>
                <a:spcPts val="1200"/>
              </a:spcBef>
              <a:spcAft>
                <a:spcPts val="0"/>
              </a:spcAft>
              <a:buSzPts val="1800"/>
              <a:buAutoNum type="arabicPeriod"/>
            </a:pPr>
            <a:r>
              <a:rPr lang="en-US"/>
              <a:t>Click on the script as shown in fig.1.</a:t>
            </a:r>
            <a:endParaRPr/>
          </a:p>
          <a:p>
            <a:pPr indent="-342900" lvl="0" marL="457200" rtl="0" algn="l">
              <a:spcBef>
                <a:spcPts val="1200"/>
              </a:spcBef>
              <a:spcAft>
                <a:spcPts val="0"/>
              </a:spcAft>
              <a:buSzPts val="1800"/>
              <a:buAutoNum type="arabicPeriod"/>
            </a:pPr>
            <a:r>
              <a:rPr lang="en-US"/>
              <a:t>Two new windows as shown below open up -</a:t>
            </a:r>
            <a:endParaRPr/>
          </a:p>
          <a:p>
            <a:pPr indent="0" lvl="0" marL="0" rtl="0" algn="l">
              <a:spcBef>
                <a:spcPts val="1200"/>
              </a:spcBef>
              <a:spcAft>
                <a:spcPts val="0"/>
              </a:spcAft>
              <a:buNone/>
            </a:pPr>
            <a:r>
              <a:t/>
            </a:r>
            <a:endParaRPr/>
          </a:p>
          <a:p>
            <a:pPr indent="0" lvl="0" marL="457200" rtl="0" algn="l">
              <a:spcBef>
                <a:spcPts val="1200"/>
              </a:spcBef>
              <a:spcAft>
                <a:spcPts val="200"/>
              </a:spcAft>
              <a:buNone/>
            </a:pPr>
            <a:r>
              <a:t/>
            </a:r>
            <a:endParaRPr/>
          </a:p>
        </p:txBody>
      </p:sp>
      <p:pic>
        <p:nvPicPr>
          <p:cNvPr id="189" name="Google Shape;189;g24a35242cf0_0_471"/>
          <p:cNvPicPr preferRelativeResize="0"/>
          <p:nvPr/>
        </p:nvPicPr>
        <p:blipFill rotWithShape="1">
          <a:blip r:embed="rId3">
            <a:alphaModFix/>
          </a:blip>
          <a:srcRect b="11176" l="26591" r="26577" t="54580"/>
          <a:stretch/>
        </p:blipFill>
        <p:spPr>
          <a:xfrm>
            <a:off x="6719925" y="1759900"/>
            <a:ext cx="4948750" cy="2279526"/>
          </a:xfrm>
          <a:prstGeom prst="rect">
            <a:avLst/>
          </a:prstGeom>
          <a:noFill/>
          <a:ln>
            <a:noFill/>
          </a:ln>
          <a:effectLst>
            <a:outerShdw blurRad="57150" rotWithShape="0" algn="bl" dir="5400000" dist="66675">
              <a:srgbClr val="000000">
                <a:alpha val="50000"/>
              </a:srgbClr>
            </a:outerShdw>
          </a:effectLst>
        </p:spPr>
      </p:pic>
      <p:sp>
        <p:nvSpPr>
          <p:cNvPr id="190" name="Google Shape;190;g24a35242cf0_0_471"/>
          <p:cNvSpPr txBox="1"/>
          <p:nvPr/>
        </p:nvSpPr>
        <p:spPr>
          <a:xfrm>
            <a:off x="7669250" y="3997013"/>
            <a:ext cx="322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wentieth Century"/>
                <a:ea typeface="Twentieth Century"/>
                <a:cs typeface="Twentieth Century"/>
                <a:sym typeface="Twentieth Century"/>
              </a:rPr>
              <a:t>Fig.1. ToolIssue script on Desktop</a:t>
            </a:r>
            <a:endParaRPr>
              <a:latin typeface="Twentieth Century"/>
              <a:ea typeface="Twentieth Century"/>
              <a:cs typeface="Twentieth Century"/>
              <a:sym typeface="Twentieth Century"/>
            </a:endParaRPr>
          </a:p>
        </p:txBody>
      </p:sp>
      <p:pic>
        <p:nvPicPr>
          <p:cNvPr id="191" name="Google Shape;191;g24a35242cf0_0_471"/>
          <p:cNvPicPr preferRelativeResize="0"/>
          <p:nvPr/>
        </p:nvPicPr>
        <p:blipFill>
          <a:blip r:embed="rId4">
            <a:alphaModFix/>
          </a:blip>
          <a:stretch>
            <a:fillRect/>
          </a:stretch>
        </p:blipFill>
        <p:spPr>
          <a:xfrm>
            <a:off x="4588946" y="4317521"/>
            <a:ext cx="6558425" cy="1980275"/>
          </a:xfrm>
          <a:prstGeom prst="rect">
            <a:avLst/>
          </a:prstGeom>
          <a:noFill/>
          <a:ln>
            <a:noFill/>
          </a:ln>
          <a:effectLst>
            <a:outerShdw blurRad="57150" rotWithShape="0" algn="bl" dir="5400000" dist="76200">
              <a:srgbClr val="000000">
                <a:alpha val="50000"/>
              </a:srgbClr>
            </a:outerShdw>
          </a:effectLst>
        </p:spPr>
      </p:pic>
      <p:pic>
        <p:nvPicPr>
          <p:cNvPr id="192" name="Google Shape;192;g24a35242cf0_0_471"/>
          <p:cNvPicPr preferRelativeResize="0"/>
          <p:nvPr/>
        </p:nvPicPr>
        <p:blipFill rotWithShape="1">
          <a:blip r:embed="rId5">
            <a:alphaModFix/>
          </a:blip>
          <a:srcRect b="7415" l="11674" r="11111" t="16289"/>
          <a:stretch/>
        </p:blipFill>
        <p:spPr>
          <a:xfrm>
            <a:off x="1761750" y="3668800"/>
            <a:ext cx="2432751" cy="2963025"/>
          </a:xfrm>
          <a:prstGeom prst="rect">
            <a:avLst/>
          </a:prstGeom>
          <a:noFill/>
          <a:ln>
            <a:noFill/>
          </a:ln>
          <a:effectLst>
            <a:outerShdw blurRad="57150" rotWithShape="0" algn="bl" dir="5400000" dist="76200">
              <a:srgbClr val="000000">
                <a:alpha val="50000"/>
              </a:srgbClr>
            </a:outerShdw>
          </a:effectLst>
        </p:spPr>
      </p:pic>
      <p:sp>
        <p:nvSpPr>
          <p:cNvPr id="193" name="Google Shape;193;g24a35242cf0_0_471"/>
          <p:cNvSpPr txBox="1"/>
          <p:nvPr/>
        </p:nvSpPr>
        <p:spPr>
          <a:xfrm>
            <a:off x="4671275" y="6309300"/>
            <a:ext cx="322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wentieth Century"/>
                <a:ea typeface="Twentieth Century"/>
                <a:cs typeface="Twentieth Century"/>
                <a:sym typeface="Twentieth Century"/>
              </a:rPr>
              <a:t>Fig.2. Authentication flow</a:t>
            </a:r>
            <a:endParaRPr>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a35242cf0_0_486"/>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Appendix</a:t>
            </a:r>
            <a:endParaRPr/>
          </a:p>
        </p:txBody>
      </p:sp>
      <p:sp>
        <p:nvSpPr>
          <p:cNvPr id="199" name="Google Shape;199;g24a35242cf0_0_486"/>
          <p:cNvSpPr txBox="1"/>
          <p:nvPr>
            <p:ph idx="1" type="body"/>
          </p:nvPr>
        </p:nvSpPr>
        <p:spPr>
          <a:xfrm>
            <a:off x="1024128" y="1950050"/>
            <a:ext cx="9720000" cy="4023300"/>
          </a:xfrm>
          <a:prstGeom prst="rect">
            <a:avLst/>
          </a:prstGeom>
        </p:spPr>
        <p:txBody>
          <a:bodyPr anchorCtr="0" anchor="t" bIns="45700" lIns="45700" spcFirstLastPara="1" rIns="45700" wrap="square" tIns="45700">
            <a:normAutofit lnSpcReduction="10000"/>
          </a:bodyPr>
          <a:lstStyle/>
          <a:p>
            <a:pPr indent="0" lvl="0" marL="0" rtl="0" algn="l">
              <a:spcBef>
                <a:spcPts val="1200"/>
              </a:spcBef>
              <a:spcAft>
                <a:spcPts val="0"/>
              </a:spcAft>
              <a:buClr>
                <a:schemeClr val="dk1"/>
              </a:buClr>
              <a:buSzPts val="1100"/>
              <a:buFont typeface="Arial"/>
              <a:buNone/>
            </a:pPr>
            <a:r>
              <a:rPr lang="en-US">
                <a:solidFill>
                  <a:schemeClr val="accent1"/>
                </a:solidFill>
              </a:rPr>
              <a:t>3.</a:t>
            </a:r>
            <a:r>
              <a:rPr lang="en-US"/>
              <a:t> Choose Machineshop IITGN account and type in the credentials.</a:t>
            </a:r>
            <a:endParaRPr/>
          </a:p>
          <a:p>
            <a:pPr indent="0" lvl="0" marL="0" rtl="0" algn="l">
              <a:spcBef>
                <a:spcPts val="1200"/>
              </a:spcBef>
              <a:spcAft>
                <a:spcPts val="0"/>
              </a:spcAft>
              <a:buNone/>
            </a:pPr>
            <a:r>
              <a:rPr lang="en-US">
                <a:solidFill>
                  <a:schemeClr val="accent1"/>
                </a:solidFill>
              </a:rPr>
              <a:t>4.</a:t>
            </a:r>
            <a:r>
              <a:rPr lang="en-US"/>
              <a:t> Click on the advances button.</a:t>
            </a:r>
            <a:endParaRPr/>
          </a:p>
          <a:p>
            <a:pPr indent="0" lvl="0" marL="0" rtl="0" algn="l">
              <a:spcBef>
                <a:spcPts val="1200"/>
              </a:spcBef>
              <a:spcAft>
                <a:spcPts val="0"/>
              </a:spcAft>
              <a:buNone/>
            </a:pPr>
            <a:r>
              <a:rPr lang="en-US">
                <a:solidFill>
                  <a:schemeClr val="accent1"/>
                </a:solidFill>
              </a:rPr>
              <a:t>5.</a:t>
            </a:r>
            <a:r>
              <a:rPr lang="en-US"/>
              <a:t> Click on “Go to Machine Reservation (Unsafe)”.</a:t>
            </a:r>
            <a:endParaRPr/>
          </a:p>
          <a:p>
            <a:pPr indent="0" lvl="0" marL="0" rtl="0" algn="l">
              <a:spcBef>
                <a:spcPts val="1200"/>
              </a:spcBef>
              <a:spcAft>
                <a:spcPts val="0"/>
              </a:spcAft>
              <a:buNone/>
            </a:pPr>
            <a:r>
              <a:rPr lang="en-US"/>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                                           </a:t>
            </a:r>
            <a:r>
              <a:rPr lang="en-US">
                <a:solidFill>
                  <a:schemeClr val="accent1"/>
                </a:solidFill>
              </a:rPr>
              <a:t>6.</a:t>
            </a:r>
            <a:r>
              <a:rPr lang="en-US"/>
              <a:t> Check the box for </a:t>
            </a:r>
            <a:endParaRPr/>
          </a:p>
          <a:p>
            <a:pPr indent="0" lvl="0" marL="0" rtl="0" algn="l">
              <a:spcBef>
                <a:spcPts val="1200"/>
              </a:spcBef>
              <a:spcAft>
                <a:spcPts val="0"/>
              </a:spcAft>
              <a:buNone/>
            </a:pPr>
            <a:r>
              <a:rPr lang="en-US"/>
              <a:t>                                            Select all and click</a:t>
            </a:r>
            <a:endParaRPr/>
          </a:p>
          <a:p>
            <a:pPr indent="0" lvl="0" marL="0" rtl="0" algn="l">
              <a:spcBef>
                <a:spcPts val="1200"/>
              </a:spcBef>
              <a:spcAft>
                <a:spcPts val="0"/>
              </a:spcAft>
              <a:buNone/>
            </a:pPr>
            <a:r>
              <a:rPr lang="en-US"/>
              <a:t>                                            on continue.</a:t>
            </a:r>
            <a:endParaRPr/>
          </a:p>
          <a:p>
            <a:pPr indent="0" lvl="0" marL="0" rtl="0" algn="l">
              <a:spcBef>
                <a:spcPts val="1200"/>
              </a:spcBef>
              <a:spcAft>
                <a:spcPts val="200"/>
              </a:spcAft>
              <a:buNone/>
            </a:pPr>
            <a:r>
              <a:t/>
            </a:r>
            <a:endParaRPr/>
          </a:p>
        </p:txBody>
      </p:sp>
      <p:pic>
        <p:nvPicPr>
          <p:cNvPr id="200" name="Google Shape;200;g24a35242cf0_0_486"/>
          <p:cNvPicPr preferRelativeResize="0"/>
          <p:nvPr/>
        </p:nvPicPr>
        <p:blipFill rotWithShape="1">
          <a:blip r:embed="rId3">
            <a:alphaModFix/>
          </a:blip>
          <a:srcRect b="29288" l="0" r="0" t="0"/>
          <a:stretch/>
        </p:blipFill>
        <p:spPr>
          <a:xfrm>
            <a:off x="6757325" y="1090250"/>
            <a:ext cx="4847674" cy="2379326"/>
          </a:xfrm>
          <a:prstGeom prst="rect">
            <a:avLst/>
          </a:prstGeom>
          <a:noFill/>
          <a:ln>
            <a:noFill/>
          </a:ln>
          <a:effectLst>
            <a:outerShdw blurRad="57150" rotWithShape="0" algn="bl" dir="5400000" dist="85725">
              <a:srgbClr val="000000">
                <a:alpha val="50000"/>
              </a:srgbClr>
            </a:outerShdw>
          </a:effectLst>
        </p:spPr>
      </p:pic>
      <p:pic>
        <p:nvPicPr>
          <p:cNvPr id="201" name="Google Shape;201;g24a35242cf0_0_486"/>
          <p:cNvPicPr preferRelativeResize="0"/>
          <p:nvPr/>
        </p:nvPicPr>
        <p:blipFill>
          <a:blip r:embed="rId4">
            <a:alphaModFix/>
          </a:blip>
          <a:stretch>
            <a:fillRect/>
          </a:stretch>
        </p:blipFill>
        <p:spPr>
          <a:xfrm>
            <a:off x="6757325" y="3725125"/>
            <a:ext cx="4847675" cy="2858774"/>
          </a:xfrm>
          <a:prstGeom prst="rect">
            <a:avLst/>
          </a:prstGeom>
          <a:noFill/>
          <a:ln>
            <a:noFill/>
          </a:ln>
          <a:effectLst>
            <a:outerShdw blurRad="57150" rotWithShape="0" algn="bl" dir="5400000" dist="76200">
              <a:srgbClr val="000000">
                <a:alpha val="50000"/>
              </a:srgbClr>
            </a:outerShdw>
          </a:effectLst>
        </p:spPr>
      </p:pic>
      <p:pic>
        <p:nvPicPr>
          <p:cNvPr id="202" name="Google Shape;202;g24a35242cf0_0_486"/>
          <p:cNvPicPr preferRelativeResize="0"/>
          <p:nvPr/>
        </p:nvPicPr>
        <p:blipFill rotWithShape="1">
          <a:blip r:embed="rId5">
            <a:alphaModFix/>
          </a:blip>
          <a:srcRect b="0" l="0" r="0" t="7969"/>
          <a:stretch/>
        </p:blipFill>
        <p:spPr>
          <a:xfrm>
            <a:off x="1024125" y="3226225"/>
            <a:ext cx="3032200" cy="3522901"/>
          </a:xfrm>
          <a:prstGeom prst="rect">
            <a:avLst/>
          </a:prstGeom>
          <a:noFill/>
          <a:ln>
            <a:noFill/>
          </a:ln>
          <a:effectLst>
            <a:outerShdw blurRad="57150" rotWithShape="0" algn="bl" dir="5400000" dist="7620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a35242cf0_0_494"/>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Appendix</a:t>
            </a:r>
            <a:endParaRPr/>
          </a:p>
        </p:txBody>
      </p:sp>
      <p:sp>
        <p:nvSpPr>
          <p:cNvPr id="208" name="Google Shape;208;g24a35242cf0_0_494"/>
          <p:cNvSpPr txBox="1"/>
          <p:nvPr>
            <p:ph idx="1" type="body"/>
          </p:nvPr>
        </p:nvSpPr>
        <p:spPr>
          <a:xfrm>
            <a:off x="1109303" y="2006150"/>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0"/>
              </a:spcAft>
              <a:buNone/>
            </a:pPr>
            <a:r>
              <a:rPr lang="en-US">
                <a:solidFill>
                  <a:schemeClr val="accent1"/>
                </a:solidFill>
              </a:rPr>
              <a:t>7.</a:t>
            </a:r>
            <a:r>
              <a:rPr lang="en-US"/>
              <a:t> Close the tab on process completion message.</a:t>
            </a:r>
            <a:endParaRPr/>
          </a:p>
          <a:p>
            <a:pPr indent="0" lvl="0" marL="0" rtl="0" algn="just">
              <a:spcBef>
                <a:spcPts val="1200"/>
              </a:spcBef>
              <a:spcAft>
                <a:spcPts val="0"/>
              </a:spcAft>
              <a:buNone/>
            </a:pPr>
            <a:r>
              <a:rPr lang="en-US">
                <a:solidFill>
                  <a:schemeClr val="accent1"/>
                </a:solidFill>
              </a:rPr>
              <a:t>8.</a:t>
            </a:r>
            <a:r>
              <a:rPr lang="en-US"/>
              <a:t> Close the command prompt and ensure “Token successfully </a:t>
            </a:r>
            <a:r>
              <a:rPr lang="en-US"/>
              <a:t>regenerated</a:t>
            </a:r>
            <a:r>
              <a:rPr lang="en-US"/>
              <a:t>” message is shown on the screen.</a:t>
            </a:r>
            <a:endParaRPr/>
          </a:p>
          <a:p>
            <a:pPr indent="0" lvl="0" marL="0" rtl="0" algn="l">
              <a:spcBef>
                <a:spcPts val="1200"/>
              </a:spcBef>
              <a:spcAft>
                <a:spcPts val="200"/>
              </a:spcAft>
              <a:buNone/>
            </a:pPr>
            <a:r>
              <a:rPr lang="en-US"/>
              <a:t>This ends the token regeneration process.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CONTENTS</a:t>
            </a:r>
            <a:endParaRPr/>
          </a:p>
        </p:txBody>
      </p:sp>
      <p:sp>
        <p:nvSpPr>
          <p:cNvPr id="100" name="Google Shape;100;p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Noto Sans Symbols"/>
              <a:buChar char="❑"/>
            </a:pPr>
            <a:r>
              <a:rPr lang="en-US"/>
              <a:t>What is it?</a:t>
            </a:r>
            <a:endParaRPr/>
          </a:p>
          <a:p>
            <a:pPr indent="-139700" lvl="0" marL="91440" rtl="0" algn="l">
              <a:lnSpc>
                <a:spcPct val="90000"/>
              </a:lnSpc>
              <a:spcBef>
                <a:spcPts val="1400"/>
              </a:spcBef>
              <a:spcAft>
                <a:spcPts val="0"/>
              </a:spcAft>
              <a:buSzPts val="2200"/>
              <a:buFont typeface="Noto Sans Symbols"/>
              <a:buChar char="❑"/>
            </a:pPr>
            <a:r>
              <a:rPr lang="en-US"/>
              <a:t>How it works?</a:t>
            </a:r>
            <a:endParaRPr/>
          </a:p>
          <a:p>
            <a:pPr indent="-139700" lvl="0" marL="91440" rtl="0" algn="l">
              <a:lnSpc>
                <a:spcPct val="90000"/>
              </a:lnSpc>
              <a:spcBef>
                <a:spcPts val="1400"/>
              </a:spcBef>
              <a:spcAft>
                <a:spcPts val="0"/>
              </a:spcAft>
              <a:buSzPts val="2200"/>
              <a:buFont typeface="Noto Sans Symbols"/>
              <a:buChar char="❑"/>
            </a:pPr>
            <a:r>
              <a:rPr lang="en-US"/>
              <a:t>Flowchart</a:t>
            </a:r>
            <a:endParaRPr/>
          </a:p>
          <a:p>
            <a:pPr indent="-139700" lvl="0" marL="91440" rtl="0" algn="l">
              <a:lnSpc>
                <a:spcPct val="90000"/>
              </a:lnSpc>
              <a:spcBef>
                <a:spcPts val="1400"/>
              </a:spcBef>
              <a:spcAft>
                <a:spcPts val="0"/>
              </a:spcAft>
              <a:buSzPts val="2200"/>
              <a:buFont typeface="Noto Sans Symbols"/>
              <a:buChar char="❑"/>
            </a:pPr>
            <a:r>
              <a:rPr lang="en-US"/>
              <a:t>Code Overview</a:t>
            </a:r>
            <a:endParaRPr/>
          </a:p>
          <a:p>
            <a:pPr indent="-139700" lvl="0" marL="91440" rtl="0" algn="l">
              <a:lnSpc>
                <a:spcPct val="90000"/>
              </a:lnSpc>
              <a:spcBef>
                <a:spcPts val="1400"/>
              </a:spcBef>
              <a:spcAft>
                <a:spcPts val="0"/>
              </a:spcAft>
              <a:buSzPts val="2200"/>
              <a:buFont typeface="Noto Sans Symbols"/>
              <a:buChar char="❑"/>
            </a:pPr>
            <a:r>
              <a:rPr lang="en-US"/>
              <a:t>Common errors and Debugging</a:t>
            </a:r>
            <a:endParaRPr/>
          </a:p>
          <a:p>
            <a:pPr indent="-139700" lvl="0" marL="91440" rtl="0" algn="l">
              <a:lnSpc>
                <a:spcPct val="90000"/>
              </a:lnSpc>
              <a:spcBef>
                <a:spcPts val="1400"/>
              </a:spcBef>
              <a:spcAft>
                <a:spcPts val="0"/>
              </a:spcAft>
              <a:buSzPts val="2200"/>
              <a:buFont typeface="Noto Sans Symbols"/>
              <a:buChar char="❑"/>
            </a:pPr>
            <a:r>
              <a:rPr lang="en-US"/>
              <a:t>Weekly Maintenance</a:t>
            </a:r>
            <a:endParaRPr/>
          </a:p>
          <a:p>
            <a:pPr indent="-114300" lvl="0" marL="91440" rtl="0" algn="l">
              <a:lnSpc>
                <a:spcPct val="90000"/>
              </a:lnSpc>
              <a:spcBef>
                <a:spcPts val="1400"/>
              </a:spcBef>
              <a:spcAft>
                <a:spcPts val="0"/>
              </a:spcAft>
              <a:buSzPts val="1800"/>
              <a:buChar char="❑"/>
            </a:pPr>
            <a:r>
              <a:rPr lang="en-US"/>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WHAT IS IT ?</a:t>
            </a:r>
            <a:endParaRPr/>
          </a:p>
        </p:txBody>
      </p:sp>
      <p:sp>
        <p:nvSpPr>
          <p:cNvPr id="106" name="Google Shape;106;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The Machine shop at IITGN is an active facility that is used by anyone from intern to a Post Doctoral fellow. The Machine shop houses equipment, machines, tools and materials that any member of IITGN community can issue.</a:t>
            </a:r>
            <a:endParaRPr/>
          </a:p>
          <a:p>
            <a:pPr indent="-139700" lvl="0" marL="91440" rtl="0" algn="just">
              <a:lnSpc>
                <a:spcPct val="90000"/>
              </a:lnSpc>
              <a:spcBef>
                <a:spcPts val="1400"/>
              </a:spcBef>
              <a:spcAft>
                <a:spcPts val="0"/>
              </a:spcAft>
              <a:buSzPts val="2200"/>
              <a:buChar char=" "/>
            </a:pPr>
            <a:r>
              <a:rPr lang="en-US"/>
              <a:t>Since these transactions happen frequently during a day, a track of bookings/issues must be maintained to ensure smooth functioning of the facility and avoid tool misplacements or loss.</a:t>
            </a:r>
            <a:endParaRPr/>
          </a:p>
          <a:p>
            <a:pPr indent="-139700" lvl="0" marL="91440" rtl="0" algn="just">
              <a:lnSpc>
                <a:spcPct val="90000"/>
              </a:lnSpc>
              <a:spcBef>
                <a:spcPts val="1400"/>
              </a:spcBef>
              <a:spcAft>
                <a:spcPts val="0"/>
              </a:spcAft>
              <a:buSzPts val="2200"/>
              <a:buChar char=" "/>
            </a:pPr>
            <a:r>
              <a:rPr lang="en-US"/>
              <a:t>The Tool Issue Application was developed to address this issue and effectively track the flow of tools among members of IITGN. It is a Google API-Python based scheduled application that runs everyday at 12:00PM from a local server in Machine shop and sends reminder emails to all the members in IITGN who have got a tool issued from the facility. This ensures that the timely return of tools.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HOW IT WORKS ?</a:t>
            </a:r>
            <a:endParaRPr/>
          </a:p>
        </p:txBody>
      </p:sp>
      <p:sp>
        <p:nvSpPr>
          <p:cNvPr id="112" name="Google Shape;112;p4"/>
          <p:cNvSpPr txBox="1"/>
          <p:nvPr>
            <p:ph idx="1" type="body"/>
          </p:nvPr>
        </p:nvSpPr>
        <p:spPr>
          <a:xfrm>
            <a:off x="1024163" y="1887825"/>
            <a:ext cx="9720000" cy="4903800"/>
          </a:xfrm>
          <a:prstGeom prst="rect">
            <a:avLst/>
          </a:prstGeom>
          <a:noFill/>
          <a:ln>
            <a:noFill/>
          </a:ln>
        </p:spPr>
        <p:txBody>
          <a:bodyPr anchorCtr="0" anchor="t" bIns="45700" lIns="45700" spcFirstLastPara="1" rIns="45700" wrap="square" tIns="45700">
            <a:normAutofit lnSpcReduction="10000"/>
          </a:bodyPr>
          <a:lstStyle/>
          <a:p>
            <a:pPr indent="-139700" lvl="0" marL="91440" rtl="0" algn="just">
              <a:lnSpc>
                <a:spcPct val="90000"/>
              </a:lnSpc>
              <a:spcBef>
                <a:spcPts val="0"/>
              </a:spcBef>
              <a:spcAft>
                <a:spcPts val="0"/>
              </a:spcAft>
              <a:buSzPts val="2200"/>
              <a:buChar char=" "/>
            </a:pPr>
            <a:r>
              <a:rPr lang="en-US"/>
              <a:t>A QR code is put at the entrance of the facility which can be scanned any member of IITGN community to get a tool issued from Machine shop. Scanning this code takes them to a google form where they need to fill a few details like the purpose of issue, approximate return date etc. On the backend, a detailed database of these responses is maintained in the for of google sheets.</a:t>
            </a:r>
            <a:endParaRPr/>
          </a:p>
          <a:p>
            <a:pPr indent="-139700" lvl="0" marL="91440" rtl="0" algn="just">
              <a:lnSpc>
                <a:spcPct val="90000"/>
              </a:lnSpc>
              <a:spcBef>
                <a:spcPts val="1400"/>
              </a:spcBef>
              <a:spcAft>
                <a:spcPts val="0"/>
              </a:spcAft>
              <a:buSzPts val="2200"/>
              <a:buChar char=" "/>
            </a:pPr>
            <a:r>
              <a:rPr lang="en-US"/>
              <a:t>A python based application then runs over this excel to create a list of all users who have to return the tools. This list is created based on the approx. return date, i.e. if this date is in 2 days from today or has already passed or this date is over a month from today. Every user from this list is then send a personalized mail with the list of tools they had issued and need to be returned. Upon return of the tool/tool(s), owner of the form needs to update the receipt in the excel manually.</a:t>
            </a:r>
            <a:endParaRPr/>
          </a:p>
          <a:p>
            <a:pPr indent="-139700" lvl="0" marL="91440" rtl="0" algn="just">
              <a:lnSpc>
                <a:spcPct val="90000"/>
              </a:lnSpc>
              <a:spcBef>
                <a:spcPts val="1400"/>
              </a:spcBef>
              <a:spcAft>
                <a:spcPts val="0"/>
              </a:spcAft>
              <a:buSzPts val="2200"/>
              <a:buChar char=" "/>
            </a:pPr>
            <a:r>
              <a:rPr lang="en-US"/>
              <a:t>In order to send these automatically, a scheduled job is created on Windows and host credentials are stored in the form of token file on the local server. However, the token is active only for a week and needs to be regenerated weekly. The successful execution/errors are logged to a text file and can be checked in case of any issues.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4a35242cf0_0_0"/>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Flowchart</a:t>
            </a:r>
            <a:endParaRPr/>
          </a:p>
        </p:txBody>
      </p:sp>
      <p:pic>
        <p:nvPicPr>
          <p:cNvPr id="118" name="Google Shape;118;g24a35242cf0_0_0"/>
          <p:cNvPicPr preferRelativeResize="0"/>
          <p:nvPr/>
        </p:nvPicPr>
        <p:blipFill>
          <a:blip r:embed="rId3">
            <a:alphaModFix/>
          </a:blip>
          <a:stretch>
            <a:fillRect/>
          </a:stretch>
        </p:blipFill>
        <p:spPr>
          <a:xfrm>
            <a:off x="2572325" y="2179849"/>
            <a:ext cx="242374" cy="242374"/>
          </a:xfrm>
          <a:prstGeom prst="rect">
            <a:avLst/>
          </a:prstGeom>
          <a:noFill/>
          <a:ln>
            <a:noFill/>
          </a:ln>
        </p:spPr>
      </p:pic>
      <p:sp>
        <p:nvSpPr>
          <p:cNvPr id="119" name="Google Shape;119;g24a35242cf0_0_0"/>
          <p:cNvSpPr txBox="1"/>
          <p:nvPr/>
        </p:nvSpPr>
        <p:spPr>
          <a:xfrm>
            <a:off x="2688800" y="2385513"/>
            <a:ext cx="11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Scan QR Code</a:t>
            </a:r>
            <a:endParaRPr>
              <a:latin typeface="Twentieth Century"/>
              <a:ea typeface="Twentieth Century"/>
              <a:cs typeface="Twentieth Century"/>
              <a:sym typeface="Twentieth Century"/>
            </a:endParaRPr>
          </a:p>
        </p:txBody>
      </p:sp>
      <p:pic>
        <p:nvPicPr>
          <p:cNvPr id="120" name="Google Shape;120;g24a35242cf0_0_0"/>
          <p:cNvPicPr preferRelativeResize="0"/>
          <p:nvPr/>
        </p:nvPicPr>
        <p:blipFill>
          <a:blip r:embed="rId4">
            <a:alphaModFix/>
          </a:blip>
          <a:stretch>
            <a:fillRect/>
          </a:stretch>
        </p:blipFill>
        <p:spPr>
          <a:xfrm>
            <a:off x="4231575" y="2189899"/>
            <a:ext cx="242375" cy="242375"/>
          </a:xfrm>
          <a:prstGeom prst="rect">
            <a:avLst/>
          </a:prstGeom>
          <a:noFill/>
          <a:ln>
            <a:noFill/>
          </a:ln>
        </p:spPr>
      </p:pic>
      <p:sp>
        <p:nvSpPr>
          <p:cNvPr id="121" name="Google Shape;121;g24a35242cf0_0_0"/>
          <p:cNvSpPr txBox="1"/>
          <p:nvPr/>
        </p:nvSpPr>
        <p:spPr>
          <a:xfrm>
            <a:off x="4378250" y="2395575"/>
            <a:ext cx="11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Recorded responses</a:t>
            </a:r>
            <a:endParaRPr>
              <a:latin typeface="Twentieth Century"/>
              <a:ea typeface="Twentieth Century"/>
              <a:cs typeface="Twentieth Century"/>
              <a:sym typeface="Twentieth Century"/>
            </a:endParaRPr>
          </a:p>
        </p:txBody>
      </p:sp>
      <p:pic>
        <p:nvPicPr>
          <p:cNvPr id="122" name="Google Shape;122;g24a35242cf0_0_0"/>
          <p:cNvPicPr preferRelativeResize="0"/>
          <p:nvPr/>
        </p:nvPicPr>
        <p:blipFill>
          <a:blip r:embed="rId5">
            <a:alphaModFix/>
          </a:blip>
          <a:stretch>
            <a:fillRect/>
          </a:stretch>
        </p:blipFill>
        <p:spPr>
          <a:xfrm>
            <a:off x="1755450" y="3682263"/>
            <a:ext cx="327925" cy="327925"/>
          </a:xfrm>
          <a:prstGeom prst="rect">
            <a:avLst/>
          </a:prstGeom>
          <a:noFill/>
          <a:ln>
            <a:noFill/>
          </a:ln>
        </p:spPr>
      </p:pic>
      <p:pic>
        <p:nvPicPr>
          <p:cNvPr id="123" name="Google Shape;123;g24a35242cf0_0_0"/>
          <p:cNvPicPr preferRelativeResize="0"/>
          <p:nvPr/>
        </p:nvPicPr>
        <p:blipFill>
          <a:blip r:embed="rId6">
            <a:alphaModFix/>
          </a:blip>
          <a:stretch>
            <a:fillRect/>
          </a:stretch>
        </p:blipFill>
        <p:spPr>
          <a:xfrm>
            <a:off x="3361325" y="3789387"/>
            <a:ext cx="542175" cy="204230"/>
          </a:xfrm>
          <a:prstGeom prst="rect">
            <a:avLst/>
          </a:prstGeom>
          <a:noFill/>
          <a:ln>
            <a:noFill/>
          </a:ln>
        </p:spPr>
      </p:pic>
      <p:pic>
        <p:nvPicPr>
          <p:cNvPr id="124" name="Google Shape;124;g24a35242cf0_0_0"/>
          <p:cNvPicPr preferRelativeResize="0"/>
          <p:nvPr/>
        </p:nvPicPr>
        <p:blipFill>
          <a:blip r:embed="rId7">
            <a:alphaModFix/>
          </a:blip>
          <a:stretch>
            <a:fillRect/>
          </a:stretch>
        </p:blipFill>
        <p:spPr>
          <a:xfrm>
            <a:off x="5208050" y="3682257"/>
            <a:ext cx="584916" cy="555872"/>
          </a:xfrm>
          <a:prstGeom prst="rect">
            <a:avLst/>
          </a:prstGeom>
          <a:noFill/>
          <a:ln>
            <a:noFill/>
          </a:ln>
        </p:spPr>
      </p:pic>
      <p:pic>
        <p:nvPicPr>
          <p:cNvPr id="125" name="Google Shape;125;g24a35242cf0_0_0"/>
          <p:cNvPicPr preferRelativeResize="0"/>
          <p:nvPr/>
        </p:nvPicPr>
        <p:blipFill>
          <a:blip r:embed="rId8">
            <a:alphaModFix/>
          </a:blip>
          <a:stretch>
            <a:fillRect/>
          </a:stretch>
        </p:blipFill>
        <p:spPr>
          <a:xfrm>
            <a:off x="8619944" y="1950475"/>
            <a:ext cx="603443" cy="555872"/>
          </a:xfrm>
          <a:prstGeom prst="rect">
            <a:avLst/>
          </a:prstGeom>
          <a:noFill/>
          <a:ln>
            <a:noFill/>
          </a:ln>
        </p:spPr>
      </p:pic>
      <p:pic>
        <p:nvPicPr>
          <p:cNvPr id="126" name="Google Shape;126;g24a35242cf0_0_0"/>
          <p:cNvPicPr preferRelativeResize="0"/>
          <p:nvPr/>
        </p:nvPicPr>
        <p:blipFill rotWithShape="1">
          <a:blip r:embed="rId9">
            <a:alphaModFix/>
          </a:blip>
          <a:srcRect b="9608" l="0" r="0" t="0"/>
          <a:stretch/>
        </p:blipFill>
        <p:spPr>
          <a:xfrm>
            <a:off x="9848296" y="3435524"/>
            <a:ext cx="794554" cy="713635"/>
          </a:xfrm>
          <a:prstGeom prst="rect">
            <a:avLst/>
          </a:prstGeom>
          <a:noFill/>
          <a:ln>
            <a:noFill/>
          </a:ln>
        </p:spPr>
      </p:pic>
      <p:pic>
        <p:nvPicPr>
          <p:cNvPr id="127" name="Google Shape;127;g24a35242cf0_0_0"/>
          <p:cNvPicPr preferRelativeResize="0"/>
          <p:nvPr/>
        </p:nvPicPr>
        <p:blipFill>
          <a:blip r:embed="rId10">
            <a:alphaModFix/>
          </a:blip>
          <a:stretch>
            <a:fillRect/>
          </a:stretch>
        </p:blipFill>
        <p:spPr>
          <a:xfrm>
            <a:off x="8891380" y="5141641"/>
            <a:ext cx="794546" cy="731909"/>
          </a:xfrm>
          <a:prstGeom prst="rect">
            <a:avLst/>
          </a:prstGeom>
          <a:noFill/>
          <a:ln>
            <a:noFill/>
          </a:ln>
        </p:spPr>
      </p:pic>
      <p:pic>
        <p:nvPicPr>
          <p:cNvPr id="128" name="Google Shape;128;g24a35242cf0_0_0"/>
          <p:cNvPicPr preferRelativeResize="0"/>
          <p:nvPr/>
        </p:nvPicPr>
        <p:blipFill>
          <a:blip r:embed="rId11">
            <a:alphaModFix/>
          </a:blip>
          <a:stretch>
            <a:fillRect/>
          </a:stretch>
        </p:blipFill>
        <p:spPr>
          <a:xfrm>
            <a:off x="6933249" y="5213574"/>
            <a:ext cx="584925" cy="538824"/>
          </a:xfrm>
          <a:prstGeom prst="rect">
            <a:avLst/>
          </a:prstGeom>
          <a:noFill/>
          <a:ln>
            <a:noFill/>
          </a:ln>
        </p:spPr>
      </p:pic>
      <p:sp>
        <p:nvSpPr>
          <p:cNvPr id="129" name="Google Shape;129;g24a35242cf0_0_0"/>
          <p:cNvSpPr txBox="1"/>
          <p:nvPr/>
        </p:nvSpPr>
        <p:spPr>
          <a:xfrm>
            <a:off x="1521575" y="3986338"/>
            <a:ext cx="94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Script to generate token</a:t>
            </a:r>
            <a:endParaRPr>
              <a:latin typeface="Twentieth Century"/>
              <a:ea typeface="Twentieth Century"/>
              <a:cs typeface="Twentieth Century"/>
              <a:sym typeface="Twentieth Century"/>
            </a:endParaRPr>
          </a:p>
        </p:txBody>
      </p:sp>
      <p:sp>
        <p:nvSpPr>
          <p:cNvPr id="130" name="Google Shape;130;g24a35242cf0_0_0"/>
          <p:cNvSpPr txBox="1"/>
          <p:nvPr/>
        </p:nvSpPr>
        <p:spPr>
          <a:xfrm>
            <a:off x="3186925" y="4031600"/>
            <a:ext cx="11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Token generated</a:t>
            </a:r>
            <a:endParaRPr>
              <a:latin typeface="Twentieth Century"/>
              <a:ea typeface="Twentieth Century"/>
              <a:cs typeface="Twentieth Century"/>
              <a:sym typeface="Twentieth Century"/>
            </a:endParaRPr>
          </a:p>
        </p:txBody>
      </p:sp>
      <p:pic>
        <p:nvPicPr>
          <p:cNvPr id="131" name="Google Shape;131;g24a35242cf0_0_0"/>
          <p:cNvPicPr preferRelativeResize="0"/>
          <p:nvPr/>
        </p:nvPicPr>
        <p:blipFill>
          <a:blip r:embed="rId12">
            <a:alphaModFix/>
          </a:blip>
          <a:stretch>
            <a:fillRect/>
          </a:stretch>
        </p:blipFill>
        <p:spPr>
          <a:xfrm>
            <a:off x="6600702" y="2136838"/>
            <a:ext cx="685150" cy="388833"/>
          </a:xfrm>
          <a:prstGeom prst="rect">
            <a:avLst/>
          </a:prstGeom>
          <a:noFill/>
          <a:ln>
            <a:noFill/>
          </a:ln>
        </p:spPr>
      </p:pic>
      <p:sp>
        <p:nvSpPr>
          <p:cNvPr id="132" name="Google Shape;132;g24a35242cf0_0_0"/>
          <p:cNvSpPr txBox="1"/>
          <p:nvPr/>
        </p:nvSpPr>
        <p:spPr>
          <a:xfrm>
            <a:off x="5157038" y="4202025"/>
            <a:ext cx="11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Obtain Credentials</a:t>
            </a:r>
            <a:endParaRPr>
              <a:latin typeface="Twentieth Century"/>
              <a:ea typeface="Twentieth Century"/>
              <a:cs typeface="Twentieth Century"/>
              <a:sym typeface="Twentieth Century"/>
            </a:endParaRPr>
          </a:p>
        </p:txBody>
      </p:sp>
      <p:sp>
        <p:nvSpPr>
          <p:cNvPr id="133" name="Google Shape;133;g24a35242cf0_0_0"/>
          <p:cNvSpPr txBox="1"/>
          <p:nvPr/>
        </p:nvSpPr>
        <p:spPr>
          <a:xfrm>
            <a:off x="6383625" y="2583463"/>
            <a:ext cx="11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Access Data</a:t>
            </a:r>
            <a:endParaRPr>
              <a:latin typeface="Twentieth Century"/>
              <a:ea typeface="Twentieth Century"/>
              <a:cs typeface="Twentieth Century"/>
              <a:sym typeface="Twentieth Century"/>
            </a:endParaRPr>
          </a:p>
        </p:txBody>
      </p:sp>
      <p:sp>
        <p:nvSpPr>
          <p:cNvPr id="134" name="Google Shape;134;g24a35242cf0_0_0"/>
          <p:cNvSpPr txBox="1"/>
          <p:nvPr/>
        </p:nvSpPr>
        <p:spPr>
          <a:xfrm>
            <a:off x="8457713" y="2526938"/>
            <a:ext cx="111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Get list of tools to be returned</a:t>
            </a:r>
            <a:endParaRPr>
              <a:latin typeface="Twentieth Century"/>
              <a:ea typeface="Twentieth Century"/>
              <a:cs typeface="Twentieth Century"/>
              <a:sym typeface="Twentieth Century"/>
            </a:endParaRPr>
          </a:p>
        </p:txBody>
      </p:sp>
      <p:sp>
        <p:nvSpPr>
          <p:cNvPr id="135" name="Google Shape;135;g24a35242cf0_0_0"/>
          <p:cNvSpPr txBox="1"/>
          <p:nvPr/>
        </p:nvSpPr>
        <p:spPr>
          <a:xfrm>
            <a:off x="9685913" y="4169763"/>
            <a:ext cx="11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Create list of User emails</a:t>
            </a:r>
            <a:endParaRPr>
              <a:latin typeface="Twentieth Century"/>
              <a:ea typeface="Twentieth Century"/>
              <a:cs typeface="Twentieth Century"/>
              <a:sym typeface="Twentieth Century"/>
            </a:endParaRPr>
          </a:p>
        </p:txBody>
      </p:sp>
      <p:sp>
        <p:nvSpPr>
          <p:cNvPr id="136" name="Google Shape;136;g24a35242cf0_0_0"/>
          <p:cNvSpPr txBox="1"/>
          <p:nvPr/>
        </p:nvSpPr>
        <p:spPr>
          <a:xfrm>
            <a:off x="8729003" y="5774250"/>
            <a:ext cx="134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Send email with list of Tools to be returned</a:t>
            </a:r>
            <a:endParaRPr>
              <a:latin typeface="Twentieth Century"/>
              <a:ea typeface="Twentieth Century"/>
              <a:cs typeface="Twentieth Century"/>
              <a:sym typeface="Twentieth Century"/>
            </a:endParaRPr>
          </a:p>
        </p:txBody>
      </p:sp>
      <p:sp>
        <p:nvSpPr>
          <p:cNvPr id="137" name="Google Shape;137;g24a35242cf0_0_0"/>
          <p:cNvSpPr txBox="1"/>
          <p:nvPr/>
        </p:nvSpPr>
        <p:spPr>
          <a:xfrm>
            <a:off x="6666050" y="5795788"/>
            <a:ext cx="111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Log error or success message</a:t>
            </a:r>
            <a:endParaRPr>
              <a:latin typeface="Twentieth Century"/>
              <a:ea typeface="Twentieth Century"/>
              <a:cs typeface="Twentieth Century"/>
              <a:sym typeface="Twentieth Century"/>
            </a:endParaRPr>
          </a:p>
        </p:txBody>
      </p:sp>
      <p:sp>
        <p:nvSpPr>
          <p:cNvPr id="138" name="Google Shape;138;g24a35242cf0_0_0"/>
          <p:cNvSpPr/>
          <p:nvPr/>
        </p:nvSpPr>
        <p:spPr>
          <a:xfrm>
            <a:off x="7702175" y="2263300"/>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4a35242cf0_0_0"/>
          <p:cNvSpPr/>
          <p:nvPr/>
        </p:nvSpPr>
        <p:spPr>
          <a:xfrm rot="2432824">
            <a:off x="9715141" y="2779703"/>
            <a:ext cx="412569" cy="242355"/>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4a35242cf0_0_0"/>
          <p:cNvSpPr/>
          <p:nvPr/>
        </p:nvSpPr>
        <p:spPr>
          <a:xfrm rot="-2700000">
            <a:off x="5926728" y="3074412"/>
            <a:ext cx="412385" cy="242255"/>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4a35242cf0_0_0"/>
          <p:cNvSpPr/>
          <p:nvPr/>
        </p:nvSpPr>
        <p:spPr>
          <a:xfrm rot="10800000">
            <a:off x="7998800" y="5752400"/>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4a35242cf0_0_0"/>
          <p:cNvSpPr/>
          <p:nvPr/>
        </p:nvSpPr>
        <p:spPr>
          <a:xfrm rot="7362461">
            <a:off x="10081406" y="4972258"/>
            <a:ext cx="412508" cy="242494"/>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4a35242cf0_0_0"/>
          <p:cNvSpPr/>
          <p:nvPr/>
        </p:nvSpPr>
        <p:spPr>
          <a:xfrm>
            <a:off x="3639250" y="2432275"/>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4a35242cf0_0_0"/>
          <p:cNvSpPr/>
          <p:nvPr/>
        </p:nvSpPr>
        <p:spPr>
          <a:xfrm>
            <a:off x="2644500" y="4055463"/>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4a35242cf0_0_0"/>
          <p:cNvSpPr/>
          <p:nvPr/>
        </p:nvSpPr>
        <p:spPr>
          <a:xfrm>
            <a:off x="4436150" y="4055463"/>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4a35242cf0_0_0"/>
          <p:cNvSpPr/>
          <p:nvPr/>
        </p:nvSpPr>
        <p:spPr>
          <a:xfrm>
            <a:off x="5520013" y="2432275"/>
            <a:ext cx="412500" cy="2424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4a35242cf0_0_0"/>
          <p:cNvSpPr/>
          <p:nvPr/>
        </p:nvSpPr>
        <p:spPr>
          <a:xfrm>
            <a:off x="2462400" y="2059075"/>
            <a:ext cx="1065300" cy="98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4a35242cf0_0_0"/>
          <p:cNvSpPr/>
          <p:nvPr/>
        </p:nvSpPr>
        <p:spPr>
          <a:xfrm>
            <a:off x="4163300" y="2059075"/>
            <a:ext cx="1065300" cy="98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4a35242cf0_0_0"/>
          <p:cNvSpPr/>
          <p:nvPr/>
        </p:nvSpPr>
        <p:spPr>
          <a:xfrm>
            <a:off x="6432100" y="2059075"/>
            <a:ext cx="1065300" cy="98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4a35242cf0_0_0"/>
          <p:cNvSpPr/>
          <p:nvPr/>
        </p:nvSpPr>
        <p:spPr>
          <a:xfrm>
            <a:off x="1386775" y="3682263"/>
            <a:ext cx="1065300" cy="1042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g24a35242cf0_0_0"/>
          <p:cNvSpPr/>
          <p:nvPr/>
        </p:nvSpPr>
        <p:spPr>
          <a:xfrm>
            <a:off x="3213925" y="3682263"/>
            <a:ext cx="1065300" cy="98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4a35242cf0_0_0"/>
          <p:cNvSpPr/>
          <p:nvPr/>
        </p:nvSpPr>
        <p:spPr>
          <a:xfrm>
            <a:off x="5041075" y="3682263"/>
            <a:ext cx="1065300" cy="1042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4a35242cf0_0_0"/>
          <p:cNvSpPr/>
          <p:nvPr/>
        </p:nvSpPr>
        <p:spPr>
          <a:xfrm>
            <a:off x="8389025" y="1950475"/>
            <a:ext cx="1065300" cy="134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4a35242cf0_0_0"/>
          <p:cNvSpPr/>
          <p:nvPr/>
        </p:nvSpPr>
        <p:spPr>
          <a:xfrm>
            <a:off x="9712925" y="3324505"/>
            <a:ext cx="1065300" cy="14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4a35242cf0_0_0"/>
          <p:cNvSpPr/>
          <p:nvPr/>
        </p:nvSpPr>
        <p:spPr>
          <a:xfrm>
            <a:off x="6720050" y="5163200"/>
            <a:ext cx="1065300" cy="14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4a35242cf0_0_0"/>
          <p:cNvSpPr/>
          <p:nvPr/>
        </p:nvSpPr>
        <p:spPr>
          <a:xfrm>
            <a:off x="8729000" y="5194800"/>
            <a:ext cx="1270200" cy="134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4a35242cf0_0_0"/>
          <p:cNvSpPr/>
          <p:nvPr/>
        </p:nvSpPr>
        <p:spPr>
          <a:xfrm>
            <a:off x="6720050" y="3443900"/>
            <a:ext cx="2171400" cy="1401900"/>
          </a:xfrm>
          <a:prstGeom prst="ellipse">
            <a:avLst/>
          </a:prstGeom>
          <a:solidFill>
            <a:srgbClr val="FFF2CC"/>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t>12:00 PM</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4a35242cf0_0_447"/>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Overview </a:t>
            </a:r>
            <a:endParaRPr/>
          </a:p>
        </p:txBody>
      </p:sp>
      <p:sp>
        <p:nvSpPr>
          <p:cNvPr id="163" name="Google Shape;163;g24a35242cf0_0_447"/>
          <p:cNvSpPr txBox="1"/>
          <p:nvPr>
            <p:ph idx="1" type="body"/>
          </p:nvPr>
        </p:nvSpPr>
        <p:spPr>
          <a:xfrm>
            <a:off x="1024128" y="2084925"/>
            <a:ext cx="9720000" cy="4023300"/>
          </a:xfrm>
          <a:prstGeom prst="rect">
            <a:avLst/>
          </a:prstGeom>
        </p:spPr>
        <p:txBody>
          <a:bodyPr anchorCtr="0" anchor="t" bIns="45700" lIns="45700" spcFirstLastPara="1" rIns="45700" wrap="square" tIns="45700">
            <a:normAutofit/>
          </a:bodyPr>
          <a:lstStyle/>
          <a:p>
            <a:pPr indent="-342900" lvl="0" marL="457200" rtl="0" algn="l">
              <a:spcBef>
                <a:spcPts val="1200"/>
              </a:spcBef>
              <a:spcAft>
                <a:spcPts val="0"/>
              </a:spcAft>
              <a:buSzPts val="1800"/>
              <a:buAutoNum type="arabicPeriod"/>
            </a:pPr>
            <a:r>
              <a:rPr lang="en-US"/>
              <a:t>Define scope, sheet ID and range.</a:t>
            </a:r>
            <a:endParaRPr/>
          </a:p>
          <a:p>
            <a:pPr indent="-342900" lvl="0" marL="457200" rtl="0" algn="l">
              <a:spcBef>
                <a:spcPts val="0"/>
              </a:spcBef>
              <a:spcAft>
                <a:spcPts val="0"/>
              </a:spcAft>
              <a:buSzPts val="1800"/>
              <a:buAutoNum type="arabicPeriod"/>
            </a:pPr>
            <a:r>
              <a:rPr lang="en-US"/>
              <a:t>Define method to draft and send emails.</a:t>
            </a:r>
            <a:endParaRPr/>
          </a:p>
          <a:p>
            <a:pPr indent="-342900" lvl="0" marL="457200" rtl="0" algn="l">
              <a:spcBef>
                <a:spcPts val="0"/>
              </a:spcBef>
              <a:spcAft>
                <a:spcPts val="0"/>
              </a:spcAft>
              <a:buSzPts val="1800"/>
              <a:buAutoNum type="arabicPeriod"/>
            </a:pPr>
            <a:r>
              <a:rPr lang="en-US"/>
              <a:t>Define the main method.</a:t>
            </a:r>
            <a:endParaRPr/>
          </a:p>
          <a:p>
            <a:pPr indent="-342900" lvl="0" marL="457200" rtl="0" algn="l">
              <a:spcBef>
                <a:spcPts val="0"/>
              </a:spcBef>
              <a:spcAft>
                <a:spcPts val="0"/>
              </a:spcAft>
              <a:buSzPts val="1800"/>
              <a:buAutoNum type="arabicPeriod"/>
            </a:pPr>
            <a:r>
              <a:rPr lang="en-US"/>
              <a:t>Open the log file if it exists or create a new log file.</a:t>
            </a:r>
            <a:endParaRPr/>
          </a:p>
          <a:p>
            <a:pPr indent="-342900" lvl="0" marL="457200" rtl="0" algn="l">
              <a:spcBef>
                <a:spcPts val="0"/>
              </a:spcBef>
              <a:spcAft>
                <a:spcPts val="0"/>
              </a:spcAft>
              <a:buSzPts val="1800"/>
              <a:buAutoNum type="arabicPeriod"/>
            </a:pPr>
            <a:r>
              <a:rPr lang="en-US"/>
              <a:t>Get the credentials from token if exists already or generate a token.</a:t>
            </a:r>
            <a:endParaRPr/>
          </a:p>
          <a:p>
            <a:pPr indent="-342900" lvl="0" marL="457200" rtl="0" algn="l">
              <a:spcBef>
                <a:spcPts val="0"/>
              </a:spcBef>
              <a:spcAft>
                <a:spcPts val="0"/>
              </a:spcAft>
              <a:buSzPts val="1800"/>
              <a:buAutoNum type="arabicPeriod"/>
            </a:pPr>
            <a:r>
              <a:rPr lang="en-US"/>
              <a:t>Upon successful validation, use the sheets service to get data from the google forms response.</a:t>
            </a:r>
            <a:endParaRPr/>
          </a:p>
          <a:p>
            <a:pPr indent="-342900" lvl="0" marL="457200" rtl="0" algn="l">
              <a:spcBef>
                <a:spcPts val="0"/>
              </a:spcBef>
              <a:spcAft>
                <a:spcPts val="0"/>
              </a:spcAft>
              <a:buSzPts val="1800"/>
              <a:buAutoNum type="arabicPeriod"/>
            </a:pPr>
            <a:r>
              <a:rPr lang="en-US"/>
              <a:t>Generate a list of all users based on the logic - “</a:t>
            </a:r>
            <a:r>
              <a:rPr i="1" lang="en-US"/>
              <a:t>whose approx. return date lies in the next 2 days from today or the approx. return date is 28 days from the date of issue</a:t>
            </a:r>
            <a:r>
              <a:rPr lang="en-US"/>
              <a:t>”.</a:t>
            </a:r>
            <a:endParaRPr/>
          </a:p>
          <a:p>
            <a:pPr indent="-342900" lvl="0" marL="457200" rtl="0" algn="l">
              <a:spcBef>
                <a:spcPts val="0"/>
              </a:spcBef>
              <a:spcAft>
                <a:spcPts val="0"/>
              </a:spcAft>
              <a:buSzPts val="1800"/>
              <a:buAutoNum type="arabicPeriod"/>
            </a:pPr>
            <a:r>
              <a:rPr lang="en-US"/>
              <a:t>Get list of tools for each user.</a:t>
            </a:r>
            <a:endParaRPr/>
          </a:p>
          <a:p>
            <a:pPr indent="-342900" lvl="0" marL="457200" rtl="0" algn="l">
              <a:spcBef>
                <a:spcPts val="0"/>
              </a:spcBef>
              <a:spcAft>
                <a:spcPts val="0"/>
              </a:spcAft>
              <a:buSzPts val="1800"/>
              <a:buAutoNum type="arabicPeriod"/>
            </a:pPr>
            <a:r>
              <a:rPr lang="en-US"/>
              <a:t>Send mail using step 2.</a:t>
            </a:r>
            <a:endParaRPr/>
          </a:p>
          <a:p>
            <a:pPr indent="-342900" lvl="0" marL="457200" rtl="0" algn="l">
              <a:spcBef>
                <a:spcPts val="0"/>
              </a:spcBef>
              <a:spcAft>
                <a:spcPts val="0"/>
              </a:spcAft>
              <a:buSzPts val="1800"/>
              <a:buAutoNum type="arabicPeriod"/>
            </a:pPr>
            <a:r>
              <a:rPr lang="en-US"/>
              <a:t>Log successful execution or any errors encountered.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4a35242cf0_0_452"/>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Common errors and Debugging</a:t>
            </a:r>
            <a:endParaRPr/>
          </a:p>
        </p:txBody>
      </p:sp>
      <p:sp>
        <p:nvSpPr>
          <p:cNvPr id="169" name="Google Shape;169;g24a35242cf0_0_452"/>
          <p:cNvSpPr txBox="1"/>
          <p:nvPr>
            <p:ph idx="1" type="body"/>
          </p:nvPr>
        </p:nvSpPr>
        <p:spPr>
          <a:xfrm>
            <a:off x="1024125" y="2084925"/>
            <a:ext cx="9720000" cy="4596900"/>
          </a:xfrm>
          <a:prstGeom prst="rect">
            <a:avLst/>
          </a:prstGeom>
        </p:spPr>
        <p:txBody>
          <a:bodyPr anchorCtr="0" anchor="t" bIns="45700" lIns="45700" spcFirstLastPara="1" rIns="45700" wrap="square" tIns="45700">
            <a:normAutofit lnSpcReduction="10000"/>
          </a:bodyPr>
          <a:lstStyle/>
          <a:p>
            <a:pPr indent="0" lvl="0" marL="0" rtl="0" algn="just">
              <a:spcBef>
                <a:spcPts val="1200"/>
              </a:spcBef>
              <a:spcAft>
                <a:spcPts val="0"/>
              </a:spcAft>
              <a:buNone/>
            </a:pPr>
            <a:r>
              <a:rPr lang="en-US"/>
              <a:t>There are a number of network/token/data based errors that can occur in this automation. A few of them are as mentioned below -</a:t>
            </a:r>
            <a:endParaRPr/>
          </a:p>
          <a:p>
            <a:pPr indent="-342900" lvl="0" marL="457200" rtl="0" algn="just">
              <a:spcBef>
                <a:spcPts val="1200"/>
              </a:spcBef>
              <a:spcAft>
                <a:spcPts val="0"/>
              </a:spcAft>
              <a:buSzPts val="1800"/>
              <a:buAutoNum type="arabicPeriod"/>
            </a:pPr>
            <a:r>
              <a:rPr lang="en-US"/>
              <a:t>Network - The system should have active connection to internet. Also, the gmail account being used should be active.</a:t>
            </a:r>
            <a:endParaRPr/>
          </a:p>
          <a:p>
            <a:pPr indent="-342900" lvl="0" marL="457200" rtl="0" algn="just">
              <a:spcBef>
                <a:spcPts val="0"/>
              </a:spcBef>
              <a:spcAft>
                <a:spcPts val="0"/>
              </a:spcAft>
              <a:buSzPts val="1800"/>
              <a:buAutoNum type="arabicPeriod"/>
            </a:pPr>
            <a:r>
              <a:rPr lang="en-US"/>
              <a:t>Token - The token has an expiry date of 7 days from the date being generated on. Hence, token needs to be regenerated every week.</a:t>
            </a:r>
            <a:endParaRPr/>
          </a:p>
          <a:p>
            <a:pPr indent="-342900" lvl="0" marL="457200" rtl="0" algn="just">
              <a:spcBef>
                <a:spcPts val="0"/>
              </a:spcBef>
              <a:spcAft>
                <a:spcPts val="0"/>
              </a:spcAft>
              <a:buSzPts val="1800"/>
              <a:buAutoNum type="arabicPeriod"/>
            </a:pPr>
            <a:r>
              <a:rPr lang="en-US"/>
              <a:t>Data - The data used involves a lot of date formats. Hence, avoid manual addition/removal of data. Incase of these errors, make sure column 1 and 10 in the excel sheet are in the format of “MM</a:t>
            </a:r>
            <a:r>
              <a:rPr lang="en-US"/>
              <a:t>/DD/YYYY HH:MM:SS</a:t>
            </a:r>
            <a:r>
              <a:rPr lang="en-US"/>
              <a:t>” and “</a:t>
            </a:r>
            <a:r>
              <a:rPr lang="en-US"/>
              <a:t>MM/DD/YYYY</a:t>
            </a:r>
            <a:r>
              <a:rPr lang="en-US"/>
              <a:t>” respectively.</a:t>
            </a:r>
            <a:endParaRPr/>
          </a:p>
          <a:p>
            <a:pPr indent="0" lvl="0" marL="457200" rtl="0" algn="just">
              <a:spcBef>
                <a:spcPts val="1200"/>
              </a:spcBef>
              <a:spcAft>
                <a:spcPts val="0"/>
              </a:spcAft>
              <a:buNone/>
            </a:pPr>
            <a:r>
              <a:t/>
            </a:r>
            <a:endParaRPr/>
          </a:p>
          <a:p>
            <a:pPr indent="0" lvl="0" marL="0" rtl="0" algn="just">
              <a:spcBef>
                <a:spcPts val="1200"/>
              </a:spcBef>
              <a:spcAft>
                <a:spcPts val="0"/>
              </a:spcAft>
              <a:buNone/>
            </a:pPr>
            <a:r>
              <a:rPr lang="en-US" u="sng"/>
              <a:t>Note</a:t>
            </a:r>
            <a:r>
              <a:rPr lang="en-US"/>
              <a:t> - Update of “Actual Return date” should be done manually by staff to avoid spamming users even after return of tools.</a:t>
            </a:r>
            <a:endParaRPr/>
          </a:p>
          <a:p>
            <a:pPr indent="0" lvl="0" marL="0" rtl="0" algn="just">
              <a:spcBef>
                <a:spcPts val="1200"/>
              </a:spcBef>
              <a:spcAft>
                <a:spcPts val="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4a35242cf0_0_459"/>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Weekly Maintenance</a:t>
            </a:r>
            <a:endParaRPr/>
          </a:p>
        </p:txBody>
      </p:sp>
      <p:sp>
        <p:nvSpPr>
          <p:cNvPr id="175" name="Google Shape;175;g24a35242cf0_0_459"/>
          <p:cNvSpPr txBox="1"/>
          <p:nvPr>
            <p:ph idx="1" type="body"/>
          </p:nvPr>
        </p:nvSpPr>
        <p:spPr>
          <a:xfrm>
            <a:off x="1024128" y="2018325"/>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0"/>
              </a:spcAft>
              <a:buNone/>
            </a:pPr>
            <a:r>
              <a:rPr lang="en-US"/>
              <a:t>There are various maintenance tasks that need to be carried out throughout the week.</a:t>
            </a:r>
            <a:endParaRPr/>
          </a:p>
          <a:p>
            <a:pPr indent="-342900" lvl="0" marL="457200" rtl="0" algn="just">
              <a:spcBef>
                <a:spcPts val="1200"/>
              </a:spcBef>
              <a:spcAft>
                <a:spcPts val="0"/>
              </a:spcAft>
              <a:buSzPts val="1800"/>
              <a:buAutoNum type="arabicPeriod"/>
            </a:pPr>
            <a:r>
              <a:rPr lang="en-US"/>
              <a:t>Token regeneration - This needs to be done every week on Tuesday before 12:00 PM. To do this, just run a windows script “Tool Issue” on desktop. A new token file should be created in the location shown below -</a:t>
            </a:r>
            <a:endParaRPr/>
          </a:p>
          <a:p>
            <a:pPr indent="0" lvl="0" marL="457200" rtl="0" algn="l">
              <a:spcBef>
                <a:spcPts val="1200"/>
              </a:spcBef>
              <a:spcAft>
                <a:spcPts val="0"/>
              </a:spcAft>
              <a:buNone/>
            </a:pPr>
            <a:r>
              <a:rPr lang="en-US"/>
              <a:t> </a:t>
            </a:r>
            <a:endParaRPr/>
          </a:p>
          <a:p>
            <a:pPr indent="0" lvl="0" marL="457200" rtl="0" algn="l">
              <a:spcBef>
                <a:spcPts val="1200"/>
              </a:spcBef>
              <a:spcAft>
                <a:spcPts val="200"/>
              </a:spcAft>
              <a:buNone/>
            </a:pPr>
            <a:r>
              <a:t/>
            </a:r>
            <a:endParaRPr/>
          </a:p>
        </p:txBody>
      </p:sp>
      <p:pic>
        <p:nvPicPr>
          <p:cNvPr id="176" name="Google Shape;176;g24a35242cf0_0_459"/>
          <p:cNvPicPr preferRelativeResize="0"/>
          <p:nvPr/>
        </p:nvPicPr>
        <p:blipFill>
          <a:blip r:embed="rId3">
            <a:alphaModFix/>
          </a:blip>
          <a:stretch>
            <a:fillRect/>
          </a:stretch>
        </p:blipFill>
        <p:spPr>
          <a:xfrm>
            <a:off x="3124950" y="3520800"/>
            <a:ext cx="6307374" cy="2698950"/>
          </a:xfrm>
          <a:prstGeom prst="rect">
            <a:avLst/>
          </a:prstGeom>
          <a:noFill/>
          <a:ln>
            <a:noFill/>
          </a:ln>
          <a:effectLst>
            <a:outerShdw blurRad="57150" rotWithShape="0" algn="bl" dir="5400000" dist="762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4a35242cf0_0_466"/>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Weekly Maintenance</a:t>
            </a:r>
            <a:endParaRPr/>
          </a:p>
        </p:txBody>
      </p:sp>
      <p:sp>
        <p:nvSpPr>
          <p:cNvPr id="182" name="Google Shape;182;g24a35242cf0_0_466"/>
          <p:cNvSpPr txBox="1"/>
          <p:nvPr>
            <p:ph idx="1" type="body"/>
          </p:nvPr>
        </p:nvSpPr>
        <p:spPr>
          <a:xfrm>
            <a:off x="1024128" y="2018325"/>
            <a:ext cx="9720000" cy="4023300"/>
          </a:xfrm>
          <a:prstGeom prst="rect">
            <a:avLst/>
          </a:prstGeom>
        </p:spPr>
        <p:txBody>
          <a:bodyPr anchorCtr="0" anchor="t" bIns="45700" lIns="45700" spcFirstLastPara="1" rIns="45700" wrap="square" tIns="45700">
            <a:normAutofit/>
          </a:bodyPr>
          <a:lstStyle/>
          <a:p>
            <a:pPr indent="0" lvl="0" marL="0" rtl="0" algn="just">
              <a:spcBef>
                <a:spcPts val="1200"/>
              </a:spcBef>
              <a:spcAft>
                <a:spcPts val="0"/>
              </a:spcAft>
              <a:buNone/>
            </a:pPr>
            <a:r>
              <a:rPr lang="en-US">
                <a:solidFill>
                  <a:schemeClr val="accent1"/>
                </a:solidFill>
              </a:rPr>
              <a:t>2.	</a:t>
            </a:r>
            <a:r>
              <a:rPr lang="en-US"/>
              <a:t>Respond to email </a:t>
            </a:r>
            <a:r>
              <a:rPr lang="en-US"/>
              <a:t>queries</a:t>
            </a:r>
            <a:r>
              <a:rPr lang="en-US"/>
              <a:t> - sometimes users reply with concerns and extension in return dates. These need to be manually updated in the excel if the request is genuine.</a:t>
            </a:r>
            <a:endParaRPr/>
          </a:p>
          <a:p>
            <a:pPr indent="0" lvl="0" marL="0" rtl="0" algn="just">
              <a:spcBef>
                <a:spcPts val="1200"/>
              </a:spcBef>
              <a:spcAft>
                <a:spcPts val="200"/>
              </a:spcAft>
              <a:buNone/>
            </a:pPr>
            <a:r>
              <a:rPr lang="en-US">
                <a:solidFill>
                  <a:schemeClr val="accent1"/>
                </a:solidFill>
              </a:rPr>
              <a:t>3.</a:t>
            </a:r>
            <a:r>
              <a:rPr lang="en-US"/>
              <a:t>	</a:t>
            </a:r>
            <a:r>
              <a:rPr lang="en-US"/>
              <a:t>Regular Log file check - It is essential to check the automation ran successfully every day. This can be done by opening the log file generated under the same file location where the token exists and checking date wise execution message.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2023-05-24T06:26:22Z</dcterms:created>
  <dc:creator>IITGN</dc:creator>
</cp:coreProperties>
</file>