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9" d="100"/>
          <a:sy n="69" d="100"/>
        </p:scale>
        <p:origin x="120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hsirjan/PneumoniaMNISTIsh" TargetMode="External"/><Relationship Id="rId2" Type="http://schemas.openxmlformats.org/officeDocument/2006/relationships/hyperlink" Target="mailto:ishsirjanchandokiskc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rijulshr/pneumoniamnist/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vgsilh.com/image/394180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E9070-8520-E40B-EDA9-EF6A442CE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PneumoniaMNISTIsh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B0B2F-FD72-5FF2-749E-C9B8B1DE4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40" y="2872509"/>
            <a:ext cx="4550664" cy="38757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Assignment by Ishsirjan Kaur Chandok</a:t>
            </a:r>
          </a:p>
          <a:p>
            <a:pPr marL="0" indent="0">
              <a:buNone/>
            </a:pPr>
            <a:r>
              <a:rPr lang="en-US" sz="1800" dirty="0"/>
              <a:t> MTech at IIT Hyderabad 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ishsirjanchandokiskc@gmail.com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+91 7987106408 </a:t>
            </a:r>
            <a:r>
              <a:rPr lang="en-US" sz="1800" dirty="0">
                <a:hlinkClick r:id="rId3"/>
              </a:rPr>
              <a:t>https://github.com/Ishsirjan/PneumoniaMNISTIsh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9B7ADB-C22C-ED98-A9B7-1E09DFDE27E5}"/>
              </a:ext>
            </a:extLst>
          </p:cNvPr>
          <p:cNvSpPr txBox="1">
            <a:spLocks/>
          </p:cNvSpPr>
          <p:nvPr/>
        </p:nvSpPr>
        <p:spPr>
          <a:xfrm>
            <a:off x="192024" y="2332037"/>
            <a:ext cx="455066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800" dirty="0"/>
          </a:p>
          <a:p>
            <a:pPr marL="0" indent="0">
              <a:buFont typeface="Arial"/>
              <a:buNone/>
            </a:pPr>
            <a:endParaRPr lang="en-US" sz="1800" dirty="0"/>
          </a:p>
          <a:p>
            <a:pPr marL="0" indent="0">
              <a:buFont typeface="Arial"/>
              <a:buNone/>
            </a:pPr>
            <a:endParaRPr lang="en-US" sz="1800" dirty="0"/>
          </a:p>
          <a:p>
            <a:pPr marL="0" indent="0">
              <a:buFont typeface="Arial"/>
              <a:buNone/>
            </a:pPr>
            <a:endParaRPr lang="en-US" sz="1800" dirty="0"/>
          </a:p>
          <a:p>
            <a:pPr marL="0" indent="0">
              <a:buFont typeface="Arial"/>
              <a:buNone/>
            </a:pPr>
            <a:endParaRPr lang="en-US" sz="1800" dirty="0"/>
          </a:p>
          <a:p>
            <a:pPr marL="0" indent="0">
              <a:buFont typeface="Arial"/>
              <a:buNone/>
            </a:pPr>
            <a:endParaRPr lang="en-US" sz="1800" dirty="0"/>
          </a:p>
          <a:p>
            <a:pPr marL="0" indent="0">
              <a:buFont typeface="Arial"/>
              <a:buNone/>
            </a:pPr>
            <a:r>
              <a:rPr lang="en-US" sz="1800" dirty="0"/>
              <a:t>For Project Research Scientist position , titled An</a:t>
            </a:r>
            <a:r>
              <a:rPr lang="en-US" sz="1800" b="1" dirty="0">
                <a:solidFill>
                  <a:srgbClr val="202124"/>
                </a:solidFill>
                <a:latin typeface="Roboto" panose="02000000000000000000" pitchFamily="2" charset="0"/>
              </a:rPr>
              <a:t> endoscopic ultrasound image-based Prediction and Risk Observation System for chronic Pancreatitis Evaluation using Convolutional neural network Technique (PROSPECT)” </a:t>
            </a:r>
            <a:r>
              <a:rPr lang="en-US" sz="1800" dirty="0">
                <a:solidFill>
                  <a:srgbClr val="202124"/>
                </a:solidFill>
                <a:latin typeface="Roboto" panose="02000000000000000000" pitchFamily="2" charset="0"/>
              </a:rPr>
              <a:t>under </a:t>
            </a:r>
            <a:r>
              <a:rPr lang="en-US" sz="1800" b="1" dirty="0">
                <a:solidFill>
                  <a:srgbClr val="202124"/>
                </a:solidFill>
                <a:latin typeface="Roboto" panose="02000000000000000000" pitchFamily="2" charset="0"/>
              </a:rPr>
              <a:t>Dr. Kamal Kishore </a:t>
            </a:r>
            <a:r>
              <a:rPr lang="en-US" sz="1800" dirty="0">
                <a:solidFill>
                  <a:srgbClr val="202124"/>
                </a:solidFill>
                <a:latin typeface="Roboto" panose="02000000000000000000" pitchFamily="2" charset="0"/>
              </a:rPr>
              <a:t> </a:t>
            </a:r>
            <a:r>
              <a:rPr lang="en-US" sz="1800" b="1" dirty="0">
                <a:solidFill>
                  <a:srgbClr val="202124"/>
                </a:solidFill>
                <a:latin typeface="Roboto" panose="02000000000000000000" pitchFamily="2" charset="0"/>
              </a:rPr>
              <a:t>Department of Biostatistics</a:t>
            </a:r>
            <a:r>
              <a:rPr lang="en-US" sz="1800" dirty="0">
                <a:solidFill>
                  <a:srgbClr val="202124"/>
                </a:solidFill>
                <a:latin typeface="Roboto" panose="02000000000000000000" pitchFamily="2" charset="0"/>
              </a:rPr>
              <a:t>, Nehru Hospital, PGIMER-Chandigarh.</a:t>
            </a: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6B52FE-8E76-B95B-31D1-B74B07E36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3610" y="1492154"/>
            <a:ext cx="2876951" cy="25276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EB7F17-147C-65AD-E97D-E501C033FB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492154"/>
            <a:ext cx="2924583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45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Problem Statement &amp;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036" y="1849582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dirty="0"/>
              <a:t>• Detect pneumonia in chest X-rays using deep learning.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• Dataset: </a:t>
            </a:r>
            <a:r>
              <a:rPr dirty="0">
                <a:hlinkClick r:id="rId2"/>
              </a:rPr>
              <a:t>PneumoniaMNIST (28x28 grayscale images).</a:t>
            </a:r>
            <a:br>
              <a:rPr dirty="0"/>
            </a:br>
            <a:endParaRPr dirty="0"/>
          </a:p>
          <a:p>
            <a:pPr marL="0" indent="0">
              <a:buNone/>
            </a:pPr>
            <a:r>
              <a:rPr dirty="0"/>
              <a:t>• Challenge: Subtle features and class imbalance.</a:t>
            </a:r>
            <a:br>
              <a:rPr dirty="0"/>
            </a:br>
            <a:endParaRPr dirty="0"/>
          </a:p>
          <a:p>
            <a:pPr marL="0" indent="0">
              <a:buNone/>
            </a:pPr>
            <a:r>
              <a:rPr dirty="0"/>
              <a:t>• Solution: Transfer learning + Focal Loss + Balanced Sampling.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Model Architecture &amp;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Input: 28x28 grayscale → 224x224 RGB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• Backbone: Pretrained ResNet-50</a:t>
            </a:r>
            <a:br>
              <a:rPr dirty="0"/>
            </a:br>
            <a:endParaRPr dirty="0"/>
          </a:p>
          <a:p>
            <a:pPr marL="0" indent="0">
              <a:buNone/>
            </a:pPr>
            <a:r>
              <a:rPr dirty="0"/>
              <a:t>• Fine-tuned top 50 layers</a:t>
            </a:r>
            <a:br>
              <a:rPr dirty="0"/>
            </a:br>
            <a:r>
              <a:rPr dirty="0"/>
              <a:t>• Loss: Focal Loss</a:t>
            </a:r>
            <a:br>
              <a:rPr dirty="0"/>
            </a:br>
            <a:r>
              <a:rPr dirty="0"/>
              <a:t>• 2-phase training strategy</a:t>
            </a:r>
          </a:p>
        </p:txBody>
      </p:sp>
      <p:pic>
        <p:nvPicPr>
          <p:cNvPr id="4" name="Picture 3" descr="confusion_matri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544" y="3634509"/>
            <a:ext cx="3442085" cy="25815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Evaluation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95091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dirty="0"/>
              <a:t>• Test Accuracy: 82.2%, Precision: 87.2%, Recall: 83.9%</a:t>
            </a:r>
          </a:p>
          <a:p>
            <a:pPr marL="0" indent="0">
              <a:buNone/>
            </a:pPr>
            <a:r>
              <a:rPr dirty="0"/>
              <a:t>• ROC AUC: 0.91 shows strong diagnostic capability</a:t>
            </a:r>
            <a:br>
              <a:rPr dirty="0"/>
            </a:br>
            <a:r>
              <a:rPr dirty="0"/>
              <a:t>• Few false negatives; high clinical relevance</a:t>
            </a:r>
            <a:br>
              <a:rPr dirty="0"/>
            </a:br>
            <a:r>
              <a:rPr dirty="0"/>
              <a:t>• Next: Add attention-based models</a:t>
            </a:r>
          </a:p>
        </p:txBody>
      </p:sp>
      <p:pic>
        <p:nvPicPr>
          <p:cNvPr id="4" name="Picture 3" descr="roc_curv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618" y="2064399"/>
            <a:ext cx="4143952" cy="31079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13E119-4E75-8470-9C94-FFBAB6CDF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8FBEBF-5620-432D-406E-683AB8F0A081}"/>
              </a:ext>
            </a:extLst>
          </p:cNvPr>
          <p:cNvSpPr txBox="1"/>
          <p:nvPr/>
        </p:nvSpPr>
        <p:spPr>
          <a:xfrm>
            <a:off x="2780146" y="4516460"/>
            <a:ext cx="534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ush Script MT" panose="03060802040406070304" pitchFamily="66" charset="0"/>
              </a:rPr>
              <a:t>Looking forward to hearing back from you</a:t>
            </a:r>
          </a:p>
        </p:txBody>
      </p:sp>
    </p:spTree>
    <p:extLst>
      <p:ext uri="{BB962C8B-B14F-4D97-AF65-F5344CB8AC3E}">
        <p14:creationId xmlns:p14="http://schemas.microsoft.com/office/powerpoint/2010/main" val="2912798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199</Words>
  <Application>Microsoft Office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Brush Script MT</vt:lpstr>
      <vt:lpstr>Calibri</vt:lpstr>
      <vt:lpstr>Roboto</vt:lpstr>
      <vt:lpstr>Office Theme</vt:lpstr>
      <vt:lpstr>PneumoniaMNISTIsh</vt:lpstr>
      <vt:lpstr>Problem Statement &amp; Solution</vt:lpstr>
      <vt:lpstr>Model Architecture &amp; Workflow</vt:lpstr>
      <vt:lpstr>Evaluation &amp; Insights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ishsirjan chandok</dc:creator>
  <cp:keywords/>
  <dc:description>generated using python-pptx</dc:description>
  <cp:lastModifiedBy>ishsirjan chandok</cp:lastModifiedBy>
  <cp:revision>2</cp:revision>
  <dcterms:created xsi:type="dcterms:W3CDTF">2013-01-27T09:14:16Z</dcterms:created>
  <dcterms:modified xsi:type="dcterms:W3CDTF">2025-05-30T18:25:04Z</dcterms:modified>
  <cp:category/>
</cp:coreProperties>
</file>