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7" d="100"/>
          <a:sy n="97" d="100"/>
        </p:scale>
        <p:origin x="10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9/14/2025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Ishtaaa/CyberShield-Intervarsity-Hackathon" TargetMode="External"/><Relationship Id="rId2" Type="http://schemas.openxmlformats.org/officeDocument/2006/relationships/hyperlink" Target="https://cybershield-academy.netlify.ap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52A5-B982-0A94-A2E3-216F29E138FE}"/>
              </a:ext>
            </a:extLst>
          </p:cNvPr>
          <p:cNvSpPr>
            <a:spLocks noGrp="1"/>
          </p:cNvSpPr>
          <p:nvPr>
            <p:ph type="ctrTitle"/>
          </p:nvPr>
        </p:nvSpPr>
        <p:spPr/>
        <p:txBody>
          <a:bodyPr/>
          <a:lstStyle/>
          <a:p>
            <a:r>
              <a:rPr lang="en-ZA" b="1" dirty="0" err="1">
                <a:latin typeface="Source Code Pro" panose="020B0509030403020204" pitchFamily="49" charset="0"/>
                <a:ea typeface="Source Code Pro" panose="020B0509030403020204" pitchFamily="49" charset="0"/>
              </a:rPr>
              <a:t>CyberShield</a:t>
            </a:r>
            <a:r>
              <a:rPr lang="en-ZA" dirty="0">
                <a:latin typeface="Source Code Pro" panose="020B0509030403020204" pitchFamily="49" charset="0"/>
                <a:ea typeface="Source Code Pro" panose="020B0509030403020204" pitchFamily="49" charset="0"/>
              </a:rPr>
              <a:t> Academy</a:t>
            </a:r>
          </a:p>
        </p:txBody>
      </p:sp>
      <p:sp>
        <p:nvSpPr>
          <p:cNvPr id="3" name="Subtitle 2">
            <a:extLst>
              <a:ext uri="{FF2B5EF4-FFF2-40B4-BE49-F238E27FC236}">
                <a16:creationId xmlns:a16="http://schemas.microsoft.com/office/drawing/2014/main" id="{84C933AF-131A-9641-8347-E23DC23D9BAD}"/>
              </a:ext>
            </a:extLst>
          </p:cNvPr>
          <p:cNvSpPr>
            <a:spLocks noGrp="1"/>
          </p:cNvSpPr>
          <p:nvPr>
            <p:ph type="subTitle" idx="1"/>
          </p:nvPr>
        </p:nvSpPr>
        <p:spPr/>
        <p:txBody>
          <a:bodyPr>
            <a:normAutofit lnSpcReduction="10000"/>
          </a:bodyPr>
          <a:lstStyle/>
          <a:p>
            <a:r>
              <a:rPr lang="en-ZA" dirty="0">
                <a:hlinkClick r:id="rId2" tooltip="https://cybershield-academy.netlify.app/"/>
              </a:rPr>
              <a:t>https://cybershield-academy.netlify.app/</a:t>
            </a:r>
            <a:endParaRPr lang="en-ZA" dirty="0"/>
          </a:p>
          <a:p>
            <a:r>
              <a:rPr lang="en-ZA" dirty="0">
                <a:hlinkClick r:id="rId3"/>
              </a:rPr>
              <a:t>https://github.com/Ishtaaa/CyberShield-Intervarsity-Hackathon</a:t>
            </a:r>
            <a:endParaRPr lang="en-ZA" dirty="0"/>
          </a:p>
          <a:p>
            <a:r>
              <a:rPr lang="en-ZA" dirty="0"/>
              <a:t>By Ishta </a:t>
            </a:r>
            <a:r>
              <a:rPr lang="en-ZA" dirty="0" err="1"/>
              <a:t>mahadew</a:t>
            </a:r>
            <a:endParaRPr lang="en-ZA" dirty="0"/>
          </a:p>
        </p:txBody>
      </p:sp>
    </p:spTree>
    <p:extLst>
      <p:ext uri="{BB962C8B-B14F-4D97-AF65-F5344CB8AC3E}">
        <p14:creationId xmlns:p14="http://schemas.microsoft.com/office/powerpoint/2010/main" val="3878864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C4E3-2E55-93BE-C85B-150049086416}"/>
              </a:ext>
            </a:extLst>
          </p:cNvPr>
          <p:cNvSpPr>
            <a:spLocks noGrp="1"/>
          </p:cNvSpPr>
          <p:nvPr>
            <p:ph type="title"/>
          </p:nvPr>
        </p:nvSpPr>
        <p:spPr/>
        <p:txBody>
          <a:bodyPr/>
          <a:lstStyle/>
          <a:p>
            <a:r>
              <a:rPr lang="en-ZA" dirty="0"/>
              <a:t>Real-world impact</a:t>
            </a:r>
          </a:p>
        </p:txBody>
      </p:sp>
      <p:sp>
        <p:nvSpPr>
          <p:cNvPr id="3" name="Content Placeholder 2">
            <a:extLst>
              <a:ext uri="{FF2B5EF4-FFF2-40B4-BE49-F238E27FC236}">
                <a16:creationId xmlns:a16="http://schemas.microsoft.com/office/drawing/2014/main" id="{D743E14E-4C3A-B484-E307-A39D2E72F5A1}"/>
              </a:ext>
            </a:extLst>
          </p:cNvPr>
          <p:cNvSpPr>
            <a:spLocks noGrp="1"/>
          </p:cNvSpPr>
          <p:nvPr>
            <p:ph idx="1"/>
          </p:nvPr>
        </p:nvSpPr>
        <p:spPr/>
        <p:txBody>
          <a:bodyPr/>
          <a:lstStyle/>
          <a:p>
            <a:r>
              <a:rPr lang="en-GB" dirty="0"/>
              <a:t>Addressing Genuine Problems:</a:t>
            </a:r>
          </a:p>
          <a:p>
            <a:pPr lvl="1"/>
            <a:r>
              <a:rPr lang="en-GB" dirty="0"/>
              <a:t>Market Size: $45.3B cybersecurity training market</a:t>
            </a:r>
          </a:p>
          <a:p>
            <a:pPr lvl="1"/>
            <a:r>
              <a:rPr lang="en-GB" dirty="0"/>
              <a:t>Social Impact: Reducing human error in critical infrastructure</a:t>
            </a:r>
          </a:p>
          <a:p>
            <a:pPr lvl="1"/>
            <a:r>
              <a:rPr lang="en-GB" dirty="0"/>
              <a:t>Educational Value: Bridge between academic theory and industry practice</a:t>
            </a:r>
          </a:p>
          <a:p>
            <a:pPr lvl="1"/>
            <a:r>
              <a:rPr lang="en-GB" dirty="0"/>
              <a:t> Accessibility: Web-based platform democratizes expensive training</a:t>
            </a:r>
          </a:p>
          <a:p>
            <a:pPr lvl="1"/>
            <a:r>
              <a:rPr lang="en-GB" dirty="0"/>
              <a:t> Career Development: Practical skills for high-demand job market</a:t>
            </a:r>
            <a:endParaRPr lang="en-ZA" dirty="0"/>
          </a:p>
        </p:txBody>
      </p:sp>
    </p:spTree>
    <p:extLst>
      <p:ext uri="{BB962C8B-B14F-4D97-AF65-F5344CB8AC3E}">
        <p14:creationId xmlns:p14="http://schemas.microsoft.com/office/powerpoint/2010/main" val="125739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1DE8-53A4-CDA0-6495-6A6D95F89886}"/>
              </a:ext>
            </a:extLst>
          </p:cNvPr>
          <p:cNvSpPr>
            <a:spLocks noGrp="1"/>
          </p:cNvSpPr>
          <p:nvPr>
            <p:ph type="title"/>
          </p:nvPr>
        </p:nvSpPr>
        <p:spPr/>
        <p:txBody>
          <a:bodyPr/>
          <a:lstStyle/>
          <a:p>
            <a:r>
              <a:rPr lang="en-ZA" dirty="0"/>
              <a:t>Future improvements</a:t>
            </a:r>
          </a:p>
        </p:txBody>
      </p:sp>
      <p:sp>
        <p:nvSpPr>
          <p:cNvPr id="3" name="Content Placeholder 2">
            <a:extLst>
              <a:ext uri="{FF2B5EF4-FFF2-40B4-BE49-F238E27FC236}">
                <a16:creationId xmlns:a16="http://schemas.microsoft.com/office/drawing/2014/main" id="{5A482503-DFA8-FD06-3CA4-1615BAFF3903}"/>
              </a:ext>
            </a:extLst>
          </p:cNvPr>
          <p:cNvSpPr>
            <a:spLocks noGrp="1"/>
          </p:cNvSpPr>
          <p:nvPr>
            <p:ph idx="1"/>
          </p:nvPr>
        </p:nvSpPr>
        <p:spPr/>
        <p:txBody>
          <a:bodyPr/>
          <a:lstStyle/>
          <a:p>
            <a:r>
              <a:rPr lang="en-GB" dirty="0"/>
              <a:t>Multiplayer capabilities: Players able to compete and collaborate</a:t>
            </a:r>
          </a:p>
          <a:p>
            <a:r>
              <a:rPr lang="en-GB" dirty="0"/>
              <a:t>AI implementation: AI guidance for users to provide a personalized experience</a:t>
            </a:r>
          </a:p>
          <a:p>
            <a:r>
              <a:rPr lang="en-GB" dirty="0"/>
              <a:t>Accessibility: Different language and mobile support </a:t>
            </a:r>
          </a:p>
        </p:txBody>
      </p:sp>
    </p:spTree>
    <p:extLst>
      <p:ext uri="{BB962C8B-B14F-4D97-AF65-F5344CB8AC3E}">
        <p14:creationId xmlns:p14="http://schemas.microsoft.com/office/powerpoint/2010/main" val="81351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EA90-0560-3844-7376-B03B4B61E92A}"/>
              </a:ext>
            </a:extLst>
          </p:cNvPr>
          <p:cNvSpPr>
            <a:spLocks noGrp="1"/>
          </p:cNvSpPr>
          <p:nvPr>
            <p:ph type="title"/>
          </p:nvPr>
        </p:nvSpPr>
        <p:spPr/>
        <p:txBody>
          <a:bodyPr/>
          <a:lstStyle/>
          <a:p>
            <a:r>
              <a:rPr lang="en-ZA" dirty="0"/>
              <a:t>Demo flow</a:t>
            </a:r>
          </a:p>
        </p:txBody>
      </p:sp>
      <p:sp>
        <p:nvSpPr>
          <p:cNvPr id="3" name="Content Placeholder 2">
            <a:extLst>
              <a:ext uri="{FF2B5EF4-FFF2-40B4-BE49-F238E27FC236}">
                <a16:creationId xmlns:a16="http://schemas.microsoft.com/office/drawing/2014/main" id="{027ABFAF-679B-CD25-636B-107CB5A5AF03}"/>
              </a:ext>
            </a:extLst>
          </p:cNvPr>
          <p:cNvSpPr>
            <a:spLocks noGrp="1"/>
          </p:cNvSpPr>
          <p:nvPr>
            <p:ph idx="1"/>
          </p:nvPr>
        </p:nvSpPr>
        <p:spPr>
          <a:xfrm>
            <a:off x="685801" y="1666875"/>
            <a:ext cx="10131425" cy="4876800"/>
          </a:xfrm>
        </p:spPr>
        <p:txBody>
          <a:bodyPr>
            <a:normAutofit fontScale="77500" lnSpcReduction="20000"/>
          </a:bodyPr>
          <a:lstStyle/>
          <a:p>
            <a:r>
              <a:rPr lang="en-GB" b="1" dirty="0"/>
              <a:t>Intro and Quiz</a:t>
            </a:r>
            <a:endParaRPr lang="en-GB" dirty="0"/>
          </a:p>
          <a:p>
            <a:pPr lvl="1"/>
            <a:r>
              <a:rPr lang="en-GB" dirty="0"/>
              <a:t>The app begins with an animated intro; you must wait for the intro after dying in the dinosaur game and a short cybersecurity quiz.</a:t>
            </a:r>
          </a:p>
          <a:p>
            <a:pPr lvl="1"/>
            <a:r>
              <a:rPr lang="en-GB" dirty="0"/>
              <a:t>Your score determines your starting XP.</a:t>
            </a:r>
          </a:p>
          <a:p>
            <a:r>
              <a:rPr lang="en-GB" b="1" dirty="0"/>
              <a:t>Desktop Simulation</a:t>
            </a:r>
            <a:endParaRPr lang="en-GB" dirty="0"/>
          </a:p>
          <a:p>
            <a:pPr lvl="1"/>
            <a:r>
              <a:rPr lang="en-GB" dirty="0"/>
              <a:t> Upon completion of the quiz, you enter a virtual desktop environment.</a:t>
            </a:r>
          </a:p>
          <a:p>
            <a:pPr lvl="1"/>
            <a:r>
              <a:rPr lang="en-GB" dirty="0"/>
              <a:t> Main features:</a:t>
            </a:r>
          </a:p>
          <a:p>
            <a:pPr marL="457200" lvl="1" indent="0">
              <a:buNone/>
            </a:pPr>
            <a:r>
              <a:rPr lang="en-GB" dirty="0"/>
              <a:t>     - </a:t>
            </a:r>
            <a:r>
              <a:rPr lang="en-GB" b="1" dirty="0"/>
              <a:t>Phone</a:t>
            </a:r>
            <a:r>
              <a:rPr lang="en-GB" dirty="0"/>
              <a:t>: Receive mission updates and storyline.</a:t>
            </a:r>
          </a:p>
          <a:p>
            <a:pPr marL="457200" lvl="1" indent="0">
              <a:buNone/>
            </a:pPr>
            <a:r>
              <a:rPr lang="en-GB" dirty="0"/>
              <a:t>     - </a:t>
            </a:r>
            <a:r>
              <a:rPr lang="en-GB" b="1" dirty="0"/>
              <a:t>Mail</a:t>
            </a:r>
            <a:r>
              <a:rPr lang="en-GB" dirty="0"/>
              <a:t>: Inspect emails, analyse for phishing, and interact with learning content.</a:t>
            </a:r>
          </a:p>
          <a:p>
            <a:pPr marL="457200" lvl="1" indent="0">
              <a:buNone/>
            </a:pPr>
            <a:r>
              <a:rPr lang="en-GB" dirty="0"/>
              <a:t>     - </a:t>
            </a:r>
            <a:r>
              <a:rPr lang="en-GB" b="1" dirty="0"/>
              <a:t>Browser</a:t>
            </a:r>
            <a:r>
              <a:rPr lang="en-GB" dirty="0"/>
              <a:t>: Simulated for further missions.</a:t>
            </a:r>
          </a:p>
          <a:p>
            <a:pPr marL="457200" lvl="1" indent="0">
              <a:buNone/>
            </a:pPr>
            <a:r>
              <a:rPr lang="en-GB" dirty="0"/>
              <a:t>     - </a:t>
            </a:r>
            <a:r>
              <a:rPr lang="en-GB" b="1" dirty="0"/>
              <a:t>Password Mini-Game</a:t>
            </a:r>
            <a:r>
              <a:rPr lang="en-GB" dirty="0"/>
              <a:t>: Test password strength interactively.</a:t>
            </a:r>
          </a:p>
          <a:p>
            <a:r>
              <a:rPr lang="en-GB" b="1" dirty="0"/>
              <a:t>Progression</a:t>
            </a:r>
            <a:endParaRPr lang="en-GB" dirty="0"/>
          </a:p>
          <a:p>
            <a:pPr lvl="1"/>
            <a:r>
              <a:rPr lang="en-GB" dirty="0"/>
              <a:t>Complete tasks to earn XP and level up.</a:t>
            </a:r>
          </a:p>
          <a:p>
            <a:pPr lvl="1"/>
            <a:r>
              <a:rPr lang="en-GB" dirty="0"/>
              <a:t>Watch your progress with the XP indicator at the top right.</a:t>
            </a:r>
          </a:p>
          <a:p>
            <a:r>
              <a:rPr lang="en-GB" b="1" dirty="0"/>
              <a:t>Interactivity</a:t>
            </a:r>
            <a:endParaRPr lang="en-GB" dirty="0"/>
          </a:p>
          <a:p>
            <a:pPr lvl="1"/>
            <a:r>
              <a:rPr lang="en-GB" dirty="0"/>
              <a:t>Drag windows/apps around the desktop.</a:t>
            </a:r>
          </a:p>
          <a:p>
            <a:pPr lvl="1"/>
            <a:r>
              <a:rPr lang="en-GB" dirty="0"/>
              <a:t>Buttons and choices provide instant feedback and XP rewards.</a:t>
            </a:r>
          </a:p>
        </p:txBody>
      </p:sp>
    </p:spTree>
    <p:extLst>
      <p:ext uri="{BB962C8B-B14F-4D97-AF65-F5344CB8AC3E}">
        <p14:creationId xmlns:p14="http://schemas.microsoft.com/office/powerpoint/2010/main" val="1983068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DA8D-B110-D332-D2EF-01FA40549244}"/>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F51F5971-7298-E2E0-7A98-23EE256ACB1A}"/>
              </a:ext>
            </a:extLst>
          </p:cNvPr>
          <p:cNvSpPr>
            <a:spLocks noGrp="1"/>
          </p:cNvSpPr>
          <p:nvPr>
            <p:ph idx="1"/>
          </p:nvPr>
        </p:nvSpPr>
        <p:spPr/>
        <p:txBody>
          <a:bodyPr/>
          <a:lstStyle/>
          <a:p>
            <a:endParaRPr lang="en-ZA"/>
          </a:p>
        </p:txBody>
      </p:sp>
    </p:spTree>
    <p:extLst>
      <p:ext uri="{BB962C8B-B14F-4D97-AF65-F5344CB8AC3E}">
        <p14:creationId xmlns:p14="http://schemas.microsoft.com/office/powerpoint/2010/main" val="27771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A723-FE9F-2941-CF37-9F6B912F0B74}"/>
              </a:ext>
            </a:extLst>
          </p:cNvPr>
          <p:cNvSpPr>
            <a:spLocks noGrp="1"/>
          </p:cNvSpPr>
          <p:nvPr>
            <p:ph type="title"/>
          </p:nvPr>
        </p:nvSpPr>
        <p:spPr/>
        <p:txBody>
          <a:bodyPr/>
          <a:lstStyle/>
          <a:p>
            <a:r>
              <a:rPr lang="en-ZA" dirty="0"/>
              <a:t>Problem Statement</a:t>
            </a:r>
          </a:p>
        </p:txBody>
      </p:sp>
      <p:sp>
        <p:nvSpPr>
          <p:cNvPr id="3" name="Content Placeholder 2">
            <a:extLst>
              <a:ext uri="{FF2B5EF4-FFF2-40B4-BE49-F238E27FC236}">
                <a16:creationId xmlns:a16="http://schemas.microsoft.com/office/drawing/2014/main" id="{BC6AC805-7B0A-BACF-D3D9-4DD2A6A46161}"/>
              </a:ext>
            </a:extLst>
          </p:cNvPr>
          <p:cNvSpPr>
            <a:spLocks noGrp="1"/>
          </p:cNvSpPr>
          <p:nvPr>
            <p:ph idx="1"/>
          </p:nvPr>
        </p:nvSpPr>
        <p:spPr/>
        <p:txBody>
          <a:bodyPr>
            <a:normAutofit/>
          </a:bodyPr>
          <a:lstStyle/>
          <a:p>
            <a:r>
              <a:rPr lang="en-GB" dirty="0"/>
              <a:t>With the uprise of technology, many businesses' and individual's daily activities are becoming digitized, but they are unaware of the good digital safety practices. </a:t>
            </a:r>
          </a:p>
          <a:p>
            <a:r>
              <a:rPr lang="en-GB" dirty="0"/>
              <a:t> The Critical Gap We Discovered:</a:t>
            </a:r>
          </a:p>
          <a:p>
            <a:pPr lvl="1"/>
            <a:r>
              <a:rPr lang="en-GB" dirty="0"/>
              <a:t>  - 95% of cyberattacks succeed due to human error, not technical failures</a:t>
            </a:r>
          </a:p>
          <a:p>
            <a:pPr lvl="1"/>
            <a:r>
              <a:rPr lang="en-GB" dirty="0"/>
              <a:t>  - Traditional training fails - compliance-focused, boring, quickly forgotten</a:t>
            </a:r>
          </a:p>
          <a:p>
            <a:pPr lvl="1"/>
            <a:r>
              <a:rPr lang="en-GB" dirty="0"/>
              <a:t>  - Skills shortage crisis - 3.5M unfilled cybersecurity jobs globally</a:t>
            </a:r>
          </a:p>
          <a:p>
            <a:pPr lvl="1"/>
            <a:r>
              <a:rPr lang="en-GB" dirty="0"/>
              <a:t>  - Educational disconnect - theory-heavy curricula vs. practical industry needs</a:t>
            </a:r>
            <a:endParaRPr lang="en-ZA" dirty="0"/>
          </a:p>
        </p:txBody>
      </p:sp>
    </p:spTree>
    <p:extLst>
      <p:ext uri="{BB962C8B-B14F-4D97-AF65-F5344CB8AC3E}">
        <p14:creationId xmlns:p14="http://schemas.microsoft.com/office/powerpoint/2010/main" val="1500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44F4-7638-9AD1-D40A-58DA890280DD}"/>
              </a:ext>
            </a:extLst>
          </p:cNvPr>
          <p:cNvSpPr>
            <a:spLocks noGrp="1"/>
          </p:cNvSpPr>
          <p:nvPr>
            <p:ph type="title"/>
          </p:nvPr>
        </p:nvSpPr>
        <p:spPr/>
        <p:txBody>
          <a:bodyPr/>
          <a:lstStyle/>
          <a:p>
            <a:r>
              <a:rPr lang="en-ZA" dirty="0"/>
              <a:t>My aim</a:t>
            </a:r>
          </a:p>
        </p:txBody>
      </p:sp>
      <p:sp>
        <p:nvSpPr>
          <p:cNvPr id="3" name="Content Placeholder 2">
            <a:extLst>
              <a:ext uri="{FF2B5EF4-FFF2-40B4-BE49-F238E27FC236}">
                <a16:creationId xmlns:a16="http://schemas.microsoft.com/office/drawing/2014/main" id="{57AE55D4-59A3-3B7F-2F54-69D72D061DE8}"/>
              </a:ext>
            </a:extLst>
          </p:cNvPr>
          <p:cNvSpPr>
            <a:spLocks noGrp="1"/>
          </p:cNvSpPr>
          <p:nvPr>
            <p:ph idx="1"/>
          </p:nvPr>
        </p:nvSpPr>
        <p:spPr>
          <a:xfrm>
            <a:off x="685801" y="1990725"/>
            <a:ext cx="10131425" cy="4257675"/>
          </a:xfrm>
        </p:spPr>
        <p:txBody>
          <a:bodyPr>
            <a:normAutofit/>
          </a:bodyPr>
          <a:lstStyle/>
          <a:p>
            <a:r>
              <a:rPr lang="en-GB" dirty="0"/>
              <a:t>With the uprise of technology, many business's and individual's daily activities are becoming digitized, but they are unaware of the good digital safety practices. </a:t>
            </a:r>
          </a:p>
          <a:p>
            <a:r>
              <a:rPr lang="en-GB" dirty="0"/>
              <a:t>My aim was to find a new and exciting way for users to learn how to stay safe on the internet. South Africans are rapidly adopting digital services like mobile money, government platforms, and social media. However, they face a critical vulnerability gap - limited awareness of online scams, phishing attacks, and mobile fraud makes them easy targets for cybercriminals</a:t>
            </a:r>
          </a:p>
          <a:p>
            <a:endParaRPr lang="en-ZA" dirty="0"/>
          </a:p>
        </p:txBody>
      </p:sp>
    </p:spTree>
    <p:extLst>
      <p:ext uri="{BB962C8B-B14F-4D97-AF65-F5344CB8AC3E}">
        <p14:creationId xmlns:p14="http://schemas.microsoft.com/office/powerpoint/2010/main" val="391449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F200-1EF8-EE71-5858-D09207BF9A84}"/>
              </a:ext>
            </a:extLst>
          </p:cNvPr>
          <p:cNvSpPr>
            <a:spLocks noGrp="1"/>
          </p:cNvSpPr>
          <p:nvPr>
            <p:ph type="title"/>
          </p:nvPr>
        </p:nvSpPr>
        <p:spPr/>
        <p:txBody>
          <a:bodyPr/>
          <a:lstStyle/>
          <a:p>
            <a:r>
              <a:rPr lang="en-ZA" dirty="0"/>
              <a:t>My solution</a:t>
            </a:r>
          </a:p>
        </p:txBody>
      </p:sp>
      <p:sp>
        <p:nvSpPr>
          <p:cNvPr id="3" name="Content Placeholder 2">
            <a:extLst>
              <a:ext uri="{FF2B5EF4-FFF2-40B4-BE49-F238E27FC236}">
                <a16:creationId xmlns:a16="http://schemas.microsoft.com/office/drawing/2014/main" id="{E850AF4B-21DD-E2E9-838B-0B1AF30236C0}"/>
              </a:ext>
            </a:extLst>
          </p:cNvPr>
          <p:cNvSpPr>
            <a:spLocks noGrp="1"/>
          </p:cNvSpPr>
          <p:nvPr>
            <p:ph idx="1"/>
          </p:nvPr>
        </p:nvSpPr>
        <p:spPr>
          <a:xfrm>
            <a:off x="685801" y="1932517"/>
            <a:ext cx="10131425" cy="4106333"/>
          </a:xfrm>
        </p:spPr>
        <p:txBody>
          <a:bodyPr>
            <a:normAutofit/>
          </a:bodyPr>
          <a:lstStyle/>
          <a:p>
            <a:r>
              <a:rPr lang="en-GB" dirty="0" err="1"/>
              <a:t>CyberShield</a:t>
            </a:r>
            <a:r>
              <a:rPr lang="en-GB" dirty="0"/>
              <a:t> Academy is an innovative, gamified cybersecurity education platform that transforms dry security training into an engaging, interactive adventure. Built as a web-based desktop simulation, it teaches real cybersecurity skills through hands-on experience with authentic attack scenarios and defence strategies.</a:t>
            </a:r>
          </a:p>
          <a:p>
            <a:pPr lvl="1"/>
            <a:r>
              <a:rPr lang="en-GB" u="sng" dirty="0"/>
              <a:t>Gamified Learning</a:t>
            </a:r>
            <a:r>
              <a:rPr lang="en-GB" dirty="0"/>
              <a:t>: Story-driven missions with XP rewards and level progression</a:t>
            </a:r>
          </a:p>
          <a:p>
            <a:pPr lvl="1"/>
            <a:r>
              <a:rPr lang="en-GB" u="sng" dirty="0"/>
              <a:t>Hands-On Simulation</a:t>
            </a:r>
            <a:r>
              <a:rPr lang="en-GB" dirty="0"/>
              <a:t>: Use real cybersecurity tools (</a:t>
            </a:r>
            <a:r>
              <a:rPr lang="en-GB" dirty="0" err="1"/>
              <a:t>Gobuster</a:t>
            </a:r>
            <a:r>
              <a:rPr lang="en-GB" dirty="0"/>
              <a:t>, password analysers) in safe environment</a:t>
            </a:r>
          </a:p>
          <a:p>
            <a:pPr lvl="1"/>
            <a:r>
              <a:rPr lang="en-GB" u="sng" dirty="0"/>
              <a:t>Interactive Desktop</a:t>
            </a:r>
            <a:r>
              <a:rPr lang="en-GB" dirty="0"/>
              <a:t>: Drag-and-drop windows simulate actual work environments</a:t>
            </a:r>
          </a:p>
          <a:p>
            <a:pPr lvl="1"/>
            <a:r>
              <a:rPr lang="en-GB" u="sng" dirty="0"/>
              <a:t>Immediate Feedback</a:t>
            </a:r>
            <a:r>
              <a:rPr lang="en-GB" dirty="0"/>
              <a:t>: Learn from mistakes with educational explanations</a:t>
            </a:r>
            <a:endParaRPr lang="en-ZA" dirty="0"/>
          </a:p>
        </p:txBody>
      </p:sp>
    </p:spTree>
    <p:extLst>
      <p:ext uri="{BB962C8B-B14F-4D97-AF65-F5344CB8AC3E}">
        <p14:creationId xmlns:p14="http://schemas.microsoft.com/office/powerpoint/2010/main" val="151038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422C-90CB-2128-C026-843EE3E761CF}"/>
              </a:ext>
            </a:extLst>
          </p:cNvPr>
          <p:cNvSpPr>
            <a:spLocks noGrp="1"/>
          </p:cNvSpPr>
          <p:nvPr>
            <p:ph type="title"/>
          </p:nvPr>
        </p:nvSpPr>
        <p:spPr/>
        <p:txBody>
          <a:bodyPr/>
          <a:lstStyle/>
          <a:p>
            <a:r>
              <a:rPr lang="en-ZA" dirty="0"/>
              <a:t>Core Features &amp; Benefits</a:t>
            </a:r>
          </a:p>
        </p:txBody>
      </p:sp>
      <p:sp>
        <p:nvSpPr>
          <p:cNvPr id="3" name="Content Placeholder 2">
            <a:extLst>
              <a:ext uri="{FF2B5EF4-FFF2-40B4-BE49-F238E27FC236}">
                <a16:creationId xmlns:a16="http://schemas.microsoft.com/office/drawing/2014/main" id="{653B0E61-4BD9-FAF9-0EB2-CA84514C99CC}"/>
              </a:ext>
            </a:extLst>
          </p:cNvPr>
          <p:cNvSpPr>
            <a:spLocks noGrp="1"/>
          </p:cNvSpPr>
          <p:nvPr>
            <p:ph idx="1"/>
          </p:nvPr>
        </p:nvSpPr>
        <p:spPr>
          <a:xfrm>
            <a:off x="685800" y="1748777"/>
            <a:ext cx="10131425" cy="4715933"/>
          </a:xfrm>
        </p:spPr>
        <p:txBody>
          <a:bodyPr>
            <a:normAutofit/>
          </a:bodyPr>
          <a:lstStyle/>
          <a:p>
            <a:r>
              <a:rPr lang="en-ZA" dirty="0"/>
              <a:t>Captivating and intriguing Introduction</a:t>
            </a:r>
          </a:p>
          <a:p>
            <a:pPr lvl="1"/>
            <a:r>
              <a:rPr lang="en-ZA" dirty="0"/>
              <a:t>Nostalgic and familiar with a twist</a:t>
            </a:r>
          </a:p>
          <a:p>
            <a:r>
              <a:rPr lang="en-ZA" dirty="0"/>
              <a:t>Story Driven learning journey</a:t>
            </a:r>
          </a:p>
          <a:p>
            <a:pPr lvl="1"/>
            <a:r>
              <a:rPr lang="en-GB" dirty="0"/>
              <a:t> - Feature: Narrative follows cyber-detective helping local bakery owner</a:t>
            </a:r>
          </a:p>
          <a:p>
            <a:pPr lvl="1"/>
            <a:r>
              <a:rPr lang="en-GB" dirty="0"/>
              <a:t>  - Benefit: Emotional connection makes learning memorable and engaging</a:t>
            </a:r>
            <a:endParaRPr lang="en-ZA" dirty="0"/>
          </a:p>
          <a:p>
            <a:r>
              <a:rPr lang="en-ZA" dirty="0"/>
              <a:t>Real Attack Simulations</a:t>
            </a:r>
          </a:p>
          <a:p>
            <a:r>
              <a:rPr lang="en-GB" dirty="0"/>
              <a:t>Progressive Skill Building</a:t>
            </a:r>
          </a:p>
          <a:p>
            <a:pPr lvl="1"/>
            <a:r>
              <a:rPr lang="en-GB" dirty="0"/>
              <a:t>Feature: 3-stage curriculum: Phishing → Web Vulnerabilities → Password Security</a:t>
            </a:r>
          </a:p>
          <a:p>
            <a:r>
              <a:rPr lang="en-GB" dirty="0"/>
              <a:t>Virtual Desktop Environment</a:t>
            </a:r>
          </a:p>
          <a:p>
            <a:r>
              <a:rPr lang="en-GB" dirty="0"/>
              <a:t>Gamified learning system</a:t>
            </a:r>
          </a:p>
          <a:p>
            <a:r>
              <a:rPr lang="en-GB" dirty="0"/>
              <a:t>Interactive Security Challenges</a:t>
            </a:r>
          </a:p>
          <a:p>
            <a:endParaRPr lang="en-GB" dirty="0"/>
          </a:p>
        </p:txBody>
      </p:sp>
    </p:spTree>
    <p:extLst>
      <p:ext uri="{BB962C8B-B14F-4D97-AF65-F5344CB8AC3E}">
        <p14:creationId xmlns:p14="http://schemas.microsoft.com/office/powerpoint/2010/main" val="371518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875A-0B04-5900-2D3C-99D77D522B86}"/>
              </a:ext>
            </a:extLst>
          </p:cNvPr>
          <p:cNvSpPr>
            <a:spLocks noGrp="1"/>
          </p:cNvSpPr>
          <p:nvPr>
            <p:ph type="title"/>
          </p:nvPr>
        </p:nvSpPr>
        <p:spPr>
          <a:xfrm>
            <a:off x="685799" y="180975"/>
            <a:ext cx="6164653" cy="1371600"/>
          </a:xfrm>
        </p:spPr>
        <p:txBody>
          <a:bodyPr>
            <a:normAutofit/>
          </a:bodyPr>
          <a:lstStyle/>
          <a:p>
            <a:r>
              <a:rPr lang="en-ZA" sz="3200" dirty="0"/>
              <a:t>Architecture highlights</a:t>
            </a:r>
          </a:p>
        </p:txBody>
      </p:sp>
      <p:sp>
        <p:nvSpPr>
          <p:cNvPr id="4" name="Text Placeholder 3">
            <a:extLst>
              <a:ext uri="{FF2B5EF4-FFF2-40B4-BE49-F238E27FC236}">
                <a16:creationId xmlns:a16="http://schemas.microsoft.com/office/drawing/2014/main" id="{D40FF5C9-1712-5F62-B3A4-854BB685E2A6}"/>
              </a:ext>
            </a:extLst>
          </p:cNvPr>
          <p:cNvSpPr>
            <a:spLocks noGrp="1"/>
          </p:cNvSpPr>
          <p:nvPr>
            <p:ph type="body" sz="half" idx="2"/>
          </p:nvPr>
        </p:nvSpPr>
        <p:spPr>
          <a:xfrm>
            <a:off x="685799" y="1855425"/>
            <a:ext cx="6164653" cy="4621575"/>
          </a:xfrm>
        </p:spPr>
        <p:txBody>
          <a:bodyPr>
            <a:normAutofit lnSpcReduction="10000"/>
          </a:bodyPr>
          <a:lstStyle/>
          <a:p>
            <a:pPr marL="285750" indent="-285750">
              <a:buFont typeface="Arial" panose="020B0604020202020204" pitchFamily="34" charset="0"/>
              <a:buChar char="•"/>
            </a:pPr>
            <a:r>
              <a:rPr lang="en-ZA" dirty="0"/>
              <a:t>Web-Based: No downloads, works in any browser</a:t>
            </a:r>
          </a:p>
          <a:p>
            <a:pPr marL="285750" indent="-285750">
              <a:buFont typeface="Arial" panose="020B0604020202020204" pitchFamily="34" charset="0"/>
              <a:buChar char="•"/>
            </a:pPr>
            <a:r>
              <a:rPr lang="en-ZA" dirty="0"/>
              <a:t>Desktop-First: Optimized for professional learning environment</a:t>
            </a:r>
          </a:p>
          <a:p>
            <a:pPr marL="285750" indent="-285750">
              <a:buFont typeface="Arial" panose="020B0604020202020204" pitchFamily="34" charset="0"/>
              <a:buChar char="•"/>
            </a:pPr>
            <a:r>
              <a:rPr lang="en-ZA" dirty="0"/>
              <a:t>Responsive Design: Adapts to different screen sizes</a:t>
            </a:r>
          </a:p>
          <a:p>
            <a:pPr marL="285750" indent="-285750">
              <a:buFont typeface="Arial" panose="020B0604020202020204" pitchFamily="34" charset="0"/>
              <a:buChar char="•"/>
            </a:pPr>
            <a:r>
              <a:rPr lang="en-ZA" dirty="0"/>
              <a:t>Modern Stack: </a:t>
            </a:r>
            <a:r>
              <a:rPr lang="en-ZA" dirty="0" err="1"/>
              <a:t>SvelteKit</a:t>
            </a:r>
            <a:r>
              <a:rPr lang="en-ZA" dirty="0"/>
              <a:t>, TypeScript, </a:t>
            </a:r>
            <a:r>
              <a:rPr lang="en-ZA" dirty="0" err="1"/>
              <a:t>TailwindCSS</a:t>
            </a:r>
            <a:r>
              <a:rPr lang="en-ZA" dirty="0"/>
              <a:t> for performance</a:t>
            </a:r>
          </a:p>
          <a:p>
            <a:pPr marL="285750" indent="-285750">
              <a:buFont typeface="Arial" panose="020B0604020202020204" pitchFamily="34" charset="0"/>
              <a:buChar char="•"/>
            </a:pPr>
            <a:r>
              <a:rPr lang="en-ZA" dirty="0"/>
              <a:t>Interactive Systems: Complex drag-and-drop with smooth animations</a:t>
            </a:r>
          </a:p>
          <a:p>
            <a:pPr marL="285750" indent="-285750">
              <a:buFont typeface="Arial" panose="020B0604020202020204" pitchFamily="34" charset="0"/>
              <a:buChar char="•"/>
            </a:pPr>
            <a:r>
              <a:rPr lang="en-ZA" dirty="0"/>
              <a:t>State Management: Progressive story system with persistent user progress</a:t>
            </a:r>
          </a:p>
          <a:p>
            <a:pPr marL="285750" indent="-285750">
              <a:buFont typeface="Arial" panose="020B0604020202020204" pitchFamily="34" charset="0"/>
              <a:buChar char="•"/>
            </a:pPr>
            <a:r>
              <a:rPr lang="en-ZA" dirty="0"/>
              <a:t>Code Quality: Clean, maintainable TypeScript with component architecture</a:t>
            </a:r>
          </a:p>
        </p:txBody>
      </p:sp>
      <p:pic>
        <p:nvPicPr>
          <p:cNvPr id="10" name="Picture Placeholder 9">
            <a:extLst>
              <a:ext uri="{FF2B5EF4-FFF2-40B4-BE49-F238E27FC236}">
                <a16:creationId xmlns:a16="http://schemas.microsoft.com/office/drawing/2014/main" id="{7E1DAA48-6151-B44C-599C-8F664BA3E371}"/>
              </a:ext>
            </a:extLst>
          </p:cNvPr>
          <p:cNvPicPr>
            <a:picLocks noGrp="1" noChangeAspect="1"/>
          </p:cNvPicPr>
          <p:nvPr>
            <p:ph type="pic" idx="1"/>
          </p:nvPr>
        </p:nvPicPr>
        <p:blipFill rotWithShape="1">
          <a:blip r:embed="rId2"/>
          <a:srcRect l="-23476" r="-23476" b="23072"/>
          <a:stretch>
            <a:fillRect/>
          </a:stretch>
        </p:blipFill>
        <p:spPr>
          <a:xfrm>
            <a:off x="7802953" y="1419225"/>
            <a:ext cx="3969947" cy="4255726"/>
          </a:xfrm>
          <a:prstGeom prst="roundRect">
            <a:avLst>
              <a:gd name="adj" fmla="val 4280"/>
            </a:avLst>
          </a:prstGeom>
          <a:ln w="50800" cap="sq" cmpd="dbl">
            <a:gradFill flip="none" rotWithShape="1">
              <a:gsLst>
                <a:gs pos="0">
                  <a:srgbClr val="FFFFFF"/>
                </a:gs>
                <a:gs pos="100000">
                  <a:prstClr val="white">
                    <a:alpha val="0"/>
                  </a:prst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3276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7ADA9-075F-16F2-E15C-1DFC86409B96}"/>
              </a:ext>
            </a:extLst>
          </p:cNvPr>
          <p:cNvSpPr>
            <a:spLocks noGrp="1"/>
          </p:cNvSpPr>
          <p:nvPr>
            <p:ph type="title"/>
          </p:nvPr>
        </p:nvSpPr>
        <p:spPr>
          <a:xfrm>
            <a:off x="619126" y="1866900"/>
            <a:ext cx="10131425" cy="1456267"/>
          </a:xfrm>
        </p:spPr>
        <p:txBody>
          <a:bodyPr/>
          <a:lstStyle/>
          <a:p>
            <a:r>
              <a:rPr lang="en-ZA" dirty="0"/>
              <a:t>Scalability</a:t>
            </a:r>
          </a:p>
        </p:txBody>
      </p:sp>
      <p:sp>
        <p:nvSpPr>
          <p:cNvPr id="3" name="Content Placeholder 2">
            <a:extLst>
              <a:ext uri="{FF2B5EF4-FFF2-40B4-BE49-F238E27FC236}">
                <a16:creationId xmlns:a16="http://schemas.microsoft.com/office/drawing/2014/main" id="{03F6CB47-9F80-14F4-F0A3-F3C9CE62D1F4}"/>
              </a:ext>
            </a:extLst>
          </p:cNvPr>
          <p:cNvSpPr>
            <a:spLocks noGrp="1"/>
          </p:cNvSpPr>
          <p:nvPr>
            <p:ph idx="1"/>
          </p:nvPr>
        </p:nvSpPr>
        <p:spPr>
          <a:xfrm>
            <a:off x="619126" y="3046943"/>
            <a:ext cx="10131425" cy="1706033"/>
          </a:xfrm>
        </p:spPr>
        <p:txBody>
          <a:bodyPr/>
          <a:lstStyle/>
          <a:p>
            <a:pPr marL="0" indent="0">
              <a:buNone/>
            </a:pPr>
            <a:endParaRPr lang="en-GB" dirty="0"/>
          </a:p>
          <a:p>
            <a:r>
              <a:rPr lang="en-GB" dirty="0"/>
              <a:t> Cloud-ready architecture for enterprise deployment</a:t>
            </a:r>
          </a:p>
          <a:p>
            <a:r>
              <a:rPr lang="en-GB" dirty="0"/>
              <a:t> Modular lesson system for easy content expansion</a:t>
            </a:r>
          </a:p>
          <a:p>
            <a:r>
              <a:rPr lang="en-GB" dirty="0"/>
              <a:t> Progress tracking and analytics for institutional use</a:t>
            </a:r>
            <a:endParaRPr lang="en-ZA" dirty="0"/>
          </a:p>
        </p:txBody>
      </p:sp>
    </p:spTree>
    <p:extLst>
      <p:ext uri="{BB962C8B-B14F-4D97-AF65-F5344CB8AC3E}">
        <p14:creationId xmlns:p14="http://schemas.microsoft.com/office/powerpoint/2010/main" val="3469036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E631-AA7F-590A-3F3D-194191C64978}"/>
              </a:ext>
            </a:extLst>
          </p:cNvPr>
          <p:cNvSpPr>
            <a:spLocks noGrp="1"/>
          </p:cNvSpPr>
          <p:nvPr>
            <p:ph type="title"/>
          </p:nvPr>
        </p:nvSpPr>
        <p:spPr/>
        <p:txBody>
          <a:bodyPr/>
          <a:lstStyle/>
          <a:p>
            <a:r>
              <a:rPr lang="en-ZA" dirty="0"/>
              <a:t>Technical Sprint Achievements</a:t>
            </a:r>
          </a:p>
        </p:txBody>
      </p:sp>
      <p:sp>
        <p:nvSpPr>
          <p:cNvPr id="3" name="Content Placeholder 2">
            <a:extLst>
              <a:ext uri="{FF2B5EF4-FFF2-40B4-BE49-F238E27FC236}">
                <a16:creationId xmlns:a16="http://schemas.microsoft.com/office/drawing/2014/main" id="{171EA86A-7962-5024-D191-EE6AE6E292A5}"/>
              </a:ext>
            </a:extLst>
          </p:cNvPr>
          <p:cNvSpPr>
            <a:spLocks noGrp="1"/>
          </p:cNvSpPr>
          <p:nvPr>
            <p:ph idx="1"/>
          </p:nvPr>
        </p:nvSpPr>
        <p:spPr/>
        <p:txBody>
          <a:bodyPr/>
          <a:lstStyle/>
          <a:p>
            <a:pPr marL="0" indent="0">
              <a:buNone/>
            </a:pPr>
            <a:endParaRPr lang="en-ZA" dirty="0"/>
          </a:p>
          <a:p>
            <a:pPr marL="0" indent="0">
              <a:buNone/>
            </a:pPr>
            <a:r>
              <a:rPr lang="en-ZA" dirty="0"/>
              <a:t>Technologies Mastered in 24 Hours:</a:t>
            </a:r>
          </a:p>
          <a:p>
            <a:r>
              <a:rPr lang="en-ZA" dirty="0"/>
              <a:t>  ✓ </a:t>
            </a:r>
            <a:r>
              <a:rPr lang="en-ZA" dirty="0" err="1"/>
              <a:t>SvelteKit</a:t>
            </a:r>
            <a:r>
              <a:rPr lang="en-ZA" dirty="0"/>
              <a:t> + TypeScript for robust frontend</a:t>
            </a:r>
          </a:p>
          <a:p>
            <a:r>
              <a:rPr lang="en-ZA" dirty="0"/>
              <a:t>  ✓ </a:t>
            </a:r>
            <a:r>
              <a:rPr lang="en-ZA" dirty="0" err="1"/>
              <a:t>TailwindCSS</a:t>
            </a:r>
            <a:r>
              <a:rPr lang="en-ZA" dirty="0"/>
              <a:t> + </a:t>
            </a:r>
            <a:r>
              <a:rPr lang="en-ZA" dirty="0" err="1"/>
              <a:t>DaisyUI</a:t>
            </a:r>
            <a:r>
              <a:rPr lang="en-ZA" dirty="0"/>
              <a:t> for rapid UI development</a:t>
            </a:r>
          </a:p>
          <a:p>
            <a:r>
              <a:rPr lang="en-ZA" dirty="0"/>
              <a:t>  ✓ GSAP and Anime.js animations for engaging transitions</a:t>
            </a:r>
          </a:p>
          <a:p>
            <a:r>
              <a:rPr lang="en-ZA" dirty="0"/>
              <a:t>  ✓ Drag-and-drop interactions for desktop simulation</a:t>
            </a:r>
          </a:p>
          <a:p>
            <a:r>
              <a:rPr lang="en-ZA" dirty="0"/>
              <a:t>  ✓ Progressive web app architecture</a:t>
            </a:r>
          </a:p>
          <a:p>
            <a:r>
              <a:rPr lang="en-ZA" dirty="0"/>
              <a:t>  ✓ Real-time feedback systems</a:t>
            </a:r>
          </a:p>
        </p:txBody>
      </p:sp>
    </p:spTree>
    <p:extLst>
      <p:ext uri="{BB962C8B-B14F-4D97-AF65-F5344CB8AC3E}">
        <p14:creationId xmlns:p14="http://schemas.microsoft.com/office/powerpoint/2010/main" val="221103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EDCF-4610-DE71-BA0F-D898A0935979}"/>
              </a:ext>
            </a:extLst>
          </p:cNvPr>
          <p:cNvSpPr>
            <a:spLocks noGrp="1"/>
          </p:cNvSpPr>
          <p:nvPr>
            <p:ph type="title"/>
          </p:nvPr>
        </p:nvSpPr>
        <p:spPr/>
        <p:txBody>
          <a:bodyPr/>
          <a:lstStyle/>
          <a:p>
            <a:r>
              <a:rPr lang="en-ZA" dirty="0"/>
              <a:t>Innovation and creativity</a:t>
            </a:r>
          </a:p>
        </p:txBody>
      </p:sp>
      <p:sp>
        <p:nvSpPr>
          <p:cNvPr id="3" name="Content Placeholder 2">
            <a:extLst>
              <a:ext uri="{FF2B5EF4-FFF2-40B4-BE49-F238E27FC236}">
                <a16:creationId xmlns:a16="http://schemas.microsoft.com/office/drawing/2014/main" id="{F704418E-2D9C-A3D1-08D0-4571572B32F5}"/>
              </a:ext>
            </a:extLst>
          </p:cNvPr>
          <p:cNvSpPr>
            <a:spLocks noGrp="1"/>
          </p:cNvSpPr>
          <p:nvPr>
            <p:ph idx="1"/>
          </p:nvPr>
        </p:nvSpPr>
        <p:spPr/>
        <p:txBody>
          <a:bodyPr/>
          <a:lstStyle/>
          <a:p>
            <a:r>
              <a:rPr lang="en-GB" dirty="0"/>
              <a:t> What Makes Us Unique:</a:t>
            </a:r>
          </a:p>
          <a:p>
            <a:pPr lvl="1"/>
            <a:r>
              <a:rPr lang="en-GB" dirty="0"/>
              <a:t>First-of-Kind: Interactive cybersecurity desktop simulation</a:t>
            </a:r>
          </a:p>
          <a:p>
            <a:pPr lvl="1"/>
            <a:r>
              <a:rPr lang="en-GB" dirty="0"/>
              <a:t>Narrative Integration: Story-driven learning with memorable characters (Dr. Phish, Hydra-Hack)</a:t>
            </a:r>
          </a:p>
          <a:p>
            <a:pPr lvl="1"/>
            <a:r>
              <a:rPr lang="en-GB" dirty="0"/>
              <a:t>Gamification Done Right: XP/</a:t>
            </a:r>
            <a:r>
              <a:rPr lang="en-GB" dirty="0" err="1"/>
              <a:t>leveling</a:t>
            </a:r>
            <a:r>
              <a:rPr lang="en-GB" dirty="0"/>
              <a:t> system that enhances rather than distracts from learning</a:t>
            </a:r>
          </a:p>
          <a:p>
            <a:pPr lvl="1"/>
            <a:r>
              <a:rPr lang="en-GB" dirty="0"/>
              <a:t>Real Tool Simulation: Authentic cybersecurity tool interfaces without complexity barriers</a:t>
            </a:r>
          </a:p>
        </p:txBody>
      </p:sp>
    </p:spTree>
    <p:extLst>
      <p:ext uri="{BB962C8B-B14F-4D97-AF65-F5344CB8AC3E}">
        <p14:creationId xmlns:p14="http://schemas.microsoft.com/office/powerpoint/2010/main" val="23454883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ustom 1">
      <a:majorFont>
        <a:latin typeface="Roboto"/>
        <a:ea typeface=""/>
        <a:cs typeface=""/>
      </a:majorFont>
      <a:minorFont>
        <a:latin typeface="Source Code Pro"/>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{F901F13A-83C4-4FA9-8EE9-8B778A661905}tf03457452</Template>
  <TotalTime>103</TotalTime>
  <Words>788</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Roboto</vt:lpstr>
      <vt:lpstr>Source Code Pro</vt:lpstr>
      <vt:lpstr>Celestial</vt:lpstr>
      <vt:lpstr>CyberShield Academy</vt:lpstr>
      <vt:lpstr>Problem Statement</vt:lpstr>
      <vt:lpstr>My aim</vt:lpstr>
      <vt:lpstr>My solution</vt:lpstr>
      <vt:lpstr>Core Features &amp; Benefits</vt:lpstr>
      <vt:lpstr>Architecture highlights</vt:lpstr>
      <vt:lpstr>Scalability</vt:lpstr>
      <vt:lpstr>Technical Sprint Achievements</vt:lpstr>
      <vt:lpstr>Innovation and creativity</vt:lpstr>
      <vt:lpstr>Real-world impact</vt:lpstr>
      <vt:lpstr>Future improvements</vt:lpstr>
      <vt:lpstr>Demo 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Ishta Mahadew</dc:creator>
  <cp:lastModifiedBy>Ishta Mahadew</cp:lastModifiedBy>
  <cp:revision>2</cp:revision>
  <dcterms:created xsi:type="dcterms:W3CDTF">2025-09-13T22:59:19Z</dcterms:created>
  <dcterms:modified xsi:type="dcterms:W3CDTF">2025-09-14T06:56:17Z</dcterms:modified>
</cp:coreProperties>
</file>