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1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[zzzzz.txt]Sheet3!PivotTable2</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marker>
          <c:symbol val="none"/>
        </c:marker>
      </c:pivotFmt>
      <c:pivotFmt>
        <c:idx val="49"/>
        <c:marker>
          <c:symbol val="none"/>
        </c:marker>
      </c:pivotFmt>
      <c:pivotFmt>
        <c:idx val="50"/>
        <c:marker>
          <c:symbol val="none"/>
        </c:marker>
      </c:pivotFmt>
      <c:pivotFmt>
        <c:idx val="51"/>
        <c:marker>
          <c:symbol val="none"/>
        </c:marker>
      </c:pivotFmt>
    </c:pivotFmts>
    <c:plotArea>
      <c:layout>
        <c:manualLayout>
          <c:layoutTarget val="inner"/>
          <c:xMode val="edge"/>
          <c:yMode val="edge"/>
          <c:x val="0.23465616797900263"/>
          <c:y val="5.774095946340041E-2"/>
          <c:w val="0.38329527559055115"/>
          <c:h val="0.81239027413240017"/>
        </c:manualLayout>
      </c:layout>
      <c:barChart>
        <c:barDir val="bar"/>
        <c:grouping val="clustered"/>
        <c:varyColors val="0"/>
        <c:ser>
          <c:idx val="0"/>
          <c:order val="0"/>
          <c:tx>
            <c:strRef>
              <c:f>Sheet3!$B$4:$B$5</c:f>
              <c:strCache>
                <c:ptCount val="1"/>
                <c:pt idx="0">
                  <c:v>Accounting</c:v>
                </c:pt>
              </c:strCache>
            </c:strRef>
          </c:tx>
          <c:invertIfNegative val="0"/>
          <c:cat>
            <c:strRef>
              <c:f>Sheet3!$A$6:$A$78</c:f>
              <c:strCache>
                <c:ptCount val="72"/>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Matias Cormack </c:v>
                </c:pt>
                <c:pt idx="48">
                  <c:v>Mick Spraberry</c:v>
                </c:pt>
                <c:pt idx="49">
                  <c:v>Mickie Dagwell</c:v>
                </c:pt>
                <c:pt idx="50">
                  <c:v>Minerva Ricardot</c:v>
                </c:pt>
                <c:pt idx="51">
                  <c:v>Myrle Prandoni</c:v>
                </c:pt>
                <c:pt idx="52">
                  <c:v>Nananne Gehringer</c:v>
                </c:pt>
                <c:pt idx="53">
                  <c:v>Nickolai  Artin</c:v>
                </c:pt>
                <c:pt idx="54">
                  <c:v>Northrop Reid</c:v>
                </c:pt>
                <c:pt idx="55">
                  <c:v>Oby Sorrel</c:v>
                </c:pt>
                <c:pt idx="56">
                  <c:v>Oona Donan</c:v>
                </c:pt>
                <c:pt idx="57">
                  <c:v>Orlando Gorstidge </c:v>
                </c:pt>
                <c:pt idx="58">
                  <c:v>Pearla  Beteriss</c:v>
                </c:pt>
                <c:pt idx="59">
                  <c:v>Renaldo Thomassin</c:v>
                </c:pt>
                <c:pt idx="60">
                  <c:v>Rhiamon Mollison</c:v>
                </c:pt>
                <c:pt idx="61">
                  <c:v>Riccardo Hagan</c:v>
                </c:pt>
                <c:pt idx="62">
                  <c:v>Seward Kubera</c:v>
                </c:pt>
                <c:pt idx="63">
                  <c:v>Shaylyn Ransbury </c:v>
                </c:pt>
                <c:pt idx="64">
                  <c:v>Shellysheldon Mahady</c:v>
                </c:pt>
                <c:pt idx="65">
                  <c:v>Tabby  Astall</c:v>
                </c:pt>
                <c:pt idx="66">
                  <c:v>Tadio Audritt</c:v>
                </c:pt>
                <c:pt idx="67">
                  <c:v>Thekla Lynnett</c:v>
                </c:pt>
                <c:pt idx="68">
                  <c:v>Verla Timmis</c:v>
                </c:pt>
                <c:pt idx="69">
                  <c:v>Vernor Atyea</c:v>
                </c:pt>
                <c:pt idx="70">
                  <c:v>Westbrook Brandino</c:v>
                </c:pt>
                <c:pt idx="71">
                  <c:v>Yvette  Bett</c:v>
                </c:pt>
              </c:strCache>
            </c:strRef>
          </c:cat>
          <c:val>
            <c:numRef>
              <c:f>Sheet3!$B$6:$B$78</c:f>
              <c:numCache>
                <c:formatCode>General</c:formatCode>
                <c:ptCount val="72"/>
                <c:pt idx="0">
                  <c:v>1</c:v>
                </c:pt>
                <c:pt idx="31">
                  <c:v>1</c:v>
                </c:pt>
                <c:pt idx="39">
                  <c:v>1</c:v>
                </c:pt>
                <c:pt idx="65">
                  <c:v>1</c:v>
                </c:pt>
              </c:numCache>
            </c:numRef>
          </c:val>
        </c:ser>
        <c:ser>
          <c:idx val="1"/>
          <c:order val="1"/>
          <c:tx>
            <c:strRef>
              <c:f>Sheet3!$C$4:$C$5</c:f>
              <c:strCache>
                <c:ptCount val="1"/>
                <c:pt idx="0">
                  <c:v>Business Development</c:v>
                </c:pt>
              </c:strCache>
            </c:strRef>
          </c:tx>
          <c:invertIfNegative val="0"/>
          <c:cat>
            <c:strRef>
              <c:f>Sheet3!$A$6:$A$78</c:f>
              <c:strCache>
                <c:ptCount val="72"/>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Matias Cormack </c:v>
                </c:pt>
                <c:pt idx="48">
                  <c:v>Mick Spraberry</c:v>
                </c:pt>
                <c:pt idx="49">
                  <c:v>Mickie Dagwell</c:v>
                </c:pt>
                <c:pt idx="50">
                  <c:v>Minerva Ricardot</c:v>
                </c:pt>
                <c:pt idx="51">
                  <c:v>Myrle Prandoni</c:v>
                </c:pt>
                <c:pt idx="52">
                  <c:v>Nananne Gehringer</c:v>
                </c:pt>
                <c:pt idx="53">
                  <c:v>Nickolai  Artin</c:v>
                </c:pt>
                <c:pt idx="54">
                  <c:v>Northrop Reid</c:v>
                </c:pt>
                <c:pt idx="55">
                  <c:v>Oby Sorrel</c:v>
                </c:pt>
                <c:pt idx="56">
                  <c:v>Oona Donan</c:v>
                </c:pt>
                <c:pt idx="57">
                  <c:v>Orlando Gorstidge </c:v>
                </c:pt>
                <c:pt idx="58">
                  <c:v>Pearla  Beteriss</c:v>
                </c:pt>
                <c:pt idx="59">
                  <c:v>Renaldo Thomassin</c:v>
                </c:pt>
                <c:pt idx="60">
                  <c:v>Rhiamon Mollison</c:v>
                </c:pt>
                <c:pt idx="61">
                  <c:v>Riccardo Hagan</c:v>
                </c:pt>
                <c:pt idx="62">
                  <c:v>Seward Kubera</c:v>
                </c:pt>
                <c:pt idx="63">
                  <c:v>Shaylyn Ransbury </c:v>
                </c:pt>
                <c:pt idx="64">
                  <c:v>Shellysheldon Mahady</c:v>
                </c:pt>
                <c:pt idx="65">
                  <c:v>Tabby  Astall</c:v>
                </c:pt>
                <c:pt idx="66">
                  <c:v>Tadio Audritt</c:v>
                </c:pt>
                <c:pt idx="67">
                  <c:v>Thekla Lynnett</c:v>
                </c:pt>
                <c:pt idx="68">
                  <c:v>Verla Timmis</c:v>
                </c:pt>
                <c:pt idx="69">
                  <c:v>Vernor Atyea</c:v>
                </c:pt>
                <c:pt idx="70">
                  <c:v>Westbrook Brandino</c:v>
                </c:pt>
                <c:pt idx="71">
                  <c:v>Yvette  Bett</c:v>
                </c:pt>
              </c:strCache>
            </c:strRef>
          </c:cat>
          <c:val>
            <c:numRef>
              <c:f>Sheet3!$C$6:$C$78</c:f>
              <c:numCache>
                <c:formatCode>General</c:formatCode>
                <c:ptCount val="72"/>
                <c:pt idx="3">
                  <c:v>1</c:v>
                </c:pt>
                <c:pt idx="4">
                  <c:v>1</c:v>
                </c:pt>
                <c:pt idx="5">
                  <c:v>1</c:v>
                </c:pt>
                <c:pt idx="6">
                  <c:v>1</c:v>
                </c:pt>
                <c:pt idx="11">
                  <c:v>1</c:v>
                </c:pt>
                <c:pt idx="56">
                  <c:v>1</c:v>
                </c:pt>
                <c:pt idx="59">
                  <c:v>1</c:v>
                </c:pt>
              </c:numCache>
            </c:numRef>
          </c:val>
        </c:ser>
        <c:ser>
          <c:idx val="2"/>
          <c:order val="2"/>
          <c:tx>
            <c:strRef>
              <c:f>Sheet3!$D$4:$D$5</c:f>
              <c:strCache>
                <c:ptCount val="1"/>
                <c:pt idx="0">
                  <c:v>Engineering</c:v>
                </c:pt>
              </c:strCache>
            </c:strRef>
          </c:tx>
          <c:invertIfNegative val="0"/>
          <c:cat>
            <c:strRef>
              <c:f>Sheet3!$A$6:$A$78</c:f>
              <c:strCache>
                <c:ptCount val="72"/>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Matias Cormack </c:v>
                </c:pt>
                <c:pt idx="48">
                  <c:v>Mick Spraberry</c:v>
                </c:pt>
                <c:pt idx="49">
                  <c:v>Mickie Dagwell</c:v>
                </c:pt>
                <c:pt idx="50">
                  <c:v>Minerva Ricardot</c:v>
                </c:pt>
                <c:pt idx="51">
                  <c:v>Myrle Prandoni</c:v>
                </c:pt>
                <c:pt idx="52">
                  <c:v>Nananne Gehringer</c:v>
                </c:pt>
                <c:pt idx="53">
                  <c:v>Nickolai  Artin</c:v>
                </c:pt>
                <c:pt idx="54">
                  <c:v>Northrop Reid</c:v>
                </c:pt>
                <c:pt idx="55">
                  <c:v>Oby Sorrel</c:v>
                </c:pt>
                <c:pt idx="56">
                  <c:v>Oona Donan</c:v>
                </c:pt>
                <c:pt idx="57">
                  <c:v>Orlando Gorstidge </c:v>
                </c:pt>
                <c:pt idx="58">
                  <c:v>Pearla  Beteriss</c:v>
                </c:pt>
                <c:pt idx="59">
                  <c:v>Renaldo Thomassin</c:v>
                </c:pt>
                <c:pt idx="60">
                  <c:v>Rhiamon Mollison</c:v>
                </c:pt>
                <c:pt idx="61">
                  <c:v>Riccardo Hagan</c:v>
                </c:pt>
                <c:pt idx="62">
                  <c:v>Seward Kubera</c:v>
                </c:pt>
                <c:pt idx="63">
                  <c:v>Shaylyn Ransbury </c:v>
                </c:pt>
                <c:pt idx="64">
                  <c:v>Shellysheldon Mahady</c:v>
                </c:pt>
                <c:pt idx="65">
                  <c:v>Tabby  Astall</c:v>
                </c:pt>
                <c:pt idx="66">
                  <c:v>Tadio Audritt</c:v>
                </c:pt>
                <c:pt idx="67">
                  <c:v>Thekla Lynnett</c:v>
                </c:pt>
                <c:pt idx="68">
                  <c:v>Verla Timmis</c:v>
                </c:pt>
                <c:pt idx="69">
                  <c:v>Vernor Atyea</c:v>
                </c:pt>
                <c:pt idx="70">
                  <c:v>Westbrook Brandino</c:v>
                </c:pt>
                <c:pt idx="71">
                  <c:v>Yvette  Bett</c:v>
                </c:pt>
              </c:strCache>
            </c:strRef>
          </c:cat>
          <c:val>
            <c:numRef>
              <c:f>Sheet3!$D$6:$D$78</c:f>
              <c:numCache>
                <c:formatCode>General</c:formatCode>
                <c:ptCount val="72"/>
                <c:pt idx="14">
                  <c:v>1</c:v>
                </c:pt>
                <c:pt idx="15">
                  <c:v>1</c:v>
                </c:pt>
                <c:pt idx="23">
                  <c:v>1</c:v>
                </c:pt>
                <c:pt idx="49">
                  <c:v>1</c:v>
                </c:pt>
                <c:pt idx="62">
                  <c:v>1</c:v>
                </c:pt>
              </c:numCache>
            </c:numRef>
          </c:val>
        </c:ser>
        <c:ser>
          <c:idx val="3"/>
          <c:order val="3"/>
          <c:tx>
            <c:strRef>
              <c:f>Sheet3!$E$4:$E$5</c:f>
              <c:strCache>
                <c:ptCount val="1"/>
                <c:pt idx="0">
                  <c:v>Human Resources</c:v>
                </c:pt>
              </c:strCache>
            </c:strRef>
          </c:tx>
          <c:invertIfNegative val="0"/>
          <c:cat>
            <c:strRef>
              <c:f>Sheet3!$A$6:$A$78</c:f>
              <c:strCache>
                <c:ptCount val="72"/>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Matias Cormack </c:v>
                </c:pt>
                <c:pt idx="48">
                  <c:v>Mick Spraberry</c:v>
                </c:pt>
                <c:pt idx="49">
                  <c:v>Mickie Dagwell</c:v>
                </c:pt>
                <c:pt idx="50">
                  <c:v>Minerva Ricardot</c:v>
                </c:pt>
                <c:pt idx="51">
                  <c:v>Myrle Prandoni</c:v>
                </c:pt>
                <c:pt idx="52">
                  <c:v>Nananne Gehringer</c:v>
                </c:pt>
                <c:pt idx="53">
                  <c:v>Nickolai  Artin</c:v>
                </c:pt>
                <c:pt idx="54">
                  <c:v>Northrop Reid</c:v>
                </c:pt>
                <c:pt idx="55">
                  <c:v>Oby Sorrel</c:v>
                </c:pt>
                <c:pt idx="56">
                  <c:v>Oona Donan</c:v>
                </c:pt>
                <c:pt idx="57">
                  <c:v>Orlando Gorstidge </c:v>
                </c:pt>
                <c:pt idx="58">
                  <c:v>Pearla  Beteriss</c:v>
                </c:pt>
                <c:pt idx="59">
                  <c:v>Renaldo Thomassin</c:v>
                </c:pt>
                <c:pt idx="60">
                  <c:v>Rhiamon Mollison</c:v>
                </c:pt>
                <c:pt idx="61">
                  <c:v>Riccardo Hagan</c:v>
                </c:pt>
                <c:pt idx="62">
                  <c:v>Seward Kubera</c:v>
                </c:pt>
                <c:pt idx="63">
                  <c:v>Shaylyn Ransbury </c:v>
                </c:pt>
                <c:pt idx="64">
                  <c:v>Shellysheldon Mahady</c:v>
                </c:pt>
                <c:pt idx="65">
                  <c:v>Tabby  Astall</c:v>
                </c:pt>
                <c:pt idx="66">
                  <c:v>Tadio Audritt</c:v>
                </c:pt>
                <c:pt idx="67">
                  <c:v>Thekla Lynnett</c:v>
                </c:pt>
                <c:pt idx="68">
                  <c:v>Verla Timmis</c:v>
                </c:pt>
                <c:pt idx="69">
                  <c:v>Vernor Atyea</c:v>
                </c:pt>
                <c:pt idx="70">
                  <c:v>Westbrook Brandino</c:v>
                </c:pt>
                <c:pt idx="71">
                  <c:v>Yvette  Bett</c:v>
                </c:pt>
              </c:strCache>
            </c:strRef>
          </c:cat>
          <c:val>
            <c:numRef>
              <c:f>Sheet3!$E$6:$E$78</c:f>
              <c:numCache>
                <c:formatCode>General</c:formatCode>
                <c:ptCount val="72"/>
                <c:pt idx="13">
                  <c:v>1</c:v>
                </c:pt>
                <c:pt idx="16">
                  <c:v>1</c:v>
                </c:pt>
                <c:pt idx="17">
                  <c:v>1</c:v>
                </c:pt>
                <c:pt idx="18">
                  <c:v>1</c:v>
                </c:pt>
                <c:pt idx="61">
                  <c:v>1</c:v>
                </c:pt>
                <c:pt idx="66">
                  <c:v>1</c:v>
                </c:pt>
                <c:pt idx="71">
                  <c:v>1</c:v>
                </c:pt>
              </c:numCache>
            </c:numRef>
          </c:val>
        </c:ser>
        <c:ser>
          <c:idx val="4"/>
          <c:order val="4"/>
          <c:tx>
            <c:strRef>
              <c:f>Sheet3!$F$4:$F$5</c:f>
              <c:strCache>
                <c:ptCount val="1"/>
                <c:pt idx="0">
                  <c:v>Legal</c:v>
                </c:pt>
              </c:strCache>
            </c:strRef>
          </c:tx>
          <c:invertIfNegative val="0"/>
          <c:cat>
            <c:strRef>
              <c:f>Sheet3!$A$6:$A$78</c:f>
              <c:strCache>
                <c:ptCount val="72"/>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Matias Cormack </c:v>
                </c:pt>
                <c:pt idx="48">
                  <c:v>Mick Spraberry</c:v>
                </c:pt>
                <c:pt idx="49">
                  <c:v>Mickie Dagwell</c:v>
                </c:pt>
                <c:pt idx="50">
                  <c:v>Minerva Ricardot</c:v>
                </c:pt>
                <c:pt idx="51">
                  <c:v>Myrle Prandoni</c:v>
                </c:pt>
                <c:pt idx="52">
                  <c:v>Nananne Gehringer</c:v>
                </c:pt>
                <c:pt idx="53">
                  <c:v>Nickolai  Artin</c:v>
                </c:pt>
                <c:pt idx="54">
                  <c:v>Northrop Reid</c:v>
                </c:pt>
                <c:pt idx="55">
                  <c:v>Oby Sorrel</c:v>
                </c:pt>
                <c:pt idx="56">
                  <c:v>Oona Donan</c:v>
                </c:pt>
                <c:pt idx="57">
                  <c:v>Orlando Gorstidge </c:v>
                </c:pt>
                <c:pt idx="58">
                  <c:v>Pearla  Beteriss</c:v>
                </c:pt>
                <c:pt idx="59">
                  <c:v>Renaldo Thomassin</c:v>
                </c:pt>
                <c:pt idx="60">
                  <c:v>Rhiamon Mollison</c:v>
                </c:pt>
                <c:pt idx="61">
                  <c:v>Riccardo Hagan</c:v>
                </c:pt>
                <c:pt idx="62">
                  <c:v>Seward Kubera</c:v>
                </c:pt>
                <c:pt idx="63">
                  <c:v>Shaylyn Ransbury </c:v>
                </c:pt>
                <c:pt idx="64">
                  <c:v>Shellysheldon Mahady</c:v>
                </c:pt>
                <c:pt idx="65">
                  <c:v>Tabby  Astall</c:v>
                </c:pt>
                <c:pt idx="66">
                  <c:v>Tadio Audritt</c:v>
                </c:pt>
                <c:pt idx="67">
                  <c:v>Thekla Lynnett</c:v>
                </c:pt>
                <c:pt idx="68">
                  <c:v>Verla Timmis</c:v>
                </c:pt>
                <c:pt idx="69">
                  <c:v>Vernor Atyea</c:v>
                </c:pt>
                <c:pt idx="70">
                  <c:v>Westbrook Brandino</c:v>
                </c:pt>
                <c:pt idx="71">
                  <c:v>Yvette  Bett</c:v>
                </c:pt>
              </c:strCache>
            </c:strRef>
          </c:cat>
          <c:val>
            <c:numRef>
              <c:f>Sheet3!$F$6:$F$78</c:f>
              <c:numCache>
                <c:formatCode>General</c:formatCode>
                <c:ptCount val="72"/>
                <c:pt idx="7">
                  <c:v>1</c:v>
                </c:pt>
                <c:pt idx="12">
                  <c:v>1</c:v>
                </c:pt>
                <c:pt idx="22">
                  <c:v>1</c:v>
                </c:pt>
                <c:pt idx="41">
                  <c:v>1</c:v>
                </c:pt>
                <c:pt idx="70">
                  <c:v>1</c:v>
                </c:pt>
              </c:numCache>
            </c:numRef>
          </c:val>
        </c:ser>
        <c:ser>
          <c:idx val="5"/>
          <c:order val="5"/>
          <c:tx>
            <c:strRef>
              <c:f>Sheet3!$G$4:$G$5</c:f>
              <c:strCache>
                <c:ptCount val="1"/>
                <c:pt idx="0">
                  <c:v>Marketing</c:v>
                </c:pt>
              </c:strCache>
            </c:strRef>
          </c:tx>
          <c:invertIfNegative val="0"/>
          <c:cat>
            <c:strRef>
              <c:f>Sheet3!$A$6:$A$78</c:f>
              <c:strCache>
                <c:ptCount val="72"/>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Matias Cormack </c:v>
                </c:pt>
                <c:pt idx="48">
                  <c:v>Mick Spraberry</c:v>
                </c:pt>
                <c:pt idx="49">
                  <c:v>Mickie Dagwell</c:v>
                </c:pt>
                <c:pt idx="50">
                  <c:v>Minerva Ricardot</c:v>
                </c:pt>
                <c:pt idx="51">
                  <c:v>Myrle Prandoni</c:v>
                </c:pt>
                <c:pt idx="52">
                  <c:v>Nananne Gehringer</c:v>
                </c:pt>
                <c:pt idx="53">
                  <c:v>Nickolai  Artin</c:v>
                </c:pt>
                <c:pt idx="54">
                  <c:v>Northrop Reid</c:v>
                </c:pt>
                <c:pt idx="55">
                  <c:v>Oby Sorrel</c:v>
                </c:pt>
                <c:pt idx="56">
                  <c:v>Oona Donan</c:v>
                </c:pt>
                <c:pt idx="57">
                  <c:v>Orlando Gorstidge </c:v>
                </c:pt>
                <c:pt idx="58">
                  <c:v>Pearla  Beteriss</c:v>
                </c:pt>
                <c:pt idx="59">
                  <c:v>Renaldo Thomassin</c:v>
                </c:pt>
                <c:pt idx="60">
                  <c:v>Rhiamon Mollison</c:v>
                </c:pt>
                <c:pt idx="61">
                  <c:v>Riccardo Hagan</c:v>
                </c:pt>
                <c:pt idx="62">
                  <c:v>Seward Kubera</c:v>
                </c:pt>
                <c:pt idx="63">
                  <c:v>Shaylyn Ransbury </c:v>
                </c:pt>
                <c:pt idx="64">
                  <c:v>Shellysheldon Mahady</c:v>
                </c:pt>
                <c:pt idx="65">
                  <c:v>Tabby  Astall</c:v>
                </c:pt>
                <c:pt idx="66">
                  <c:v>Tadio Audritt</c:v>
                </c:pt>
                <c:pt idx="67">
                  <c:v>Thekla Lynnett</c:v>
                </c:pt>
                <c:pt idx="68">
                  <c:v>Verla Timmis</c:v>
                </c:pt>
                <c:pt idx="69">
                  <c:v>Vernor Atyea</c:v>
                </c:pt>
                <c:pt idx="70">
                  <c:v>Westbrook Brandino</c:v>
                </c:pt>
                <c:pt idx="71">
                  <c:v>Yvette  Bett</c:v>
                </c:pt>
              </c:strCache>
            </c:strRef>
          </c:cat>
          <c:val>
            <c:numRef>
              <c:f>Sheet3!$G$6:$G$78</c:f>
              <c:numCache>
                <c:formatCode>General</c:formatCode>
                <c:ptCount val="72"/>
                <c:pt idx="34">
                  <c:v>1</c:v>
                </c:pt>
                <c:pt idx="35">
                  <c:v>1</c:v>
                </c:pt>
                <c:pt idx="57">
                  <c:v>1</c:v>
                </c:pt>
              </c:numCache>
            </c:numRef>
          </c:val>
        </c:ser>
        <c:ser>
          <c:idx val="6"/>
          <c:order val="6"/>
          <c:tx>
            <c:strRef>
              <c:f>Sheet3!$H$4:$H$5</c:f>
              <c:strCache>
                <c:ptCount val="1"/>
                <c:pt idx="0">
                  <c:v>NULL</c:v>
                </c:pt>
              </c:strCache>
            </c:strRef>
          </c:tx>
          <c:invertIfNegative val="0"/>
          <c:cat>
            <c:strRef>
              <c:f>Sheet3!$A$6:$A$78</c:f>
              <c:strCache>
                <c:ptCount val="72"/>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Matias Cormack </c:v>
                </c:pt>
                <c:pt idx="48">
                  <c:v>Mick Spraberry</c:v>
                </c:pt>
                <c:pt idx="49">
                  <c:v>Mickie Dagwell</c:v>
                </c:pt>
                <c:pt idx="50">
                  <c:v>Minerva Ricardot</c:v>
                </c:pt>
                <c:pt idx="51">
                  <c:v>Myrle Prandoni</c:v>
                </c:pt>
                <c:pt idx="52">
                  <c:v>Nananne Gehringer</c:v>
                </c:pt>
                <c:pt idx="53">
                  <c:v>Nickolai  Artin</c:v>
                </c:pt>
                <c:pt idx="54">
                  <c:v>Northrop Reid</c:v>
                </c:pt>
                <c:pt idx="55">
                  <c:v>Oby Sorrel</c:v>
                </c:pt>
                <c:pt idx="56">
                  <c:v>Oona Donan</c:v>
                </c:pt>
                <c:pt idx="57">
                  <c:v>Orlando Gorstidge </c:v>
                </c:pt>
                <c:pt idx="58">
                  <c:v>Pearla  Beteriss</c:v>
                </c:pt>
                <c:pt idx="59">
                  <c:v>Renaldo Thomassin</c:v>
                </c:pt>
                <c:pt idx="60">
                  <c:v>Rhiamon Mollison</c:v>
                </c:pt>
                <c:pt idx="61">
                  <c:v>Riccardo Hagan</c:v>
                </c:pt>
                <c:pt idx="62">
                  <c:v>Seward Kubera</c:v>
                </c:pt>
                <c:pt idx="63">
                  <c:v>Shaylyn Ransbury </c:v>
                </c:pt>
                <c:pt idx="64">
                  <c:v>Shellysheldon Mahady</c:v>
                </c:pt>
                <c:pt idx="65">
                  <c:v>Tabby  Astall</c:v>
                </c:pt>
                <c:pt idx="66">
                  <c:v>Tadio Audritt</c:v>
                </c:pt>
                <c:pt idx="67">
                  <c:v>Thekla Lynnett</c:v>
                </c:pt>
                <c:pt idx="68">
                  <c:v>Verla Timmis</c:v>
                </c:pt>
                <c:pt idx="69">
                  <c:v>Vernor Atyea</c:v>
                </c:pt>
                <c:pt idx="70">
                  <c:v>Westbrook Brandino</c:v>
                </c:pt>
                <c:pt idx="71">
                  <c:v>Yvette  Bett</c:v>
                </c:pt>
              </c:strCache>
            </c:strRef>
          </c:cat>
          <c:val>
            <c:numRef>
              <c:f>Sheet3!$H$6:$H$78</c:f>
              <c:numCache>
                <c:formatCode>General</c:formatCode>
                <c:ptCount val="72"/>
                <c:pt idx="37">
                  <c:v>1</c:v>
                </c:pt>
                <c:pt idx="50">
                  <c:v>1</c:v>
                </c:pt>
                <c:pt idx="54">
                  <c:v>1</c:v>
                </c:pt>
              </c:numCache>
            </c:numRef>
          </c:val>
        </c:ser>
        <c:ser>
          <c:idx val="7"/>
          <c:order val="7"/>
          <c:tx>
            <c:strRef>
              <c:f>Sheet3!$I$4:$I$5</c:f>
              <c:strCache>
                <c:ptCount val="1"/>
                <c:pt idx="0">
                  <c:v>Product Management</c:v>
                </c:pt>
              </c:strCache>
            </c:strRef>
          </c:tx>
          <c:invertIfNegative val="0"/>
          <c:cat>
            <c:strRef>
              <c:f>Sheet3!$A$6:$A$78</c:f>
              <c:strCache>
                <c:ptCount val="72"/>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Matias Cormack </c:v>
                </c:pt>
                <c:pt idx="48">
                  <c:v>Mick Spraberry</c:v>
                </c:pt>
                <c:pt idx="49">
                  <c:v>Mickie Dagwell</c:v>
                </c:pt>
                <c:pt idx="50">
                  <c:v>Minerva Ricardot</c:v>
                </c:pt>
                <c:pt idx="51">
                  <c:v>Myrle Prandoni</c:v>
                </c:pt>
                <c:pt idx="52">
                  <c:v>Nananne Gehringer</c:v>
                </c:pt>
                <c:pt idx="53">
                  <c:v>Nickolai  Artin</c:v>
                </c:pt>
                <c:pt idx="54">
                  <c:v>Northrop Reid</c:v>
                </c:pt>
                <c:pt idx="55">
                  <c:v>Oby Sorrel</c:v>
                </c:pt>
                <c:pt idx="56">
                  <c:v>Oona Donan</c:v>
                </c:pt>
                <c:pt idx="57">
                  <c:v>Orlando Gorstidge </c:v>
                </c:pt>
                <c:pt idx="58">
                  <c:v>Pearla  Beteriss</c:v>
                </c:pt>
                <c:pt idx="59">
                  <c:v>Renaldo Thomassin</c:v>
                </c:pt>
                <c:pt idx="60">
                  <c:v>Rhiamon Mollison</c:v>
                </c:pt>
                <c:pt idx="61">
                  <c:v>Riccardo Hagan</c:v>
                </c:pt>
                <c:pt idx="62">
                  <c:v>Seward Kubera</c:v>
                </c:pt>
                <c:pt idx="63">
                  <c:v>Shaylyn Ransbury </c:v>
                </c:pt>
                <c:pt idx="64">
                  <c:v>Shellysheldon Mahady</c:v>
                </c:pt>
                <c:pt idx="65">
                  <c:v>Tabby  Astall</c:v>
                </c:pt>
                <c:pt idx="66">
                  <c:v>Tadio Audritt</c:v>
                </c:pt>
                <c:pt idx="67">
                  <c:v>Thekla Lynnett</c:v>
                </c:pt>
                <c:pt idx="68">
                  <c:v>Verla Timmis</c:v>
                </c:pt>
                <c:pt idx="69">
                  <c:v>Vernor Atyea</c:v>
                </c:pt>
                <c:pt idx="70">
                  <c:v>Westbrook Brandino</c:v>
                </c:pt>
                <c:pt idx="71">
                  <c:v>Yvette  Bett</c:v>
                </c:pt>
              </c:strCache>
            </c:strRef>
          </c:cat>
          <c:val>
            <c:numRef>
              <c:f>Sheet3!$I$6:$I$78</c:f>
              <c:numCache>
                <c:formatCode>General</c:formatCode>
                <c:ptCount val="72"/>
                <c:pt idx="9">
                  <c:v>1</c:v>
                </c:pt>
                <c:pt idx="10">
                  <c:v>1</c:v>
                </c:pt>
                <c:pt idx="24">
                  <c:v>1</c:v>
                </c:pt>
                <c:pt idx="27">
                  <c:v>1</c:v>
                </c:pt>
                <c:pt idx="53">
                  <c:v>1</c:v>
                </c:pt>
              </c:numCache>
            </c:numRef>
          </c:val>
        </c:ser>
        <c:ser>
          <c:idx val="8"/>
          <c:order val="8"/>
          <c:tx>
            <c:strRef>
              <c:f>Sheet3!$J$4:$J$5</c:f>
              <c:strCache>
                <c:ptCount val="1"/>
                <c:pt idx="0">
                  <c:v>Research and Development</c:v>
                </c:pt>
              </c:strCache>
            </c:strRef>
          </c:tx>
          <c:invertIfNegative val="0"/>
          <c:cat>
            <c:strRef>
              <c:f>Sheet3!$A$6:$A$78</c:f>
              <c:strCache>
                <c:ptCount val="72"/>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Matias Cormack </c:v>
                </c:pt>
                <c:pt idx="48">
                  <c:v>Mick Spraberry</c:v>
                </c:pt>
                <c:pt idx="49">
                  <c:v>Mickie Dagwell</c:v>
                </c:pt>
                <c:pt idx="50">
                  <c:v>Minerva Ricardot</c:v>
                </c:pt>
                <c:pt idx="51">
                  <c:v>Myrle Prandoni</c:v>
                </c:pt>
                <c:pt idx="52">
                  <c:v>Nananne Gehringer</c:v>
                </c:pt>
                <c:pt idx="53">
                  <c:v>Nickolai  Artin</c:v>
                </c:pt>
                <c:pt idx="54">
                  <c:v>Northrop Reid</c:v>
                </c:pt>
                <c:pt idx="55">
                  <c:v>Oby Sorrel</c:v>
                </c:pt>
                <c:pt idx="56">
                  <c:v>Oona Donan</c:v>
                </c:pt>
                <c:pt idx="57">
                  <c:v>Orlando Gorstidge </c:v>
                </c:pt>
                <c:pt idx="58">
                  <c:v>Pearla  Beteriss</c:v>
                </c:pt>
                <c:pt idx="59">
                  <c:v>Renaldo Thomassin</c:v>
                </c:pt>
                <c:pt idx="60">
                  <c:v>Rhiamon Mollison</c:v>
                </c:pt>
                <c:pt idx="61">
                  <c:v>Riccardo Hagan</c:v>
                </c:pt>
                <c:pt idx="62">
                  <c:v>Seward Kubera</c:v>
                </c:pt>
                <c:pt idx="63">
                  <c:v>Shaylyn Ransbury </c:v>
                </c:pt>
                <c:pt idx="64">
                  <c:v>Shellysheldon Mahady</c:v>
                </c:pt>
                <c:pt idx="65">
                  <c:v>Tabby  Astall</c:v>
                </c:pt>
                <c:pt idx="66">
                  <c:v>Tadio Audritt</c:v>
                </c:pt>
                <c:pt idx="67">
                  <c:v>Thekla Lynnett</c:v>
                </c:pt>
                <c:pt idx="68">
                  <c:v>Verla Timmis</c:v>
                </c:pt>
                <c:pt idx="69">
                  <c:v>Vernor Atyea</c:v>
                </c:pt>
                <c:pt idx="70">
                  <c:v>Westbrook Brandino</c:v>
                </c:pt>
                <c:pt idx="71">
                  <c:v>Yvette  Bett</c:v>
                </c:pt>
              </c:strCache>
            </c:strRef>
          </c:cat>
          <c:val>
            <c:numRef>
              <c:f>Sheet3!$J$6:$J$78</c:f>
              <c:numCache>
                <c:formatCode>General</c:formatCode>
                <c:ptCount val="72"/>
                <c:pt idx="2">
                  <c:v>1</c:v>
                </c:pt>
                <c:pt idx="21">
                  <c:v>1</c:v>
                </c:pt>
                <c:pt idx="29">
                  <c:v>1</c:v>
                </c:pt>
                <c:pt idx="46">
                  <c:v>1</c:v>
                </c:pt>
                <c:pt idx="47">
                  <c:v>1</c:v>
                </c:pt>
                <c:pt idx="60">
                  <c:v>1</c:v>
                </c:pt>
              </c:numCache>
            </c:numRef>
          </c:val>
        </c:ser>
        <c:ser>
          <c:idx val="9"/>
          <c:order val="9"/>
          <c:tx>
            <c:strRef>
              <c:f>Sheet3!$K$4:$K$5</c:f>
              <c:strCache>
                <c:ptCount val="1"/>
                <c:pt idx="0">
                  <c:v>Sales</c:v>
                </c:pt>
              </c:strCache>
            </c:strRef>
          </c:tx>
          <c:invertIfNegative val="0"/>
          <c:cat>
            <c:strRef>
              <c:f>Sheet3!$A$6:$A$78</c:f>
              <c:strCache>
                <c:ptCount val="72"/>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Matias Cormack </c:v>
                </c:pt>
                <c:pt idx="48">
                  <c:v>Mick Spraberry</c:v>
                </c:pt>
                <c:pt idx="49">
                  <c:v>Mickie Dagwell</c:v>
                </c:pt>
                <c:pt idx="50">
                  <c:v>Minerva Ricardot</c:v>
                </c:pt>
                <c:pt idx="51">
                  <c:v>Myrle Prandoni</c:v>
                </c:pt>
                <c:pt idx="52">
                  <c:v>Nananne Gehringer</c:v>
                </c:pt>
                <c:pt idx="53">
                  <c:v>Nickolai  Artin</c:v>
                </c:pt>
                <c:pt idx="54">
                  <c:v>Northrop Reid</c:v>
                </c:pt>
                <c:pt idx="55">
                  <c:v>Oby Sorrel</c:v>
                </c:pt>
                <c:pt idx="56">
                  <c:v>Oona Donan</c:v>
                </c:pt>
                <c:pt idx="57">
                  <c:v>Orlando Gorstidge </c:v>
                </c:pt>
                <c:pt idx="58">
                  <c:v>Pearla  Beteriss</c:v>
                </c:pt>
                <c:pt idx="59">
                  <c:v>Renaldo Thomassin</c:v>
                </c:pt>
                <c:pt idx="60">
                  <c:v>Rhiamon Mollison</c:v>
                </c:pt>
                <c:pt idx="61">
                  <c:v>Riccardo Hagan</c:v>
                </c:pt>
                <c:pt idx="62">
                  <c:v>Seward Kubera</c:v>
                </c:pt>
                <c:pt idx="63">
                  <c:v>Shaylyn Ransbury </c:v>
                </c:pt>
                <c:pt idx="64">
                  <c:v>Shellysheldon Mahady</c:v>
                </c:pt>
                <c:pt idx="65">
                  <c:v>Tabby  Astall</c:v>
                </c:pt>
                <c:pt idx="66">
                  <c:v>Tadio Audritt</c:v>
                </c:pt>
                <c:pt idx="67">
                  <c:v>Thekla Lynnett</c:v>
                </c:pt>
                <c:pt idx="68">
                  <c:v>Verla Timmis</c:v>
                </c:pt>
                <c:pt idx="69">
                  <c:v>Vernor Atyea</c:v>
                </c:pt>
                <c:pt idx="70">
                  <c:v>Westbrook Brandino</c:v>
                </c:pt>
                <c:pt idx="71">
                  <c:v>Yvette  Bett</c:v>
                </c:pt>
              </c:strCache>
            </c:strRef>
          </c:cat>
          <c:val>
            <c:numRef>
              <c:f>Sheet3!$K$6:$K$78</c:f>
              <c:numCache>
                <c:formatCode>General</c:formatCode>
                <c:ptCount val="72"/>
                <c:pt idx="1">
                  <c:v>1</c:v>
                </c:pt>
                <c:pt idx="32">
                  <c:v>1</c:v>
                </c:pt>
                <c:pt idx="51">
                  <c:v>1</c:v>
                </c:pt>
              </c:numCache>
            </c:numRef>
          </c:val>
        </c:ser>
        <c:ser>
          <c:idx val="10"/>
          <c:order val="10"/>
          <c:tx>
            <c:strRef>
              <c:f>Sheet3!$L$4:$L$5</c:f>
              <c:strCache>
                <c:ptCount val="1"/>
                <c:pt idx="0">
                  <c:v>Services</c:v>
                </c:pt>
              </c:strCache>
            </c:strRef>
          </c:tx>
          <c:invertIfNegative val="0"/>
          <c:cat>
            <c:strRef>
              <c:f>Sheet3!$A$6:$A$78</c:f>
              <c:strCache>
                <c:ptCount val="72"/>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Matias Cormack </c:v>
                </c:pt>
                <c:pt idx="48">
                  <c:v>Mick Spraberry</c:v>
                </c:pt>
                <c:pt idx="49">
                  <c:v>Mickie Dagwell</c:v>
                </c:pt>
                <c:pt idx="50">
                  <c:v>Minerva Ricardot</c:v>
                </c:pt>
                <c:pt idx="51">
                  <c:v>Myrle Prandoni</c:v>
                </c:pt>
                <c:pt idx="52">
                  <c:v>Nananne Gehringer</c:v>
                </c:pt>
                <c:pt idx="53">
                  <c:v>Nickolai  Artin</c:v>
                </c:pt>
                <c:pt idx="54">
                  <c:v>Northrop Reid</c:v>
                </c:pt>
                <c:pt idx="55">
                  <c:v>Oby Sorrel</c:v>
                </c:pt>
                <c:pt idx="56">
                  <c:v>Oona Donan</c:v>
                </c:pt>
                <c:pt idx="57">
                  <c:v>Orlando Gorstidge </c:v>
                </c:pt>
                <c:pt idx="58">
                  <c:v>Pearla  Beteriss</c:v>
                </c:pt>
                <c:pt idx="59">
                  <c:v>Renaldo Thomassin</c:v>
                </c:pt>
                <c:pt idx="60">
                  <c:v>Rhiamon Mollison</c:v>
                </c:pt>
                <c:pt idx="61">
                  <c:v>Riccardo Hagan</c:v>
                </c:pt>
                <c:pt idx="62">
                  <c:v>Seward Kubera</c:v>
                </c:pt>
                <c:pt idx="63">
                  <c:v>Shaylyn Ransbury </c:v>
                </c:pt>
                <c:pt idx="64">
                  <c:v>Shellysheldon Mahady</c:v>
                </c:pt>
                <c:pt idx="65">
                  <c:v>Tabby  Astall</c:v>
                </c:pt>
                <c:pt idx="66">
                  <c:v>Tadio Audritt</c:v>
                </c:pt>
                <c:pt idx="67">
                  <c:v>Thekla Lynnett</c:v>
                </c:pt>
                <c:pt idx="68">
                  <c:v>Verla Timmis</c:v>
                </c:pt>
                <c:pt idx="69">
                  <c:v>Vernor Atyea</c:v>
                </c:pt>
                <c:pt idx="70">
                  <c:v>Westbrook Brandino</c:v>
                </c:pt>
                <c:pt idx="71">
                  <c:v>Yvette  Bett</c:v>
                </c:pt>
              </c:strCache>
            </c:strRef>
          </c:cat>
          <c:val>
            <c:numRef>
              <c:f>Sheet3!$L$6:$L$78</c:f>
              <c:numCache>
                <c:formatCode>General</c:formatCode>
                <c:ptCount val="72"/>
                <c:pt idx="19">
                  <c:v>1</c:v>
                </c:pt>
                <c:pt idx="30">
                  <c:v>1</c:v>
                </c:pt>
                <c:pt idx="33">
                  <c:v>1</c:v>
                </c:pt>
                <c:pt idx="44">
                  <c:v>1</c:v>
                </c:pt>
                <c:pt idx="48">
                  <c:v>1</c:v>
                </c:pt>
                <c:pt idx="58">
                  <c:v>1</c:v>
                </c:pt>
              </c:numCache>
            </c:numRef>
          </c:val>
        </c:ser>
        <c:ser>
          <c:idx val="11"/>
          <c:order val="11"/>
          <c:tx>
            <c:strRef>
              <c:f>Sheet3!$M$4:$M$5</c:f>
              <c:strCache>
                <c:ptCount val="1"/>
                <c:pt idx="0">
                  <c:v>Support</c:v>
                </c:pt>
              </c:strCache>
            </c:strRef>
          </c:tx>
          <c:invertIfNegative val="0"/>
          <c:cat>
            <c:strRef>
              <c:f>Sheet3!$A$6:$A$78</c:f>
              <c:strCache>
                <c:ptCount val="72"/>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Matias Cormack </c:v>
                </c:pt>
                <c:pt idx="48">
                  <c:v>Mick Spraberry</c:v>
                </c:pt>
                <c:pt idx="49">
                  <c:v>Mickie Dagwell</c:v>
                </c:pt>
                <c:pt idx="50">
                  <c:v>Minerva Ricardot</c:v>
                </c:pt>
                <c:pt idx="51">
                  <c:v>Myrle Prandoni</c:v>
                </c:pt>
                <c:pt idx="52">
                  <c:v>Nananne Gehringer</c:v>
                </c:pt>
                <c:pt idx="53">
                  <c:v>Nickolai  Artin</c:v>
                </c:pt>
                <c:pt idx="54">
                  <c:v>Northrop Reid</c:v>
                </c:pt>
                <c:pt idx="55">
                  <c:v>Oby Sorrel</c:v>
                </c:pt>
                <c:pt idx="56">
                  <c:v>Oona Donan</c:v>
                </c:pt>
                <c:pt idx="57">
                  <c:v>Orlando Gorstidge </c:v>
                </c:pt>
                <c:pt idx="58">
                  <c:v>Pearla  Beteriss</c:v>
                </c:pt>
                <c:pt idx="59">
                  <c:v>Renaldo Thomassin</c:v>
                </c:pt>
                <c:pt idx="60">
                  <c:v>Rhiamon Mollison</c:v>
                </c:pt>
                <c:pt idx="61">
                  <c:v>Riccardo Hagan</c:v>
                </c:pt>
                <c:pt idx="62">
                  <c:v>Seward Kubera</c:v>
                </c:pt>
                <c:pt idx="63">
                  <c:v>Shaylyn Ransbury </c:v>
                </c:pt>
                <c:pt idx="64">
                  <c:v>Shellysheldon Mahady</c:v>
                </c:pt>
                <c:pt idx="65">
                  <c:v>Tabby  Astall</c:v>
                </c:pt>
                <c:pt idx="66">
                  <c:v>Tadio Audritt</c:v>
                </c:pt>
                <c:pt idx="67">
                  <c:v>Thekla Lynnett</c:v>
                </c:pt>
                <c:pt idx="68">
                  <c:v>Verla Timmis</c:v>
                </c:pt>
                <c:pt idx="69">
                  <c:v>Vernor Atyea</c:v>
                </c:pt>
                <c:pt idx="70">
                  <c:v>Westbrook Brandino</c:v>
                </c:pt>
                <c:pt idx="71">
                  <c:v>Yvette  Bett</c:v>
                </c:pt>
              </c:strCache>
            </c:strRef>
          </c:cat>
          <c:val>
            <c:numRef>
              <c:f>Sheet3!$M$6:$M$78</c:f>
              <c:numCache>
                <c:formatCode>General</c:formatCode>
                <c:ptCount val="72"/>
                <c:pt idx="25">
                  <c:v>1</c:v>
                </c:pt>
                <c:pt idx="40">
                  <c:v>1</c:v>
                </c:pt>
                <c:pt idx="42">
                  <c:v>1</c:v>
                </c:pt>
                <c:pt idx="52">
                  <c:v>1</c:v>
                </c:pt>
                <c:pt idx="55">
                  <c:v>1</c:v>
                </c:pt>
                <c:pt idx="63">
                  <c:v>1</c:v>
                </c:pt>
                <c:pt idx="68">
                  <c:v>1</c:v>
                </c:pt>
              </c:numCache>
            </c:numRef>
          </c:val>
        </c:ser>
        <c:ser>
          <c:idx val="12"/>
          <c:order val="12"/>
          <c:tx>
            <c:strRef>
              <c:f>Sheet3!$N$4:$N$5</c:f>
              <c:strCache>
                <c:ptCount val="1"/>
                <c:pt idx="0">
                  <c:v>Training</c:v>
                </c:pt>
              </c:strCache>
            </c:strRef>
          </c:tx>
          <c:invertIfNegative val="0"/>
          <c:cat>
            <c:strRef>
              <c:f>Sheet3!$A$6:$A$78</c:f>
              <c:strCache>
                <c:ptCount val="72"/>
                <c:pt idx="0">
                  <c:v> Jill Shipsey</c:v>
                </c:pt>
                <c:pt idx="1">
                  <c:v> Joaquin McVitty</c:v>
                </c:pt>
                <c:pt idx="2">
                  <c:v> Leena Bruckshaw</c:v>
                </c:pt>
                <c:pt idx="3">
                  <c:v> Wyn Treadger</c:v>
                </c:pt>
                <c:pt idx="4">
                  <c:v>Adolph McNalley</c:v>
                </c:pt>
                <c:pt idx="5">
                  <c:v>Aileen McCritchie</c:v>
                </c:pt>
                <c:pt idx="6">
                  <c:v>Aldrich  Glenny</c:v>
                </c:pt>
                <c:pt idx="7">
                  <c:v>Alic Bagg</c:v>
                </c:pt>
                <c:pt idx="8">
                  <c:v>Aloise MacCathay </c:v>
                </c:pt>
                <c:pt idx="9">
                  <c:v>Althea  Bronger</c:v>
                </c:pt>
                <c:pt idx="10">
                  <c:v>Ansley Gounel</c:v>
                </c:pt>
                <c:pt idx="11">
                  <c:v>Billi Fellgate</c:v>
                </c:pt>
                <c:pt idx="12">
                  <c:v>Brendan  Edgeller</c:v>
                </c:pt>
                <c:pt idx="13">
                  <c:v>Brose MacCorkell</c:v>
                </c:pt>
                <c:pt idx="14">
                  <c:v>Cletus McGarahan </c:v>
                </c:pt>
                <c:pt idx="15">
                  <c:v>Collen Dunbleton</c:v>
                </c:pt>
                <c:pt idx="16">
                  <c:v>Crawford Scad</c:v>
                </c:pt>
                <c:pt idx="17">
                  <c:v>Daisie Dahlman</c:v>
                </c:pt>
                <c:pt idx="18">
                  <c:v>Daisie McNeice</c:v>
                </c:pt>
                <c:pt idx="19">
                  <c:v>Danica Nayshe</c:v>
                </c:pt>
                <c:pt idx="20">
                  <c:v>Dean Biggam</c:v>
                </c:pt>
                <c:pt idx="21">
                  <c:v>Debera Gow </c:v>
                </c:pt>
                <c:pt idx="22">
                  <c:v>Dennison Crosswaite</c:v>
                </c:pt>
                <c:pt idx="23">
                  <c:v>Devinne Tuny</c:v>
                </c:pt>
                <c:pt idx="24">
                  <c:v>Doe Clubley</c:v>
                </c:pt>
                <c:pt idx="25">
                  <c:v>Evangelina Lergan</c:v>
                </c:pt>
                <c:pt idx="26">
                  <c:v>Ewart Hovel</c:v>
                </c:pt>
                <c:pt idx="27">
                  <c:v>Felice McMurty</c:v>
                </c:pt>
                <c:pt idx="28">
                  <c:v>Freddy Linford</c:v>
                </c:pt>
                <c:pt idx="29">
                  <c:v>Genevra Friday</c:v>
                </c:pt>
                <c:pt idx="30">
                  <c:v>Ginger  Myott</c:v>
                </c:pt>
                <c:pt idx="31">
                  <c:v>Grady Rochelle</c:v>
                </c:pt>
                <c:pt idx="32">
                  <c:v>Iain Wiburn</c:v>
                </c:pt>
                <c:pt idx="33">
                  <c:v>Inge Creer</c:v>
                </c:pt>
                <c:pt idx="34">
                  <c:v>Isaak Rawne</c:v>
                </c:pt>
                <c:pt idx="35">
                  <c:v>Jessica Callcott</c:v>
                </c:pt>
                <c:pt idx="36">
                  <c:v>Jo-anne Gobeau</c:v>
                </c:pt>
                <c:pt idx="37">
                  <c:v>Julietta Culross</c:v>
                </c:pt>
                <c:pt idx="38">
                  <c:v>Kellsie Waby</c:v>
                </c:pt>
                <c:pt idx="39">
                  <c:v>Leonidas Cavaney</c:v>
                </c:pt>
                <c:pt idx="40">
                  <c:v>Lincoln Cord</c:v>
                </c:pt>
                <c:pt idx="41">
                  <c:v>Lion  Adcock</c:v>
                </c:pt>
                <c:pt idx="42">
                  <c:v>Lizzie Mullally</c:v>
                </c:pt>
                <c:pt idx="43">
                  <c:v>Mackenzie Hannis</c:v>
                </c:pt>
                <c:pt idx="44">
                  <c:v>Magnum Locksley</c:v>
                </c:pt>
                <c:pt idx="45">
                  <c:v>Marissa Infante</c:v>
                </c:pt>
                <c:pt idx="46">
                  <c:v>Maritsa Marusic</c:v>
                </c:pt>
                <c:pt idx="47">
                  <c:v>Matias Cormack </c:v>
                </c:pt>
                <c:pt idx="48">
                  <c:v>Mick Spraberry</c:v>
                </c:pt>
                <c:pt idx="49">
                  <c:v>Mickie Dagwell</c:v>
                </c:pt>
                <c:pt idx="50">
                  <c:v>Minerva Ricardot</c:v>
                </c:pt>
                <c:pt idx="51">
                  <c:v>Myrle Prandoni</c:v>
                </c:pt>
                <c:pt idx="52">
                  <c:v>Nananne Gehringer</c:v>
                </c:pt>
                <c:pt idx="53">
                  <c:v>Nickolai  Artin</c:v>
                </c:pt>
                <c:pt idx="54">
                  <c:v>Northrop Reid</c:v>
                </c:pt>
                <c:pt idx="55">
                  <c:v>Oby Sorrel</c:v>
                </c:pt>
                <c:pt idx="56">
                  <c:v>Oona Donan</c:v>
                </c:pt>
                <c:pt idx="57">
                  <c:v>Orlando Gorstidge </c:v>
                </c:pt>
                <c:pt idx="58">
                  <c:v>Pearla  Beteriss</c:v>
                </c:pt>
                <c:pt idx="59">
                  <c:v>Renaldo Thomassin</c:v>
                </c:pt>
                <c:pt idx="60">
                  <c:v>Rhiamon Mollison</c:v>
                </c:pt>
                <c:pt idx="61">
                  <c:v>Riccardo Hagan</c:v>
                </c:pt>
                <c:pt idx="62">
                  <c:v>Seward Kubera</c:v>
                </c:pt>
                <c:pt idx="63">
                  <c:v>Shaylyn Ransbury </c:v>
                </c:pt>
                <c:pt idx="64">
                  <c:v>Shellysheldon Mahady</c:v>
                </c:pt>
                <c:pt idx="65">
                  <c:v>Tabby  Astall</c:v>
                </c:pt>
                <c:pt idx="66">
                  <c:v>Tadio Audritt</c:v>
                </c:pt>
                <c:pt idx="67">
                  <c:v>Thekla Lynnett</c:v>
                </c:pt>
                <c:pt idx="68">
                  <c:v>Verla Timmis</c:v>
                </c:pt>
                <c:pt idx="69">
                  <c:v>Vernor Atyea</c:v>
                </c:pt>
                <c:pt idx="70">
                  <c:v>Westbrook Brandino</c:v>
                </c:pt>
                <c:pt idx="71">
                  <c:v>Yvette  Bett</c:v>
                </c:pt>
              </c:strCache>
            </c:strRef>
          </c:cat>
          <c:val>
            <c:numRef>
              <c:f>Sheet3!$N$6:$N$78</c:f>
              <c:numCache>
                <c:formatCode>General</c:formatCode>
                <c:ptCount val="72"/>
                <c:pt idx="20">
                  <c:v>1</c:v>
                </c:pt>
                <c:pt idx="26">
                  <c:v>1</c:v>
                </c:pt>
                <c:pt idx="28">
                  <c:v>1</c:v>
                </c:pt>
                <c:pt idx="36">
                  <c:v>1</c:v>
                </c:pt>
                <c:pt idx="38">
                  <c:v>1</c:v>
                </c:pt>
                <c:pt idx="43">
                  <c:v>1</c:v>
                </c:pt>
                <c:pt idx="45">
                  <c:v>1</c:v>
                </c:pt>
                <c:pt idx="64">
                  <c:v>1</c:v>
                </c:pt>
                <c:pt idx="67">
                  <c:v>2</c:v>
                </c:pt>
                <c:pt idx="69">
                  <c:v>1</c:v>
                </c:pt>
              </c:numCache>
            </c:numRef>
          </c:val>
        </c:ser>
        <c:dLbls>
          <c:showLegendKey val="0"/>
          <c:showVal val="0"/>
          <c:showCatName val="0"/>
          <c:showSerName val="0"/>
          <c:showPercent val="0"/>
          <c:showBubbleSize val="0"/>
        </c:dLbls>
        <c:gapWidth val="150"/>
        <c:axId val="108908544"/>
        <c:axId val="130609664"/>
      </c:barChart>
      <c:catAx>
        <c:axId val="108908544"/>
        <c:scaling>
          <c:orientation val="minMax"/>
        </c:scaling>
        <c:delete val="0"/>
        <c:axPos val="l"/>
        <c:majorTickMark val="out"/>
        <c:minorTickMark val="none"/>
        <c:tickLblPos val="nextTo"/>
        <c:crossAx val="130609664"/>
        <c:crosses val="autoZero"/>
        <c:auto val="1"/>
        <c:lblAlgn val="ctr"/>
        <c:lblOffset val="100"/>
        <c:noMultiLvlLbl val="0"/>
      </c:catAx>
      <c:valAx>
        <c:axId val="130609664"/>
        <c:scaling>
          <c:orientation val="minMax"/>
        </c:scaling>
        <c:delete val="0"/>
        <c:axPos val="b"/>
        <c:majorGridlines/>
        <c:numFmt formatCode="General" sourceLinked="1"/>
        <c:majorTickMark val="out"/>
        <c:minorTickMark val="none"/>
        <c:tickLblPos val="nextTo"/>
        <c:crossAx val="108908544"/>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19075" y="3048000"/>
            <a:ext cx="8610600" cy="1569660"/>
          </a:xfrm>
          <a:prstGeom prst="rect">
            <a:avLst/>
          </a:prstGeom>
          <a:noFill/>
        </p:spPr>
        <p:txBody>
          <a:bodyPr wrap="square" rtlCol="0">
            <a:spAutoFit/>
          </a:bodyPr>
          <a:lstStyle/>
          <a:p>
            <a:r>
              <a:rPr lang="en-US" sz="2400" dirty="0"/>
              <a:t>STUDENT NAME</a:t>
            </a:r>
            <a:r>
              <a:rPr lang="en-US" sz="2400" dirty="0" smtClean="0"/>
              <a:t>: </a:t>
            </a:r>
            <a:r>
              <a:rPr lang="en-US" sz="2400" dirty="0" smtClean="0"/>
              <a:t>ISHVARYA G</a:t>
            </a:r>
            <a:endParaRPr lang="en-US" sz="2400" dirty="0"/>
          </a:p>
          <a:p>
            <a:r>
              <a:rPr lang="en-US" sz="2400" dirty="0"/>
              <a:t>REGISTER NO</a:t>
            </a:r>
            <a:r>
              <a:rPr lang="en-US" sz="2400" dirty="0" smtClean="0"/>
              <a:t>: 422200879</a:t>
            </a:r>
            <a:endParaRPr lang="en-US" sz="2400" dirty="0"/>
          </a:p>
          <a:p>
            <a:r>
              <a:rPr lang="en-US" sz="2400" dirty="0"/>
              <a:t>DEPARTMENT</a:t>
            </a:r>
            <a:r>
              <a:rPr lang="en-US" sz="2400" dirty="0" smtClean="0"/>
              <a:t>: B.COM-ISM</a:t>
            </a:r>
            <a:endParaRPr lang="en-US" sz="2400" dirty="0"/>
          </a:p>
          <a:p>
            <a:r>
              <a:rPr lang="en-US" sz="2400" dirty="0" smtClean="0"/>
              <a:t>COLLEGE : SHRI KRISHNASWAMY COLLEGE FOR WOMEN</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a:spLocks noChangeArrowheads="1"/>
          </p:cNvSpPr>
          <p:nvPr/>
        </p:nvSpPr>
        <p:spPr bwMode="auto">
          <a:xfrm>
            <a:off x="914400" y="1225641"/>
            <a:ext cx="91440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1" fontAlgn="base" latinLnBrk="0" hangingPunct="1">
              <a:lnSpc>
                <a:spcPct val="100000"/>
              </a:lnSpc>
              <a:spcBef>
                <a:spcPct val="0"/>
              </a:spcBef>
              <a:spcAft>
                <a:spcPct val="0"/>
              </a:spcAft>
              <a:buClrTx/>
              <a:buSzTx/>
              <a:tabLst/>
            </a:pPr>
            <a:r>
              <a:rPr kumimoji="0" lang="en-US" sz="2000" b="1" i="0" u="none" strike="noStrike" cap="none" normalizeH="0" baseline="0" dirty="0" smtClean="0">
                <a:ln>
                  <a:noFill/>
                </a:ln>
                <a:solidFill>
                  <a:schemeClr val="tx1"/>
                </a:solidFill>
                <a:effectLst/>
                <a:latin typeface="Arial" pitchFamily="34" charset="0"/>
                <a:cs typeface="Arial" pitchFamily="34" charset="0"/>
              </a:rPr>
              <a:t>Data Preparation</a:t>
            </a:r>
          </a:p>
          <a:p>
            <a:pPr marL="457200" marR="0" lvl="0" indent="-457200" algn="l" defTabSz="914400" rtl="0" eaLnBrk="1" fontAlgn="base" latinLnBrk="0" hangingPunct="1">
              <a:lnSpc>
                <a:spcPct val="100000"/>
              </a:lnSpc>
              <a:spcBef>
                <a:spcPct val="0"/>
              </a:spcBef>
              <a:spcAft>
                <a:spcPct val="0"/>
              </a:spcAft>
              <a:buClrTx/>
              <a:buSzTx/>
              <a:buFontTx/>
              <a:buAutoNum type="arabicPeriod"/>
              <a:tabLst/>
            </a:pPr>
            <a:endParaRPr kumimoji="0" lang="en-US" sz="20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a. Organize Data:</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Ensure your data is structured with clear headers. Typical columns include Employee ID, Name, Job Title, Department, Base Salary, Bonuses, Commission, Overtime Pay, and Hire Date.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b. Clean Data:</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Check for and address any missing or inconsistent data points. Use Excel’s data cleaning tools or functions like </a:t>
            </a:r>
            <a:r>
              <a:rPr kumimoji="0" lang="en-US" sz="1400" b="0" i="0" u="none" strike="noStrike" cap="none" normalizeH="0" baseline="0" dirty="0" smtClean="0">
                <a:ln>
                  <a:noFill/>
                </a:ln>
                <a:solidFill>
                  <a:schemeClr val="tx1"/>
                </a:solidFill>
                <a:effectLst/>
                <a:latin typeface="Arial Unicode MS" pitchFamily="34" charset="-128"/>
                <a:cs typeface="Arial" pitchFamily="34" charset="0"/>
              </a:rPr>
              <a:t>TRIM()</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r>
              <a:rPr kumimoji="0" lang="en-US" sz="1400" b="0" i="0" u="none" strike="noStrike" cap="none" normalizeH="0" baseline="0" dirty="0" smtClean="0">
                <a:ln>
                  <a:noFill/>
                </a:ln>
                <a:solidFill>
                  <a:schemeClr val="tx1"/>
                </a:solidFill>
                <a:effectLst/>
                <a:latin typeface="Arial Unicode MS" pitchFamily="34" charset="-128"/>
                <a:cs typeface="Arial" pitchFamily="34" charset="0"/>
              </a:rPr>
              <a:t>CLEAN()</a:t>
            </a:r>
            <a:r>
              <a:rPr kumimoji="0" lang="en-US" sz="1400" b="0" i="0" u="none" strike="noStrike" cap="none" normalizeH="0" baseline="0" dirty="0" smtClean="0">
                <a:ln>
                  <a:noFill/>
                </a:ln>
                <a:solidFill>
                  <a:schemeClr val="tx1"/>
                </a:solidFill>
                <a:effectLst/>
                <a:latin typeface="Arial" pitchFamily="34" charset="0"/>
                <a:cs typeface="Arial" pitchFamily="34" charset="0"/>
              </a:rPr>
              <a:t>, and </a:t>
            </a:r>
            <a:r>
              <a:rPr kumimoji="0" lang="en-US" sz="1400" b="0" i="0" u="none" strike="noStrike" cap="none" normalizeH="0" baseline="0" dirty="0" smtClean="0">
                <a:ln>
                  <a:noFill/>
                </a:ln>
                <a:solidFill>
                  <a:schemeClr val="tx1"/>
                </a:solidFill>
                <a:effectLst/>
                <a:latin typeface="Arial Unicode MS" pitchFamily="34" charset="-128"/>
                <a:cs typeface="Arial" pitchFamily="34" charset="0"/>
              </a:rPr>
              <a:t>IFERROR()</a:t>
            </a:r>
            <a:r>
              <a:rPr kumimoji="0" lang="en-US" sz="14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326289608"/>
              </p:ext>
            </p:extLst>
          </p:nvPr>
        </p:nvGraphicFramePr>
        <p:xfrm>
          <a:off x="2971800" y="21336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295401"/>
            <a:ext cx="7924800" cy="1754326"/>
          </a:xfrm>
          <a:prstGeom prst="rect">
            <a:avLst/>
          </a:prstGeom>
        </p:spPr>
        <p:txBody>
          <a:bodyPr wrap="square">
            <a:spAutoFit/>
          </a:bodyPr>
          <a:lstStyle/>
          <a:p>
            <a:r>
              <a:rPr lang="en-US" b="1" dirty="0"/>
              <a:t>1. Summary of </a:t>
            </a:r>
            <a:r>
              <a:rPr lang="en-US" b="1" dirty="0" smtClean="0"/>
              <a:t>Findings Overall </a:t>
            </a:r>
            <a:r>
              <a:rPr lang="en-US" b="1" dirty="0"/>
              <a:t>Salary Distribution:</a:t>
            </a:r>
            <a:endParaRPr lang="en-US" dirty="0"/>
          </a:p>
          <a:p>
            <a:pPr lvl="1"/>
            <a:r>
              <a:rPr lang="en-US" dirty="0"/>
              <a:t>The average base salary across the organization is $[Average Base Salary].</a:t>
            </a:r>
          </a:p>
          <a:p>
            <a:pPr lvl="1"/>
            <a:r>
              <a:rPr lang="en-US" dirty="0"/>
              <a:t>The highest recorded base salary is $[Max Base Salary], and the lowest is $[Min Base Salary].</a:t>
            </a:r>
          </a:p>
          <a:p>
            <a:pPr lvl="1"/>
            <a:r>
              <a:rPr lang="en-US" dirty="0"/>
              <a:t>Salary distribution is skewed towards [higher/lower] amounts, with [X%] of employees earning above the average.</a:t>
            </a:r>
          </a:p>
        </p:txBody>
      </p:sp>
      <p:sp>
        <p:nvSpPr>
          <p:cNvPr id="4" name="Rectangle 3"/>
          <p:cNvSpPr/>
          <p:nvPr/>
        </p:nvSpPr>
        <p:spPr>
          <a:xfrm>
            <a:off x="1219200" y="3276600"/>
            <a:ext cx="7924800" cy="1477328"/>
          </a:xfrm>
          <a:prstGeom prst="rect">
            <a:avLst/>
          </a:prstGeom>
        </p:spPr>
        <p:txBody>
          <a:bodyPr wrap="square">
            <a:spAutoFit/>
          </a:bodyPr>
          <a:lstStyle/>
          <a:p>
            <a:r>
              <a:rPr lang="en-US" b="1" dirty="0" smtClean="0"/>
              <a:t>2.Departmental </a:t>
            </a:r>
            <a:r>
              <a:rPr lang="en-US" b="1" dirty="0"/>
              <a:t>and Positional Variations:</a:t>
            </a:r>
            <a:endParaRPr lang="en-US" dirty="0"/>
          </a:p>
          <a:p>
            <a:r>
              <a:rPr lang="en-US" dirty="0"/>
              <a:t>The [Department Name] department has the highest average salary of $[Average Salary for Department].</a:t>
            </a:r>
          </a:p>
          <a:p>
            <a:r>
              <a:rPr lang="en-US" dirty="0"/>
              <a:t>Salaries for managerial positions average $[Average Managerial Salary], compared to $[Average Non-Managerial Salary] for non-managerial roles.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3034962"/>
            <a:ext cx="2762250" cy="3156288"/>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911692" y="1371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524001" y="2335978"/>
            <a:ext cx="5943600" cy="2308324"/>
          </a:xfrm>
          <a:prstGeom prst="rect">
            <a:avLst/>
          </a:prstGeom>
        </p:spPr>
        <p:txBody>
          <a:bodyPr wrap="square">
            <a:spAutoFit/>
          </a:bodyPr>
          <a:lstStyle/>
          <a:p>
            <a:r>
              <a:rPr lang="en-US" dirty="0"/>
              <a:t>Our company is experiencing discrepancies in employee salary calculations due to varying bonus structures, overtime pay, and allowances. This has led to confusion among employees about their total compensation and discrepancies in payroll processing. We need a standardized system to accurately calculate and track total salaries, including base salary, bonuses, overtime pay, and allowances, while ensuring that all deductions are properly applied.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3048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228601" y="1600200"/>
            <a:ext cx="8534400" cy="1446550"/>
          </a:xfrm>
          <a:prstGeom prst="rect">
            <a:avLst/>
          </a:prstGeom>
          <a:noFill/>
        </p:spPr>
        <p:txBody>
          <a:bodyPr wrap="square" rtlCol="0">
            <a:spAutoFit/>
          </a:bodyPr>
          <a:lstStyle/>
          <a:p>
            <a:r>
              <a:rPr lang="en-US" sz="1600" b="1" dirty="0" smtClean="0"/>
              <a:t>1.Define your objectives</a:t>
            </a:r>
            <a:endParaRPr lang="en-US" sz="1600" dirty="0"/>
          </a:p>
          <a:p>
            <a:r>
              <a:rPr lang="en-US" dirty="0"/>
              <a:t>Before creating the spreadsheet, clarify your objectives:</a:t>
            </a:r>
          </a:p>
          <a:p>
            <a:r>
              <a:rPr lang="en-US" dirty="0"/>
              <a:t>Track employee salaries and project assignments.</a:t>
            </a:r>
          </a:p>
          <a:p>
            <a:r>
              <a:rPr lang="en-US" dirty="0"/>
              <a:t>Analyze how employee compensation relates to their project work.</a:t>
            </a:r>
          </a:p>
          <a:p>
            <a:r>
              <a:rPr lang="en-US" dirty="0"/>
              <a:t>Ensure accurate allocation of salaries and expenses to projects.</a:t>
            </a:r>
          </a:p>
        </p:txBody>
      </p:sp>
      <p:sp>
        <p:nvSpPr>
          <p:cNvPr id="14" name="Rectangle 13"/>
          <p:cNvSpPr/>
          <p:nvPr/>
        </p:nvSpPr>
        <p:spPr>
          <a:xfrm>
            <a:off x="228601" y="2971800"/>
            <a:ext cx="4952999" cy="338554"/>
          </a:xfrm>
          <a:prstGeom prst="rect">
            <a:avLst/>
          </a:prstGeom>
        </p:spPr>
        <p:txBody>
          <a:bodyPr wrap="square">
            <a:spAutoFit/>
          </a:bodyPr>
          <a:lstStyle/>
          <a:p>
            <a:r>
              <a:rPr lang="en-US" sz="1600" b="1" dirty="0" smtClean="0"/>
              <a:t>2. Create the Spreadsheet Structure</a:t>
            </a:r>
            <a:endParaRPr lang="en-US" sz="1600" b="1" dirty="0"/>
          </a:p>
        </p:txBody>
      </p:sp>
      <p:sp>
        <p:nvSpPr>
          <p:cNvPr id="16" name="Rectangle 15"/>
          <p:cNvSpPr/>
          <p:nvPr/>
        </p:nvSpPr>
        <p:spPr>
          <a:xfrm>
            <a:off x="457201" y="3244334"/>
            <a:ext cx="7637744" cy="369332"/>
          </a:xfrm>
          <a:prstGeom prst="rect">
            <a:avLst/>
          </a:prstGeom>
        </p:spPr>
        <p:txBody>
          <a:bodyPr wrap="square">
            <a:spAutoFit/>
          </a:bodyPr>
          <a:lstStyle/>
          <a:p>
            <a:r>
              <a:rPr lang="en-US" b="1" dirty="0" smtClean="0"/>
              <a:t>*</a:t>
            </a:r>
            <a:r>
              <a:rPr lang="en-US" sz="1600" b="1" dirty="0" smtClean="0"/>
              <a:t>Open </a:t>
            </a:r>
            <a:r>
              <a:rPr lang="en-US" sz="1600" b="1" dirty="0"/>
              <a:t>Excel</a:t>
            </a:r>
            <a:r>
              <a:rPr lang="en-US" sz="1600" dirty="0"/>
              <a:t> and create a new worksheet.</a:t>
            </a:r>
          </a:p>
        </p:txBody>
      </p:sp>
      <p:sp>
        <p:nvSpPr>
          <p:cNvPr id="17" name="Rectangle 16"/>
          <p:cNvSpPr/>
          <p:nvPr/>
        </p:nvSpPr>
        <p:spPr>
          <a:xfrm>
            <a:off x="457201" y="3613666"/>
            <a:ext cx="11480256" cy="1754326"/>
          </a:xfrm>
          <a:prstGeom prst="rect">
            <a:avLst/>
          </a:prstGeom>
        </p:spPr>
        <p:txBody>
          <a:bodyPr wrap="square">
            <a:spAutoFit/>
          </a:bodyPr>
          <a:lstStyle/>
          <a:p>
            <a:r>
              <a:rPr lang="en-US" b="1" dirty="0"/>
              <a:t>*</a:t>
            </a:r>
            <a:r>
              <a:rPr lang="en-US" sz="1600" b="1" dirty="0" smtClean="0"/>
              <a:t>Set </a:t>
            </a:r>
            <a:r>
              <a:rPr lang="en-US" sz="1600" b="1" dirty="0"/>
              <a:t>Up Column Headers</a:t>
            </a:r>
            <a:r>
              <a:rPr lang="en-US" sz="1600" dirty="0"/>
              <a:t> for the salary and project details</a:t>
            </a:r>
            <a:r>
              <a:rPr lang="en-US" dirty="0" smtClean="0"/>
              <a:t>:</a:t>
            </a:r>
          </a:p>
          <a:p>
            <a:r>
              <a:rPr lang="en-US" dirty="0"/>
              <a:t> </a:t>
            </a:r>
            <a:r>
              <a:rPr lang="en-US" dirty="0" smtClean="0"/>
              <a:t>    .</a:t>
            </a:r>
            <a:r>
              <a:rPr lang="en-US" sz="1200" dirty="0" smtClean="0"/>
              <a:t>employee id</a:t>
            </a:r>
          </a:p>
          <a:p>
            <a:r>
              <a:rPr lang="en-US" sz="1200" dirty="0"/>
              <a:t> </a:t>
            </a:r>
            <a:r>
              <a:rPr lang="en-US" sz="1200" dirty="0" smtClean="0"/>
              <a:t>       .employee name </a:t>
            </a:r>
          </a:p>
          <a:p>
            <a:r>
              <a:rPr lang="en-US" sz="1200" dirty="0"/>
              <a:t> </a:t>
            </a:r>
            <a:r>
              <a:rPr lang="en-US" sz="1200" dirty="0" smtClean="0"/>
              <a:t>       .salary </a:t>
            </a:r>
          </a:p>
          <a:p>
            <a:r>
              <a:rPr lang="en-US" sz="1200" dirty="0"/>
              <a:t> </a:t>
            </a:r>
            <a:r>
              <a:rPr lang="en-US" sz="1200" dirty="0" smtClean="0"/>
              <a:t>       .department</a:t>
            </a:r>
          </a:p>
          <a:p>
            <a:r>
              <a:rPr lang="en-US" sz="1200" dirty="0"/>
              <a:t> </a:t>
            </a:r>
            <a:r>
              <a:rPr lang="en-US" sz="1200" dirty="0" smtClean="0"/>
              <a:t>       .</a:t>
            </a:r>
            <a:r>
              <a:rPr lang="en-US" sz="1200" dirty="0"/>
              <a:t>t</a:t>
            </a:r>
            <a:r>
              <a:rPr lang="en-US" sz="1200" dirty="0" smtClean="0"/>
              <a:t>otal salary</a:t>
            </a:r>
          </a:p>
          <a:p>
            <a:r>
              <a:rPr lang="en-US" sz="1200" dirty="0"/>
              <a:t> </a:t>
            </a:r>
            <a:r>
              <a:rPr lang="en-US" sz="1200" dirty="0" smtClean="0"/>
              <a:t>       .</a:t>
            </a:r>
            <a:r>
              <a:rPr lang="en-US" sz="1200" dirty="0" err="1" smtClean="0"/>
              <a:t>deducations</a:t>
            </a:r>
            <a:r>
              <a:rPr lang="en-US" sz="1200" dirty="0" smtClean="0"/>
              <a:t> </a:t>
            </a:r>
          </a:p>
          <a:p>
            <a:r>
              <a:rPr lang="en-US" sz="1200" dirty="0"/>
              <a:t> </a:t>
            </a:r>
            <a:r>
              <a:rPr lang="en-US" sz="1200" dirty="0" smtClean="0"/>
              <a:t>       .overtime </a:t>
            </a:r>
            <a:endParaRPr lang="en-US" sz="1200" dirty="0"/>
          </a:p>
        </p:txBody>
      </p:sp>
      <p:sp>
        <p:nvSpPr>
          <p:cNvPr id="21" name="Rectangle 20"/>
          <p:cNvSpPr/>
          <p:nvPr/>
        </p:nvSpPr>
        <p:spPr>
          <a:xfrm>
            <a:off x="228602" y="5257800"/>
            <a:ext cx="9328750" cy="1077218"/>
          </a:xfrm>
          <a:prstGeom prst="rect">
            <a:avLst/>
          </a:prstGeom>
        </p:spPr>
        <p:txBody>
          <a:bodyPr wrap="square">
            <a:spAutoFit/>
          </a:bodyPr>
          <a:lstStyle/>
          <a:p>
            <a:pPr lvl="0"/>
            <a:r>
              <a:rPr lang="en-US" sz="1600" b="1" dirty="0" smtClean="0">
                <a:solidFill>
                  <a:prstClr val="black"/>
                </a:solidFill>
              </a:rPr>
              <a:t>3.Format </a:t>
            </a:r>
            <a:r>
              <a:rPr lang="en-US" sz="1600" b="1" dirty="0">
                <a:solidFill>
                  <a:prstClr val="black"/>
                </a:solidFill>
              </a:rPr>
              <a:t>Your </a:t>
            </a:r>
            <a:r>
              <a:rPr lang="en-US" sz="1600" b="1" dirty="0" smtClean="0">
                <a:solidFill>
                  <a:prstClr val="black"/>
                </a:solidFill>
              </a:rPr>
              <a:t>Spreadsheet</a:t>
            </a:r>
          </a:p>
          <a:p>
            <a:pPr lvl="0"/>
            <a:r>
              <a:rPr lang="en-US" sz="1600" b="1" dirty="0">
                <a:solidFill>
                  <a:prstClr val="black"/>
                </a:solidFill>
              </a:rPr>
              <a:t> </a:t>
            </a:r>
            <a:r>
              <a:rPr lang="en-US" sz="1600" b="1" dirty="0" smtClean="0">
                <a:solidFill>
                  <a:prstClr val="black"/>
                </a:solidFill>
              </a:rPr>
              <a:t>         *currency formatting</a:t>
            </a:r>
          </a:p>
          <a:p>
            <a:pPr lvl="0"/>
            <a:r>
              <a:rPr lang="en-US" sz="1600" b="1" dirty="0">
                <a:solidFill>
                  <a:prstClr val="black"/>
                </a:solidFill>
              </a:rPr>
              <a:t> </a:t>
            </a:r>
            <a:r>
              <a:rPr lang="en-US" sz="1600" b="1" dirty="0" smtClean="0">
                <a:solidFill>
                  <a:prstClr val="black"/>
                </a:solidFill>
              </a:rPr>
              <a:t>         *adjust column widths</a:t>
            </a:r>
          </a:p>
          <a:p>
            <a:pPr lvl="0"/>
            <a:r>
              <a:rPr lang="en-US" sz="1600" b="1" dirty="0">
                <a:solidFill>
                  <a:prstClr val="black"/>
                </a:solidFill>
              </a:rPr>
              <a:t> </a:t>
            </a:r>
            <a:r>
              <a:rPr lang="en-US" sz="1600" b="1" dirty="0" smtClean="0">
                <a:solidFill>
                  <a:prstClr val="black"/>
                </a:solidFill>
              </a:rPr>
              <a:t>         *highlight important data</a:t>
            </a:r>
            <a:endParaRPr lang="en-US" sz="1600" b="1" dirty="0">
              <a:solidFill>
                <a:prstClr val="black"/>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723900" y="1600200"/>
            <a:ext cx="8420100" cy="646331"/>
          </a:xfrm>
          <a:prstGeom prst="rect">
            <a:avLst/>
          </a:prstGeom>
        </p:spPr>
        <p:txBody>
          <a:bodyPr wrap="square">
            <a:spAutoFit/>
          </a:bodyPr>
          <a:lstStyle/>
          <a:p>
            <a:r>
              <a:rPr lang="en-US" b="1" dirty="0"/>
              <a:t>Employees:</a:t>
            </a:r>
            <a:r>
              <a:rPr lang="en-US" dirty="0"/>
              <a:t> They are the most direct end users, as they receive and manage their own salary information. They use it for budgeting, financial planning, and tax purposes.</a:t>
            </a:r>
          </a:p>
        </p:txBody>
      </p:sp>
      <p:sp>
        <p:nvSpPr>
          <p:cNvPr id="9" name="Rectangle 8"/>
          <p:cNvSpPr/>
          <p:nvPr/>
        </p:nvSpPr>
        <p:spPr>
          <a:xfrm>
            <a:off x="723900" y="2246531"/>
            <a:ext cx="8420100" cy="923331"/>
          </a:xfrm>
          <a:prstGeom prst="rect">
            <a:avLst/>
          </a:prstGeom>
        </p:spPr>
        <p:txBody>
          <a:bodyPr wrap="square">
            <a:spAutoFit/>
          </a:bodyPr>
          <a:lstStyle/>
          <a:p>
            <a:r>
              <a:rPr lang="en-US" b="1" dirty="0"/>
              <a:t>Human Resources (HR) Department:</a:t>
            </a:r>
            <a:r>
              <a:rPr lang="en-US" dirty="0"/>
              <a:t> HR professionals manage payroll systems, ensure compliance with salary regulations, and handle salary-related inquiries. They use salary data for budgeting, compensation planning, and performance reviews.</a:t>
            </a:r>
          </a:p>
        </p:txBody>
      </p:sp>
      <p:sp>
        <p:nvSpPr>
          <p:cNvPr id="10" name="Rectangle 9"/>
          <p:cNvSpPr/>
          <p:nvPr/>
        </p:nvSpPr>
        <p:spPr>
          <a:xfrm>
            <a:off x="723900" y="3169862"/>
            <a:ext cx="8468899" cy="923330"/>
          </a:xfrm>
          <a:prstGeom prst="rect">
            <a:avLst/>
          </a:prstGeom>
        </p:spPr>
        <p:txBody>
          <a:bodyPr wrap="square">
            <a:spAutoFit/>
          </a:bodyPr>
          <a:lstStyle/>
          <a:p>
            <a:r>
              <a:rPr lang="en-US" b="1" dirty="0"/>
              <a:t>Payroll Administrators:</a:t>
            </a:r>
            <a:r>
              <a:rPr lang="en-US" dirty="0"/>
              <a:t> These individuals process payroll, manage deductions, and ensure accurate and timely salary payments. They rely on salary data to perform their functions efficiently.</a:t>
            </a:r>
          </a:p>
        </p:txBody>
      </p:sp>
      <p:sp>
        <p:nvSpPr>
          <p:cNvPr id="12" name="Rectangle 11"/>
          <p:cNvSpPr/>
          <p:nvPr/>
        </p:nvSpPr>
        <p:spPr>
          <a:xfrm>
            <a:off x="757237" y="4162246"/>
            <a:ext cx="6096000" cy="1200329"/>
          </a:xfrm>
          <a:prstGeom prst="rect">
            <a:avLst/>
          </a:prstGeom>
        </p:spPr>
        <p:txBody>
          <a:bodyPr>
            <a:spAutoFit/>
          </a:bodyPr>
          <a:lstStyle/>
          <a:p>
            <a:r>
              <a:rPr lang="en-US" b="1" dirty="0"/>
              <a:t>Finance Department:</a:t>
            </a:r>
            <a:r>
              <a:rPr lang="en-US" dirty="0"/>
              <a:t> This department uses salary data for financial planning, forecasting, and budgeting. They also monitor salary expenses and ensure they align with the company's financial goals.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9399" y="1600200"/>
            <a:ext cx="6624637" cy="1785104"/>
          </a:xfrm>
          <a:prstGeom prst="rect">
            <a:avLst/>
          </a:prstGeom>
        </p:spPr>
        <p:txBody>
          <a:bodyPr wrap="square">
            <a:spAutoFit/>
          </a:bodyPr>
          <a:lstStyle/>
          <a:p>
            <a:r>
              <a:rPr lang="en-US" sz="2000" b="1" dirty="0" smtClean="0"/>
              <a:t>Automated </a:t>
            </a:r>
            <a:r>
              <a:rPr lang="en-US" sz="2000" b="1" dirty="0"/>
              <a:t>Payroll Systems</a:t>
            </a:r>
            <a:r>
              <a:rPr lang="en-US" dirty="0" smtClean="0"/>
              <a:t>:</a:t>
            </a:r>
          </a:p>
          <a:p>
            <a:r>
              <a:rPr lang="en-US" dirty="0"/>
              <a:t> </a:t>
            </a:r>
            <a:r>
              <a:rPr lang="en-US" dirty="0" smtClean="0"/>
              <a:t>   </a:t>
            </a:r>
          </a:p>
          <a:p>
            <a:r>
              <a:rPr lang="en-US" dirty="0" smtClean="0"/>
              <a:t>* </a:t>
            </a:r>
            <a:r>
              <a:rPr lang="en-US" b="1" dirty="0"/>
              <a:t>Description:</a:t>
            </a:r>
            <a:r>
              <a:rPr lang="en-US" dirty="0"/>
              <a:t> Implementing automated payroll systems to manage salary calculations, deductions, and disbursements</a:t>
            </a:r>
            <a:r>
              <a:rPr lang="en-US" dirty="0" smtClean="0"/>
              <a:t>.</a:t>
            </a:r>
          </a:p>
          <a:p>
            <a:r>
              <a:rPr lang="en-US" dirty="0"/>
              <a:t> </a:t>
            </a:r>
            <a:r>
              <a:rPr lang="en-US" dirty="0" smtClean="0"/>
              <a:t> *</a:t>
            </a:r>
            <a:r>
              <a:rPr lang="en-US" b="1" dirty="0"/>
              <a:t>Benefits:</a:t>
            </a:r>
            <a:r>
              <a:rPr lang="en-US" dirty="0"/>
              <a:t> Reduces manual errors, ensures timely payments, and improves efficiency.</a:t>
            </a:r>
          </a:p>
        </p:txBody>
      </p:sp>
      <p:sp>
        <p:nvSpPr>
          <p:cNvPr id="10" name="Rectangle 9"/>
          <p:cNvSpPr/>
          <p:nvPr/>
        </p:nvSpPr>
        <p:spPr>
          <a:xfrm>
            <a:off x="2819400" y="3444388"/>
            <a:ext cx="5269614" cy="400110"/>
          </a:xfrm>
          <a:prstGeom prst="rect">
            <a:avLst/>
          </a:prstGeom>
        </p:spPr>
        <p:txBody>
          <a:bodyPr wrap="square">
            <a:spAutoFit/>
          </a:bodyPr>
          <a:lstStyle/>
          <a:p>
            <a:r>
              <a:rPr lang="en-US" sz="2000" b="1" dirty="0"/>
              <a:t>Comprehensive Compensation Planning</a:t>
            </a:r>
            <a:r>
              <a:rPr lang="en-US" dirty="0"/>
              <a:t>:</a:t>
            </a:r>
          </a:p>
        </p:txBody>
      </p:sp>
      <p:sp>
        <p:nvSpPr>
          <p:cNvPr id="11" name="Rectangle 10"/>
          <p:cNvSpPr/>
          <p:nvPr/>
        </p:nvSpPr>
        <p:spPr>
          <a:xfrm>
            <a:off x="2971800" y="3962400"/>
            <a:ext cx="6096000" cy="1200329"/>
          </a:xfrm>
          <a:prstGeom prst="rect">
            <a:avLst/>
          </a:prstGeom>
        </p:spPr>
        <p:txBody>
          <a:bodyPr wrap="square">
            <a:spAutoFit/>
          </a:bodyPr>
          <a:lstStyle/>
          <a:p>
            <a:r>
              <a:rPr lang="en-US" b="1" dirty="0"/>
              <a:t>*</a:t>
            </a:r>
            <a:r>
              <a:rPr lang="en-US" b="1" dirty="0" smtClean="0"/>
              <a:t>Description</a:t>
            </a:r>
            <a:r>
              <a:rPr lang="en-US" b="1" dirty="0"/>
              <a:t>:</a:t>
            </a:r>
            <a:r>
              <a:rPr lang="en-US" dirty="0"/>
              <a:t> Designing a structured compensation plan that includes base salary, bonuses, benefits, and other incentives</a:t>
            </a:r>
            <a:r>
              <a:rPr lang="en-US" dirty="0" smtClean="0"/>
              <a:t>.</a:t>
            </a:r>
          </a:p>
          <a:p>
            <a:r>
              <a:rPr lang="en-US" b="1" dirty="0" smtClean="0"/>
              <a:t>*Benefits</a:t>
            </a:r>
            <a:r>
              <a:rPr lang="en-US" b="1" dirty="0"/>
              <a:t>:</a:t>
            </a:r>
            <a:r>
              <a:rPr lang="en-US" dirty="0"/>
              <a:t> Aligns with company goals, attracts and retains talent, and ensures competitive compensation.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09600" y="1219200"/>
            <a:ext cx="7030509" cy="646331"/>
          </a:xfrm>
          <a:prstGeom prst="rect">
            <a:avLst/>
          </a:prstGeom>
        </p:spPr>
        <p:txBody>
          <a:bodyPr wrap="square">
            <a:spAutoFit/>
          </a:bodyPr>
          <a:lstStyle/>
          <a:p>
            <a:pPr marL="342900" indent="-342900">
              <a:buAutoNum type="arabicPeriod"/>
            </a:pPr>
            <a:r>
              <a:rPr lang="en-US" b="1" dirty="0" smtClean="0"/>
              <a:t>Basic </a:t>
            </a:r>
            <a:r>
              <a:rPr lang="en-US" b="1" dirty="0"/>
              <a:t>Employee </a:t>
            </a:r>
            <a:r>
              <a:rPr lang="en-US" b="1" dirty="0" smtClean="0"/>
              <a:t>Information:</a:t>
            </a:r>
          </a:p>
          <a:p>
            <a:pPr marL="342900" indent="-342900">
              <a:buAutoNum type="arabicPeriod"/>
            </a:pPr>
            <a:endParaRPr lang="en-US" b="1" dirty="0"/>
          </a:p>
        </p:txBody>
      </p:sp>
      <p:sp>
        <p:nvSpPr>
          <p:cNvPr id="4" name="Rectangle 1"/>
          <p:cNvSpPr>
            <a:spLocks noChangeArrowheads="1"/>
          </p:cNvSpPr>
          <p:nvPr/>
        </p:nvSpPr>
        <p:spPr bwMode="auto">
          <a:xfrm>
            <a:off x="990600" y="1676400"/>
            <a:ext cx="70104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Employee ID:</a:t>
            </a:r>
            <a:r>
              <a:rPr kumimoji="0" lang="en-US" sz="1400" b="0" i="0" u="none" strike="noStrike" cap="none" normalizeH="0" baseline="0" dirty="0" smtClean="0">
                <a:ln>
                  <a:noFill/>
                </a:ln>
                <a:solidFill>
                  <a:schemeClr val="tx1"/>
                </a:solidFill>
                <a:effectLst/>
                <a:latin typeface="Arial" pitchFamily="34" charset="0"/>
                <a:cs typeface="Arial" pitchFamily="34" charset="0"/>
              </a:rPr>
              <a:t> A unique identifier for each employee (e.g., </a:t>
            </a:r>
            <a:r>
              <a:rPr kumimoji="0" lang="en-US" sz="1400" b="0" i="0" u="none" strike="noStrike" cap="none" normalizeH="0" baseline="0" dirty="0" smtClean="0">
                <a:ln>
                  <a:noFill/>
                </a:ln>
                <a:solidFill>
                  <a:schemeClr val="tx1"/>
                </a:solidFill>
                <a:effectLst/>
                <a:latin typeface="Arial Unicode MS" pitchFamily="34" charset="-128"/>
                <a:cs typeface="Arial" pitchFamily="34" charset="0"/>
              </a:rPr>
              <a:t>E12345</a:t>
            </a:r>
            <a:r>
              <a:rPr kumimoji="0" lang="en-US" sz="14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First Name:</a:t>
            </a:r>
            <a:r>
              <a:rPr kumimoji="0" lang="en-US" sz="1400" b="0" i="0" u="none" strike="noStrike" cap="none" normalizeH="0" baseline="0" dirty="0" smtClean="0">
                <a:ln>
                  <a:noFill/>
                </a:ln>
                <a:solidFill>
                  <a:schemeClr val="tx1"/>
                </a:solidFill>
                <a:effectLst/>
                <a:latin typeface="Arial" pitchFamily="34" charset="0"/>
                <a:cs typeface="Arial" pitchFamily="34" charset="0"/>
              </a:rPr>
              <a:t> The employee's first name (e.g., </a:t>
            </a:r>
            <a:r>
              <a:rPr kumimoji="0" lang="en-US" sz="1400" b="0" i="0" u="none" strike="noStrike" cap="none" normalizeH="0" baseline="0" dirty="0" smtClean="0">
                <a:ln>
                  <a:noFill/>
                </a:ln>
                <a:solidFill>
                  <a:schemeClr val="tx1"/>
                </a:solidFill>
                <a:effectLst/>
                <a:latin typeface="Arial Unicode MS" pitchFamily="34" charset="-128"/>
                <a:cs typeface="Arial" pitchFamily="34" charset="0"/>
              </a:rPr>
              <a:t>John</a:t>
            </a:r>
            <a:r>
              <a:rPr kumimoji="0" lang="en-US" sz="14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Last Name:</a:t>
            </a:r>
            <a:r>
              <a:rPr kumimoji="0" lang="en-US" sz="1400" b="0" i="0" u="none" strike="noStrike" cap="none" normalizeH="0" baseline="0" dirty="0" smtClean="0">
                <a:ln>
                  <a:noFill/>
                </a:ln>
                <a:solidFill>
                  <a:schemeClr val="tx1"/>
                </a:solidFill>
                <a:effectLst/>
                <a:latin typeface="Arial" pitchFamily="34" charset="0"/>
                <a:cs typeface="Arial" pitchFamily="34" charset="0"/>
              </a:rPr>
              <a:t> The employee's last name (e.g., </a:t>
            </a:r>
            <a:r>
              <a:rPr kumimoji="0" lang="en-US" sz="1400" b="0" i="0" u="none" strike="noStrike" cap="none" normalizeH="0" baseline="0" dirty="0" smtClean="0">
                <a:ln>
                  <a:noFill/>
                </a:ln>
                <a:solidFill>
                  <a:schemeClr val="tx1"/>
                </a:solidFill>
                <a:effectLst/>
                <a:latin typeface="Arial Unicode MS" pitchFamily="34" charset="-128"/>
                <a:cs typeface="Arial" pitchFamily="34" charset="0"/>
              </a:rPr>
              <a:t>Doe</a:t>
            </a:r>
            <a:r>
              <a:rPr kumimoji="0" lang="en-US" sz="14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Job Title:</a:t>
            </a:r>
            <a:r>
              <a:rPr kumimoji="0" lang="en-US" sz="1400" b="0" i="0" u="none" strike="noStrike" cap="none" normalizeH="0" baseline="0" dirty="0" smtClean="0">
                <a:ln>
                  <a:noFill/>
                </a:ln>
                <a:solidFill>
                  <a:schemeClr val="tx1"/>
                </a:solidFill>
                <a:effectLst/>
                <a:latin typeface="Arial" pitchFamily="34" charset="0"/>
                <a:cs typeface="Arial" pitchFamily="34" charset="0"/>
              </a:rPr>
              <a:t> The employee's position or role within the company (e.g., </a:t>
            </a:r>
            <a:r>
              <a:rPr kumimoji="0" lang="en-US" sz="1400" b="0" i="0" u="none" strike="noStrike" cap="none" normalizeH="0" baseline="0" dirty="0" smtClean="0">
                <a:ln>
                  <a:noFill/>
                </a:ln>
                <a:solidFill>
                  <a:schemeClr val="tx1"/>
                </a:solidFill>
                <a:effectLst/>
                <a:latin typeface="Arial Unicode MS" pitchFamily="34" charset="-128"/>
                <a:cs typeface="Arial" pitchFamily="34" charset="0"/>
              </a:rPr>
              <a:t>Software Engineer</a:t>
            </a:r>
            <a:r>
              <a:rPr kumimoji="0" lang="en-US" sz="14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Arial" pitchFamily="34" charset="0"/>
                <a:cs typeface="Arial" pitchFamily="34" charset="0"/>
              </a:rPr>
              <a:t>Department:</a:t>
            </a:r>
            <a:r>
              <a:rPr kumimoji="0" lang="en-US" sz="1400" b="0" i="0" u="none" strike="noStrike" cap="none" normalizeH="0" baseline="0" dirty="0" smtClean="0">
                <a:ln>
                  <a:noFill/>
                </a:ln>
                <a:solidFill>
                  <a:schemeClr val="tx1"/>
                </a:solidFill>
                <a:effectLst/>
                <a:latin typeface="Arial" pitchFamily="34" charset="0"/>
                <a:cs typeface="Arial" pitchFamily="34" charset="0"/>
              </a:rPr>
              <a:t> The department to which the employee belongs </a:t>
            </a:r>
          </a:p>
        </p:txBody>
      </p:sp>
      <p:sp>
        <p:nvSpPr>
          <p:cNvPr id="5" name="Rectangle 4"/>
          <p:cNvSpPr/>
          <p:nvPr/>
        </p:nvSpPr>
        <p:spPr>
          <a:xfrm>
            <a:off x="609600" y="3244334"/>
            <a:ext cx="6640241" cy="369332"/>
          </a:xfrm>
          <a:prstGeom prst="rect">
            <a:avLst/>
          </a:prstGeom>
        </p:spPr>
        <p:txBody>
          <a:bodyPr wrap="square">
            <a:spAutoFit/>
          </a:bodyPr>
          <a:lstStyle/>
          <a:p>
            <a:r>
              <a:rPr lang="en-US" dirty="0" smtClean="0"/>
              <a:t>2. </a:t>
            </a:r>
            <a:r>
              <a:rPr lang="en-US" b="1" dirty="0"/>
              <a:t>Salary Information</a:t>
            </a:r>
            <a:endParaRPr lang="en-US" dirty="0"/>
          </a:p>
        </p:txBody>
      </p:sp>
      <p:sp>
        <p:nvSpPr>
          <p:cNvPr id="6" name="Rectangle 2"/>
          <p:cNvSpPr>
            <a:spLocks noChangeArrowheads="1"/>
          </p:cNvSpPr>
          <p:nvPr/>
        </p:nvSpPr>
        <p:spPr bwMode="auto">
          <a:xfrm>
            <a:off x="1066800" y="3667526"/>
            <a:ext cx="800517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Base Salary:</a:t>
            </a:r>
            <a:r>
              <a:rPr kumimoji="0" lang="en-US" sz="1600" b="0" i="0" u="none" strike="noStrike" cap="none" normalizeH="0" baseline="0" dirty="0" smtClean="0">
                <a:ln>
                  <a:noFill/>
                </a:ln>
                <a:solidFill>
                  <a:schemeClr val="tx1"/>
                </a:solidFill>
                <a:effectLst/>
                <a:latin typeface="Arial" pitchFamily="34" charset="0"/>
                <a:cs typeface="Arial" pitchFamily="34" charset="0"/>
              </a:rPr>
              <a:t> The core salary amount paid to the employee before any additional compensation (e.g.,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$80,000</a:t>
            </a:r>
            <a:r>
              <a:rPr kumimoji="0" lang="en-US" sz="16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Bonuses:</a:t>
            </a:r>
            <a:r>
              <a:rPr kumimoji="0" lang="en-US" sz="1600" b="0" i="0" u="none" strike="noStrike" cap="none" normalizeH="0" baseline="0" dirty="0" smtClean="0">
                <a:ln>
                  <a:noFill/>
                </a:ln>
                <a:solidFill>
                  <a:schemeClr val="tx1"/>
                </a:solidFill>
                <a:effectLst/>
                <a:latin typeface="Arial" pitchFamily="34" charset="0"/>
                <a:cs typeface="Arial" pitchFamily="34" charset="0"/>
              </a:rPr>
              <a:t> Any additional compensation provided as a bonus (e.g.,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$5,000</a:t>
            </a:r>
            <a:r>
              <a:rPr kumimoji="0" lang="en-US" sz="16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Commission:</a:t>
            </a:r>
            <a:r>
              <a:rPr kumimoji="0" lang="en-US" sz="1600" b="0" i="0" u="none" strike="noStrike" cap="none" normalizeH="0" baseline="0" dirty="0" smtClean="0">
                <a:ln>
                  <a:noFill/>
                </a:ln>
                <a:solidFill>
                  <a:schemeClr val="tx1"/>
                </a:solidFill>
                <a:effectLst/>
                <a:latin typeface="Arial" pitchFamily="34" charset="0"/>
                <a:cs typeface="Arial" pitchFamily="34" charset="0"/>
              </a:rPr>
              <a:t> Earnings based on sales or performance metrics (e.g.,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$3,000</a:t>
            </a:r>
            <a:r>
              <a:rPr kumimoji="0" lang="en-US" sz="16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Overtime Pay:</a:t>
            </a:r>
            <a:r>
              <a:rPr kumimoji="0" lang="en-US" sz="1600" b="0" i="0" u="none" strike="noStrike" cap="none" normalizeH="0" baseline="0" dirty="0" smtClean="0">
                <a:ln>
                  <a:noFill/>
                </a:ln>
                <a:solidFill>
                  <a:schemeClr val="tx1"/>
                </a:solidFill>
                <a:effectLst/>
                <a:latin typeface="Arial" pitchFamily="34" charset="0"/>
                <a:cs typeface="Arial" pitchFamily="34" charset="0"/>
              </a:rPr>
              <a:t> Compensation for hours worked beyond the standard workweek (e.g., </a:t>
            </a:r>
            <a:r>
              <a:rPr kumimoji="0" lang="en-US" sz="1600" b="0" i="0" u="none" strike="noStrike" cap="none" normalizeH="0" baseline="0" dirty="0" smtClean="0">
                <a:ln>
                  <a:noFill/>
                </a:ln>
                <a:solidFill>
                  <a:schemeClr val="tx1"/>
                </a:solidFill>
                <a:effectLst/>
                <a:latin typeface="Arial Unicode MS" pitchFamily="34" charset="-128"/>
                <a:cs typeface="Arial" pitchFamily="34" charset="0"/>
              </a:rPr>
              <a:t>$2,000</a:t>
            </a:r>
            <a:r>
              <a:rPr kumimoji="0" lang="en-US" sz="16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chemeClr val="tx1"/>
                </a:solidFill>
                <a:effectLst/>
                <a:latin typeface="Arial" pitchFamily="34" charset="0"/>
                <a:cs typeface="Arial" pitchFamily="34" charset="0"/>
              </a:rPr>
              <a:t>Allowances:</a:t>
            </a:r>
            <a:r>
              <a:rPr kumimoji="0" lang="en-US" sz="1600" b="0" i="0" u="none" strike="noStrike" cap="none" normalizeH="0" baseline="0" dirty="0" smtClean="0">
                <a:ln>
                  <a:noFill/>
                </a:ln>
                <a:solidFill>
                  <a:schemeClr val="tx1"/>
                </a:solidFill>
                <a:effectLst/>
                <a:latin typeface="Arial" pitchFamily="34" charset="0"/>
                <a:cs typeface="Arial" pitchFamily="34" charset="0"/>
              </a:rPr>
              <a:t> Additional payments or allowances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a:off x="2057400" y="2224451"/>
            <a:ext cx="7296150" cy="2908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Arial" pitchFamily="34" charset="0"/>
                <a:cs typeface="Arial" pitchFamily="34" charset="0"/>
              </a:rPr>
              <a:t>Interactive Dashboards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Components:</a:t>
            </a:r>
          </a:p>
          <a:p>
            <a:pPr marL="0" marR="0" lvl="0" indent="0" algn="l" defTabSz="914400" rtl="0" eaLnBrk="0" fontAlgn="base" latinLnBrk="0" hangingPunct="0">
              <a:lnSpc>
                <a:spcPct val="100000"/>
              </a:lnSpc>
              <a:spcBef>
                <a:spcPct val="0"/>
              </a:spcBef>
              <a:spcAft>
                <a:spcPct val="0"/>
              </a:spcAft>
              <a:buClrTx/>
              <a:buSzTx/>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KPI Indicators:</a:t>
            </a:r>
            <a:r>
              <a:rPr kumimoji="0" lang="en-US" sz="1800" b="0" i="0" u="none" strike="noStrike" cap="none" normalizeH="0" baseline="0" dirty="0" smtClean="0">
                <a:ln>
                  <a:noFill/>
                </a:ln>
                <a:solidFill>
                  <a:schemeClr val="tx1"/>
                </a:solidFill>
                <a:effectLst/>
                <a:latin typeface="Arial" pitchFamily="34" charset="0"/>
                <a:cs typeface="Arial" pitchFamily="34" charset="0"/>
              </a:rPr>
              <a:t> Use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Conditional Formatting</a:t>
            </a:r>
            <a:r>
              <a:rPr kumimoji="0" lang="en-US" sz="1100" b="0" i="0" u="none" strike="noStrike" cap="none" normalizeH="0" baseline="0" dirty="0" smtClean="0">
                <a:ln>
                  <a:noFill/>
                </a:ln>
                <a:solidFill>
                  <a:schemeClr val="tx1"/>
                </a:solidFill>
                <a:effectLst/>
                <a:latin typeface="Arial" pitchFamily="34" charset="0"/>
                <a:cs typeface="Arial" pitchFamily="34" charset="0"/>
              </a:rPr>
              <a:t> to highlight key metrics like average salary, highest salary, and bonus distribution.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Slicers:</a:t>
            </a:r>
            <a:r>
              <a:rPr kumimoji="0" lang="en-US" sz="1800" b="0" i="0" u="none" strike="noStrike" cap="none" normalizeH="0" baseline="0" dirty="0" smtClean="0">
                <a:ln>
                  <a:noFill/>
                </a:ln>
                <a:solidFill>
                  <a:schemeClr val="tx1"/>
                </a:solidFill>
                <a:effectLst/>
                <a:latin typeface="Arial" pitchFamily="34" charset="0"/>
                <a:cs typeface="Arial" pitchFamily="34" charset="0"/>
              </a:rPr>
              <a:t> Add slicers for departments, job titles, or performance ratings to allow users to filter data interactively.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chemeClr val="tx1"/>
                </a:solidFill>
                <a:effectLst/>
                <a:latin typeface="Arial" pitchFamily="34" charset="0"/>
                <a:cs typeface="Arial" pitchFamily="34" charset="0"/>
              </a:rPr>
              <a:t>Timelines:</a:t>
            </a:r>
            <a:r>
              <a:rPr kumimoji="0" lang="en-US" sz="1800" b="0" i="0" u="none" strike="noStrike" cap="none" normalizeH="0" baseline="0" dirty="0" smtClean="0">
                <a:ln>
                  <a:noFill/>
                </a:ln>
                <a:solidFill>
                  <a:schemeClr val="tx1"/>
                </a:solidFill>
                <a:effectLst/>
                <a:latin typeface="Arial" pitchFamily="34" charset="0"/>
                <a:cs typeface="Arial" pitchFamily="34" charset="0"/>
              </a:rPr>
              <a:t> Use timelines to filter data by hire date or review date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TotalTime>
  <Words>872</Words>
  <Application>Microsoft Office PowerPoint</Application>
  <PresentationFormat>Custom</PresentationFormat>
  <Paragraphs>103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22</cp:revision>
  <dcterms:created xsi:type="dcterms:W3CDTF">2024-03-29T15:07:22Z</dcterms:created>
  <dcterms:modified xsi:type="dcterms:W3CDTF">2024-08-31T06:06:50Z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