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PT Sans Narrow" charset="0"/>
      <p:regular r:id="rId32"/>
      <p:bold r:id="rId33"/>
    </p:embeddedFont>
    <p:embeddedFont>
      <p:font typeface="Open Sans" charset="0"/>
      <p:regular r:id="rId34"/>
      <p:bold r:id="rId35"/>
      <p:italic r:id="rId36"/>
      <p:boldItalic r:id="rId37"/>
    </p:embeddedFont>
    <p:embeddedFont>
      <p:font typeface="Verdana" pitchFamily="34" charset="0"/>
      <p:regular r:id="rId38"/>
      <p:bold r:id="rId39"/>
      <p:italic r:id="rId40"/>
      <p:boldItalic r:id="rId41"/>
    </p:embeddedFont>
    <p:embeddedFont>
      <p:font typeface="Roboto"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22"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f712f6e393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f712f6e39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712f6e393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712f6e393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712f6e393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712f6e393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712f6e393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712f6e393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712f6e393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712f6e393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712f6e393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712f6e39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712f6e393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712f6e39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712f6e393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712f6e393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712f6e393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712f6e393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f712f6e393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f712f6e393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712f6e393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712f6e393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f712f6e393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712f6e393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712f6e393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712f6e393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f712f6e39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f712f6e39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712f6e3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712f6e3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712f6e39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712f6e39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18bb7ad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18bb7ad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f18bb7adc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f18bb7adc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18bb7adc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18bb7ad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f18bb7adc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f18bb7adc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18bb7adc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18bb7adc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712f6e39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712f6e39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712f6e393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712f6e39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712f6e393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712f6e393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712f6e393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712f6e393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712f6e393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712f6e39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712f6e39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712f6e39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712f6e393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712f6e393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549339"/>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Basic Introduction to HTML</a:t>
            </a:r>
            <a:endParaRPr/>
          </a:p>
        </p:txBody>
      </p:sp>
      <p:sp>
        <p:nvSpPr>
          <p:cNvPr id="67" name="Google Shape;67;p13"/>
          <p:cNvSpPr txBox="1">
            <a:spLocks noGrp="1"/>
          </p:cNvSpPr>
          <p:nvPr>
            <p:ph type="subTitle" idx="1"/>
          </p:nvPr>
        </p:nvSpPr>
        <p:spPr>
          <a:xfrm>
            <a:off x="2156550" y="2850050"/>
            <a:ext cx="48510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Ms. Muskan Kumari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HTML - Paragraph</a:t>
            </a:r>
            <a:endParaRPr/>
          </a:p>
        </p:txBody>
      </p:sp>
      <p:sp>
        <p:nvSpPr>
          <p:cNvPr id="120" name="Google Shape;120;p22"/>
          <p:cNvSpPr txBox="1">
            <a:spLocks noGrp="1"/>
          </p:cNvSpPr>
          <p:nvPr>
            <p:ph type="body" idx="1"/>
          </p:nvPr>
        </p:nvSpPr>
        <p:spPr>
          <a:xfrm>
            <a:off x="143675" y="1152425"/>
            <a:ext cx="8835900" cy="3861900"/>
          </a:xfrm>
          <a:prstGeom prst="rect">
            <a:avLst/>
          </a:prstGeom>
        </p:spPr>
        <p:txBody>
          <a:bodyPr spcFirstLastPara="1" wrap="square" lIns="91425" tIns="91425" rIns="91425" bIns="91425" anchor="t" anchorCtr="0">
            <a:noAutofit/>
          </a:bodyPr>
          <a:lstStyle/>
          <a:p>
            <a:pPr marL="450000" marR="0" lvl="0" indent="-342900" algn="just" rtl="0">
              <a:spcBef>
                <a:spcPts val="0"/>
              </a:spcBef>
              <a:spcAft>
                <a:spcPts val="0"/>
              </a:spcAft>
              <a:buClr>
                <a:srgbClr val="333333"/>
              </a:buClr>
              <a:buSzPts val="1800"/>
              <a:buFont typeface="Times New Roman"/>
              <a:buChar char="➢"/>
            </a:pPr>
            <a:r>
              <a:rPr lang="en-GB">
                <a:solidFill>
                  <a:srgbClr val="333333"/>
                </a:solidFill>
                <a:highlight>
                  <a:srgbClr val="FFFFFF"/>
                </a:highlight>
                <a:latin typeface="Times New Roman"/>
                <a:ea typeface="Times New Roman"/>
                <a:cs typeface="Times New Roman"/>
                <a:sym typeface="Times New Roman"/>
              </a:rPr>
              <a:t>HTML paragraph or HTML p tag is used to define a paragraph in a webpage.</a:t>
            </a:r>
            <a:endParaRPr>
              <a:solidFill>
                <a:srgbClr val="333333"/>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333333"/>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A paragraph always starts on a new line, and browsers automatically add some white space (a margin) before and after a paragraph.</a:t>
            </a:r>
            <a:endParaRPr>
              <a:solidFill>
                <a:srgbClr val="000000"/>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A paragraph always starts on a new line, and is usually a block of text.</a:t>
            </a:r>
            <a:endParaRPr>
              <a:solidFill>
                <a:srgbClr val="000000"/>
              </a:solidFill>
              <a:highlight>
                <a:srgbClr val="FFFFFF"/>
              </a:highlight>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Verdana"/>
              <a:buChar char="➢"/>
            </a:pPr>
            <a:r>
              <a:rPr lang="en-GB">
                <a:solidFill>
                  <a:srgbClr val="000000"/>
                </a:solidFill>
                <a:highlight>
                  <a:srgbClr val="FFFFFF"/>
                </a:highlight>
                <a:latin typeface="Times New Roman"/>
                <a:ea typeface="Times New Roman"/>
                <a:cs typeface="Times New Roman"/>
                <a:sym typeface="Times New Roman"/>
              </a:rPr>
              <a:t>The HTML </a:t>
            </a:r>
            <a:r>
              <a:rPr lang="en-GB">
                <a:solidFill>
                  <a:srgbClr val="DC143C"/>
                </a:solidFill>
                <a:latin typeface="Times New Roman"/>
                <a:ea typeface="Times New Roman"/>
                <a:cs typeface="Times New Roman"/>
                <a:sym typeface="Times New Roman"/>
              </a:rPr>
              <a:t>&lt;p&gt;</a:t>
            </a:r>
            <a:r>
              <a:rPr lang="en-GB">
                <a:solidFill>
                  <a:srgbClr val="000000"/>
                </a:solidFill>
                <a:highlight>
                  <a:srgbClr val="FFFFFF"/>
                </a:highlight>
                <a:latin typeface="Times New Roman"/>
                <a:ea typeface="Times New Roman"/>
                <a:cs typeface="Times New Roman"/>
                <a:sym typeface="Times New Roman"/>
              </a:rPr>
              <a:t> element defines a paragraph.</a:t>
            </a:r>
            <a:endParaRPr>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a:solidFill>
                  <a:srgbClr val="000000"/>
                </a:solidFill>
                <a:highlight>
                  <a:srgbClr val="FFFFFF"/>
                </a:highlight>
                <a:latin typeface="Times New Roman"/>
                <a:ea typeface="Times New Roman"/>
                <a:cs typeface="Times New Roman"/>
                <a:sym typeface="Times New Roman"/>
              </a:rPr>
              <a:t>&lt;html&gt;</a:t>
            </a:r>
            <a:endParaRPr>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a:solidFill>
                  <a:srgbClr val="000000"/>
                </a:solidFill>
                <a:highlight>
                  <a:srgbClr val="FFFFFF"/>
                </a:highlight>
                <a:latin typeface="Times New Roman"/>
                <a:ea typeface="Times New Roman"/>
                <a:cs typeface="Times New Roman"/>
                <a:sym typeface="Times New Roman"/>
              </a:rPr>
              <a:t>&lt;body&gt;                                                             </a:t>
            </a:r>
            <a:endParaRPr>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a:solidFill>
                  <a:srgbClr val="000000"/>
                </a:solidFill>
                <a:highlight>
                  <a:srgbClr val="FFFFFF"/>
                </a:highlight>
                <a:latin typeface="Times New Roman"/>
                <a:ea typeface="Times New Roman"/>
                <a:cs typeface="Times New Roman"/>
                <a:sym typeface="Times New Roman"/>
              </a:rPr>
              <a:t>&lt;p&gt;This is a paragraph.&lt;/p&gt;                  </a:t>
            </a:r>
            <a:endParaRPr>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a:solidFill>
                  <a:srgbClr val="000000"/>
                </a:solidFill>
                <a:highlight>
                  <a:srgbClr val="FFFFFF"/>
                </a:highlight>
                <a:latin typeface="Times New Roman"/>
                <a:ea typeface="Times New Roman"/>
                <a:cs typeface="Times New Roman"/>
                <a:sym typeface="Times New Roman"/>
              </a:rPr>
              <a:t>&lt;p&gt;This is a paragraph.&lt;/p&gt;</a:t>
            </a:r>
            <a:endParaRPr>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endParaRPr sz="1150">
              <a:solidFill>
                <a:srgbClr val="000000"/>
              </a:solidFill>
              <a:highlight>
                <a:srgbClr val="FFFFFF"/>
              </a:highlight>
              <a:latin typeface="Verdana"/>
              <a:ea typeface="Verdana"/>
              <a:cs typeface="Verdana"/>
              <a:sym typeface="Verdana"/>
            </a:endParaRPr>
          </a:p>
        </p:txBody>
      </p:sp>
      <p:sp>
        <p:nvSpPr>
          <p:cNvPr id="121" name="Google Shape;121;p22"/>
          <p:cNvSpPr txBox="1"/>
          <p:nvPr/>
        </p:nvSpPr>
        <p:spPr>
          <a:xfrm>
            <a:off x="6666575" y="2830375"/>
            <a:ext cx="2313000" cy="200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b="1">
                <a:latin typeface="Open Sans"/>
                <a:ea typeface="Open Sans"/>
                <a:cs typeface="Open Sans"/>
                <a:sym typeface="Open Sans"/>
              </a:rPr>
              <a:t>Output:</a:t>
            </a:r>
            <a:r>
              <a:rPr lang="en-GB">
                <a:latin typeface="Open Sans"/>
                <a:ea typeface="Open Sans"/>
                <a:cs typeface="Open Sans"/>
                <a:sym typeface="Open Sans"/>
              </a:rPr>
              <a:t> </a:t>
            </a:r>
            <a:endParaRPr>
              <a:latin typeface="Open Sans"/>
              <a:ea typeface="Open Sans"/>
              <a:cs typeface="Open Sans"/>
              <a:sym typeface="Open Sans"/>
            </a:endParaRPr>
          </a:p>
          <a:p>
            <a:pPr marL="0" lvl="0" indent="0" algn="l" rtl="0">
              <a:lnSpc>
                <a:spcPct val="115000"/>
              </a:lnSpc>
              <a:spcBef>
                <a:spcPts val="1200"/>
              </a:spcBef>
              <a:spcAft>
                <a:spcPts val="0"/>
              </a:spcAft>
              <a:buNone/>
            </a:pPr>
            <a:r>
              <a:rPr lang="en-GB">
                <a:latin typeface="Open Sans"/>
                <a:ea typeface="Open Sans"/>
                <a:cs typeface="Open Sans"/>
                <a:sym typeface="Open Sans"/>
              </a:rPr>
              <a:t>This is a paragraph.</a:t>
            </a:r>
            <a:endParaRPr>
              <a:latin typeface="Open Sans"/>
              <a:ea typeface="Open Sans"/>
              <a:cs typeface="Open Sans"/>
              <a:sym typeface="Open Sans"/>
            </a:endParaRPr>
          </a:p>
          <a:p>
            <a:pPr marL="0" lvl="0" indent="0" algn="l" rtl="0">
              <a:lnSpc>
                <a:spcPct val="115000"/>
              </a:lnSpc>
              <a:spcBef>
                <a:spcPts val="1200"/>
              </a:spcBef>
              <a:spcAft>
                <a:spcPts val="0"/>
              </a:spcAft>
              <a:buNone/>
            </a:pPr>
            <a:r>
              <a:rPr lang="en-GB">
                <a:latin typeface="Open Sans"/>
                <a:ea typeface="Open Sans"/>
                <a:cs typeface="Open Sans"/>
                <a:sym typeface="Open Sans"/>
              </a:rPr>
              <a:t>This is a paragraph.</a:t>
            </a:r>
            <a:endParaRPr>
              <a:latin typeface="Open Sans"/>
              <a:ea typeface="Open Sans"/>
              <a:cs typeface="Open Sans"/>
              <a:sym typeface="Open Sans"/>
            </a:endParaRPr>
          </a:p>
          <a:p>
            <a:pPr marL="0" lvl="0" indent="0" algn="l" rtl="0">
              <a:lnSpc>
                <a:spcPct val="115000"/>
              </a:lnSpc>
              <a:spcBef>
                <a:spcPts val="1200"/>
              </a:spcBef>
              <a:spcAft>
                <a:spcPts val="0"/>
              </a:spcAft>
              <a:buNone/>
            </a:pPr>
            <a:r>
              <a:rPr lang="en-GB">
                <a:latin typeface="Open Sans"/>
                <a:ea typeface="Open Sans"/>
                <a:cs typeface="Open Sans"/>
                <a:sym typeface="Open Sans"/>
              </a:rPr>
              <a:t>This is a paragraph.</a:t>
            </a:r>
            <a:endParaRPr>
              <a:latin typeface="Open Sans"/>
              <a:ea typeface="Open Sans"/>
              <a:cs typeface="Open Sans"/>
              <a:sym typeface="Open Sans"/>
            </a:endParaRPr>
          </a:p>
          <a:p>
            <a:pPr marL="0" lvl="0" indent="0" algn="l" rtl="0">
              <a:spcBef>
                <a:spcPts val="1200"/>
              </a:spcBef>
              <a:spcAft>
                <a:spcPts val="0"/>
              </a:spcAft>
              <a:buNone/>
            </a:pPr>
            <a:endParaRPr>
              <a:latin typeface="Open Sans"/>
              <a:ea typeface="Open Sans"/>
              <a:cs typeface="Open Sans"/>
              <a:sym typeface="Open Sans"/>
            </a:endParaRPr>
          </a:p>
        </p:txBody>
      </p:sp>
      <p:sp>
        <p:nvSpPr>
          <p:cNvPr id="122" name="Google Shape;122;p22"/>
          <p:cNvSpPr txBox="1"/>
          <p:nvPr/>
        </p:nvSpPr>
        <p:spPr>
          <a:xfrm rot="10800000" flipH="1">
            <a:off x="4198500" y="3249100"/>
            <a:ext cx="7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23" name="Google Shape;123;p22"/>
          <p:cNvSpPr txBox="1"/>
          <p:nvPr/>
        </p:nvSpPr>
        <p:spPr>
          <a:xfrm>
            <a:off x="3232650" y="3175175"/>
            <a:ext cx="2973900" cy="1746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800">
                <a:highlight>
                  <a:srgbClr val="FFFFFF"/>
                </a:highlight>
                <a:latin typeface="Times New Roman"/>
                <a:ea typeface="Times New Roman"/>
                <a:cs typeface="Times New Roman"/>
                <a:sym typeface="Times New Roman"/>
              </a:rPr>
              <a:t>&lt;p&gt;This is a paragraph.&lt;/p&gt;</a:t>
            </a:r>
            <a:endParaRPr sz="1800">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600">
                <a:highlight>
                  <a:srgbClr val="FFFFFF"/>
                </a:highlight>
                <a:latin typeface="Times New Roman"/>
                <a:ea typeface="Times New Roman"/>
                <a:cs typeface="Times New Roman"/>
                <a:sym typeface="Times New Roman"/>
              </a:rPr>
              <a:t>&lt;/body&gt;</a:t>
            </a:r>
            <a:endParaRPr sz="1600">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600">
                <a:highlight>
                  <a:srgbClr val="FFFFFF"/>
                </a:highlight>
                <a:latin typeface="Times New Roman"/>
                <a:ea typeface="Times New Roman"/>
                <a:cs typeface="Times New Roman"/>
                <a:sym typeface="Times New Roman"/>
              </a:rPr>
              <a:t>&lt;/html&gt;</a:t>
            </a:r>
            <a:endParaRPr sz="160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502850"/>
            <a:ext cx="8520600" cy="64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HTML Tag - Hyperlink</a:t>
            </a:r>
            <a:endParaRPr/>
          </a:p>
        </p:txBody>
      </p:sp>
      <p:sp>
        <p:nvSpPr>
          <p:cNvPr id="129" name="Google Shape;129;p23"/>
          <p:cNvSpPr txBox="1">
            <a:spLocks noGrp="1"/>
          </p:cNvSpPr>
          <p:nvPr>
            <p:ph type="body" idx="1"/>
          </p:nvPr>
        </p:nvSpPr>
        <p:spPr>
          <a:xfrm>
            <a:off x="186775" y="1266325"/>
            <a:ext cx="8792700" cy="3532200"/>
          </a:xfrm>
          <a:prstGeom prst="rect">
            <a:avLst/>
          </a:prstGeom>
        </p:spPr>
        <p:txBody>
          <a:bodyPr spcFirstLastPara="1" wrap="square" lIns="91425" tIns="91425" rIns="91425" bIns="91425" anchor="t" anchorCtr="0">
            <a:normAutofit fontScale="40000" lnSpcReduction="10000"/>
          </a:bodyPr>
          <a:lstStyle/>
          <a:p>
            <a:pPr marL="457200" lvl="0" indent="-331787" algn="l" rtl="0">
              <a:spcBef>
                <a:spcPts val="1400"/>
              </a:spcBef>
              <a:spcAft>
                <a:spcPts val="0"/>
              </a:spcAft>
              <a:buSzPct val="100000"/>
              <a:buFont typeface="Times New Roman"/>
              <a:buChar char="➢"/>
            </a:pPr>
            <a:r>
              <a:rPr lang="en-GB" sz="5000">
                <a:solidFill>
                  <a:srgbClr val="000000"/>
                </a:solidFill>
                <a:highlight>
                  <a:srgbClr val="FFFFFF"/>
                </a:highlight>
                <a:latin typeface="Times New Roman"/>
                <a:ea typeface="Times New Roman"/>
                <a:cs typeface="Times New Roman"/>
                <a:sym typeface="Times New Roman"/>
              </a:rPr>
              <a:t>HTML links are hyperlinks.</a:t>
            </a:r>
            <a:endParaRPr sz="5000">
              <a:solidFill>
                <a:srgbClr val="000000"/>
              </a:solidFill>
              <a:highlight>
                <a:srgbClr val="FFFFFF"/>
              </a:highlight>
              <a:latin typeface="Times New Roman"/>
              <a:ea typeface="Times New Roman"/>
              <a:cs typeface="Times New Roman"/>
              <a:sym typeface="Times New Roman"/>
            </a:endParaRPr>
          </a:p>
          <a:p>
            <a:pPr marL="457200" lvl="0" indent="-331787" algn="l" rtl="0">
              <a:spcBef>
                <a:spcPts val="0"/>
              </a:spcBef>
              <a:spcAft>
                <a:spcPts val="0"/>
              </a:spcAft>
              <a:buSzPct val="100000"/>
              <a:buFont typeface="Times New Roman"/>
              <a:buChar char="➢"/>
            </a:pPr>
            <a:r>
              <a:rPr lang="en-GB" sz="5000">
                <a:solidFill>
                  <a:srgbClr val="000000"/>
                </a:solidFill>
                <a:highlight>
                  <a:srgbClr val="FFFFFF"/>
                </a:highlight>
                <a:latin typeface="Times New Roman"/>
                <a:ea typeface="Times New Roman"/>
                <a:cs typeface="Times New Roman"/>
                <a:sym typeface="Times New Roman"/>
              </a:rPr>
              <a:t>You can click on a link and jump to another document.</a:t>
            </a:r>
            <a:endParaRPr sz="5000">
              <a:solidFill>
                <a:srgbClr val="000000"/>
              </a:solidFill>
              <a:highlight>
                <a:srgbClr val="FFFFFF"/>
              </a:highlight>
              <a:latin typeface="Times New Roman"/>
              <a:ea typeface="Times New Roman"/>
              <a:cs typeface="Times New Roman"/>
              <a:sym typeface="Times New Roman"/>
            </a:endParaRPr>
          </a:p>
          <a:p>
            <a:pPr marL="457200" lvl="0" indent="-331787" algn="l" rtl="0">
              <a:spcBef>
                <a:spcPts val="0"/>
              </a:spcBef>
              <a:spcAft>
                <a:spcPts val="0"/>
              </a:spcAft>
              <a:buSzPct val="100000"/>
              <a:buFont typeface="Times New Roman"/>
              <a:buChar char="➢"/>
            </a:pPr>
            <a:r>
              <a:rPr lang="en-GB" sz="5000">
                <a:solidFill>
                  <a:srgbClr val="000000"/>
                </a:solidFill>
                <a:highlight>
                  <a:srgbClr val="FFFFFF"/>
                </a:highlight>
                <a:latin typeface="Times New Roman"/>
                <a:ea typeface="Times New Roman"/>
                <a:cs typeface="Times New Roman"/>
                <a:sym typeface="Times New Roman"/>
              </a:rPr>
              <a:t>When you move the mouse over a link, the mouse arrow will turn into a little hand.</a:t>
            </a:r>
            <a:endParaRPr sz="5000">
              <a:solidFill>
                <a:srgbClr val="000000"/>
              </a:solidFill>
              <a:latin typeface="Times New Roman"/>
              <a:ea typeface="Times New Roman"/>
              <a:cs typeface="Times New Roman"/>
              <a:sym typeface="Times New Roman"/>
            </a:endParaRPr>
          </a:p>
          <a:p>
            <a:pPr marL="457200" lvl="0" indent="-331787" algn="l" rtl="0">
              <a:spcBef>
                <a:spcPts val="0"/>
              </a:spcBef>
              <a:spcAft>
                <a:spcPts val="0"/>
              </a:spcAft>
              <a:buSzPct val="100000"/>
              <a:buChar char="➢"/>
            </a:pPr>
            <a:r>
              <a:rPr lang="en-GB" sz="5000">
                <a:solidFill>
                  <a:srgbClr val="000000"/>
                </a:solidFill>
                <a:highlight>
                  <a:srgbClr val="FFFFFF"/>
                </a:highlight>
                <a:latin typeface="Times New Roman"/>
                <a:ea typeface="Times New Roman"/>
                <a:cs typeface="Times New Roman"/>
                <a:sym typeface="Times New Roman"/>
              </a:rPr>
              <a:t>The HTML </a:t>
            </a:r>
            <a:r>
              <a:rPr lang="en-GB" sz="5000">
                <a:solidFill>
                  <a:srgbClr val="DC143C"/>
                </a:solidFill>
                <a:latin typeface="Times New Roman"/>
                <a:ea typeface="Times New Roman"/>
                <a:cs typeface="Times New Roman"/>
                <a:sym typeface="Times New Roman"/>
              </a:rPr>
              <a:t>&lt;a&gt;</a:t>
            </a:r>
            <a:r>
              <a:rPr lang="en-GB" sz="5000">
                <a:solidFill>
                  <a:srgbClr val="000000"/>
                </a:solidFill>
                <a:highlight>
                  <a:srgbClr val="FFFFFF"/>
                </a:highlight>
                <a:latin typeface="Times New Roman"/>
                <a:ea typeface="Times New Roman"/>
                <a:cs typeface="Times New Roman"/>
                <a:sym typeface="Times New Roman"/>
              </a:rPr>
              <a:t> tag defines a hyperlink. It has the following syntax:</a:t>
            </a:r>
            <a:endParaRPr sz="50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0"/>
              </a:spcAft>
              <a:buNone/>
            </a:pPr>
            <a:r>
              <a:rPr lang="en-GB" sz="5000">
                <a:solidFill>
                  <a:srgbClr val="0000CD"/>
                </a:solidFill>
                <a:latin typeface="Times New Roman"/>
                <a:ea typeface="Times New Roman"/>
                <a:cs typeface="Times New Roman"/>
                <a:sym typeface="Times New Roman"/>
              </a:rPr>
              <a:t>&lt;</a:t>
            </a:r>
            <a:r>
              <a:rPr lang="en-GB" sz="5000">
                <a:solidFill>
                  <a:srgbClr val="A52A2A"/>
                </a:solidFill>
                <a:latin typeface="Times New Roman"/>
                <a:ea typeface="Times New Roman"/>
                <a:cs typeface="Times New Roman"/>
                <a:sym typeface="Times New Roman"/>
              </a:rPr>
              <a:t>a</a:t>
            </a:r>
            <a:r>
              <a:rPr lang="en-GB" sz="5000">
                <a:solidFill>
                  <a:srgbClr val="FF0000"/>
                </a:solidFill>
                <a:latin typeface="Times New Roman"/>
                <a:ea typeface="Times New Roman"/>
                <a:cs typeface="Times New Roman"/>
                <a:sym typeface="Times New Roman"/>
              </a:rPr>
              <a:t> href</a:t>
            </a:r>
            <a:r>
              <a:rPr lang="en-GB" sz="5000">
                <a:solidFill>
                  <a:srgbClr val="0000CD"/>
                </a:solidFill>
                <a:latin typeface="Times New Roman"/>
                <a:ea typeface="Times New Roman"/>
                <a:cs typeface="Times New Roman"/>
                <a:sym typeface="Times New Roman"/>
              </a:rPr>
              <a:t>="</a:t>
            </a:r>
            <a:r>
              <a:rPr lang="en-GB" sz="5000" i="1">
                <a:solidFill>
                  <a:srgbClr val="0000CD"/>
                </a:solidFill>
                <a:latin typeface="Times New Roman"/>
                <a:ea typeface="Times New Roman"/>
                <a:cs typeface="Times New Roman"/>
                <a:sym typeface="Times New Roman"/>
              </a:rPr>
              <a:t>url</a:t>
            </a:r>
            <a:r>
              <a:rPr lang="en-GB" sz="5000">
                <a:solidFill>
                  <a:srgbClr val="0000CD"/>
                </a:solidFill>
                <a:latin typeface="Times New Roman"/>
                <a:ea typeface="Times New Roman"/>
                <a:cs typeface="Times New Roman"/>
                <a:sym typeface="Times New Roman"/>
              </a:rPr>
              <a:t>"&gt;</a:t>
            </a:r>
            <a:r>
              <a:rPr lang="en-GB" sz="5000" i="1">
                <a:solidFill>
                  <a:srgbClr val="000000"/>
                </a:solidFill>
                <a:latin typeface="Times New Roman"/>
                <a:ea typeface="Times New Roman"/>
                <a:cs typeface="Times New Roman"/>
                <a:sym typeface="Times New Roman"/>
              </a:rPr>
              <a:t>link text</a:t>
            </a:r>
            <a:r>
              <a:rPr lang="en-GB" sz="5000">
                <a:solidFill>
                  <a:srgbClr val="0000CD"/>
                </a:solidFill>
                <a:latin typeface="Times New Roman"/>
                <a:ea typeface="Times New Roman"/>
                <a:cs typeface="Times New Roman"/>
                <a:sym typeface="Times New Roman"/>
              </a:rPr>
              <a:t>&lt;</a:t>
            </a:r>
            <a:r>
              <a:rPr lang="en-GB" sz="5000">
                <a:solidFill>
                  <a:srgbClr val="A52A2A"/>
                </a:solidFill>
                <a:latin typeface="Times New Roman"/>
                <a:ea typeface="Times New Roman"/>
                <a:cs typeface="Times New Roman"/>
                <a:sym typeface="Times New Roman"/>
              </a:rPr>
              <a:t>/a</a:t>
            </a:r>
            <a:r>
              <a:rPr lang="en-GB" sz="5000">
                <a:solidFill>
                  <a:srgbClr val="0000CD"/>
                </a:solidFill>
                <a:latin typeface="Times New Roman"/>
                <a:ea typeface="Times New Roman"/>
                <a:cs typeface="Times New Roman"/>
                <a:sym typeface="Times New Roman"/>
              </a:rPr>
              <a:t>&gt;</a:t>
            </a:r>
            <a:endParaRPr sz="5000">
              <a:solidFill>
                <a:srgbClr val="0000CD"/>
              </a:solidFill>
              <a:latin typeface="Times New Roman"/>
              <a:ea typeface="Times New Roman"/>
              <a:cs typeface="Times New Roman"/>
              <a:sym typeface="Times New Roman"/>
            </a:endParaRPr>
          </a:p>
          <a:p>
            <a:pPr marL="457200" lvl="0" indent="-331787" algn="l" rtl="0">
              <a:spcBef>
                <a:spcPts val="1400"/>
              </a:spcBef>
              <a:spcAft>
                <a:spcPts val="0"/>
              </a:spcAft>
              <a:buSzPct val="100000"/>
              <a:buChar char="➢"/>
            </a:pPr>
            <a:r>
              <a:rPr lang="en-GB" sz="5000">
                <a:solidFill>
                  <a:srgbClr val="000000"/>
                </a:solidFill>
                <a:highlight>
                  <a:srgbClr val="FFFFFF"/>
                </a:highlight>
                <a:latin typeface="Times New Roman"/>
                <a:ea typeface="Times New Roman"/>
                <a:cs typeface="Times New Roman"/>
                <a:sym typeface="Times New Roman"/>
              </a:rPr>
              <a:t>The most important attribute of the </a:t>
            </a:r>
            <a:r>
              <a:rPr lang="en-GB" sz="5000">
                <a:solidFill>
                  <a:srgbClr val="DC143C"/>
                </a:solidFill>
                <a:highlight>
                  <a:srgbClr val="FFFFFF"/>
                </a:highlight>
                <a:latin typeface="Times New Roman"/>
                <a:ea typeface="Times New Roman"/>
                <a:cs typeface="Times New Roman"/>
                <a:sym typeface="Times New Roman"/>
              </a:rPr>
              <a:t>&lt;a&gt;</a:t>
            </a:r>
            <a:r>
              <a:rPr lang="en-GB" sz="5000">
                <a:solidFill>
                  <a:srgbClr val="000000"/>
                </a:solidFill>
                <a:highlight>
                  <a:srgbClr val="FFFFFF"/>
                </a:highlight>
                <a:latin typeface="Times New Roman"/>
                <a:ea typeface="Times New Roman"/>
                <a:cs typeface="Times New Roman"/>
                <a:sym typeface="Times New Roman"/>
              </a:rPr>
              <a:t> element is the </a:t>
            </a:r>
            <a:r>
              <a:rPr lang="en-GB" sz="5000">
                <a:solidFill>
                  <a:srgbClr val="DC143C"/>
                </a:solidFill>
                <a:highlight>
                  <a:srgbClr val="FFFFFF"/>
                </a:highlight>
                <a:latin typeface="Times New Roman"/>
                <a:ea typeface="Times New Roman"/>
                <a:cs typeface="Times New Roman"/>
                <a:sym typeface="Times New Roman"/>
              </a:rPr>
              <a:t>href</a:t>
            </a:r>
            <a:r>
              <a:rPr lang="en-GB" sz="5000">
                <a:solidFill>
                  <a:srgbClr val="000000"/>
                </a:solidFill>
                <a:highlight>
                  <a:srgbClr val="FFFFFF"/>
                </a:highlight>
                <a:latin typeface="Times New Roman"/>
                <a:ea typeface="Times New Roman"/>
                <a:cs typeface="Times New Roman"/>
                <a:sym typeface="Times New Roman"/>
              </a:rPr>
              <a:t> attribute, which indicates the link's destination.</a:t>
            </a:r>
            <a:endParaRPr sz="5000">
              <a:solidFill>
                <a:srgbClr val="000000"/>
              </a:solidFill>
              <a:highlight>
                <a:srgbClr val="FFFFFF"/>
              </a:highlight>
              <a:latin typeface="Times New Roman"/>
              <a:ea typeface="Times New Roman"/>
              <a:cs typeface="Times New Roman"/>
              <a:sym typeface="Times New Roman"/>
            </a:endParaRPr>
          </a:p>
          <a:p>
            <a:pPr marL="457200" lvl="0" indent="-331787" algn="l" rtl="0">
              <a:spcBef>
                <a:spcPts val="0"/>
              </a:spcBef>
              <a:spcAft>
                <a:spcPts val="0"/>
              </a:spcAft>
              <a:buSzPct val="100000"/>
              <a:buFont typeface="Times New Roman"/>
              <a:buChar char="➢"/>
            </a:pPr>
            <a:r>
              <a:rPr lang="en-GB" sz="5000">
                <a:solidFill>
                  <a:srgbClr val="000000"/>
                </a:solidFill>
                <a:highlight>
                  <a:srgbClr val="FFFFFF"/>
                </a:highlight>
                <a:latin typeface="Times New Roman"/>
                <a:ea typeface="Times New Roman"/>
                <a:cs typeface="Times New Roman"/>
                <a:sym typeface="Times New Roman"/>
              </a:rPr>
              <a:t>The </a:t>
            </a:r>
            <a:r>
              <a:rPr lang="en-GB" sz="5000" i="1">
                <a:solidFill>
                  <a:srgbClr val="000000"/>
                </a:solidFill>
                <a:highlight>
                  <a:srgbClr val="FFFFFF"/>
                </a:highlight>
                <a:latin typeface="Times New Roman"/>
                <a:ea typeface="Times New Roman"/>
                <a:cs typeface="Times New Roman"/>
                <a:sym typeface="Times New Roman"/>
              </a:rPr>
              <a:t>link text</a:t>
            </a:r>
            <a:r>
              <a:rPr lang="en-GB" sz="5000">
                <a:solidFill>
                  <a:srgbClr val="000000"/>
                </a:solidFill>
                <a:highlight>
                  <a:srgbClr val="FFFFFF"/>
                </a:highlight>
                <a:latin typeface="Times New Roman"/>
                <a:ea typeface="Times New Roman"/>
                <a:cs typeface="Times New Roman"/>
                <a:sym typeface="Times New Roman"/>
              </a:rPr>
              <a:t> is the part that will be visible to the reader.</a:t>
            </a:r>
            <a:endParaRPr sz="5000">
              <a:solidFill>
                <a:srgbClr val="000000"/>
              </a:solidFill>
              <a:highlight>
                <a:srgbClr val="FFFFFF"/>
              </a:highlight>
              <a:latin typeface="Times New Roman"/>
              <a:ea typeface="Times New Roman"/>
              <a:cs typeface="Times New Roman"/>
              <a:sym typeface="Times New Roman"/>
            </a:endParaRPr>
          </a:p>
          <a:p>
            <a:pPr marL="457200" lvl="0" indent="-331787" algn="l" rtl="0">
              <a:spcBef>
                <a:spcPts val="0"/>
              </a:spcBef>
              <a:spcAft>
                <a:spcPts val="0"/>
              </a:spcAft>
              <a:buSzPct val="100000"/>
              <a:buFont typeface="Times New Roman"/>
              <a:buChar char="➢"/>
            </a:pPr>
            <a:r>
              <a:rPr lang="en-GB" sz="5000">
                <a:solidFill>
                  <a:srgbClr val="000000"/>
                </a:solidFill>
                <a:highlight>
                  <a:srgbClr val="FFFFFF"/>
                </a:highlight>
                <a:latin typeface="Times New Roman"/>
                <a:ea typeface="Times New Roman"/>
                <a:cs typeface="Times New Roman"/>
                <a:sym typeface="Times New Roman"/>
              </a:rPr>
              <a:t>Clicking on the link text, will send the reader to the specified URL address.</a:t>
            </a:r>
            <a:endParaRPr sz="5000">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1200"/>
              </a:spcAft>
              <a:buNone/>
            </a:pPr>
            <a:endParaRPr sz="1150">
              <a:solidFill>
                <a:srgbClr val="0000CD"/>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 Hyperlink</a:t>
            </a:r>
            <a:endParaRPr/>
          </a:p>
        </p:txBody>
      </p:sp>
      <p:sp>
        <p:nvSpPr>
          <p:cNvPr id="135" name="Google Shape;135;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965" b="1" dirty="0">
                <a:latin typeface="Times New Roman"/>
                <a:ea typeface="Times New Roman"/>
                <a:cs typeface="Times New Roman"/>
                <a:sym typeface="Times New Roman"/>
              </a:rPr>
              <a:t>&lt;html&gt;</a:t>
            </a:r>
            <a:endParaRPr sz="1965" b="1">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GB" sz="1965" b="1" dirty="0">
                <a:latin typeface="Times New Roman"/>
                <a:ea typeface="Times New Roman"/>
                <a:cs typeface="Times New Roman"/>
                <a:sym typeface="Times New Roman"/>
              </a:rPr>
              <a:t>&lt;body&gt;</a:t>
            </a:r>
            <a:endParaRPr sz="1965" b="1">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GB" sz="1965" b="1" dirty="0">
                <a:latin typeface="Times New Roman"/>
                <a:ea typeface="Times New Roman"/>
                <a:cs typeface="Times New Roman"/>
                <a:sym typeface="Times New Roman"/>
              </a:rPr>
              <a:t>&lt;h1&gt;HTML Links&lt;/h1&gt;</a:t>
            </a:r>
            <a:endParaRPr sz="1965" b="1">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GB" sz="1965" b="1" dirty="0">
                <a:latin typeface="Times New Roman"/>
                <a:ea typeface="Times New Roman"/>
                <a:cs typeface="Times New Roman"/>
                <a:sym typeface="Times New Roman"/>
              </a:rPr>
              <a:t>&lt;p&gt;&lt;a </a:t>
            </a:r>
            <a:r>
              <a:rPr lang="en-GB" sz="1965" b="1" dirty="0" err="1">
                <a:latin typeface="Times New Roman"/>
                <a:ea typeface="Times New Roman"/>
                <a:cs typeface="Times New Roman"/>
                <a:sym typeface="Times New Roman"/>
              </a:rPr>
              <a:t>href</a:t>
            </a:r>
            <a:r>
              <a:rPr lang="en-GB" sz="1965" b="1" dirty="0">
                <a:latin typeface="Times New Roman"/>
                <a:ea typeface="Times New Roman"/>
                <a:cs typeface="Times New Roman"/>
                <a:sym typeface="Times New Roman"/>
              </a:rPr>
              <a:t>="https://</a:t>
            </a:r>
            <a:r>
              <a:rPr lang="en-GB" sz="1965" b="1" dirty="0" smtClean="0">
                <a:latin typeface="Times New Roman"/>
                <a:ea typeface="Times New Roman"/>
                <a:cs typeface="Times New Roman"/>
                <a:sym typeface="Times New Roman"/>
              </a:rPr>
              <a:t>www.www.amazon.com</a:t>
            </a:r>
            <a:r>
              <a:rPr lang="en-GB" sz="1965" b="1" dirty="0">
                <a:latin typeface="Times New Roman"/>
                <a:ea typeface="Times New Roman"/>
                <a:cs typeface="Times New Roman"/>
                <a:sym typeface="Times New Roman"/>
              </a:rPr>
              <a:t>/"&gt;Visit   </a:t>
            </a:r>
            <a:r>
              <a:rPr lang="en-GB" sz="1965" b="1" dirty="0" smtClean="0">
                <a:latin typeface="Times New Roman"/>
                <a:ea typeface="Times New Roman"/>
                <a:cs typeface="Times New Roman"/>
                <a:sym typeface="Times New Roman"/>
              </a:rPr>
              <a:t>amazon</a:t>
            </a:r>
            <a:r>
              <a:rPr lang="en-GB" sz="1965" b="1" dirty="0" smtClean="0">
                <a:latin typeface="Times New Roman"/>
                <a:ea typeface="Times New Roman"/>
                <a:cs typeface="Times New Roman"/>
                <a:sym typeface="Times New Roman"/>
              </a:rPr>
              <a:t>.com</a:t>
            </a:r>
            <a:r>
              <a:rPr lang="en-GB" sz="1965" b="1" dirty="0">
                <a:latin typeface="Times New Roman"/>
                <a:ea typeface="Times New Roman"/>
                <a:cs typeface="Times New Roman"/>
                <a:sym typeface="Times New Roman"/>
              </a:rPr>
              <a:t>!&lt;/a&gt;&lt;/p&gt;</a:t>
            </a:r>
            <a:endParaRPr sz="1965" b="1">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GB" sz="1965" b="1" dirty="0">
                <a:latin typeface="Times New Roman"/>
                <a:ea typeface="Times New Roman"/>
                <a:cs typeface="Times New Roman"/>
                <a:sym typeface="Times New Roman"/>
              </a:rPr>
              <a:t>&lt;/body&gt;</a:t>
            </a:r>
            <a:endParaRPr sz="1965" b="1">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r>
              <a:rPr lang="en-GB" sz="1965" b="1" dirty="0">
                <a:latin typeface="Times New Roman"/>
                <a:ea typeface="Times New Roman"/>
                <a:cs typeface="Times New Roman"/>
                <a:sym typeface="Times New Roman"/>
              </a:rPr>
              <a:t>&lt;/html&gt;</a:t>
            </a:r>
            <a:endParaRPr sz="1965" b="1">
              <a:latin typeface="Times New Roman"/>
              <a:ea typeface="Times New Roman"/>
              <a:cs typeface="Times New Roman"/>
              <a:sym typeface="Times New Roman"/>
            </a:endParaRPr>
          </a:p>
          <a:p>
            <a:pPr marL="0" lvl="0" indent="0" algn="l" rtl="0">
              <a:lnSpc>
                <a:spcPct val="95000"/>
              </a:lnSpc>
              <a:spcBef>
                <a:spcPts val="1200"/>
              </a:spcBef>
              <a:spcAft>
                <a:spcPts val="0"/>
              </a:spcAft>
              <a:buSzPts val="1018"/>
              <a:buNone/>
            </a:pPr>
            <a:endParaRPr sz="2165" b="1">
              <a:latin typeface="Times New Roman"/>
              <a:ea typeface="Times New Roman"/>
              <a:cs typeface="Times New Roman"/>
              <a:sym typeface="Times New Roman"/>
            </a:endParaRPr>
          </a:p>
          <a:p>
            <a:pPr marL="0" lvl="0" indent="0" algn="l" rtl="0">
              <a:lnSpc>
                <a:spcPct val="95000"/>
              </a:lnSpc>
              <a:spcBef>
                <a:spcPts val="1200"/>
              </a:spcBef>
              <a:spcAft>
                <a:spcPts val="1200"/>
              </a:spcAft>
              <a:buSzPts val="1018"/>
              <a:buNone/>
            </a:pPr>
            <a:endParaRPr sz="166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p:nvPr/>
        </p:nvSpPr>
        <p:spPr>
          <a:xfrm>
            <a:off x="172400" y="272975"/>
            <a:ext cx="8677800" cy="242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b="1" dirty="0">
                <a:latin typeface="Times New Roman"/>
                <a:ea typeface="Times New Roman"/>
                <a:cs typeface="Times New Roman"/>
                <a:sym typeface="Times New Roman"/>
              </a:rPr>
              <a:t>Output:</a:t>
            </a:r>
            <a:endParaRPr sz="2200" b="1">
              <a:latin typeface="Times New Roman"/>
              <a:ea typeface="Times New Roman"/>
              <a:cs typeface="Times New Roman"/>
              <a:sym typeface="Times New Roman"/>
            </a:endParaRPr>
          </a:p>
          <a:p>
            <a:pPr marL="0" lvl="0" indent="0" algn="l" rtl="0">
              <a:lnSpc>
                <a:spcPct val="115000"/>
              </a:lnSpc>
              <a:spcBef>
                <a:spcPts val="2400"/>
              </a:spcBef>
              <a:spcAft>
                <a:spcPts val="0"/>
              </a:spcAft>
              <a:buNone/>
            </a:pPr>
            <a:r>
              <a:rPr lang="en-GB" sz="2300" b="1" dirty="0"/>
              <a:t>HTML Links</a:t>
            </a:r>
            <a:endParaRPr sz="2300" b="1"/>
          </a:p>
          <a:p>
            <a:pPr marL="0" lvl="0" indent="0" algn="l" rtl="0">
              <a:lnSpc>
                <a:spcPct val="115000"/>
              </a:lnSpc>
              <a:spcBef>
                <a:spcPts val="1200"/>
              </a:spcBef>
              <a:spcAft>
                <a:spcPts val="0"/>
              </a:spcAft>
              <a:buNone/>
            </a:pPr>
            <a:r>
              <a:rPr lang="en-GB" sz="1100" u="sng" dirty="0">
                <a:solidFill>
                  <a:schemeClr val="hlink"/>
                </a:solidFill>
                <a:hlinkClick r:id="rId3"/>
              </a:rPr>
              <a:t>Visit </a:t>
            </a:r>
            <a:r>
              <a:rPr lang="en-GB" sz="1100" u="sng" dirty="0" smtClean="0">
                <a:solidFill>
                  <a:schemeClr val="hlink"/>
                </a:solidFill>
                <a:hlinkClick r:id="rId3"/>
              </a:rPr>
              <a:t>amazon.com</a:t>
            </a:r>
            <a:r>
              <a:rPr lang="en-GB" sz="1100" u="sng" dirty="0">
                <a:solidFill>
                  <a:schemeClr val="hlink"/>
                </a:solidFill>
                <a:hlinkClick r:id="rId3"/>
              </a:rPr>
              <a:t>!</a:t>
            </a:r>
            <a:endParaRPr sz="1100" u="sng">
              <a:solidFill>
                <a:schemeClr val="hlink"/>
              </a:solidFill>
            </a:endParaRPr>
          </a:p>
          <a:p>
            <a:pPr marL="0" lvl="0" indent="0" algn="l" rtl="0">
              <a:lnSpc>
                <a:spcPct val="115000"/>
              </a:lnSpc>
              <a:spcBef>
                <a:spcPts val="1200"/>
              </a:spcBef>
              <a:spcAft>
                <a:spcPts val="0"/>
              </a:spcAft>
              <a:buNone/>
            </a:pPr>
            <a:endParaRPr sz="1100" u="sng">
              <a:solidFill>
                <a:schemeClr val="hlink"/>
              </a:solidFill>
            </a:endParaRPr>
          </a:p>
          <a:p>
            <a:pPr marL="0" lvl="0" indent="0" algn="l" rtl="0">
              <a:spcBef>
                <a:spcPts val="1200"/>
              </a:spcBef>
              <a:spcAft>
                <a:spcPts val="0"/>
              </a:spcAft>
              <a:buNone/>
            </a:pPr>
            <a:endParaRPr sz="2200"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HTML - Image</a:t>
            </a:r>
            <a:endParaRPr/>
          </a:p>
        </p:txBody>
      </p:sp>
      <p:sp>
        <p:nvSpPr>
          <p:cNvPr id="146" name="Google Shape;146;p26"/>
          <p:cNvSpPr txBox="1">
            <a:spLocks noGrp="1"/>
          </p:cNvSpPr>
          <p:nvPr>
            <p:ph type="body" idx="1"/>
          </p:nvPr>
        </p:nvSpPr>
        <p:spPr>
          <a:xfrm>
            <a:off x="229875" y="1048800"/>
            <a:ext cx="8821500" cy="3505800"/>
          </a:xfrm>
          <a:prstGeom prst="rect">
            <a:avLst/>
          </a:prstGeom>
        </p:spPr>
        <p:txBody>
          <a:bodyPr spcFirstLastPara="1" wrap="square" lIns="91425" tIns="91425" rIns="91425" bIns="91425" anchor="t" anchorCtr="0">
            <a:normAutofit fontScale="92500" lnSpcReduction="20000"/>
          </a:bodyPr>
          <a:lstStyle/>
          <a:p>
            <a:pPr marL="457200" lvl="0" indent="-354132" algn="l" rtl="0">
              <a:spcBef>
                <a:spcPts val="0"/>
              </a:spcBef>
              <a:spcAft>
                <a:spcPts val="0"/>
              </a:spcAft>
              <a:buClr>
                <a:srgbClr val="333333"/>
              </a:buClr>
              <a:buSzPct val="100000"/>
              <a:buFont typeface="Roboto"/>
              <a:buChar char="➢"/>
            </a:pPr>
            <a:r>
              <a:rPr lang="en-GB" sz="2325" b="1">
                <a:solidFill>
                  <a:srgbClr val="333333"/>
                </a:solidFill>
                <a:highlight>
                  <a:srgbClr val="FFFFFF"/>
                </a:highlight>
                <a:latin typeface="Times New Roman"/>
                <a:ea typeface="Times New Roman"/>
                <a:cs typeface="Times New Roman"/>
                <a:sym typeface="Times New Roman"/>
              </a:rPr>
              <a:t>HTML img tag</a:t>
            </a:r>
            <a:r>
              <a:rPr lang="en-GB" sz="2325">
                <a:solidFill>
                  <a:srgbClr val="333333"/>
                </a:solidFill>
                <a:highlight>
                  <a:srgbClr val="FFFFFF"/>
                </a:highlight>
                <a:latin typeface="Times New Roman"/>
                <a:ea typeface="Times New Roman"/>
                <a:cs typeface="Times New Roman"/>
                <a:sym typeface="Times New Roman"/>
              </a:rPr>
              <a:t> is used to display image on the web page. </a:t>
            </a:r>
            <a:endParaRPr sz="2325">
              <a:solidFill>
                <a:srgbClr val="333333"/>
              </a:solidFill>
              <a:highlight>
                <a:srgbClr val="FFFFFF"/>
              </a:highlight>
              <a:latin typeface="Times New Roman"/>
              <a:ea typeface="Times New Roman"/>
              <a:cs typeface="Times New Roman"/>
              <a:sym typeface="Times New Roman"/>
            </a:endParaRPr>
          </a:p>
          <a:p>
            <a:pPr marL="457200" lvl="0" indent="-354132" algn="l" rtl="0">
              <a:spcBef>
                <a:spcPts val="0"/>
              </a:spcBef>
              <a:spcAft>
                <a:spcPts val="0"/>
              </a:spcAft>
              <a:buClr>
                <a:srgbClr val="333333"/>
              </a:buClr>
              <a:buSzPct val="100000"/>
              <a:buFont typeface="Times New Roman"/>
              <a:buChar char="➢"/>
            </a:pPr>
            <a:r>
              <a:rPr lang="en-GB" sz="2325">
                <a:solidFill>
                  <a:srgbClr val="333333"/>
                </a:solidFill>
                <a:highlight>
                  <a:srgbClr val="FFFFFF"/>
                </a:highlight>
                <a:latin typeface="Times New Roman"/>
                <a:ea typeface="Times New Roman"/>
                <a:cs typeface="Times New Roman"/>
                <a:sym typeface="Times New Roman"/>
              </a:rPr>
              <a:t>HTML img tag is an empty tag that contains attributes only, closing tags are not used in HTML image element.</a:t>
            </a:r>
            <a:endParaRPr sz="2325">
              <a:solidFill>
                <a:srgbClr val="333333"/>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2325">
                <a:solidFill>
                  <a:srgbClr val="000000"/>
                </a:solidFill>
                <a:highlight>
                  <a:srgbClr val="FFFFFF"/>
                </a:highlight>
                <a:latin typeface="Times New Roman"/>
                <a:ea typeface="Times New Roman"/>
                <a:cs typeface="Times New Roman"/>
                <a:sym typeface="Times New Roman"/>
              </a:rPr>
              <a:t>The </a:t>
            </a:r>
            <a:r>
              <a:rPr lang="en-GB" sz="2325">
                <a:solidFill>
                  <a:srgbClr val="DC143C"/>
                </a:solidFill>
                <a:highlight>
                  <a:srgbClr val="FFFFFF"/>
                </a:highlight>
                <a:latin typeface="Times New Roman"/>
                <a:ea typeface="Times New Roman"/>
                <a:cs typeface="Times New Roman"/>
                <a:sym typeface="Times New Roman"/>
              </a:rPr>
              <a:t>&lt;img&gt;</a:t>
            </a:r>
            <a:r>
              <a:rPr lang="en-GB" sz="2325">
                <a:solidFill>
                  <a:srgbClr val="000000"/>
                </a:solidFill>
                <a:highlight>
                  <a:srgbClr val="FFFFFF"/>
                </a:highlight>
                <a:latin typeface="Times New Roman"/>
                <a:ea typeface="Times New Roman"/>
                <a:cs typeface="Times New Roman"/>
                <a:sym typeface="Times New Roman"/>
              </a:rPr>
              <a:t> tag is empty, it contains attributes only, and does not have a closing tag.</a:t>
            </a:r>
            <a:endParaRPr sz="2325">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2325">
                <a:solidFill>
                  <a:srgbClr val="000000"/>
                </a:solidFill>
                <a:highlight>
                  <a:srgbClr val="FFFFFF"/>
                </a:highlight>
                <a:latin typeface="Times New Roman"/>
                <a:ea typeface="Times New Roman"/>
                <a:cs typeface="Times New Roman"/>
                <a:sym typeface="Times New Roman"/>
              </a:rPr>
              <a:t>The </a:t>
            </a:r>
            <a:r>
              <a:rPr lang="en-GB" sz="2325">
                <a:solidFill>
                  <a:srgbClr val="DC143C"/>
                </a:solidFill>
                <a:highlight>
                  <a:srgbClr val="FFFFFF"/>
                </a:highlight>
                <a:latin typeface="Times New Roman"/>
                <a:ea typeface="Times New Roman"/>
                <a:cs typeface="Times New Roman"/>
                <a:sym typeface="Times New Roman"/>
              </a:rPr>
              <a:t>&lt;img&gt;</a:t>
            </a:r>
            <a:r>
              <a:rPr lang="en-GB" sz="2325">
                <a:solidFill>
                  <a:srgbClr val="000000"/>
                </a:solidFill>
                <a:highlight>
                  <a:srgbClr val="FFFFFF"/>
                </a:highlight>
                <a:latin typeface="Times New Roman"/>
                <a:ea typeface="Times New Roman"/>
                <a:cs typeface="Times New Roman"/>
                <a:sym typeface="Times New Roman"/>
              </a:rPr>
              <a:t> tag has two required attributes:</a:t>
            </a:r>
            <a:endParaRPr sz="2325">
              <a:solidFill>
                <a:srgbClr val="000000"/>
              </a:solidFill>
              <a:highlight>
                <a:srgbClr val="FFFFFF"/>
              </a:highlight>
              <a:latin typeface="Times New Roman"/>
              <a:ea typeface="Times New Roman"/>
              <a:cs typeface="Times New Roman"/>
              <a:sym typeface="Times New Roman"/>
            </a:endParaRPr>
          </a:p>
          <a:p>
            <a:pPr marL="457200" lvl="0" indent="-354132" algn="l" rtl="0">
              <a:spcBef>
                <a:spcPts val="1400"/>
              </a:spcBef>
              <a:spcAft>
                <a:spcPts val="0"/>
              </a:spcAft>
              <a:buClr>
                <a:srgbClr val="000000"/>
              </a:buClr>
              <a:buSzPct val="100000"/>
              <a:buFont typeface="Times New Roman"/>
              <a:buChar char="●"/>
            </a:pPr>
            <a:r>
              <a:rPr lang="en-GB" sz="2325">
                <a:solidFill>
                  <a:srgbClr val="000000"/>
                </a:solidFill>
                <a:highlight>
                  <a:srgbClr val="FFFFFF"/>
                </a:highlight>
                <a:latin typeface="Times New Roman"/>
                <a:ea typeface="Times New Roman"/>
                <a:cs typeface="Times New Roman"/>
                <a:sym typeface="Times New Roman"/>
              </a:rPr>
              <a:t>src - Specifies the path to the image</a:t>
            </a:r>
            <a:endParaRPr sz="2325">
              <a:solidFill>
                <a:srgbClr val="000000"/>
              </a:solidFill>
              <a:highlight>
                <a:srgbClr val="FFFFFF"/>
              </a:highlight>
              <a:latin typeface="Times New Roman"/>
              <a:ea typeface="Times New Roman"/>
              <a:cs typeface="Times New Roman"/>
              <a:sym typeface="Times New Roman"/>
            </a:endParaRPr>
          </a:p>
          <a:p>
            <a:pPr marL="457200" lvl="0" indent="-354132" algn="l" rtl="0">
              <a:spcBef>
                <a:spcPts val="0"/>
              </a:spcBef>
              <a:spcAft>
                <a:spcPts val="0"/>
              </a:spcAft>
              <a:buClr>
                <a:srgbClr val="000000"/>
              </a:buClr>
              <a:buSzPct val="100000"/>
              <a:buFont typeface="Times New Roman"/>
              <a:buChar char="●"/>
            </a:pPr>
            <a:r>
              <a:rPr lang="en-GB" sz="2325">
                <a:solidFill>
                  <a:srgbClr val="000000"/>
                </a:solidFill>
                <a:highlight>
                  <a:srgbClr val="FFFFFF"/>
                </a:highlight>
                <a:latin typeface="Times New Roman"/>
                <a:ea typeface="Times New Roman"/>
                <a:cs typeface="Times New Roman"/>
                <a:sym typeface="Times New Roman"/>
              </a:rPr>
              <a:t>alt - Specifies an alternate text for the image</a:t>
            </a:r>
            <a:endParaRPr sz="2325">
              <a:solidFill>
                <a:srgbClr val="000000"/>
              </a:solidFill>
              <a:highlight>
                <a:srgbClr val="FFFFFF"/>
              </a:highlight>
              <a:latin typeface="Times New Roman"/>
              <a:ea typeface="Times New Roman"/>
              <a:cs typeface="Times New Roman"/>
              <a:sym typeface="Times New Roman"/>
            </a:endParaRPr>
          </a:p>
          <a:p>
            <a:pPr marL="457200" lvl="0" indent="-293370" algn="l" rtl="0">
              <a:spcBef>
                <a:spcPts val="0"/>
              </a:spcBef>
              <a:spcAft>
                <a:spcPts val="0"/>
              </a:spcAft>
              <a:buClr>
                <a:srgbClr val="333333"/>
              </a:buClr>
              <a:buSzPct val="100000"/>
              <a:buFont typeface="Roboto"/>
              <a:buChar char="➢"/>
            </a:pP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sp>
        <p:nvSpPr>
          <p:cNvPr id="147" name="Google Shape;147;p26"/>
          <p:cNvSpPr txBox="1"/>
          <p:nvPr/>
        </p:nvSpPr>
        <p:spPr>
          <a:xfrm>
            <a:off x="5459575" y="2040150"/>
            <a:ext cx="313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a:t>
            </a:r>
            <a:endParaRPr/>
          </a:p>
        </p:txBody>
      </p:sp>
      <p:sp>
        <p:nvSpPr>
          <p:cNvPr id="153" name="Google Shape;153;p27"/>
          <p:cNvSpPr txBox="1">
            <a:spLocks noGrp="1"/>
          </p:cNvSpPr>
          <p:nvPr>
            <p:ph type="body" idx="1"/>
          </p:nvPr>
        </p:nvSpPr>
        <p:spPr>
          <a:xfrm>
            <a:off x="0" y="13525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333333"/>
                </a:solidFill>
                <a:highlight>
                  <a:srgbClr val="FFFFFF"/>
                </a:highlight>
                <a:latin typeface="Times New Roman"/>
                <a:ea typeface="Times New Roman"/>
                <a:cs typeface="Times New Roman"/>
                <a:sym typeface="Times New Roman"/>
              </a:rPr>
              <a:t>&lt;html&gt;  </a:t>
            </a: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a:solidFill>
                  <a:srgbClr val="333333"/>
                </a:solidFill>
                <a:highlight>
                  <a:srgbClr val="FFFFFF"/>
                </a:highlight>
                <a:latin typeface="Times New Roman"/>
                <a:ea typeface="Times New Roman"/>
                <a:cs typeface="Times New Roman"/>
                <a:sym typeface="Times New Roman"/>
              </a:rPr>
              <a:t>&lt;body&gt;                                                                              </a:t>
            </a: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a:solidFill>
                  <a:srgbClr val="333333"/>
                </a:solidFill>
                <a:highlight>
                  <a:srgbClr val="FFFFFF"/>
                </a:highlight>
                <a:latin typeface="Times New Roman"/>
                <a:ea typeface="Times New Roman"/>
                <a:cs typeface="Times New Roman"/>
                <a:sym typeface="Times New Roman"/>
              </a:rPr>
              <a:t>&lt;h2&gt;HTML Image Example&lt;/h2&gt;  </a:t>
            </a: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a:solidFill>
                  <a:srgbClr val="333333"/>
                </a:solidFill>
                <a:highlight>
                  <a:srgbClr val="FFFFFF"/>
                </a:highlight>
                <a:latin typeface="Times New Roman"/>
                <a:ea typeface="Times New Roman"/>
                <a:cs typeface="Times New Roman"/>
                <a:sym typeface="Times New Roman"/>
              </a:rPr>
              <a:t>&lt;img src="good-morning.jpg" alt="Good Morning Friends"/&gt; </a:t>
            </a: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a:solidFill>
                  <a:srgbClr val="333333"/>
                </a:solidFill>
                <a:highlight>
                  <a:srgbClr val="FFFFFF"/>
                </a:highlight>
                <a:latin typeface="Times New Roman"/>
                <a:ea typeface="Times New Roman"/>
                <a:cs typeface="Times New Roman"/>
                <a:sym typeface="Times New Roman"/>
              </a:rPr>
              <a:t>&lt;/body&gt;  </a:t>
            </a: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a:solidFill>
                  <a:srgbClr val="333333"/>
                </a:solidFill>
                <a:highlight>
                  <a:srgbClr val="FFFFFF"/>
                </a:highlight>
                <a:latin typeface="Times New Roman"/>
                <a:ea typeface="Times New Roman"/>
                <a:cs typeface="Times New Roman"/>
                <a:sym typeface="Times New Roman"/>
              </a:rPr>
              <a:t>&lt;/html&gt;  </a:t>
            </a: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154" name="Google Shape;154;p27"/>
          <p:cNvPicPr preferRelativeResize="0"/>
          <p:nvPr/>
        </p:nvPicPr>
        <p:blipFill>
          <a:blip r:embed="rId3">
            <a:alphaModFix/>
          </a:blip>
          <a:stretch>
            <a:fillRect/>
          </a:stretch>
        </p:blipFill>
        <p:spPr>
          <a:xfrm>
            <a:off x="5876225" y="2077625"/>
            <a:ext cx="2956075" cy="268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just" rtl="0">
              <a:lnSpc>
                <a:spcPct val="130000"/>
              </a:lnSpc>
              <a:spcBef>
                <a:spcPts val="1800"/>
              </a:spcBef>
              <a:spcAft>
                <a:spcPts val="0"/>
              </a:spcAft>
              <a:buSzPts val="990"/>
              <a:buNone/>
            </a:pPr>
            <a:r>
              <a:rPr lang="en-GB" sz="2410" b="0">
                <a:solidFill>
                  <a:srgbClr val="610B38"/>
                </a:solidFill>
                <a:highlight>
                  <a:srgbClr val="FFFFFF"/>
                </a:highlight>
                <a:latin typeface="Times New Roman"/>
                <a:ea typeface="Times New Roman"/>
                <a:cs typeface="Times New Roman"/>
                <a:sym typeface="Times New Roman"/>
              </a:rPr>
              <a:t>Attributes of HTML img tag</a:t>
            </a:r>
            <a:endParaRPr sz="2410" b="0">
              <a:solidFill>
                <a:srgbClr val="610B38"/>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SzPts val="990"/>
              <a:buNone/>
            </a:pPr>
            <a:endParaRPr sz="3240"/>
          </a:p>
        </p:txBody>
      </p:sp>
      <p:sp>
        <p:nvSpPr>
          <p:cNvPr id="160" name="Google Shape;160;p28"/>
          <p:cNvSpPr txBox="1">
            <a:spLocks noGrp="1"/>
          </p:cNvSpPr>
          <p:nvPr>
            <p:ph type="body" idx="1"/>
          </p:nvPr>
        </p:nvSpPr>
        <p:spPr>
          <a:xfrm>
            <a:off x="158050" y="1034450"/>
            <a:ext cx="8835900" cy="353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25">
                <a:solidFill>
                  <a:srgbClr val="333333"/>
                </a:solidFill>
                <a:highlight>
                  <a:srgbClr val="FFFFFF"/>
                </a:highlight>
                <a:latin typeface="Times New Roman"/>
                <a:ea typeface="Times New Roman"/>
                <a:cs typeface="Times New Roman"/>
                <a:sym typeface="Times New Roman"/>
              </a:rPr>
              <a:t>The src and alt are important attributes of HTML img tag. All attributes of HTML image tag are given below.</a:t>
            </a:r>
            <a:endParaRPr sz="1925">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925">
                <a:solidFill>
                  <a:srgbClr val="610B4B"/>
                </a:solidFill>
                <a:highlight>
                  <a:srgbClr val="FFFFFF"/>
                </a:highlight>
                <a:latin typeface="Times New Roman"/>
                <a:ea typeface="Times New Roman"/>
                <a:cs typeface="Times New Roman"/>
                <a:sym typeface="Times New Roman"/>
              </a:rPr>
              <a:t>1) src - </a:t>
            </a:r>
            <a:r>
              <a:rPr lang="en-GB" sz="1925">
                <a:solidFill>
                  <a:srgbClr val="333333"/>
                </a:solidFill>
                <a:highlight>
                  <a:srgbClr val="FFFFFF"/>
                </a:highlight>
                <a:latin typeface="Times New Roman"/>
                <a:ea typeface="Times New Roman"/>
                <a:cs typeface="Times New Roman"/>
                <a:sym typeface="Times New Roman"/>
              </a:rPr>
              <a:t>It is a necessary attribute that describes the source or path of the image. It instructs the browser where to look for the image on the server.</a:t>
            </a:r>
            <a:endParaRPr sz="1925">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925">
                <a:solidFill>
                  <a:srgbClr val="333333"/>
                </a:solidFill>
                <a:highlight>
                  <a:srgbClr val="FFFFFF"/>
                </a:highlight>
                <a:latin typeface="Times New Roman"/>
                <a:ea typeface="Times New Roman"/>
                <a:cs typeface="Times New Roman"/>
                <a:sym typeface="Times New Roman"/>
              </a:rPr>
              <a:t>The location of image may be on the same directory or another server.</a:t>
            </a:r>
            <a:endParaRPr sz="1925">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925">
                <a:solidFill>
                  <a:srgbClr val="610B4B"/>
                </a:solidFill>
                <a:highlight>
                  <a:srgbClr val="FFFFFF"/>
                </a:highlight>
                <a:latin typeface="Times New Roman"/>
                <a:ea typeface="Times New Roman"/>
                <a:cs typeface="Times New Roman"/>
                <a:sym typeface="Times New Roman"/>
              </a:rPr>
              <a:t>2) alt - </a:t>
            </a:r>
            <a:r>
              <a:rPr lang="en-GB" sz="1925">
                <a:solidFill>
                  <a:srgbClr val="333333"/>
                </a:solidFill>
                <a:highlight>
                  <a:srgbClr val="FFFFFF"/>
                </a:highlight>
                <a:latin typeface="Times New Roman"/>
                <a:ea typeface="Times New Roman"/>
                <a:cs typeface="Times New Roman"/>
                <a:sym typeface="Times New Roman"/>
              </a:rPr>
              <a:t>The alt attribute defines an alternate text for the image, if it can't be displayed. The value of the alt attribute describe the image in words. The alt attribute is considered good for SEO prospective.</a:t>
            </a:r>
            <a:endParaRPr sz="1925">
              <a:solidFill>
                <a:srgbClr val="333333"/>
              </a:solidFill>
              <a:highlight>
                <a:srgbClr val="FFFFFF"/>
              </a:highlight>
              <a:latin typeface="Times New Roman"/>
              <a:ea typeface="Times New Roman"/>
              <a:cs typeface="Times New Roman"/>
              <a:sym typeface="Times New Roman"/>
            </a:endParaRPr>
          </a:p>
          <a:p>
            <a:pPr marL="0" lvl="0" indent="0" algn="l" rtl="0">
              <a:spcBef>
                <a:spcPts val="200"/>
              </a:spcBef>
              <a:spcAft>
                <a:spcPts val="1200"/>
              </a:spcAft>
              <a:buNone/>
            </a:pP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400"/>
              </a:spcAft>
              <a:buClr>
                <a:srgbClr val="000000"/>
              </a:buClr>
              <a:buSzPct val="41078"/>
              <a:buFont typeface="Arial"/>
              <a:buNone/>
            </a:pPr>
            <a:r>
              <a:rPr lang="en-GB" sz="2410" b="0">
                <a:solidFill>
                  <a:srgbClr val="610B38"/>
                </a:solidFill>
                <a:highlight>
                  <a:srgbClr val="FFFFFF"/>
                </a:highlight>
                <a:latin typeface="Times New Roman"/>
                <a:ea typeface="Times New Roman"/>
                <a:cs typeface="Times New Roman"/>
                <a:sym typeface="Times New Roman"/>
              </a:rPr>
              <a:t>Attributes of HTML img tag</a:t>
            </a:r>
            <a:endParaRPr/>
          </a:p>
        </p:txBody>
      </p:sp>
      <p:sp>
        <p:nvSpPr>
          <p:cNvPr id="166" name="Google Shape;166;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1900">
                <a:solidFill>
                  <a:srgbClr val="610B4B"/>
                </a:solidFill>
                <a:highlight>
                  <a:srgbClr val="FFFFFF"/>
                </a:highlight>
                <a:latin typeface="Times New Roman"/>
                <a:ea typeface="Times New Roman"/>
                <a:cs typeface="Times New Roman"/>
                <a:sym typeface="Times New Roman"/>
              </a:rPr>
              <a:t>3) width - </a:t>
            </a:r>
            <a:r>
              <a:rPr lang="en-GB" sz="1900">
                <a:solidFill>
                  <a:srgbClr val="333333"/>
                </a:solidFill>
                <a:highlight>
                  <a:srgbClr val="FFFFFF"/>
                </a:highlight>
                <a:latin typeface="Times New Roman"/>
                <a:ea typeface="Times New Roman"/>
                <a:cs typeface="Times New Roman"/>
                <a:sym typeface="Times New Roman"/>
              </a:rPr>
              <a:t>It is an optional attribute which is used to specify the width to display the image. It is not recommended now. You should apply CSS in place of width attribute.</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900">
                <a:solidFill>
                  <a:srgbClr val="610B4B"/>
                </a:solidFill>
                <a:highlight>
                  <a:srgbClr val="FFFFFF"/>
                </a:highlight>
                <a:latin typeface="Times New Roman"/>
                <a:ea typeface="Times New Roman"/>
                <a:cs typeface="Times New Roman"/>
                <a:sym typeface="Times New Roman"/>
              </a:rPr>
              <a:t>4) height - </a:t>
            </a:r>
            <a:r>
              <a:rPr lang="en-GB" sz="1900">
                <a:solidFill>
                  <a:srgbClr val="333333"/>
                </a:solidFill>
                <a:highlight>
                  <a:srgbClr val="FFFFFF"/>
                </a:highlight>
                <a:latin typeface="Times New Roman"/>
                <a:ea typeface="Times New Roman"/>
                <a:cs typeface="Times New Roman"/>
                <a:sym typeface="Times New Roman"/>
              </a:rPr>
              <a:t>It h3 the height of the image. The HTML height attribute also supports iframe, image and object elements. It is not recommended now. You should apply CSS in place of height attribute.</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30000"/>
              </a:lnSpc>
              <a:spcBef>
                <a:spcPts val="1800"/>
              </a:spcBef>
              <a:spcAft>
                <a:spcPts val="0"/>
              </a:spcAft>
              <a:buNone/>
            </a:pPr>
            <a:r>
              <a:rPr lang="en-GB" sz="1900">
                <a:solidFill>
                  <a:srgbClr val="610B38"/>
                </a:solidFill>
                <a:highlight>
                  <a:srgbClr val="FFFFFF"/>
                </a:highlight>
                <a:latin typeface="Times New Roman"/>
                <a:ea typeface="Times New Roman"/>
                <a:cs typeface="Times New Roman"/>
                <a:sym typeface="Times New Roman"/>
              </a:rPr>
              <a:t>Example:</a:t>
            </a:r>
            <a:endParaRPr sz="1900">
              <a:solidFill>
                <a:srgbClr val="610B38"/>
              </a:solidFill>
              <a:highlight>
                <a:srgbClr val="FFFFFF"/>
              </a:highlight>
              <a:latin typeface="Times New Roman"/>
              <a:ea typeface="Times New Roman"/>
              <a:cs typeface="Times New Roman"/>
              <a:sym typeface="Times New Roman"/>
            </a:endParaRPr>
          </a:p>
          <a:p>
            <a:pPr marL="457200" lvl="0" indent="-349250" algn="l" rtl="0">
              <a:lnSpc>
                <a:spcPct val="156250"/>
              </a:lnSpc>
              <a:spcBef>
                <a:spcPts val="900"/>
              </a:spcBef>
              <a:spcAft>
                <a:spcPts val="0"/>
              </a:spcAft>
              <a:buClr>
                <a:srgbClr val="000000"/>
              </a:buClr>
              <a:buSzPts val="1900"/>
              <a:buFont typeface="Roboto"/>
              <a:buAutoNum type="arabicPeriod"/>
            </a:pPr>
            <a:r>
              <a:rPr lang="en-GB" sz="1900" b="1">
                <a:solidFill>
                  <a:srgbClr val="006699"/>
                </a:solidFill>
                <a:latin typeface="Times New Roman"/>
                <a:ea typeface="Times New Roman"/>
                <a:cs typeface="Times New Roman"/>
                <a:sym typeface="Times New Roman"/>
              </a:rPr>
              <a:t>&lt;img</a:t>
            </a:r>
            <a:r>
              <a:rPr lang="en-GB" sz="1900">
                <a:solidFill>
                  <a:srgbClr val="000000"/>
                </a:solidFill>
                <a:latin typeface="Times New Roman"/>
                <a:ea typeface="Times New Roman"/>
                <a:cs typeface="Times New Roman"/>
                <a:sym typeface="Times New Roman"/>
              </a:rPr>
              <a:t> </a:t>
            </a:r>
            <a:r>
              <a:rPr lang="en-GB" sz="1900">
                <a:solidFill>
                  <a:srgbClr val="FF0000"/>
                </a:solidFill>
                <a:latin typeface="Times New Roman"/>
                <a:ea typeface="Times New Roman"/>
                <a:cs typeface="Times New Roman"/>
                <a:sym typeface="Times New Roman"/>
              </a:rPr>
              <a:t>src</a:t>
            </a:r>
            <a:r>
              <a:rPr lang="en-GB" sz="1900">
                <a:solidFill>
                  <a:srgbClr val="000000"/>
                </a:solidFill>
                <a:latin typeface="Times New Roman"/>
                <a:ea typeface="Times New Roman"/>
                <a:cs typeface="Times New Roman"/>
                <a:sym typeface="Times New Roman"/>
              </a:rPr>
              <a:t>=</a:t>
            </a:r>
            <a:r>
              <a:rPr lang="en-GB" sz="1900">
                <a:solidFill>
                  <a:srgbClr val="0000FF"/>
                </a:solidFill>
                <a:latin typeface="Times New Roman"/>
                <a:ea typeface="Times New Roman"/>
                <a:cs typeface="Times New Roman"/>
                <a:sym typeface="Times New Roman"/>
              </a:rPr>
              <a:t>"animal.jpg"</a:t>
            </a:r>
            <a:r>
              <a:rPr lang="en-GB" sz="1900">
                <a:solidFill>
                  <a:srgbClr val="000000"/>
                </a:solidFill>
                <a:latin typeface="Times New Roman"/>
                <a:ea typeface="Times New Roman"/>
                <a:cs typeface="Times New Roman"/>
                <a:sym typeface="Times New Roman"/>
              </a:rPr>
              <a:t> </a:t>
            </a:r>
            <a:r>
              <a:rPr lang="en-GB" sz="1900">
                <a:solidFill>
                  <a:srgbClr val="FF0000"/>
                </a:solidFill>
                <a:latin typeface="Times New Roman"/>
                <a:ea typeface="Times New Roman"/>
                <a:cs typeface="Times New Roman"/>
                <a:sym typeface="Times New Roman"/>
              </a:rPr>
              <a:t>height</a:t>
            </a:r>
            <a:r>
              <a:rPr lang="en-GB" sz="1900">
                <a:solidFill>
                  <a:srgbClr val="000000"/>
                </a:solidFill>
                <a:latin typeface="Times New Roman"/>
                <a:ea typeface="Times New Roman"/>
                <a:cs typeface="Times New Roman"/>
                <a:sym typeface="Times New Roman"/>
              </a:rPr>
              <a:t>=</a:t>
            </a:r>
            <a:r>
              <a:rPr lang="en-GB" sz="1900">
                <a:solidFill>
                  <a:srgbClr val="0000FF"/>
                </a:solidFill>
                <a:latin typeface="Times New Roman"/>
                <a:ea typeface="Times New Roman"/>
                <a:cs typeface="Times New Roman"/>
                <a:sym typeface="Times New Roman"/>
              </a:rPr>
              <a:t>"180"</a:t>
            </a:r>
            <a:r>
              <a:rPr lang="en-GB" sz="1900">
                <a:solidFill>
                  <a:srgbClr val="000000"/>
                </a:solidFill>
                <a:latin typeface="Times New Roman"/>
                <a:ea typeface="Times New Roman"/>
                <a:cs typeface="Times New Roman"/>
                <a:sym typeface="Times New Roman"/>
              </a:rPr>
              <a:t> </a:t>
            </a:r>
            <a:r>
              <a:rPr lang="en-GB" sz="1900">
                <a:solidFill>
                  <a:srgbClr val="FF0000"/>
                </a:solidFill>
                <a:latin typeface="Times New Roman"/>
                <a:ea typeface="Times New Roman"/>
                <a:cs typeface="Times New Roman"/>
                <a:sym typeface="Times New Roman"/>
              </a:rPr>
              <a:t>width</a:t>
            </a:r>
            <a:r>
              <a:rPr lang="en-GB" sz="1900">
                <a:solidFill>
                  <a:srgbClr val="000000"/>
                </a:solidFill>
                <a:latin typeface="Times New Roman"/>
                <a:ea typeface="Times New Roman"/>
                <a:cs typeface="Times New Roman"/>
                <a:sym typeface="Times New Roman"/>
              </a:rPr>
              <a:t>=</a:t>
            </a:r>
            <a:r>
              <a:rPr lang="en-GB" sz="1900">
                <a:solidFill>
                  <a:srgbClr val="0000FF"/>
                </a:solidFill>
                <a:latin typeface="Times New Roman"/>
                <a:ea typeface="Times New Roman"/>
                <a:cs typeface="Times New Roman"/>
                <a:sym typeface="Times New Roman"/>
              </a:rPr>
              <a:t>"300"</a:t>
            </a:r>
            <a:r>
              <a:rPr lang="en-GB" sz="1900">
                <a:solidFill>
                  <a:srgbClr val="000000"/>
                </a:solidFill>
                <a:latin typeface="Times New Roman"/>
                <a:ea typeface="Times New Roman"/>
                <a:cs typeface="Times New Roman"/>
                <a:sym typeface="Times New Roman"/>
              </a:rPr>
              <a:t> </a:t>
            </a:r>
            <a:r>
              <a:rPr lang="en-GB" sz="1900">
                <a:solidFill>
                  <a:srgbClr val="FF0000"/>
                </a:solidFill>
                <a:latin typeface="Times New Roman"/>
                <a:ea typeface="Times New Roman"/>
                <a:cs typeface="Times New Roman"/>
                <a:sym typeface="Times New Roman"/>
              </a:rPr>
              <a:t>alt</a:t>
            </a:r>
            <a:r>
              <a:rPr lang="en-GB" sz="1900">
                <a:solidFill>
                  <a:srgbClr val="000000"/>
                </a:solidFill>
                <a:latin typeface="Times New Roman"/>
                <a:ea typeface="Times New Roman"/>
                <a:cs typeface="Times New Roman"/>
                <a:sym typeface="Times New Roman"/>
              </a:rPr>
              <a:t>=</a:t>
            </a:r>
            <a:r>
              <a:rPr lang="en-GB" sz="1900">
                <a:solidFill>
                  <a:srgbClr val="0000FF"/>
                </a:solidFill>
                <a:latin typeface="Times New Roman"/>
                <a:ea typeface="Times New Roman"/>
                <a:cs typeface="Times New Roman"/>
                <a:sym typeface="Times New Roman"/>
              </a:rPr>
              <a:t>"animal image"</a:t>
            </a:r>
            <a:r>
              <a:rPr lang="en-GB" sz="1900" b="1">
                <a:solidFill>
                  <a:srgbClr val="006699"/>
                </a:solidFill>
                <a:latin typeface="Times New Roman"/>
                <a:ea typeface="Times New Roman"/>
                <a:cs typeface="Times New Roman"/>
                <a:sym typeface="Times New Roman"/>
              </a:rPr>
              <a:t>&gt;</a:t>
            </a:r>
            <a:r>
              <a:rPr lang="en-GB"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marL="0" lvl="0" indent="0" algn="l" rtl="0">
              <a:spcBef>
                <a:spcPts val="600"/>
              </a:spcBef>
              <a:spcAft>
                <a:spcPts val="1200"/>
              </a:spcAft>
              <a:buNone/>
            </a:pP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a:t>
            </a:r>
            <a:endParaRPr/>
          </a:p>
        </p:txBody>
      </p:sp>
      <p:sp>
        <p:nvSpPr>
          <p:cNvPr id="172" name="Google Shape;172;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Times New Roman"/>
                <a:ea typeface="Times New Roman"/>
                <a:cs typeface="Times New Roman"/>
                <a:sym typeface="Times New Roman"/>
              </a:rPr>
              <a:t>&lt;html&gt;&lt;head&gt;</a:t>
            </a:r>
            <a:endParaRPr sz="1600" b="1">
              <a:latin typeface="Times New Roman"/>
              <a:ea typeface="Times New Roman"/>
              <a:cs typeface="Times New Roman"/>
              <a:sym typeface="Times New Roman"/>
            </a:endParaRPr>
          </a:p>
          <a:p>
            <a:pPr marL="0" lvl="0" indent="0" algn="l" rtl="0">
              <a:spcBef>
                <a:spcPts val="1200"/>
              </a:spcBef>
              <a:spcAft>
                <a:spcPts val="0"/>
              </a:spcAft>
              <a:buNone/>
            </a:pPr>
            <a:r>
              <a:rPr lang="en-GB" sz="1600" b="1" dirty="0">
                <a:latin typeface="Times New Roman"/>
                <a:ea typeface="Times New Roman"/>
                <a:cs typeface="Times New Roman"/>
                <a:sym typeface="Times New Roman"/>
              </a:rPr>
              <a:t>&lt;title&gt;Image tag&lt;/title&gt;&lt;/head&gt;</a:t>
            </a:r>
            <a:endParaRPr sz="1600" b="1">
              <a:latin typeface="Times New Roman"/>
              <a:ea typeface="Times New Roman"/>
              <a:cs typeface="Times New Roman"/>
              <a:sym typeface="Times New Roman"/>
            </a:endParaRPr>
          </a:p>
          <a:p>
            <a:pPr marL="0" lvl="0" indent="0" algn="l" rtl="0">
              <a:spcBef>
                <a:spcPts val="1200"/>
              </a:spcBef>
              <a:spcAft>
                <a:spcPts val="0"/>
              </a:spcAft>
              <a:buNone/>
            </a:pPr>
            <a:r>
              <a:rPr lang="en-GB" sz="1600" b="1" dirty="0">
                <a:latin typeface="Times New Roman"/>
                <a:ea typeface="Times New Roman"/>
                <a:cs typeface="Times New Roman"/>
                <a:sym typeface="Times New Roman"/>
              </a:rPr>
              <a:t>&lt;body&gt;</a:t>
            </a:r>
            <a:endParaRPr sz="1600" b="1">
              <a:latin typeface="Times New Roman"/>
              <a:ea typeface="Times New Roman"/>
              <a:cs typeface="Times New Roman"/>
              <a:sym typeface="Times New Roman"/>
            </a:endParaRPr>
          </a:p>
          <a:p>
            <a:pPr marL="0" lvl="0" indent="0" algn="l" rtl="0">
              <a:spcBef>
                <a:spcPts val="1200"/>
              </a:spcBef>
              <a:spcAft>
                <a:spcPts val="0"/>
              </a:spcAft>
              <a:buNone/>
            </a:pPr>
            <a:endParaRPr sz="1600" b="1">
              <a:latin typeface="Times New Roman"/>
              <a:ea typeface="Times New Roman"/>
              <a:cs typeface="Times New Roman"/>
              <a:sym typeface="Times New Roman"/>
            </a:endParaRPr>
          </a:p>
          <a:p>
            <a:pPr marL="0" lvl="0" indent="0" algn="l" rtl="0">
              <a:spcBef>
                <a:spcPts val="1200"/>
              </a:spcBef>
              <a:spcAft>
                <a:spcPts val="0"/>
              </a:spcAft>
              <a:buNone/>
            </a:pPr>
            <a:r>
              <a:rPr lang="en-GB" sz="1600" b="1" dirty="0">
                <a:latin typeface="Times New Roman"/>
                <a:ea typeface="Times New Roman"/>
                <a:cs typeface="Times New Roman"/>
                <a:sym typeface="Times New Roman"/>
              </a:rPr>
              <a:t>&lt;h2&gt;HTML image example with height and width&lt;/h2&gt;</a:t>
            </a:r>
            <a:endParaRPr sz="1600" b="1">
              <a:latin typeface="Times New Roman"/>
              <a:ea typeface="Times New Roman"/>
              <a:cs typeface="Times New Roman"/>
              <a:sym typeface="Times New Roman"/>
            </a:endParaRPr>
          </a:p>
          <a:p>
            <a:pPr marL="0" lvl="0" indent="0" algn="l" rtl="0">
              <a:spcBef>
                <a:spcPts val="1200"/>
              </a:spcBef>
              <a:spcAft>
                <a:spcPts val="0"/>
              </a:spcAft>
              <a:buNone/>
            </a:pPr>
            <a:r>
              <a:rPr lang="en-GB" sz="1600" b="1" dirty="0">
                <a:latin typeface="Times New Roman"/>
                <a:ea typeface="Times New Roman"/>
                <a:cs typeface="Times New Roman"/>
                <a:sym typeface="Times New Roman"/>
              </a:rPr>
              <a:t>&lt;</a:t>
            </a:r>
            <a:r>
              <a:rPr lang="en-GB" sz="1600" b="1" dirty="0" err="1">
                <a:latin typeface="Times New Roman"/>
                <a:ea typeface="Times New Roman"/>
                <a:cs typeface="Times New Roman"/>
                <a:sym typeface="Times New Roman"/>
              </a:rPr>
              <a:t>img</a:t>
            </a:r>
            <a:r>
              <a:rPr lang="en-GB" sz="1600" b="1" dirty="0">
                <a:latin typeface="Times New Roman"/>
                <a:ea typeface="Times New Roman"/>
                <a:cs typeface="Times New Roman"/>
                <a:sym typeface="Times New Roman"/>
              </a:rPr>
              <a:t> </a:t>
            </a:r>
            <a:r>
              <a:rPr lang="en-GB" sz="1600" b="1" dirty="0" err="1">
                <a:latin typeface="Times New Roman"/>
                <a:ea typeface="Times New Roman"/>
                <a:cs typeface="Times New Roman"/>
                <a:sym typeface="Times New Roman"/>
              </a:rPr>
              <a:t>src</a:t>
            </a:r>
            <a:r>
              <a:rPr lang="en-GB" sz="1600" b="1" dirty="0">
                <a:latin typeface="Times New Roman"/>
                <a:ea typeface="Times New Roman"/>
                <a:cs typeface="Times New Roman"/>
                <a:sym typeface="Times New Roman"/>
              </a:rPr>
              <a:t>="https://</a:t>
            </a:r>
            <a:r>
              <a:rPr lang="en-GB" sz="1600" b="1" dirty="0" smtClean="0">
                <a:latin typeface="Times New Roman"/>
                <a:ea typeface="Times New Roman"/>
                <a:cs typeface="Times New Roman"/>
                <a:sym typeface="Times New Roman"/>
              </a:rPr>
              <a:t>static.picture.com/htmlpages/images/animal.jpg</a:t>
            </a:r>
            <a:r>
              <a:rPr lang="en-GB" sz="1600" b="1" dirty="0">
                <a:latin typeface="Times New Roman"/>
                <a:ea typeface="Times New Roman"/>
                <a:cs typeface="Times New Roman"/>
                <a:sym typeface="Times New Roman"/>
              </a:rPr>
              <a:t>" height="180" width="300" alt="animal image"&gt;</a:t>
            </a:r>
            <a:endParaRPr sz="1600" b="1">
              <a:latin typeface="Times New Roman"/>
              <a:ea typeface="Times New Roman"/>
              <a:cs typeface="Times New Roman"/>
              <a:sym typeface="Times New Roman"/>
            </a:endParaRPr>
          </a:p>
          <a:p>
            <a:pPr marL="0" lvl="0" indent="0" algn="l" rtl="0">
              <a:spcBef>
                <a:spcPts val="1200"/>
              </a:spcBef>
              <a:spcAft>
                <a:spcPts val="0"/>
              </a:spcAft>
              <a:buNone/>
            </a:pPr>
            <a:r>
              <a:rPr lang="en-GB" sz="1600" b="1" dirty="0">
                <a:latin typeface="Times New Roman"/>
                <a:ea typeface="Times New Roman"/>
                <a:cs typeface="Times New Roman"/>
                <a:sym typeface="Times New Roman"/>
              </a:rPr>
              <a:t>&lt;/body&gt;&lt;/html&gt;</a:t>
            </a:r>
            <a:endParaRPr sz="1600" b="1">
              <a:latin typeface="Times New Roman"/>
              <a:ea typeface="Times New Roman"/>
              <a:cs typeface="Times New Roman"/>
              <a:sym typeface="Times New Roman"/>
            </a:endParaRPr>
          </a:p>
          <a:p>
            <a:pPr marL="0" lvl="0" indent="0" algn="l" rtl="0">
              <a:spcBef>
                <a:spcPts val="1200"/>
              </a:spcBef>
              <a:spcAft>
                <a:spcPts val="1200"/>
              </a:spcAft>
              <a:buNone/>
            </a:pPr>
            <a:endParaRPr sz="1700" b="1">
              <a:latin typeface="Times New Roman"/>
              <a:ea typeface="Times New Roman"/>
              <a:cs typeface="Times New Roman"/>
              <a:sym typeface="Times New Roman"/>
            </a:endParaRPr>
          </a:p>
        </p:txBody>
      </p:sp>
      <p:pic>
        <p:nvPicPr>
          <p:cNvPr id="173" name="Google Shape;173;p30"/>
          <p:cNvPicPr preferRelativeResize="0"/>
          <p:nvPr/>
        </p:nvPicPr>
        <p:blipFill>
          <a:blip r:embed="rId3">
            <a:alphaModFix/>
          </a:blip>
          <a:stretch>
            <a:fillRect/>
          </a:stretch>
        </p:blipFill>
        <p:spPr>
          <a:xfrm>
            <a:off x="4338925" y="214325"/>
            <a:ext cx="4583176" cy="2659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just" rtl="0">
              <a:lnSpc>
                <a:spcPct val="130000"/>
              </a:lnSpc>
              <a:spcBef>
                <a:spcPts val="1800"/>
              </a:spcBef>
              <a:spcAft>
                <a:spcPts val="0"/>
              </a:spcAft>
              <a:buSzPts val="990"/>
              <a:buNone/>
            </a:pPr>
            <a:r>
              <a:rPr lang="en-GB" sz="2500" b="0">
                <a:solidFill>
                  <a:srgbClr val="610B38"/>
                </a:solidFill>
                <a:highlight>
                  <a:srgbClr val="FFFFFF"/>
                </a:highlight>
                <a:latin typeface="Times New Roman"/>
                <a:ea typeface="Times New Roman"/>
                <a:cs typeface="Times New Roman"/>
                <a:sym typeface="Times New Roman"/>
              </a:rPr>
              <a:t>How to get image from another directory/folder?</a:t>
            </a:r>
            <a:endParaRPr sz="2500" b="0">
              <a:solidFill>
                <a:srgbClr val="610B38"/>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SzPts val="990"/>
              <a:buNone/>
            </a:pPr>
            <a:endParaRPr sz="1800" b="0">
              <a:solidFill>
                <a:srgbClr val="610B38"/>
              </a:solidFill>
              <a:highlight>
                <a:srgbClr val="FFFFFF"/>
              </a:highlight>
              <a:latin typeface="Times New Roman"/>
              <a:ea typeface="Times New Roman"/>
              <a:cs typeface="Times New Roman"/>
              <a:sym typeface="Times New Roman"/>
            </a:endParaRPr>
          </a:p>
        </p:txBody>
      </p:sp>
      <p:sp>
        <p:nvSpPr>
          <p:cNvPr id="179" name="Google Shape;179;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2500">
                <a:solidFill>
                  <a:srgbClr val="333333"/>
                </a:solidFill>
                <a:highlight>
                  <a:srgbClr val="FFFFFF"/>
                </a:highlight>
                <a:latin typeface="Times New Roman"/>
                <a:ea typeface="Times New Roman"/>
                <a:cs typeface="Times New Roman"/>
                <a:sym typeface="Times New Roman"/>
              </a:rPr>
              <a:t>To insert an image in your web, that image must be present in your same folder where you have put the HTML file. But if in some case image is available in some other directory then you can access the image by mention the path of image like :</a:t>
            </a:r>
            <a:endParaRPr sz="2500">
              <a:solidFill>
                <a:srgbClr val="333333"/>
              </a:solidFill>
              <a:highlight>
                <a:srgbClr val="FFFFFF"/>
              </a:highlight>
              <a:latin typeface="Times New Roman"/>
              <a:ea typeface="Times New Roman"/>
              <a:cs typeface="Times New Roman"/>
              <a:sym typeface="Times New Roman"/>
            </a:endParaRPr>
          </a:p>
          <a:p>
            <a:pPr marL="457200" lvl="0" indent="-387350" algn="l" rtl="0">
              <a:lnSpc>
                <a:spcPct val="156250"/>
              </a:lnSpc>
              <a:spcBef>
                <a:spcPts val="1200"/>
              </a:spcBef>
              <a:spcAft>
                <a:spcPts val="0"/>
              </a:spcAft>
              <a:buClr>
                <a:srgbClr val="000000"/>
              </a:buClr>
              <a:buSzPts val="2500"/>
              <a:buFont typeface="Roboto"/>
              <a:buAutoNum type="arabicPeriod"/>
            </a:pPr>
            <a:r>
              <a:rPr lang="en-GB" sz="2500" b="1">
                <a:solidFill>
                  <a:srgbClr val="006699"/>
                </a:solidFill>
                <a:latin typeface="Times New Roman"/>
                <a:ea typeface="Times New Roman"/>
                <a:cs typeface="Times New Roman"/>
                <a:sym typeface="Times New Roman"/>
              </a:rPr>
              <a:t>&lt;img</a:t>
            </a:r>
            <a:r>
              <a:rPr lang="en-GB" sz="2500">
                <a:solidFill>
                  <a:srgbClr val="000000"/>
                </a:solidFill>
                <a:latin typeface="Times New Roman"/>
                <a:ea typeface="Times New Roman"/>
                <a:cs typeface="Times New Roman"/>
                <a:sym typeface="Times New Roman"/>
              </a:rPr>
              <a:t> </a:t>
            </a:r>
            <a:r>
              <a:rPr lang="en-GB" sz="2500">
                <a:solidFill>
                  <a:srgbClr val="FF0000"/>
                </a:solidFill>
                <a:latin typeface="Times New Roman"/>
                <a:ea typeface="Times New Roman"/>
                <a:cs typeface="Times New Roman"/>
                <a:sym typeface="Times New Roman"/>
              </a:rPr>
              <a:t>src</a:t>
            </a:r>
            <a:r>
              <a:rPr lang="en-GB" sz="2500">
                <a:solidFill>
                  <a:srgbClr val="000000"/>
                </a:solidFill>
                <a:latin typeface="Times New Roman"/>
                <a:ea typeface="Times New Roman"/>
                <a:cs typeface="Times New Roman"/>
                <a:sym typeface="Times New Roman"/>
              </a:rPr>
              <a:t>=</a:t>
            </a:r>
            <a:r>
              <a:rPr lang="en-GB" sz="2500">
                <a:solidFill>
                  <a:srgbClr val="0000FF"/>
                </a:solidFill>
                <a:latin typeface="Times New Roman"/>
                <a:ea typeface="Times New Roman"/>
                <a:cs typeface="Times New Roman"/>
                <a:sym typeface="Times New Roman"/>
              </a:rPr>
              <a:t>"E:/images/animal.png"</a:t>
            </a:r>
            <a:r>
              <a:rPr lang="en-GB" sz="2500">
                <a:solidFill>
                  <a:srgbClr val="000000"/>
                </a:solidFill>
                <a:latin typeface="Times New Roman"/>
                <a:ea typeface="Times New Roman"/>
                <a:cs typeface="Times New Roman"/>
                <a:sym typeface="Times New Roman"/>
              </a:rPr>
              <a:t> </a:t>
            </a:r>
            <a:r>
              <a:rPr lang="en-GB" sz="2500">
                <a:solidFill>
                  <a:srgbClr val="FF0000"/>
                </a:solidFill>
                <a:latin typeface="Times New Roman"/>
                <a:ea typeface="Times New Roman"/>
                <a:cs typeface="Times New Roman"/>
                <a:sym typeface="Times New Roman"/>
              </a:rPr>
              <a:t>height</a:t>
            </a:r>
            <a:r>
              <a:rPr lang="en-GB" sz="2500">
                <a:solidFill>
                  <a:srgbClr val="000000"/>
                </a:solidFill>
                <a:latin typeface="Times New Roman"/>
                <a:ea typeface="Times New Roman"/>
                <a:cs typeface="Times New Roman"/>
                <a:sym typeface="Times New Roman"/>
              </a:rPr>
              <a:t>=</a:t>
            </a:r>
            <a:r>
              <a:rPr lang="en-GB" sz="2500">
                <a:solidFill>
                  <a:srgbClr val="0000FF"/>
                </a:solidFill>
                <a:latin typeface="Times New Roman"/>
                <a:ea typeface="Times New Roman"/>
                <a:cs typeface="Times New Roman"/>
                <a:sym typeface="Times New Roman"/>
              </a:rPr>
              <a:t>"180"</a:t>
            </a:r>
            <a:r>
              <a:rPr lang="en-GB" sz="2500">
                <a:solidFill>
                  <a:srgbClr val="000000"/>
                </a:solidFill>
                <a:latin typeface="Times New Roman"/>
                <a:ea typeface="Times New Roman"/>
                <a:cs typeface="Times New Roman"/>
                <a:sym typeface="Times New Roman"/>
              </a:rPr>
              <a:t> </a:t>
            </a:r>
            <a:r>
              <a:rPr lang="en-GB" sz="2500">
                <a:solidFill>
                  <a:srgbClr val="FF0000"/>
                </a:solidFill>
                <a:latin typeface="Times New Roman"/>
                <a:ea typeface="Times New Roman"/>
                <a:cs typeface="Times New Roman"/>
                <a:sym typeface="Times New Roman"/>
              </a:rPr>
              <a:t>width</a:t>
            </a:r>
            <a:r>
              <a:rPr lang="en-GB" sz="2500">
                <a:solidFill>
                  <a:srgbClr val="000000"/>
                </a:solidFill>
                <a:latin typeface="Times New Roman"/>
                <a:ea typeface="Times New Roman"/>
                <a:cs typeface="Times New Roman"/>
                <a:sym typeface="Times New Roman"/>
              </a:rPr>
              <a:t>=</a:t>
            </a:r>
            <a:r>
              <a:rPr lang="en-GB" sz="2500">
                <a:solidFill>
                  <a:srgbClr val="0000FF"/>
                </a:solidFill>
                <a:latin typeface="Times New Roman"/>
                <a:ea typeface="Times New Roman"/>
                <a:cs typeface="Times New Roman"/>
                <a:sym typeface="Times New Roman"/>
              </a:rPr>
              <a:t>"300"</a:t>
            </a:r>
            <a:r>
              <a:rPr lang="en-GB" sz="2500">
                <a:solidFill>
                  <a:srgbClr val="000000"/>
                </a:solidFill>
                <a:latin typeface="Times New Roman"/>
                <a:ea typeface="Times New Roman"/>
                <a:cs typeface="Times New Roman"/>
                <a:sym typeface="Times New Roman"/>
              </a:rPr>
              <a:t> </a:t>
            </a:r>
            <a:r>
              <a:rPr lang="en-GB" sz="2500">
                <a:solidFill>
                  <a:srgbClr val="FF0000"/>
                </a:solidFill>
                <a:latin typeface="Times New Roman"/>
                <a:ea typeface="Times New Roman"/>
                <a:cs typeface="Times New Roman"/>
                <a:sym typeface="Times New Roman"/>
              </a:rPr>
              <a:t>alt</a:t>
            </a:r>
            <a:r>
              <a:rPr lang="en-GB" sz="2500">
                <a:solidFill>
                  <a:srgbClr val="000000"/>
                </a:solidFill>
                <a:latin typeface="Times New Roman"/>
                <a:ea typeface="Times New Roman"/>
                <a:cs typeface="Times New Roman"/>
                <a:sym typeface="Times New Roman"/>
              </a:rPr>
              <a:t>=</a:t>
            </a:r>
            <a:r>
              <a:rPr lang="en-GB" sz="2500">
                <a:solidFill>
                  <a:srgbClr val="0000FF"/>
                </a:solidFill>
                <a:latin typeface="Times New Roman"/>
                <a:ea typeface="Times New Roman"/>
                <a:cs typeface="Times New Roman"/>
                <a:sym typeface="Times New Roman"/>
              </a:rPr>
              <a:t>"animal image"</a:t>
            </a:r>
            <a:r>
              <a:rPr lang="en-GB" sz="2500" b="1">
                <a:solidFill>
                  <a:srgbClr val="006699"/>
                </a:solidFill>
                <a:latin typeface="Times New Roman"/>
                <a:ea typeface="Times New Roman"/>
                <a:cs typeface="Times New Roman"/>
                <a:sym typeface="Times New Roman"/>
              </a:rPr>
              <a:t>&gt;</a:t>
            </a:r>
            <a:r>
              <a:rPr lang="en-GB" sz="2500">
                <a:solidFill>
                  <a:srgbClr val="000000"/>
                </a:solidFill>
                <a:latin typeface="Times New Roman"/>
                <a:ea typeface="Times New Roman"/>
                <a:cs typeface="Times New Roman"/>
                <a:sym typeface="Times New Roman"/>
              </a:rPr>
              <a:t>  </a:t>
            </a:r>
            <a:endParaRPr sz="2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20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Topics to be discussed in Week 1</a:t>
            </a:r>
            <a:endParaRPr/>
          </a:p>
        </p:txBody>
      </p:sp>
      <p:sp>
        <p:nvSpPr>
          <p:cNvPr id="73" name="Google Shape;73;p14"/>
          <p:cNvSpPr txBox="1">
            <a:spLocks noGrp="1"/>
          </p:cNvSpPr>
          <p:nvPr>
            <p:ph type="body" idx="1"/>
          </p:nvPr>
        </p:nvSpPr>
        <p:spPr>
          <a:xfrm>
            <a:off x="311700" y="979125"/>
            <a:ext cx="8520600" cy="35898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AutoNum type="arabicPeriod"/>
            </a:pPr>
            <a:r>
              <a:rPr lang="en-GB" sz="2600"/>
              <a:t>HTML Introduction</a:t>
            </a:r>
            <a:endParaRPr sz="2600"/>
          </a:p>
          <a:p>
            <a:pPr marL="457200" lvl="0" indent="-393700" algn="l" rtl="0">
              <a:spcBef>
                <a:spcPts val="0"/>
              </a:spcBef>
              <a:spcAft>
                <a:spcPts val="0"/>
              </a:spcAft>
              <a:buSzPts val="2600"/>
              <a:buAutoNum type="arabicPeriod"/>
            </a:pPr>
            <a:r>
              <a:rPr lang="en-GB" sz="2600"/>
              <a:t>HTML Basic Tags : Heading, Paragraph, Hyperlink, Image</a:t>
            </a:r>
            <a:endParaRPr sz="2600"/>
          </a:p>
          <a:p>
            <a:pPr marL="457200" lvl="0" indent="-393700" algn="l" rtl="0">
              <a:spcBef>
                <a:spcPts val="0"/>
              </a:spcBef>
              <a:spcAft>
                <a:spcPts val="0"/>
              </a:spcAft>
              <a:buSzPts val="2600"/>
              <a:buAutoNum type="arabicPeriod"/>
            </a:pPr>
            <a:r>
              <a:rPr lang="en-GB" sz="2600"/>
              <a:t>HTML Attributes</a:t>
            </a:r>
            <a:endParaRPr sz="2600"/>
          </a:p>
          <a:p>
            <a:pPr marL="457200" lvl="0" indent="-393700" algn="l" rtl="0">
              <a:spcBef>
                <a:spcPts val="0"/>
              </a:spcBef>
              <a:spcAft>
                <a:spcPts val="0"/>
              </a:spcAft>
              <a:buSzPts val="2600"/>
              <a:buAutoNum type="arabicPeriod"/>
            </a:pPr>
            <a:r>
              <a:rPr lang="en-GB" sz="2600"/>
              <a:t>HTML Formatting</a:t>
            </a:r>
            <a:endParaRPr sz="2600"/>
          </a:p>
          <a:p>
            <a:pPr marL="457200" lvl="0" indent="-393700" algn="l" rtl="0">
              <a:spcBef>
                <a:spcPts val="0"/>
              </a:spcBef>
              <a:spcAft>
                <a:spcPts val="0"/>
              </a:spcAft>
              <a:buSzPts val="2600"/>
              <a:buAutoNum type="arabicPeriod"/>
            </a:pPr>
            <a:r>
              <a:rPr lang="en-GB" sz="2600"/>
              <a:t>HTML Quotation and Citation Elements</a:t>
            </a:r>
            <a:endParaRPr sz="2600"/>
          </a:p>
          <a:p>
            <a:pPr marL="457200" lvl="0" indent="-393700" algn="l" rtl="0">
              <a:spcBef>
                <a:spcPts val="0"/>
              </a:spcBef>
              <a:spcAft>
                <a:spcPts val="0"/>
              </a:spcAft>
              <a:buSzPts val="2600"/>
              <a:buAutoNum type="arabicPeriod"/>
            </a:pPr>
            <a:r>
              <a:rPr lang="en-GB" sz="2600"/>
              <a:t>HTML Comments </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311700" y="387550"/>
            <a:ext cx="8520600" cy="7074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800"/>
              </a:spcBef>
              <a:spcAft>
                <a:spcPts val="0"/>
              </a:spcAft>
              <a:buNone/>
            </a:pPr>
            <a:r>
              <a:rPr lang="en-GB" sz="2900">
                <a:solidFill>
                  <a:srgbClr val="610B38"/>
                </a:solidFill>
                <a:highlight>
                  <a:srgbClr val="FFFFFF"/>
                </a:highlight>
                <a:latin typeface="Times New Roman"/>
                <a:ea typeface="Times New Roman"/>
                <a:cs typeface="Times New Roman"/>
                <a:sym typeface="Times New Roman"/>
              </a:rPr>
              <a:t>Use &lt;img&gt; tag as a link</a:t>
            </a:r>
            <a:endParaRPr sz="2900">
              <a:solidFill>
                <a:srgbClr val="610B38"/>
              </a:solidFill>
              <a:highlight>
                <a:srgbClr val="FFFFFF"/>
              </a:highlight>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185" name="Google Shape;185;p32"/>
          <p:cNvSpPr txBox="1">
            <a:spLocks noGrp="1"/>
          </p:cNvSpPr>
          <p:nvPr>
            <p:ph type="body" idx="1"/>
          </p:nvPr>
        </p:nvSpPr>
        <p:spPr>
          <a:xfrm>
            <a:off x="172400" y="1094950"/>
            <a:ext cx="8807100" cy="3689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440"/>
              <a:buNone/>
            </a:pPr>
            <a:r>
              <a:rPr lang="en-GB" sz="2160" b="1" dirty="0">
                <a:latin typeface="Times New Roman"/>
                <a:ea typeface="Times New Roman"/>
                <a:cs typeface="Times New Roman"/>
                <a:sym typeface="Times New Roman"/>
              </a:rPr>
              <a:t>&lt;html&gt;</a:t>
            </a:r>
            <a:endParaRPr sz="2160" b="1">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GB" sz="2160" b="1" dirty="0">
                <a:latin typeface="Times New Roman"/>
                <a:ea typeface="Times New Roman"/>
                <a:cs typeface="Times New Roman"/>
                <a:sym typeface="Times New Roman"/>
              </a:rPr>
              <a:t>  &lt;head&gt;&lt;title&gt;Image tag&lt;/title&gt; &lt;/head&gt;</a:t>
            </a:r>
            <a:endParaRPr sz="2160" b="1">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GB" sz="2160" b="1" dirty="0">
                <a:latin typeface="Times New Roman"/>
                <a:ea typeface="Times New Roman"/>
                <a:cs typeface="Times New Roman"/>
                <a:sym typeface="Times New Roman"/>
              </a:rPr>
              <a:t>&lt;body&gt;&lt;h2&gt;Use image as a link&lt;/h2&gt;</a:t>
            </a:r>
            <a:endParaRPr sz="2160" b="1">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GB" sz="2160" b="1" dirty="0">
                <a:latin typeface="Times New Roman"/>
                <a:ea typeface="Times New Roman"/>
                <a:cs typeface="Times New Roman"/>
                <a:sym typeface="Times New Roman"/>
              </a:rPr>
              <a:t>   &lt;p&gt;Click on the image to know about robotics&lt;/p&gt;</a:t>
            </a:r>
            <a:endParaRPr sz="2160" b="1">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GB" sz="2160" b="1" dirty="0">
                <a:latin typeface="Times New Roman"/>
                <a:ea typeface="Times New Roman"/>
                <a:cs typeface="Times New Roman"/>
                <a:sym typeface="Times New Roman"/>
              </a:rPr>
              <a:t>  &lt;a </a:t>
            </a:r>
            <a:r>
              <a:rPr lang="en-GB" sz="2160" b="1" dirty="0" err="1">
                <a:latin typeface="Times New Roman"/>
                <a:ea typeface="Times New Roman"/>
                <a:cs typeface="Times New Roman"/>
                <a:sym typeface="Times New Roman"/>
              </a:rPr>
              <a:t>href</a:t>
            </a:r>
            <a:r>
              <a:rPr lang="en-GB" sz="2160" b="1" dirty="0">
                <a:latin typeface="Times New Roman"/>
                <a:ea typeface="Times New Roman"/>
                <a:cs typeface="Times New Roman"/>
                <a:sym typeface="Times New Roman"/>
              </a:rPr>
              <a:t>="https://</a:t>
            </a:r>
            <a:r>
              <a:rPr lang="en-GB" sz="2160" b="1" dirty="0" smtClean="0">
                <a:latin typeface="Times New Roman"/>
                <a:ea typeface="Times New Roman"/>
                <a:cs typeface="Times New Roman"/>
                <a:sym typeface="Times New Roman"/>
              </a:rPr>
              <a:t>www.learning.com/what-is-robotics</a:t>
            </a:r>
            <a:r>
              <a:rPr lang="en-GB" sz="2160" b="1" dirty="0">
                <a:latin typeface="Times New Roman"/>
                <a:ea typeface="Times New Roman"/>
                <a:cs typeface="Times New Roman"/>
                <a:sym typeface="Times New Roman"/>
              </a:rPr>
              <a:t>"&gt;&lt;img </a:t>
            </a:r>
            <a:r>
              <a:rPr lang="en-GB" sz="2160" b="1" dirty="0" err="1">
                <a:latin typeface="Times New Roman"/>
                <a:ea typeface="Times New Roman"/>
                <a:cs typeface="Times New Roman"/>
                <a:sym typeface="Times New Roman"/>
              </a:rPr>
              <a:t>src</a:t>
            </a:r>
            <a:r>
              <a:rPr lang="en-GB" sz="2160" b="1" dirty="0">
                <a:latin typeface="Times New Roman"/>
                <a:ea typeface="Times New Roman"/>
                <a:cs typeface="Times New Roman"/>
                <a:sym typeface="Times New Roman"/>
              </a:rPr>
              <a:t>="https://</a:t>
            </a:r>
            <a:r>
              <a:rPr lang="en-GB" sz="2160" b="1" dirty="0" smtClean="0">
                <a:latin typeface="Times New Roman"/>
                <a:ea typeface="Times New Roman"/>
                <a:cs typeface="Times New Roman"/>
                <a:sym typeface="Times New Roman"/>
              </a:rPr>
              <a:t>static.picture.com/htmlpages/images/robot.jpg</a:t>
            </a:r>
            <a:r>
              <a:rPr lang="en-GB" sz="2160" b="1" dirty="0">
                <a:latin typeface="Times New Roman"/>
                <a:ea typeface="Times New Roman"/>
                <a:cs typeface="Times New Roman"/>
                <a:sym typeface="Times New Roman"/>
              </a:rPr>
              <a:t>" height="100" width="100"&gt;&lt;/a&gt;</a:t>
            </a:r>
            <a:endParaRPr sz="2160" b="1">
              <a:latin typeface="Times New Roman"/>
              <a:ea typeface="Times New Roman"/>
              <a:cs typeface="Times New Roman"/>
              <a:sym typeface="Times New Roman"/>
            </a:endParaRPr>
          </a:p>
          <a:p>
            <a:pPr marL="0" lvl="0" indent="0" algn="l" rtl="0">
              <a:lnSpc>
                <a:spcPct val="95000"/>
              </a:lnSpc>
              <a:spcBef>
                <a:spcPts val="1200"/>
              </a:spcBef>
              <a:spcAft>
                <a:spcPts val="0"/>
              </a:spcAft>
              <a:buSzPts val="440"/>
              <a:buNone/>
            </a:pPr>
            <a:r>
              <a:rPr lang="en-GB" sz="2160" b="1" dirty="0">
                <a:latin typeface="Times New Roman"/>
                <a:ea typeface="Times New Roman"/>
                <a:cs typeface="Times New Roman"/>
                <a:sym typeface="Times New Roman"/>
              </a:rPr>
              <a:t>  &lt;/body&gt;&lt;/html&gt;</a:t>
            </a:r>
            <a:endParaRPr sz="2160" b="1">
              <a:latin typeface="Times New Roman"/>
              <a:ea typeface="Times New Roman"/>
              <a:cs typeface="Times New Roman"/>
              <a:sym typeface="Times New Roman"/>
            </a:endParaRPr>
          </a:p>
          <a:p>
            <a:pPr marL="0" lvl="0" indent="0" algn="l" rtl="0">
              <a:lnSpc>
                <a:spcPct val="95000"/>
              </a:lnSpc>
              <a:spcBef>
                <a:spcPts val="1200"/>
              </a:spcBef>
              <a:spcAft>
                <a:spcPts val="1200"/>
              </a:spcAft>
              <a:buSzPts val="440"/>
              <a:buNone/>
            </a:pPr>
            <a:endParaRPr sz="72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body" idx="1"/>
          </p:nvPr>
        </p:nvSpPr>
        <p:spPr>
          <a:xfrm>
            <a:off x="311700" y="186775"/>
            <a:ext cx="8520600" cy="438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Output:</a:t>
            </a:r>
            <a:endParaRPr b="1"/>
          </a:p>
          <a:p>
            <a:pPr marL="0" lvl="0" indent="0" algn="l" rtl="0">
              <a:spcBef>
                <a:spcPts val="1200"/>
              </a:spcBef>
              <a:spcAft>
                <a:spcPts val="1200"/>
              </a:spcAft>
              <a:buNone/>
            </a:pPr>
            <a:endParaRPr b="1"/>
          </a:p>
        </p:txBody>
      </p:sp>
      <p:pic>
        <p:nvPicPr>
          <p:cNvPr id="191" name="Google Shape;191;p33"/>
          <p:cNvPicPr preferRelativeResize="0"/>
          <p:nvPr/>
        </p:nvPicPr>
        <p:blipFill>
          <a:blip r:embed="rId3">
            <a:alphaModFix/>
          </a:blip>
          <a:stretch>
            <a:fillRect/>
          </a:stretch>
        </p:blipFill>
        <p:spPr>
          <a:xfrm>
            <a:off x="6689550" y="1632250"/>
            <a:ext cx="952831" cy="952501"/>
          </a:xfrm>
          <a:prstGeom prst="rect">
            <a:avLst/>
          </a:prstGeom>
          <a:noFill/>
          <a:ln>
            <a:noFill/>
          </a:ln>
        </p:spPr>
      </p:pic>
      <p:sp>
        <p:nvSpPr>
          <p:cNvPr id="192" name="Google Shape;192;p33"/>
          <p:cNvSpPr txBox="1"/>
          <p:nvPr/>
        </p:nvSpPr>
        <p:spPr>
          <a:xfrm>
            <a:off x="1209950" y="707075"/>
            <a:ext cx="39048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None/>
            </a:pPr>
            <a:r>
              <a:rPr lang="en-GB" sz="2300" b="1">
                <a:latin typeface="Times New Roman"/>
                <a:ea typeface="Times New Roman"/>
                <a:cs typeface="Times New Roman"/>
                <a:sym typeface="Times New Roman"/>
              </a:rPr>
              <a:t>Use image as a link</a:t>
            </a:r>
            <a:endParaRPr sz="2300" b="1">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GB" sz="2300">
                <a:latin typeface="Times New Roman"/>
                <a:ea typeface="Times New Roman"/>
                <a:cs typeface="Times New Roman"/>
                <a:sym typeface="Times New Roman"/>
              </a:rPr>
              <a:t>Click on the image to know about robotics</a:t>
            </a:r>
            <a:endParaRPr sz="23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0"/>
              </a:spcAft>
              <a:buNone/>
            </a:pPr>
            <a:r>
              <a:rPr lang="en-GB" sz="2866">
                <a:solidFill>
                  <a:srgbClr val="610B38"/>
                </a:solidFill>
                <a:highlight>
                  <a:srgbClr val="FFFFFF"/>
                </a:highlight>
                <a:latin typeface="Arial"/>
                <a:ea typeface="Arial"/>
                <a:cs typeface="Arial"/>
                <a:sym typeface="Arial"/>
              </a:rPr>
              <a:t>HTML Formatting</a:t>
            </a:r>
            <a:endParaRPr sz="2866">
              <a:solidFill>
                <a:srgbClr val="610B38"/>
              </a:solidFill>
              <a:highlight>
                <a:srgbClr val="FFFFFF"/>
              </a:highlight>
              <a:latin typeface="Arial"/>
              <a:ea typeface="Arial"/>
              <a:cs typeface="Arial"/>
              <a:sym typeface="Arial"/>
            </a:endParaRPr>
          </a:p>
          <a:p>
            <a:pPr marL="0" lvl="0" indent="0" algn="l" rtl="0">
              <a:spcBef>
                <a:spcPts val="600"/>
              </a:spcBef>
              <a:spcAft>
                <a:spcPts val="0"/>
              </a:spcAft>
              <a:buNone/>
            </a:pPr>
            <a:endParaRPr/>
          </a:p>
        </p:txBody>
      </p:sp>
      <p:sp>
        <p:nvSpPr>
          <p:cNvPr id="198" name="Google Shape;198;p34"/>
          <p:cNvSpPr txBox="1">
            <a:spLocks noGrp="1"/>
          </p:cNvSpPr>
          <p:nvPr>
            <p:ph type="body" idx="1"/>
          </p:nvPr>
        </p:nvSpPr>
        <p:spPr>
          <a:xfrm>
            <a:off x="186775" y="1020075"/>
            <a:ext cx="8807100" cy="3879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GB" sz="2000" b="1">
                <a:solidFill>
                  <a:srgbClr val="333333"/>
                </a:solidFill>
                <a:highlight>
                  <a:srgbClr val="FFFFFF"/>
                </a:highlight>
                <a:latin typeface="Times New Roman"/>
                <a:ea typeface="Times New Roman"/>
                <a:cs typeface="Times New Roman"/>
                <a:sym typeface="Times New Roman"/>
              </a:rPr>
              <a:t>HTML Formatting</a:t>
            </a:r>
            <a:r>
              <a:rPr lang="en-GB" sz="2000">
                <a:solidFill>
                  <a:srgbClr val="333333"/>
                </a:solidFill>
                <a:highlight>
                  <a:srgbClr val="FFFFFF"/>
                </a:highlight>
                <a:latin typeface="Times New Roman"/>
                <a:ea typeface="Times New Roman"/>
                <a:cs typeface="Times New Roman"/>
                <a:sym typeface="Times New Roman"/>
              </a:rPr>
              <a:t> is a process of formatting text for better look and feel. HTML provides us ability to format text without using CSS. There are many formatting tags in HTML. These tags are used to make text bold, italicized, or underlined. There are almost 14 options available that how text appears in HTML and XHTML.</a:t>
            </a:r>
            <a:endParaRPr sz="2000">
              <a:solidFill>
                <a:srgbClr val="333333"/>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2000">
                <a:solidFill>
                  <a:srgbClr val="333333"/>
                </a:solidFill>
                <a:highlight>
                  <a:srgbClr val="FFFFFF"/>
                </a:highlight>
                <a:latin typeface="Times New Roman"/>
                <a:ea typeface="Times New Roman"/>
                <a:cs typeface="Times New Roman"/>
                <a:sym typeface="Times New Roman"/>
              </a:rPr>
              <a:t>In HTML the formatting tags are divided into two categories:</a:t>
            </a:r>
            <a:endParaRPr sz="2000">
              <a:solidFill>
                <a:srgbClr val="333333"/>
              </a:solidFill>
              <a:highlight>
                <a:srgbClr val="FFFFFF"/>
              </a:highlight>
              <a:latin typeface="Times New Roman"/>
              <a:ea typeface="Times New Roman"/>
              <a:cs typeface="Times New Roman"/>
              <a:sym typeface="Times New Roman"/>
            </a:endParaRPr>
          </a:p>
          <a:p>
            <a:pPr marL="457200" marR="25400" lvl="0" indent="-355600" algn="l" rtl="0">
              <a:lnSpc>
                <a:spcPct val="156250"/>
              </a:lnSpc>
              <a:spcBef>
                <a:spcPts val="150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Physical tag: These tags are used to provide the visual appearance to the text.</a:t>
            </a:r>
            <a:endParaRPr sz="2000">
              <a:solidFill>
                <a:srgbClr val="000000"/>
              </a:solidFill>
              <a:highlight>
                <a:srgbClr val="FFFFFF"/>
              </a:highlight>
              <a:latin typeface="Times New Roman"/>
              <a:ea typeface="Times New Roman"/>
              <a:cs typeface="Times New Roman"/>
              <a:sym typeface="Times New Roman"/>
            </a:endParaRPr>
          </a:p>
          <a:p>
            <a:pPr marL="457200" marR="25400" lvl="0" indent="-355600" algn="l" rtl="0">
              <a:lnSpc>
                <a:spcPct val="156250"/>
              </a:lnSpc>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Logical tag: These tags are used to add some logical or semantic value to the text.</a:t>
            </a:r>
            <a:endParaRPr sz="20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solidFill>
                  <a:srgbClr val="C00000"/>
                </a:solidFill>
                <a:highlight>
                  <a:srgbClr val="FFFFFF"/>
                </a:highlight>
                <a:latin typeface="Times New Roman"/>
                <a:ea typeface="Times New Roman"/>
                <a:cs typeface="Times New Roman"/>
                <a:sym typeface="Times New Roman"/>
              </a:rPr>
              <a:t>14 HTML formatting tags. Following is the list of HTML formatting text.</a:t>
            </a:r>
            <a:endParaRPr sz="4600">
              <a:solidFill>
                <a:srgbClr val="C00000"/>
              </a:solidFill>
              <a:latin typeface="Times New Roman"/>
              <a:ea typeface="Times New Roman"/>
              <a:cs typeface="Times New Roman"/>
              <a:sym typeface="Times New Roman"/>
            </a:endParaRPr>
          </a:p>
        </p:txBody>
      </p:sp>
      <p:sp>
        <p:nvSpPr>
          <p:cNvPr id="204" name="Google Shape;204;p35"/>
          <p:cNvSpPr txBox="1">
            <a:spLocks noGrp="1"/>
          </p:cNvSpPr>
          <p:nvPr>
            <p:ph type="body" idx="1"/>
          </p:nvPr>
        </p:nvSpPr>
        <p:spPr>
          <a:xfrm>
            <a:off x="172400" y="1152425"/>
            <a:ext cx="8659800" cy="34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100" b="1" dirty="0">
                <a:solidFill>
                  <a:srgbClr val="000000"/>
                </a:solidFill>
                <a:highlight>
                  <a:srgbClr val="FFFFFF"/>
                </a:highlight>
                <a:latin typeface="Times New Roman"/>
                <a:ea typeface="Times New Roman"/>
                <a:cs typeface="Times New Roman"/>
                <a:sym typeface="Times New Roman"/>
              </a:rPr>
              <a:t>Element name                                         Description</a:t>
            </a:r>
            <a:endParaRPr sz="2100" b="1">
              <a:solidFill>
                <a:srgbClr val="000000"/>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&lt;b&gt;                                              This is a physical tag, which is used to bold the text written between it.</a:t>
            </a:r>
            <a:endParaRPr sz="1600" b="1">
              <a:solidFill>
                <a:srgbClr val="333333"/>
              </a:solidFill>
              <a:highlight>
                <a:srgbClr val="FFFFFF"/>
              </a:highlight>
              <a:latin typeface="Times New Roman" pitchFamily="18" charset="0"/>
              <a:ea typeface="Times New Roman"/>
              <a:cs typeface="Times New Roman" pitchFamily="18" charset="0"/>
              <a:sym typeface="Times New Roman"/>
            </a:endParaRPr>
          </a:p>
          <a:p>
            <a:pPr marL="0" lvl="0" indent="0" algn="just" rtl="0">
              <a:lnSpc>
                <a:spcPct val="170000"/>
              </a:lnSpc>
              <a:spcBef>
                <a:spcPts val="0"/>
              </a:spcBef>
              <a:spcAft>
                <a:spcPts val="0"/>
              </a:spcAft>
              <a:buNone/>
            </a:pP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&lt;strong&gt;                                      This is a logical tag, which tells the browser that the text is important.</a:t>
            </a:r>
            <a:endParaRPr sz="1600" b="1">
              <a:solidFill>
                <a:srgbClr val="333333"/>
              </a:solidFill>
              <a:highlight>
                <a:srgbClr val="FFFFFF"/>
              </a:highlight>
              <a:latin typeface="Times New Roman" pitchFamily="18" charset="0"/>
              <a:ea typeface="Times New Roman"/>
              <a:cs typeface="Times New Roman" pitchFamily="18" charset="0"/>
              <a:sym typeface="Times New Roman"/>
            </a:endParaRPr>
          </a:p>
          <a:p>
            <a:pPr marL="0" lvl="0" indent="0" algn="just" rtl="0">
              <a:lnSpc>
                <a:spcPct val="170000"/>
              </a:lnSpc>
              <a:spcBef>
                <a:spcPts val="0"/>
              </a:spcBef>
              <a:spcAft>
                <a:spcPts val="0"/>
              </a:spcAft>
              <a:buNone/>
            </a:pP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&lt;</a:t>
            </a:r>
            <a:r>
              <a:rPr lang="en-GB" sz="1600" b="1" dirty="0" err="1">
                <a:solidFill>
                  <a:srgbClr val="333333"/>
                </a:solidFill>
                <a:highlight>
                  <a:srgbClr val="FFFFFF"/>
                </a:highlight>
                <a:latin typeface="Times New Roman" pitchFamily="18" charset="0"/>
                <a:ea typeface="Times New Roman"/>
                <a:cs typeface="Times New Roman" pitchFamily="18" charset="0"/>
                <a:sym typeface="Times New Roman"/>
              </a:rPr>
              <a:t>i</a:t>
            </a: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&gt;                                                This is a physical tag which is used to make text italic.</a:t>
            </a:r>
            <a:endParaRPr sz="1600" b="1">
              <a:solidFill>
                <a:srgbClr val="333333"/>
              </a:solidFill>
              <a:highlight>
                <a:srgbClr val="FFFFFF"/>
              </a:highlight>
              <a:latin typeface="Times New Roman" pitchFamily="18" charset="0"/>
              <a:ea typeface="Times New Roman"/>
              <a:cs typeface="Times New Roman" pitchFamily="18" charset="0"/>
              <a:sym typeface="Times New Roman"/>
            </a:endParaRPr>
          </a:p>
          <a:p>
            <a:pPr marL="0" lvl="0" indent="0" algn="just" rtl="0">
              <a:lnSpc>
                <a:spcPct val="170000"/>
              </a:lnSpc>
              <a:spcBef>
                <a:spcPts val="0"/>
              </a:spcBef>
              <a:spcAft>
                <a:spcPts val="0"/>
              </a:spcAft>
              <a:buNone/>
            </a:pP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&lt;</a:t>
            </a:r>
            <a:r>
              <a:rPr lang="en-GB" sz="1600" b="1" dirty="0" err="1">
                <a:solidFill>
                  <a:srgbClr val="333333"/>
                </a:solidFill>
                <a:highlight>
                  <a:srgbClr val="FFFFFF"/>
                </a:highlight>
                <a:latin typeface="Times New Roman" pitchFamily="18" charset="0"/>
                <a:ea typeface="Times New Roman"/>
                <a:cs typeface="Times New Roman" pitchFamily="18" charset="0"/>
                <a:sym typeface="Times New Roman"/>
              </a:rPr>
              <a:t>em</a:t>
            </a: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&gt;                                           This is a logical tag which is used to display content in italic.</a:t>
            </a:r>
            <a:endParaRPr sz="1600" b="1">
              <a:solidFill>
                <a:srgbClr val="333333"/>
              </a:solidFill>
              <a:highlight>
                <a:srgbClr val="FFFFFF"/>
              </a:highlight>
              <a:latin typeface="Times New Roman" pitchFamily="18" charset="0"/>
              <a:ea typeface="Times New Roman"/>
              <a:cs typeface="Times New Roman" pitchFamily="18" charset="0"/>
              <a:sym typeface="Times New Roman"/>
            </a:endParaRPr>
          </a:p>
          <a:p>
            <a:pPr marL="0" lvl="0" indent="0" algn="just" rtl="0">
              <a:lnSpc>
                <a:spcPct val="170000"/>
              </a:lnSpc>
              <a:spcBef>
                <a:spcPts val="0"/>
              </a:spcBef>
              <a:spcAft>
                <a:spcPts val="0"/>
              </a:spcAft>
              <a:buNone/>
            </a:pP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&lt;mark&gt;                                       This tag is used to highlight text.</a:t>
            </a:r>
            <a:endParaRPr sz="1600" b="1">
              <a:solidFill>
                <a:srgbClr val="333333"/>
              </a:solidFill>
              <a:highlight>
                <a:srgbClr val="FFFFFF"/>
              </a:highlight>
              <a:latin typeface="Times New Roman" pitchFamily="18" charset="0"/>
              <a:ea typeface="Times New Roman"/>
              <a:cs typeface="Times New Roman" pitchFamily="18" charset="0"/>
              <a:sym typeface="Times New Roman"/>
            </a:endParaRPr>
          </a:p>
          <a:p>
            <a:pPr marL="0" lvl="0" indent="0" algn="just" rtl="0">
              <a:lnSpc>
                <a:spcPct val="170000"/>
              </a:lnSpc>
              <a:spcBef>
                <a:spcPts val="0"/>
              </a:spcBef>
              <a:spcAft>
                <a:spcPts val="0"/>
              </a:spcAft>
              <a:buNone/>
            </a:pPr>
            <a:r>
              <a:rPr lang="en-GB" sz="1600" b="1" dirty="0">
                <a:solidFill>
                  <a:srgbClr val="333333"/>
                </a:solidFill>
                <a:highlight>
                  <a:srgbClr val="FFFFFF"/>
                </a:highlight>
                <a:latin typeface="Times New Roman" pitchFamily="18" charset="0"/>
                <a:ea typeface="Times New Roman"/>
                <a:cs typeface="Times New Roman" pitchFamily="18" charset="0"/>
                <a:sym typeface="Times New Roman"/>
              </a:rPr>
              <a:t>&lt;u&gt;                                               This tag is used to underline text written between it.</a:t>
            </a:r>
            <a:endParaRPr sz="1600" b="1">
              <a:solidFill>
                <a:srgbClr val="333333"/>
              </a:solidFill>
              <a:highlight>
                <a:srgbClr val="FFFFFF"/>
              </a:highlight>
              <a:latin typeface="Times New Roman" pitchFamily="18" charset="0"/>
              <a:ea typeface="Times New Roman"/>
              <a:cs typeface="Times New Roman" pitchFamily="18" charset="0"/>
              <a:sym typeface="Times New Roman"/>
            </a:endParaRPr>
          </a:p>
          <a:p>
            <a:pPr marL="0" lvl="0" indent="0" algn="l" rtl="0">
              <a:spcBef>
                <a:spcPts val="0"/>
              </a:spcBef>
              <a:spcAft>
                <a:spcPts val="1200"/>
              </a:spcAft>
              <a:buNone/>
            </a:pPr>
            <a:endParaRPr sz="15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body" idx="1"/>
          </p:nvPr>
        </p:nvSpPr>
        <p:spPr>
          <a:xfrm>
            <a:off x="0" y="258600"/>
            <a:ext cx="9144000" cy="4599150"/>
          </a:xfrm>
          <a:prstGeom prst="rect">
            <a:avLst/>
          </a:prstGeom>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a:t>
            </a:r>
            <a:r>
              <a:rPr lang="en-GB" sz="1900" b="1" dirty="0" err="1">
                <a:solidFill>
                  <a:srgbClr val="333333"/>
                </a:solidFill>
                <a:highlight>
                  <a:srgbClr val="FFFFFF"/>
                </a:highlight>
                <a:latin typeface="Times New Roman"/>
                <a:ea typeface="Times New Roman"/>
                <a:cs typeface="Times New Roman"/>
                <a:sym typeface="Times New Roman"/>
              </a:rPr>
              <a:t>tt</a:t>
            </a:r>
            <a:r>
              <a:rPr lang="en-GB" sz="1900" b="1" dirty="0">
                <a:solidFill>
                  <a:srgbClr val="333333"/>
                </a:solidFill>
                <a:highlight>
                  <a:srgbClr val="FFFFFF"/>
                </a:highlight>
                <a:latin typeface="Times New Roman"/>
                <a:ea typeface="Times New Roman"/>
                <a:cs typeface="Times New Roman"/>
                <a:sym typeface="Times New Roman"/>
              </a:rPr>
              <a:t>&gt;                        </a:t>
            </a:r>
            <a:r>
              <a:rPr lang="en-GB" sz="1900" dirty="0" smtClean="0">
                <a:solidFill>
                  <a:srgbClr val="333333"/>
                </a:solidFill>
                <a:highlight>
                  <a:srgbClr val="FFFFFF"/>
                </a:highlight>
                <a:latin typeface="Times New Roman"/>
                <a:ea typeface="Times New Roman"/>
                <a:cs typeface="Times New Roman"/>
                <a:sym typeface="Times New Roman"/>
              </a:rPr>
              <a:t>This </a:t>
            </a:r>
            <a:r>
              <a:rPr lang="en-GB" sz="1900" dirty="0">
                <a:solidFill>
                  <a:srgbClr val="333333"/>
                </a:solidFill>
                <a:highlight>
                  <a:srgbClr val="FFFFFF"/>
                </a:highlight>
                <a:latin typeface="Times New Roman"/>
                <a:ea typeface="Times New Roman"/>
                <a:cs typeface="Times New Roman"/>
                <a:sym typeface="Times New Roman"/>
              </a:rPr>
              <a:t>tag is used to appear a text in teletype. (not supported in HTML5)</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&lt;strike&gt;  </a:t>
            </a:r>
            <a:r>
              <a:rPr lang="en-GB" sz="1900" b="1" dirty="0" smtClean="0">
                <a:solidFill>
                  <a:srgbClr val="333333"/>
                </a:solidFill>
                <a:highlight>
                  <a:srgbClr val="FFFFFF"/>
                </a:highlight>
                <a:latin typeface="Times New Roman"/>
                <a:ea typeface="Times New Roman"/>
                <a:cs typeface="Times New Roman"/>
                <a:sym typeface="Times New Roman"/>
              </a:rPr>
              <a:t>             </a:t>
            </a:r>
            <a:r>
              <a:rPr lang="en-GB" dirty="0" smtClean="0">
                <a:solidFill>
                  <a:srgbClr val="333333"/>
                </a:solidFill>
                <a:highlight>
                  <a:srgbClr val="FFFFFF"/>
                </a:highlight>
                <a:latin typeface="Times New Roman"/>
                <a:ea typeface="Times New Roman"/>
                <a:cs typeface="Times New Roman"/>
                <a:sym typeface="Times New Roman"/>
              </a:rPr>
              <a:t>This </a:t>
            </a:r>
            <a:r>
              <a:rPr lang="en-GB" dirty="0">
                <a:solidFill>
                  <a:srgbClr val="333333"/>
                </a:solidFill>
                <a:highlight>
                  <a:srgbClr val="FFFFFF"/>
                </a:highlight>
                <a:latin typeface="Times New Roman"/>
                <a:ea typeface="Times New Roman"/>
                <a:cs typeface="Times New Roman"/>
                <a:sym typeface="Times New Roman"/>
              </a:rPr>
              <a:t>tag is used to draw a strikethrough on a section of text. (Not supported in </a:t>
            </a:r>
            <a:r>
              <a:rPr lang="en-GB" dirty="0" smtClean="0">
                <a:solidFill>
                  <a:srgbClr val="333333"/>
                </a:solidFill>
                <a:highlight>
                  <a:srgbClr val="FFFFFF"/>
                </a:highlight>
                <a:latin typeface="Times New Roman"/>
                <a:ea typeface="Times New Roman"/>
                <a:cs typeface="Times New Roman"/>
                <a:sym typeface="Times New Roman"/>
              </a:rPr>
              <a:t>		HTML5</a:t>
            </a:r>
            <a:r>
              <a:rPr lang="en-GB" dirty="0">
                <a:solidFill>
                  <a:srgbClr val="333333"/>
                </a:solidFill>
                <a:highlight>
                  <a:srgbClr val="FFFFFF"/>
                </a:highlight>
                <a:latin typeface="Times New Roman"/>
                <a:ea typeface="Times New Roman"/>
                <a:cs typeface="Times New Roman"/>
                <a:sym typeface="Times New Roman"/>
              </a:rPr>
              <a:t>)</a:t>
            </a:r>
            <a:endParaRPr>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&lt;sup&gt;                      </a:t>
            </a:r>
            <a:r>
              <a:rPr lang="en-GB" sz="1900" dirty="0">
                <a:solidFill>
                  <a:srgbClr val="333333"/>
                </a:solidFill>
                <a:highlight>
                  <a:srgbClr val="FFFFFF"/>
                </a:highlight>
                <a:latin typeface="Times New Roman"/>
                <a:ea typeface="Times New Roman"/>
                <a:cs typeface="Times New Roman"/>
                <a:sym typeface="Times New Roman"/>
              </a:rPr>
              <a:t>It displays the content slightly above the normal line.</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&lt;sub&gt;                      </a:t>
            </a:r>
            <a:r>
              <a:rPr lang="en-GB" sz="1900" dirty="0">
                <a:solidFill>
                  <a:srgbClr val="333333"/>
                </a:solidFill>
                <a:highlight>
                  <a:srgbClr val="FFFFFF"/>
                </a:highlight>
                <a:latin typeface="Times New Roman"/>
                <a:ea typeface="Times New Roman"/>
                <a:cs typeface="Times New Roman"/>
                <a:sym typeface="Times New Roman"/>
              </a:rPr>
              <a:t>It displays the content slightly below the normal line.</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&lt;del&gt;                       </a:t>
            </a:r>
            <a:r>
              <a:rPr lang="en-GB" sz="1900" dirty="0">
                <a:solidFill>
                  <a:srgbClr val="333333"/>
                </a:solidFill>
                <a:highlight>
                  <a:srgbClr val="FFFFFF"/>
                </a:highlight>
                <a:latin typeface="Times New Roman"/>
                <a:ea typeface="Times New Roman"/>
                <a:cs typeface="Times New Roman"/>
                <a:sym typeface="Times New Roman"/>
              </a:rPr>
              <a:t>This tag is used to display the deleted content.</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&lt;ins&gt;                       </a:t>
            </a:r>
            <a:r>
              <a:rPr lang="en-GB" sz="1900" dirty="0">
                <a:solidFill>
                  <a:srgbClr val="333333"/>
                </a:solidFill>
                <a:highlight>
                  <a:srgbClr val="FFFFFF"/>
                </a:highlight>
                <a:latin typeface="Times New Roman"/>
                <a:ea typeface="Times New Roman"/>
                <a:cs typeface="Times New Roman"/>
                <a:sym typeface="Times New Roman"/>
              </a:rPr>
              <a:t>This tag displays the content which is added</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a:solidFill>
                  <a:srgbClr val="333333"/>
                </a:solidFill>
                <a:highlight>
                  <a:srgbClr val="FFFFFF"/>
                </a:highlight>
                <a:latin typeface="Times New Roman"/>
                <a:ea typeface="Times New Roman"/>
                <a:cs typeface="Times New Roman"/>
                <a:sym typeface="Times New Roman"/>
              </a:rPr>
              <a:t>&lt;big&gt;                      </a:t>
            </a:r>
            <a:r>
              <a:rPr lang="en-GB" sz="1900" dirty="0">
                <a:solidFill>
                  <a:srgbClr val="333333"/>
                </a:solidFill>
                <a:highlight>
                  <a:srgbClr val="FFFFFF"/>
                </a:highlight>
                <a:latin typeface="Times New Roman"/>
                <a:ea typeface="Times New Roman"/>
                <a:cs typeface="Times New Roman"/>
                <a:sym typeface="Times New Roman"/>
              </a:rPr>
              <a:t>This tag is used to increase the font size by one conventional unit.</a:t>
            </a:r>
            <a:endParaRPr sz="1900">
              <a:solidFill>
                <a:srgbClr val="333333"/>
              </a:solidFill>
              <a:highlight>
                <a:srgbClr val="FFFFFF"/>
              </a:highlight>
              <a:latin typeface="Times New Roman"/>
              <a:ea typeface="Times New Roman"/>
              <a:cs typeface="Times New Roman"/>
              <a:sym typeface="Times New Roman"/>
            </a:endParaRPr>
          </a:p>
          <a:p>
            <a:pPr marL="0" lvl="0" indent="0" algn="just" rtl="0">
              <a:lnSpc>
                <a:spcPct val="170000"/>
              </a:lnSpc>
              <a:spcBef>
                <a:spcPts val="0"/>
              </a:spcBef>
              <a:spcAft>
                <a:spcPts val="0"/>
              </a:spcAft>
              <a:buNone/>
            </a:pPr>
            <a:r>
              <a:rPr lang="en-GB" sz="1900" b="1" dirty="0" smtClean="0">
                <a:solidFill>
                  <a:srgbClr val="333333"/>
                </a:solidFill>
                <a:highlight>
                  <a:srgbClr val="FFFFFF"/>
                </a:highlight>
                <a:latin typeface="Times New Roman"/>
                <a:ea typeface="Times New Roman"/>
                <a:cs typeface="Times New Roman"/>
                <a:sym typeface="Times New Roman"/>
              </a:rPr>
              <a:t>&lt;small&gt;                  </a:t>
            </a:r>
            <a:r>
              <a:rPr lang="en-GB" sz="1900" dirty="0" smtClean="0">
                <a:solidFill>
                  <a:srgbClr val="333333"/>
                </a:solidFill>
                <a:highlight>
                  <a:srgbClr val="FFFFFF"/>
                </a:highlight>
                <a:latin typeface="Times New Roman"/>
                <a:ea typeface="Times New Roman"/>
                <a:cs typeface="Times New Roman"/>
                <a:sym typeface="Times New Roman"/>
              </a:rPr>
              <a:t>This </a:t>
            </a:r>
            <a:r>
              <a:rPr lang="en-GB" sz="1900" dirty="0">
                <a:solidFill>
                  <a:srgbClr val="333333"/>
                </a:solidFill>
                <a:highlight>
                  <a:srgbClr val="FFFFFF"/>
                </a:highlight>
                <a:latin typeface="Times New Roman"/>
                <a:ea typeface="Times New Roman"/>
                <a:cs typeface="Times New Roman"/>
                <a:sym typeface="Times New Roman"/>
              </a:rPr>
              <a:t>tag is used to decrease the font size by one unit from base font size.</a:t>
            </a:r>
            <a:endParaRPr sz="1900">
              <a:solidFill>
                <a:srgbClr val="333333"/>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123950" y="234325"/>
            <a:ext cx="8911200" cy="769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800"/>
              </a:spcBef>
              <a:spcAft>
                <a:spcPts val="0"/>
              </a:spcAft>
              <a:buNone/>
            </a:pPr>
            <a:r>
              <a:rPr lang="en-GB" sz="3150" b="0">
                <a:solidFill>
                  <a:srgbClr val="000000"/>
                </a:solidFill>
                <a:highlight>
                  <a:srgbClr val="FFFFFF"/>
                </a:highlight>
                <a:latin typeface="Arial"/>
                <a:ea typeface="Arial"/>
                <a:cs typeface="Arial"/>
                <a:sym typeface="Arial"/>
              </a:rPr>
              <a:t>HTML Quotation and Citation Elements</a:t>
            </a:r>
            <a:endParaRPr sz="3150" b="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
        <p:nvSpPr>
          <p:cNvPr id="215" name="Google Shape;215;p37"/>
          <p:cNvSpPr txBox="1">
            <a:spLocks noGrp="1"/>
          </p:cNvSpPr>
          <p:nvPr>
            <p:ph type="body" idx="1"/>
          </p:nvPr>
        </p:nvSpPr>
        <p:spPr>
          <a:xfrm>
            <a:off x="123950" y="904775"/>
            <a:ext cx="8911200" cy="3829800"/>
          </a:xfrm>
          <a:prstGeom prst="rect">
            <a:avLst/>
          </a:prstGeom>
        </p:spPr>
        <p:txBody>
          <a:bodyPr spcFirstLastPara="1" wrap="square" lIns="91425" tIns="91425" rIns="91425" bIns="91425" anchor="t" anchorCtr="0">
            <a:normAutofit fontScale="62500" lnSpcReduction="20000"/>
          </a:bodyPr>
          <a:lstStyle/>
          <a:p>
            <a:pPr marL="0" lvl="0" indent="0" algn="l" rtl="0">
              <a:spcBef>
                <a:spcPts val="800"/>
              </a:spcBef>
              <a:spcAft>
                <a:spcPts val="0"/>
              </a:spcAft>
              <a:buNone/>
            </a:pPr>
            <a:r>
              <a:rPr lang="en-GB" sz="2400">
                <a:solidFill>
                  <a:srgbClr val="000000"/>
                </a:solidFill>
                <a:highlight>
                  <a:srgbClr val="FFFFFF"/>
                </a:highlight>
                <a:latin typeface="Arial"/>
                <a:ea typeface="Arial"/>
                <a:cs typeface="Arial"/>
                <a:sym typeface="Arial"/>
              </a:rPr>
              <a:t>HTML &lt;blockquote&gt; for Quotations</a:t>
            </a:r>
            <a:endParaRPr sz="2400">
              <a:solidFill>
                <a:srgbClr val="000000"/>
              </a:solidFill>
              <a:highlight>
                <a:srgbClr val="FFFFFF"/>
              </a:highlight>
              <a:latin typeface="Arial"/>
              <a:ea typeface="Arial"/>
              <a:cs typeface="Arial"/>
              <a:sym typeface="Arial"/>
            </a:endParaRPr>
          </a:p>
          <a:p>
            <a:pPr marL="0" lvl="0" indent="0" algn="l" rtl="0">
              <a:spcBef>
                <a:spcPts val="14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The HTML </a:t>
            </a:r>
            <a:r>
              <a:rPr lang="en-GB" sz="1604">
                <a:solidFill>
                  <a:srgbClr val="DC143C"/>
                </a:solidFill>
                <a:highlight>
                  <a:srgbClr val="FFFFFF"/>
                </a:highlight>
                <a:latin typeface="Times New Roman"/>
                <a:ea typeface="Times New Roman"/>
                <a:cs typeface="Times New Roman"/>
                <a:sym typeface="Times New Roman"/>
              </a:rPr>
              <a:t>&lt;blockquote&gt;</a:t>
            </a:r>
            <a:r>
              <a:rPr lang="en-GB" sz="1604">
                <a:solidFill>
                  <a:srgbClr val="000000"/>
                </a:solidFill>
                <a:highlight>
                  <a:srgbClr val="FFFFFF"/>
                </a:highlight>
                <a:latin typeface="Times New Roman"/>
                <a:ea typeface="Times New Roman"/>
                <a:cs typeface="Times New Roman"/>
                <a:sym typeface="Times New Roman"/>
              </a:rPr>
              <a:t> element defines a section that is quoted from another source.</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Browsers usually indent </a:t>
            </a:r>
            <a:r>
              <a:rPr lang="en-GB" sz="1604">
                <a:solidFill>
                  <a:srgbClr val="DC143C"/>
                </a:solidFill>
                <a:highlight>
                  <a:srgbClr val="FFFFFF"/>
                </a:highlight>
                <a:latin typeface="Times New Roman"/>
                <a:ea typeface="Times New Roman"/>
                <a:cs typeface="Times New Roman"/>
                <a:sym typeface="Times New Roman"/>
              </a:rPr>
              <a:t>&lt;blockquote&gt;</a:t>
            </a:r>
            <a:r>
              <a:rPr lang="en-GB" sz="1604">
                <a:solidFill>
                  <a:srgbClr val="000000"/>
                </a:solidFill>
                <a:highlight>
                  <a:srgbClr val="FFFFFF"/>
                </a:highlight>
                <a:latin typeface="Times New Roman"/>
                <a:ea typeface="Times New Roman"/>
                <a:cs typeface="Times New Roman"/>
                <a:sym typeface="Times New Roman"/>
              </a:rPr>
              <a:t> elements.</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400"/>
              </a:spcBef>
              <a:spcAft>
                <a:spcPts val="0"/>
              </a:spcAft>
              <a:buNone/>
            </a:pPr>
            <a:r>
              <a:rPr lang="en-GB" sz="1604">
                <a:solidFill>
                  <a:srgbClr val="0000CD"/>
                </a:solidFill>
                <a:latin typeface="Times New Roman"/>
                <a:ea typeface="Times New Roman"/>
                <a:cs typeface="Times New Roman"/>
                <a:sym typeface="Times New Roman"/>
              </a:rPr>
              <a:t>&lt;</a:t>
            </a:r>
            <a:r>
              <a:rPr lang="en-GB" sz="1604">
                <a:solidFill>
                  <a:srgbClr val="A52A2A"/>
                </a:solidFill>
                <a:latin typeface="Times New Roman"/>
                <a:ea typeface="Times New Roman"/>
                <a:cs typeface="Times New Roman"/>
                <a:sym typeface="Times New Roman"/>
              </a:rPr>
              <a:t>p</a:t>
            </a:r>
            <a:r>
              <a:rPr lang="en-GB" sz="1604">
                <a:solidFill>
                  <a:srgbClr val="0000CD"/>
                </a:solidFill>
                <a:latin typeface="Times New Roman"/>
                <a:ea typeface="Times New Roman"/>
                <a:cs typeface="Times New Roman"/>
                <a:sym typeface="Times New Roman"/>
              </a:rPr>
              <a:t>&gt;</a:t>
            </a:r>
            <a:r>
              <a:rPr lang="en-GB" sz="1604">
                <a:solidFill>
                  <a:srgbClr val="000000"/>
                </a:solidFill>
                <a:highlight>
                  <a:srgbClr val="FFFFFF"/>
                </a:highlight>
                <a:latin typeface="Times New Roman"/>
                <a:ea typeface="Times New Roman"/>
                <a:cs typeface="Times New Roman"/>
                <a:sym typeface="Times New Roman"/>
              </a:rPr>
              <a:t>Here is a quote from WWF's website:</a:t>
            </a:r>
            <a:r>
              <a:rPr lang="en-GB" sz="1604">
                <a:solidFill>
                  <a:srgbClr val="0000CD"/>
                </a:solidFill>
                <a:latin typeface="Times New Roman"/>
                <a:ea typeface="Times New Roman"/>
                <a:cs typeface="Times New Roman"/>
                <a:sym typeface="Times New Roman"/>
              </a:rPr>
              <a:t>&lt;</a:t>
            </a:r>
            <a:r>
              <a:rPr lang="en-GB" sz="1604">
                <a:solidFill>
                  <a:srgbClr val="A52A2A"/>
                </a:solidFill>
                <a:latin typeface="Times New Roman"/>
                <a:ea typeface="Times New Roman"/>
                <a:cs typeface="Times New Roman"/>
                <a:sym typeface="Times New Roman"/>
              </a:rPr>
              <a:t>/p</a:t>
            </a:r>
            <a:r>
              <a:rPr lang="en-GB" sz="1604">
                <a:solidFill>
                  <a:srgbClr val="0000CD"/>
                </a:solidFill>
                <a:latin typeface="Times New Roman"/>
                <a:ea typeface="Times New Roman"/>
                <a:cs typeface="Times New Roman"/>
                <a:sym typeface="Times New Roman"/>
              </a:rPr>
              <a:t>&gt;</a:t>
            </a:r>
            <a:endParaRPr sz="1604">
              <a:solidFill>
                <a:srgbClr val="0000CD"/>
              </a:solidFill>
              <a:latin typeface="Times New Roman"/>
              <a:ea typeface="Times New Roman"/>
              <a:cs typeface="Times New Roman"/>
              <a:sym typeface="Times New Roman"/>
            </a:endParaRPr>
          </a:p>
          <a:p>
            <a:pPr marL="0" lvl="0" indent="0" algn="l" rtl="0">
              <a:spcBef>
                <a:spcPts val="1200"/>
              </a:spcBef>
              <a:spcAft>
                <a:spcPts val="0"/>
              </a:spcAft>
              <a:buNone/>
            </a:pPr>
            <a:r>
              <a:rPr lang="en-GB" sz="1604">
                <a:solidFill>
                  <a:srgbClr val="0000CD"/>
                </a:solidFill>
                <a:latin typeface="Times New Roman"/>
                <a:ea typeface="Times New Roman"/>
                <a:cs typeface="Times New Roman"/>
                <a:sym typeface="Times New Roman"/>
              </a:rPr>
              <a:t>&lt;</a:t>
            </a:r>
            <a:r>
              <a:rPr lang="en-GB" sz="1604">
                <a:solidFill>
                  <a:srgbClr val="A52A2A"/>
                </a:solidFill>
                <a:latin typeface="Times New Roman"/>
                <a:ea typeface="Times New Roman"/>
                <a:cs typeface="Times New Roman"/>
                <a:sym typeface="Times New Roman"/>
              </a:rPr>
              <a:t>blockquote</a:t>
            </a:r>
            <a:r>
              <a:rPr lang="en-GB" sz="1604">
                <a:solidFill>
                  <a:srgbClr val="FF0000"/>
                </a:solidFill>
                <a:latin typeface="Times New Roman"/>
                <a:ea typeface="Times New Roman"/>
                <a:cs typeface="Times New Roman"/>
                <a:sym typeface="Times New Roman"/>
              </a:rPr>
              <a:t> cite</a:t>
            </a:r>
            <a:r>
              <a:rPr lang="en-GB" sz="1604">
                <a:solidFill>
                  <a:srgbClr val="0000CD"/>
                </a:solidFill>
                <a:latin typeface="Times New Roman"/>
                <a:ea typeface="Times New Roman"/>
                <a:cs typeface="Times New Roman"/>
                <a:sym typeface="Times New Roman"/>
              </a:rPr>
              <a:t>="http://www.worldwildlife.org/who/index.html"&gt;</a:t>
            </a:r>
            <a:endParaRPr sz="1604">
              <a:solidFill>
                <a:srgbClr val="0000CD"/>
              </a:solidFill>
              <a:latin typeface="Times New Roman"/>
              <a:ea typeface="Times New Roman"/>
              <a:cs typeface="Times New Roman"/>
              <a:sym typeface="Times New Roman"/>
            </a:endParaRPr>
          </a:p>
          <a:p>
            <a:pPr marL="0" lvl="0" indent="0" algn="l" rtl="0">
              <a:spcBef>
                <a:spcPts val="12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For 50 years, WWF has been protecting the future of nature.</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The world's leading conservation organization,</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WWF works in 100 countries and is supported by</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1.2 million members in the United States and</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604">
                <a:solidFill>
                  <a:srgbClr val="000000"/>
                </a:solidFill>
                <a:highlight>
                  <a:srgbClr val="FFFFFF"/>
                </a:highlight>
                <a:latin typeface="Times New Roman"/>
                <a:ea typeface="Times New Roman"/>
                <a:cs typeface="Times New Roman"/>
                <a:sym typeface="Times New Roman"/>
              </a:rPr>
              <a:t>close to 5 million globally.</a:t>
            </a:r>
            <a:endParaRPr sz="1604">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GB" sz="1604">
                <a:solidFill>
                  <a:srgbClr val="0000CD"/>
                </a:solidFill>
                <a:latin typeface="Times New Roman"/>
                <a:ea typeface="Times New Roman"/>
                <a:cs typeface="Times New Roman"/>
                <a:sym typeface="Times New Roman"/>
              </a:rPr>
              <a:t>&lt;</a:t>
            </a:r>
            <a:r>
              <a:rPr lang="en-GB" sz="1604">
                <a:solidFill>
                  <a:srgbClr val="A52A2A"/>
                </a:solidFill>
                <a:latin typeface="Times New Roman"/>
                <a:ea typeface="Times New Roman"/>
                <a:cs typeface="Times New Roman"/>
                <a:sym typeface="Times New Roman"/>
              </a:rPr>
              <a:t>/blockquote</a:t>
            </a:r>
            <a:r>
              <a:rPr lang="en-GB" sz="1604">
                <a:solidFill>
                  <a:srgbClr val="0000CD"/>
                </a:solidFill>
                <a:latin typeface="Times New Roman"/>
                <a:ea typeface="Times New Roman"/>
                <a:cs typeface="Times New Roman"/>
                <a:sym typeface="Times New Roman"/>
              </a:rPr>
              <a:t>&gt;</a:t>
            </a:r>
            <a:endParaRPr sz="1604">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output</a:t>
            </a:r>
            <a:endParaRPr/>
          </a:p>
        </p:txBody>
      </p:sp>
      <p:sp>
        <p:nvSpPr>
          <p:cNvPr id="221" name="Google Shape;221;p38"/>
          <p:cNvSpPr txBox="1">
            <a:spLocks noGrp="1"/>
          </p:cNvSpPr>
          <p:nvPr>
            <p:ph type="body" idx="1"/>
          </p:nvPr>
        </p:nvSpPr>
        <p:spPr>
          <a:xfrm>
            <a:off x="311700" y="1053500"/>
            <a:ext cx="8520600" cy="3515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a:t>Browsers usually indent blockquote elements.</a:t>
            </a:r>
            <a:endParaRPr/>
          </a:p>
          <a:p>
            <a:pPr marL="381000" marR="381000" lvl="0" indent="0" algn="l" rtl="0">
              <a:spcBef>
                <a:spcPts val="1200"/>
              </a:spcBef>
              <a:spcAft>
                <a:spcPts val="0"/>
              </a:spcAft>
              <a:buNone/>
            </a:pPr>
            <a:r>
              <a:rPr lang="en-GB"/>
              <a:t>For nearly 60 years, WWF has been protecting the future of nature. The world's leading conservation organization, WWF works in 100 countries and is supported by more than one million members in the United States and close to five million globally.</a:t>
            </a:r>
            <a:endParaRPr/>
          </a:p>
          <a:p>
            <a:pPr marL="0" lvl="0" indent="0" algn="l" rtl="0">
              <a:spcBef>
                <a:spcPts val="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15000"/>
              </a:lnSpc>
              <a:spcBef>
                <a:spcPts val="800"/>
              </a:spcBef>
              <a:spcAft>
                <a:spcPts val="0"/>
              </a:spcAft>
              <a:buNone/>
            </a:pPr>
            <a:r>
              <a:rPr lang="en-GB" sz="2400">
                <a:solidFill>
                  <a:srgbClr val="000000"/>
                </a:solidFill>
                <a:highlight>
                  <a:srgbClr val="FFFFFF"/>
                </a:highlight>
                <a:latin typeface="Arial"/>
                <a:ea typeface="Arial"/>
                <a:cs typeface="Arial"/>
                <a:sym typeface="Arial"/>
              </a:rPr>
              <a:t>HTML &lt;q&gt; for Short Quotations</a:t>
            </a:r>
            <a:endParaRPr sz="2400">
              <a:solidFill>
                <a:srgbClr val="000000"/>
              </a:solidFill>
              <a:highlight>
                <a:srgbClr val="FFFFFF"/>
              </a:highlight>
              <a:latin typeface="Arial"/>
              <a:ea typeface="Arial"/>
              <a:cs typeface="Arial"/>
              <a:sym typeface="Arial"/>
            </a:endParaRPr>
          </a:p>
          <a:p>
            <a:pPr marL="0" lvl="0" indent="0" algn="l" rtl="0">
              <a:spcBef>
                <a:spcPts val="800"/>
              </a:spcBef>
              <a:spcAft>
                <a:spcPts val="0"/>
              </a:spcAft>
              <a:buNone/>
            </a:pPr>
            <a:endParaRPr/>
          </a:p>
        </p:txBody>
      </p:sp>
      <p:sp>
        <p:nvSpPr>
          <p:cNvPr id="227" name="Google Shape;227;p39"/>
          <p:cNvSpPr txBox="1">
            <a:spLocks noGrp="1"/>
          </p:cNvSpPr>
          <p:nvPr>
            <p:ph type="body" idx="1"/>
          </p:nvPr>
        </p:nvSpPr>
        <p:spPr>
          <a:xfrm>
            <a:off x="161125" y="1214600"/>
            <a:ext cx="8898900" cy="3594300"/>
          </a:xfrm>
          <a:prstGeom prst="rect">
            <a:avLst/>
          </a:prstGeom>
        </p:spPr>
        <p:txBody>
          <a:bodyPr spcFirstLastPara="1" wrap="square" lIns="91425" tIns="91425" rIns="91425" bIns="91425" anchor="t" anchorCtr="0">
            <a:normAutofit fontScale="25000" lnSpcReduction="20000"/>
          </a:bodyPr>
          <a:lstStyle/>
          <a:p>
            <a:pPr marL="0" lvl="0" indent="0" algn="l" rtl="0">
              <a:spcBef>
                <a:spcPts val="1400"/>
              </a:spcBef>
              <a:spcAft>
                <a:spcPts val="0"/>
              </a:spcAft>
              <a:buNone/>
            </a:pPr>
            <a:r>
              <a:rPr lang="en-GB" sz="7200">
                <a:solidFill>
                  <a:srgbClr val="000000"/>
                </a:solidFill>
                <a:highlight>
                  <a:srgbClr val="FFFFFF"/>
                </a:highlight>
                <a:latin typeface="Verdana"/>
                <a:ea typeface="Verdana"/>
                <a:cs typeface="Verdana"/>
                <a:sym typeface="Verdana"/>
              </a:rPr>
              <a:t>The HTML </a:t>
            </a:r>
            <a:r>
              <a:rPr lang="en-GB" sz="7200">
                <a:solidFill>
                  <a:srgbClr val="DC143C"/>
                </a:solidFill>
                <a:highlight>
                  <a:srgbClr val="FFFFFF"/>
                </a:highlight>
                <a:latin typeface="Courier New"/>
                <a:ea typeface="Courier New"/>
                <a:cs typeface="Courier New"/>
                <a:sym typeface="Courier New"/>
              </a:rPr>
              <a:t>&lt;q&gt;</a:t>
            </a:r>
            <a:r>
              <a:rPr lang="en-GB" sz="7200">
                <a:solidFill>
                  <a:srgbClr val="000000"/>
                </a:solidFill>
                <a:highlight>
                  <a:srgbClr val="FFFFFF"/>
                </a:highlight>
                <a:latin typeface="Verdana"/>
                <a:ea typeface="Verdana"/>
                <a:cs typeface="Verdana"/>
                <a:sym typeface="Verdana"/>
              </a:rPr>
              <a:t> tag defines a short quotation.</a:t>
            </a:r>
            <a:endParaRPr sz="7200">
              <a:solidFill>
                <a:srgbClr val="000000"/>
              </a:solidFill>
              <a:highlight>
                <a:srgbClr val="FFFFFF"/>
              </a:highlight>
              <a:latin typeface="Verdana"/>
              <a:ea typeface="Verdana"/>
              <a:cs typeface="Verdana"/>
              <a:sym typeface="Verdana"/>
            </a:endParaRPr>
          </a:p>
          <a:p>
            <a:pPr marL="0" lvl="0" indent="0" algn="l" rtl="0">
              <a:spcBef>
                <a:spcPts val="1400"/>
              </a:spcBef>
              <a:spcAft>
                <a:spcPts val="0"/>
              </a:spcAft>
              <a:buNone/>
            </a:pPr>
            <a:r>
              <a:rPr lang="en-GB" sz="7200">
                <a:solidFill>
                  <a:srgbClr val="000000"/>
                </a:solidFill>
                <a:highlight>
                  <a:srgbClr val="FFFFFF"/>
                </a:highlight>
                <a:latin typeface="Verdana"/>
                <a:ea typeface="Verdana"/>
                <a:cs typeface="Verdana"/>
                <a:sym typeface="Verdana"/>
              </a:rPr>
              <a:t>Browsers normally insert quotation marks around the quotation.</a:t>
            </a:r>
            <a:endParaRPr sz="7200">
              <a:solidFill>
                <a:srgbClr val="000000"/>
              </a:solidFill>
              <a:highlight>
                <a:srgbClr val="FFFFFF"/>
              </a:highlight>
              <a:latin typeface="Verdana"/>
              <a:ea typeface="Verdana"/>
              <a:cs typeface="Verdana"/>
              <a:sym typeface="Verdana"/>
            </a:endParaRPr>
          </a:p>
          <a:p>
            <a:pPr marL="114300" marR="114300" lvl="0" indent="0" algn="l" rtl="0">
              <a:spcBef>
                <a:spcPts val="1800"/>
              </a:spcBef>
              <a:spcAft>
                <a:spcPts val="0"/>
              </a:spcAft>
              <a:buNone/>
            </a:pPr>
            <a:r>
              <a:rPr lang="en-GB" sz="7200">
                <a:solidFill>
                  <a:srgbClr val="0000CD"/>
                </a:solidFill>
                <a:highlight>
                  <a:srgbClr val="FFFFFF"/>
                </a:highlight>
                <a:latin typeface="Courier New"/>
                <a:ea typeface="Courier New"/>
                <a:cs typeface="Courier New"/>
                <a:sym typeface="Courier New"/>
              </a:rPr>
              <a:t>&lt;html&gt;&lt;body&gt;</a:t>
            </a:r>
            <a:endParaRPr sz="7200">
              <a:solidFill>
                <a:srgbClr val="0000CD"/>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None/>
            </a:pPr>
            <a:r>
              <a:rPr lang="en-GB" sz="7200">
                <a:solidFill>
                  <a:srgbClr val="0000CD"/>
                </a:solidFill>
                <a:highlight>
                  <a:srgbClr val="FFFFFF"/>
                </a:highlight>
                <a:latin typeface="Courier New"/>
                <a:ea typeface="Courier New"/>
                <a:cs typeface="Courier New"/>
                <a:sym typeface="Courier New"/>
              </a:rPr>
              <a:t>&lt;p&gt;Browsers usually insert quotation marks around the q element.&lt;/p&gt;</a:t>
            </a:r>
            <a:endParaRPr sz="7200">
              <a:solidFill>
                <a:srgbClr val="0000CD"/>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None/>
            </a:pPr>
            <a:r>
              <a:rPr lang="en-GB" sz="7200">
                <a:solidFill>
                  <a:srgbClr val="0000CD"/>
                </a:solidFill>
                <a:highlight>
                  <a:srgbClr val="FFFFFF"/>
                </a:highlight>
                <a:latin typeface="Courier New"/>
                <a:ea typeface="Courier New"/>
                <a:cs typeface="Courier New"/>
                <a:sym typeface="Courier New"/>
              </a:rPr>
              <a:t>&lt;p&gt;WWF's goal is to: &lt;q&gt;Build a future where people live in harmony with nature.&lt;/q&gt;&lt;/p&gt;</a:t>
            </a:r>
            <a:endParaRPr sz="7200">
              <a:solidFill>
                <a:srgbClr val="0000CD"/>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None/>
            </a:pPr>
            <a:r>
              <a:rPr lang="en-GB" sz="7200">
                <a:solidFill>
                  <a:srgbClr val="0000CD"/>
                </a:solidFill>
                <a:highlight>
                  <a:srgbClr val="FFFFFF"/>
                </a:highlight>
                <a:latin typeface="Courier New"/>
                <a:ea typeface="Courier New"/>
                <a:cs typeface="Courier New"/>
                <a:sym typeface="Courier New"/>
              </a:rPr>
              <a:t>&lt;/body&gt;&lt;/html&gt;</a:t>
            </a:r>
            <a:endParaRPr sz="7200">
              <a:solidFill>
                <a:srgbClr val="0000CD"/>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None/>
            </a:pPr>
            <a:endParaRPr sz="7200">
              <a:solidFill>
                <a:srgbClr val="0000CD"/>
              </a:solidFill>
              <a:highlight>
                <a:srgbClr val="FFFFFF"/>
              </a:highlight>
              <a:latin typeface="Courier New"/>
              <a:ea typeface="Courier New"/>
              <a:cs typeface="Courier New"/>
              <a:sym typeface="Courier New"/>
            </a:endParaRPr>
          </a:p>
          <a:p>
            <a:pPr marL="114300" marR="114300" lvl="0" indent="0" algn="l" rtl="0">
              <a:spcBef>
                <a:spcPts val="1800"/>
              </a:spcBef>
              <a:spcAft>
                <a:spcPts val="0"/>
              </a:spcAft>
              <a:buNone/>
            </a:pPr>
            <a:endParaRPr sz="1150">
              <a:solidFill>
                <a:srgbClr val="0000CD"/>
              </a:solidFill>
              <a:highlight>
                <a:srgbClr val="FFFFFF"/>
              </a:highlight>
              <a:latin typeface="Courier New"/>
              <a:ea typeface="Courier New"/>
              <a:cs typeface="Courier New"/>
              <a:sym typeface="Courier New"/>
            </a:endParaRPr>
          </a:p>
          <a:p>
            <a:pPr marL="0" marR="177800" lvl="0" indent="0" algn="l" rtl="0">
              <a:spcBef>
                <a:spcPts val="1800"/>
              </a:spcBef>
              <a:spcAft>
                <a:spcPts val="0"/>
              </a:spcAft>
              <a:buNone/>
            </a:pPr>
            <a:endParaRPr sz="1300">
              <a:solidFill>
                <a:srgbClr val="FFFFFF"/>
              </a:solidFill>
              <a:highlight>
                <a:srgbClr val="4CAF50"/>
              </a:highlight>
              <a:latin typeface="Arial"/>
              <a:ea typeface="Arial"/>
              <a:cs typeface="Arial"/>
              <a:sym typeface="Arial"/>
            </a:endParaRPr>
          </a:p>
          <a:p>
            <a:pPr marL="0" lvl="0" indent="0" algn="l" rtl="0">
              <a:spcBef>
                <a:spcPts val="18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output</a:t>
            </a:r>
            <a:endParaRPr/>
          </a:p>
        </p:txBody>
      </p:sp>
      <p:sp>
        <p:nvSpPr>
          <p:cNvPr id="233" name="Google Shape;233;p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a:t>Browsers usually insert quotation marks around the q element.</a:t>
            </a:r>
            <a:endParaRPr/>
          </a:p>
          <a:p>
            <a:pPr marL="0" lvl="0" indent="0" algn="l" rtl="0">
              <a:spcBef>
                <a:spcPts val="1200"/>
              </a:spcBef>
              <a:spcAft>
                <a:spcPts val="0"/>
              </a:spcAft>
              <a:buNone/>
            </a:pPr>
            <a:r>
              <a:rPr lang="en-GB"/>
              <a:t>WWF's goal is to: Build a future where people live in harmony with nature.</a:t>
            </a:r>
            <a:endParaRPr/>
          </a:p>
          <a:p>
            <a:pPr marL="0" lvl="0" indent="0" algn="l" rtl="0">
              <a:spcBef>
                <a:spcPts val="1200"/>
              </a:spcBef>
              <a:spcAft>
                <a:spcPts val="12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41"/>
          <p:cNvSpPr txBox="1">
            <a:spLocks noGrp="1"/>
          </p:cNvSpPr>
          <p:nvPr>
            <p:ph type="body" idx="1"/>
          </p:nvPr>
        </p:nvSpPr>
        <p:spPr>
          <a:xfrm>
            <a:off x="304800" y="590550"/>
            <a:ext cx="8520600" cy="3302700"/>
          </a:xfrm>
          <a:prstGeom prst="rect">
            <a:avLst/>
          </a:prstGeom>
          <a:ln>
            <a:solidFill>
              <a:srgbClr val="C00000"/>
            </a:solidFill>
          </a:ln>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 name="Rectangle 3"/>
          <p:cNvSpPr/>
          <p:nvPr/>
        </p:nvSpPr>
        <p:spPr>
          <a:xfrm>
            <a:off x="2017455" y="1428750"/>
            <a:ext cx="4992946" cy="175432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a:t>
            </a:r>
          </a:p>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to HTML</a:t>
            </a:r>
            <a:endParaRPr/>
          </a:p>
        </p:txBody>
      </p:sp>
      <p:sp>
        <p:nvSpPr>
          <p:cNvPr id="79" name="Google Shape;79;p15"/>
          <p:cNvSpPr txBox="1">
            <a:spLocks noGrp="1"/>
          </p:cNvSpPr>
          <p:nvPr>
            <p:ph type="body" idx="1"/>
          </p:nvPr>
        </p:nvSpPr>
        <p:spPr>
          <a:xfrm>
            <a:off x="311700" y="1028700"/>
            <a:ext cx="8520600" cy="39165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Times New Roman"/>
              <a:buChar char="➢"/>
            </a:pPr>
            <a:r>
              <a:rPr lang="en-GB" sz="2000">
                <a:solidFill>
                  <a:srgbClr val="0A0A23"/>
                </a:solidFill>
                <a:highlight>
                  <a:srgbClr val="FFFFFF"/>
                </a:highlight>
                <a:latin typeface="Times New Roman"/>
                <a:ea typeface="Times New Roman"/>
                <a:cs typeface="Times New Roman"/>
                <a:sym typeface="Times New Roman"/>
              </a:rPr>
              <a:t>HTML, which stands for Hypertext Markup Language, is a pretty simple language.</a:t>
            </a:r>
            <a:endParaRPr sz="2000">
              <a:solidFill>
                <a:srgbClr val="0A0A23"/>
              </a:solidFill>
              <a:highlight>
                <a:srgbClr val="FFFFFF"/>
              </a:highlight>
              <a:latin typeface="Times New Roman"/>
              <a:ea typeface="Times New Roman"/>
              <a:cs typeface="Times New Roman"/>
              <a:sym typeface="Times New Roman"/>
            </a:endParaRPr>
          </a:p>
          <a:p>
            <a:pPr marL="457200" lvl="0" indent="-355600" algn="just" rtl="0">
              <a:spcBef>
                <a:spcPts val="0"/>
              </a:spcBef>
              <a:spcAft>
                <a:spcPts val="0"/>
              </a:spcAft>
              <a:buClr>
                <a:srgbClr val="0A0A23"/>
              </a:buClr>
              <a:buSzPts val="2000"/>
              <a:buFont typeface="Times New Roman"/>
              <a:buChar char="➢"/>
            </a:pPr>
            <a:r>
              <a:rPr lang="en-GB" sz="2000">
                <a:solidFill>
                  <a:srgbClr val="0A0A23"/>
                </a:solidFill>
                <a:highlight>
                  <a:srgbClr val="FFFFFF"/>
                </a:highlight>
                <a:latin typeface="Times New Roman"/>
                <a:ea typeface="Times New Roman"/>
                <a:cs typeface="Times New Roman"/>
                <a:sym typeface="Times New Roman"/>
              </a:rPr>
              <a:t> It consists of different elements which we use to structure a web page.</a:t>
            </a:r>
            <a:endParaRPr sz="2000">
              <a:solidFill>
                <a:srgbClr val="0A0A23"/>
              </a:solidFill>
              <a:highlight>
                <a:srgbClr val="FFFFFF"/>
              </a:highlight>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HTML consists of a series of elements</a:t>
            </a:r>
            <a:endParaRPr sz="2000">
              <a:solidFill>
                <a:srgbClr val="000000"/>
              </a:solidFill>
              <a:highlight>
                <a:srgbClr val="FFFFFF"/>
              </a:highlight>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HTML elements tell the browser how to display the content</a:t>
            </a:r>
            <a:endParaRPr sz="2000">
              <a:solidFill>
                <a:srgbClr val="000000"/>
              </a:solidFill>
              <a:highlight>
                <a:srgbClr val="FFFFFF"/>
              </a:highlight>
              <a:latin typeface="Times New Roman"/>
              <a:ea typeface="Times New Roman"/>
              <a:cs typeface="Times New Roman"/>
              <a:sym typeface="Times New Roman"/>
            </a:endParaRPr>
          </a:p>
          <a:p>
            <a:pPr marL="457200" lvl="0" indent="-355600" algn="just" rtl="0">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HTML elements label pieces of content such as "this is a heading", "this is a paragraph", "this is a link", etc.</a:t>
            </a:r>
            <a:endParaRPr sz="2000">
              <a:solidFill>
                <a:srgbClr val="000000"/>
              </a:solidFill>
              <a:highlight>
                <a:srgbClr val="FFFFFF"/>
              </a:highlight>
              <a:latin typeface="Times New Roman"/>
              <a:ea typeface="Times New Roman"/>
              <a:cs typeface="Times New Roman"/>
              <a:sym typeface="Times New Roman"/>
            </a:endParaRPr>
          </a:p>
          <a:p>
            <a:pPr marL="457200" marR="25400" lvl="0" indent="-355600" algn="just" rtl="0">
              <a:lnSpc>
                <a:spcPct val="156250"/>
              </a:lnSpc>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We can create a static website by HTML only.</a:t>
            </a:r>
            <a:endParaRPr sz="2000">
              <a:solidFill>
                <a:srgbClr val="000000"/>
              </a:solidFill>
              <a:highlight>
                <a:srgbClr val="FFFFFF"/>
              </a:highlight>
              <a:latin typeface="Times New Roman"/>
              <a:ea typeface="Times New Roman"/>
              <a:cs typeface="Times New Roman"/>
              <a:sym typeface="Times New Roman"/>
            </a:endParaRPr>
          </a:p>
          <a:p>
            <a:pPr marL="457200" marR="25400" lvl="0" indent="-355600" algn="just" rtl="0">
              <a:lnSpc>
                <a:spcPct val="156250"/>
              </a:lnSpc>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Technically, HTML is a Markup language rather than a programming language.</a:t>
            </a:r>
            <a:endParaRPr sz="2000">
              <a:solidFill>
                <a:srgbClr val="000000"/>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endParaRPr sz="1650">
              <a:solidFill>
                <a:srgbClr val="0A0A23"/>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to HTML - Tag,  Elements, Attributes</a:t>
            </a:r>
            <a:endParaRPr/>
          </a:p>
        </p:txBody>
      </p:sp>
      <p:sp>
        <p:nvSpPr>
          <p:cNvPr id="85" name="Google Shape;85;p16"/>
          <p:cNvSpPr txBox="1">
            <a:spLocks noGrp="1"/>
          </p:cNvSpPr>
          <p:nvPr>
            <p:ph type="body" idx="1"/>
          </p:nvPr>
        </p:nvSpPr>
        <p:spPr>
          <a:xfrm>
            <a:off x="235475" y="1152425"/>
            <a:ext cx="8762400" cy="37431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5150" b="1">
                <a:solidFill>
                  <a:srgbClr val="424242"/>
                </a:solidFill>
                <a:highlight>
                  <a:schemeClr val="dk1"/>
                </a:highlight>
                <a:latin typeface="Verdana"/>
                <a:ea typeface="Verdana"/>
                <a:cs typeface="Verdana"/>
                <a:sym typeface="Verdana"/>
              </a:rPr>
              <a:t>Tags</a:t>
            </a:r>
            <a:endParaRPr sz="5150" b="1">
              <a:solidFill>
                <a:srgbClr val="424242"/>
              </a:solidFill>
              <a:highlight>
                <a:schemeClr val="dk1"/>
              </a:highlight>
              <a:latin typeface="Verdana"/>
              <a:ea typeface="Verdana"/>
              <a:cs typeface="Verdana"/>
              <a:sym typeface="Verdana"/>
            </a:endParaRPr>
          </a:p>
          <a:p>
            <a:pPr marL="457200" lvl="0" indent="-339910" algn="just" rtl="0">
              <a:spcBef>
                <a:spcPts val="1200"/>
              </a:spcBef>
              <a:spcAft>
                <a:spcPts val="0"/>
              </a:spcAft>
              <a:buClr>
                <a:srgbClr val="424242"/>
              </a:buClr>
              <a:buSzPct val="100000"/>
              <a:buFont typeface="Verdana"/>
              <a:buChar char="➢"/>
            </a:pPr>
            <a:r>
              <a:rPr lang="en-GB" sz="4382">
                <a:solidFill>
                  <a:srgbClr val="424242"/>
                </a:solidFill>
                <a:highlight>
                  <a:srgbClr val="FFFFFF"/>
                </a:highlight>
                <a:latin typeface="Verdana"/>
                <a:ea typeface="Verdana"/>
                <a:cs typeface="Verdana"/>
                <a:sym typeface="Verdana"/>
              </a:rPr>
              <a:t>An HTML tag is commonly defined as a set of characters constituting a formatted command for a Web page.</a:t>
            </a:r>
            <a:endParaRPr sz="4382">
              <a:solidFill>
                <a:srgbClr val="424242"/>
              </a:solidFill>
              <a:highlight>
                <a:srgbClr val="FFFFFF"/>
              </a:highlight>
              <a:latin typeface="Verdana"/>
              <a:ea typeface="Verdana"/>
              <a:cs typeface="Verdana"/>
              <a:sym typeface="Verdana"/>
            </a:endParaRPr>
          </a:p>
          <a:p>
            <a:pPr marL="457200" lvl="0" indent="-339910" algn="just" rtl="0">
              <a:spcBef>
                <a:spcPts val="0"/>
              </a:spcBef>
              <a:spcAft>
                <a:spcPts val="0"/>
              </a:spcAft>
              <a:buClr>
                <a:srgbClr val="424242"/>
              </a:buClr>
              <a:buSzPct val="100000"/>
              <a:buFont typeface="Verdana"/>
              <a:buChar char="➢"/>
            </a:pPr>
            <a:r>
              <a:rPr lang="en-GB" sz="4382">
                <a:solidFill>
                  <a:srgbClr val="424242"/>
                </a:solidFill>
                <a:highlight>
                  <a:srgbClr val="FFFFFF"/>
                </a:highlight>
                <a:latin typeface="Verdana"/>
                <a:ea typeface="Verdana"/>
                <a:cs typeface="Verdana"/>
                <a:sym typeface="Verdana"/>
              </a:rPr>
              <a:t>At the core of HTML, tags provide the directions or recipes for the visual content that one sees on the Web.</a:t>
            </a:r>
            <a:endParaRPr sz="4382">
              <a:solidFill>
                <a:srgbClr val="424242"/>
              </a:solidFill>
              <a:highlight>
                <a:srgbClr val="FFFFFF"/>
              </a:highlight>
              <a:latin typeface="Verdana"/>
              <a:ea typeface="Verdana"/>
              <a:cs typeface="Verdana"/>
              <a:sym typeface="Verdana"/>
            </a:endParaRPr>
          </a:p>
          <a:p>
            <a:pPr marL="457200" lvl="0" indent="-339910" algn="just" rtl="0">
              <a:spcBef>
                <a:spcPts val="0"/>
              </a:spcBef>
              <a:spcAft>
                <a:spcPts val="0"/>
              </a:spcAft>
              <a:buClr>
                <a:srgbClr val="424242"/>
              </a:buClr>
              <a:buSzPct val="100000"/>
              <a:buFont typeface="Verdana"/>
              <a:buChar char="➢"/>
            </a:pPr>
            <a:r>
              <a:rPr lang="en-GB" sz="4382">
                <a:solidFill>
                  <a:srgbClr val="424242"/>
                </a:solidFill>
                <a:highlight>
                  <a:srgbClr val="FFFFFF"/>
                </a:highlight>
                <a:latin typeface="Verdana"/>
                <a:ea typeface="Verdana"/>
                <a:cs typeface="Verdana"/>
                <a:sym typeface="Verdana"/>
              </a:rPr>
              <a:t>HTML tags include tags for references, tags for tables, tags for headlines or titles, etc. An HTML tag consists of the tag name in angular brackets and may come in pair, which makes up the beginning and ending tag that frame a particular piece of code, text or other tags. </a:t>
            </a:r>
            <a:endParaRPr sz="4382">
              <a:solidFill>
                <a:srgbClr val="424242"/>
              </a:solidFill>
              <a:highlight>
                <a:srgbClr val="FFFFFF"/>
              </a:highlight>
              <a:latin typeface="Verdana"/>
              <a:ea typeface="Verdana"/>
              <a:cs typeface="Verdana"/>
              <a:sym typeface="Verdana"/>
            </a:endParaRPr>
          </a:p>
          <a:p>
            <a:pPr marL="457200" lvl="0" indent="-339910" algn="just" rtl="0">
              <a:spcBef>
                <a:spcPts val="0"/>
              </a:spcBef>
              <a:spcAft>
                <a:spcPts val="0"/>
              </a:spcAft>
              <a:buClr>
                <a:srgbClr val="424242"/>
              </a:buClr>
              <a:buSzPct val="100000"/>
              <a:buFont typeface="Verdana"/>
              <a:buChar char="➢"/>
            </a:pPr>
            <a:r>
              <a:rPr lang="en-GB" sz="4382">
                <a:solidFill>
                  <a:srgbClr val="424242"/>
                </a:solidFill>
                <a:highlight>
                  <a:srgbClr val="FFFFFF"/>
                </a:highlight>
                <a:latin typeface="Verdana"/>
                <a:ea typeface="Verdana"/>
                <a:cs typeface="Verdana"/>
                <a:sym typeface="Verdana"/>
              </a:rPr>
              <a:t>Example - &lt;html&gt; &lt;/html&gt;, &lt;p&gt;&lt;/p&gt;</a:t>
            </a:r>
            <a:endParaRPr sz="4382">
              <a:solidFill>
                <a:srgbClr val="424242"/>
              </a:solidFill>
              <a:highlight>
                <a:srgbClr val="FFFFFF"/>
              </a:highlight>
              <a:latin typeface="Verdana"/>
              <a:ea typeface="Verdana"/>
              <a:cs typeface="Verdana"/>
              <a:sym typeface="Verdana"/>
            </a:endParaRPr>
          </a:p>
          <a:p>
            <a:pPr marL="457200" lvl="0" indent="0" algn="l" rtl="0">
              <a:spcBef>
                <a:spcPts val="1200"/>
              </a:spcBef>
              <a:spcAft>
                <a:spcPts val="0"/>
              </a:spcAft>
              <a:buNone/>
            </a:pPr>
            <a:endParaRPr sz="2637">
              <a:solidFill>
                <a:srgbClr val="424242"/>
              </a:solidFill>
              <a:highlight>
                <a:srgbClr val="FFFFFF"/>
              </a:highlight>
              <a:latin typeface="Verdana"/>
              <a:ea typeface="Verdana"/>
              <a:cs typeface="Verdana"/>
              <a:sym typeface="Verdana"/>
            </a:endParaRPr>
          </a:p>
          <a:p>
            <a:pPr marL="0" lvl="0" indent="0" algn="l" rtl="0">
              <a:spcBef>
                <a:spcPts val="1200"/>
              </a:spcBef>
              <a:spcAft>
                <a:spcPts val="1200"/>
              </a:spcAft>
              <a:buNone/>
            </a:pPr>
            <a:endParaRPr sz="3837"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60275" y="111550"/>
            <a:ext cx="8700600" cy="43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a:highlight>
                  <a:schemeClr val="dk1"/>
                </a:highlight>
              </a:rPr>
              <a:t>Elements</a:t>
            </a:r>
            <a:endParaRPr sz="2000" b="1">
              <a:highlight>
                <a:schemeClr val="dk1"/>
              </a:highlight>
            </a:endParaRPr>
          </a:p>
          <a:p>
            <a:pPr marL="457200" lvl="0" indent="-381000" algn="l" rtl="0">
              <a:spcBef>
                <a:spcPts val="1200"/>
              </a:spcBef>
              <a:spcAft>
                <a:spcPts val="0"/>
              </a:spcAft>
              <a:buClr>
                <a:srgbClr val="333333"/>
              </a:buClr>
              <a:buSzPts val="2400"/>
              <a:buFont typeface="Roboto"/>
              <a:buChar char="➢"/>
            </a:pPr>
            <a:r>
              <a:rPr lang="en-GB" sz="2400">
                <a:solidFill>
                  <a:srgbClr val="333333"/>
                </a:solidFill>
                <a:highlight>
                  <a:srgbClr val="FFFFFF"/>
                </a:highlight>
                <a:latin typeface="Roboto"/>
                <a:ea typeface="Roboto"/>
                <a:cs typeface="Roboto"/>
                <a:sym typeface="Roboto"/>
              </a:rPr>
              <a:t>An element is a collection of start tag, attributes, end tag, content between them.</a:t>
            </a:r>
            <a:endParaRPr sz="2400">
              <a:solidFill>
                <a:srgbClr val="333333"/>
              </a:solidFill>
              <a:highlight>
                <a:srgbClr val="FFFFFF"/>
              </a:highlight>
              <a:latin typeface="Roboto"/>
              <a:ea typeface="Roboto"/>
              <a:cs typeface="Roboto"/>
              <a:sym typeface="Roboto"/>
            </a:endParaRPr>
          </a:p>
          <a:p>
            <a:pPr marL="457200" lvl="0" indent="-381000" algn="l" rtl="0">
              <a:spcBef>
                <a:spcPts val="0"/>
              </a:spcBef>
              <a:spcAft>
                <a:spcPts val="0"/>
              </a:spcAft>
              <a:buClr>
                <a:srgbClr val="333333"/>
              </a:buClr>
              <a:buSzPts val="2400"/>
              <a:buFont typeface="Roboto"/>
              <a:buChar char="➢"/>
            </a:pPr>
            <a:r>
              <a:rPr lang="en-GB" sz="2400">
                <a:solidFill>
                  <a:srgbClr val="333333"/>
                </a:solidFill>
                <a:highlight>
                  <a:srgbClr val="FFFFFF"/>
                </a:highlight>
                <a:latin typeface="Roboto"/>
                <a:ea typeface="Roboto"/>
                <a:cs typeface="Roboto"/>
                <a:sym typeface="Roboto"/>
              </a:rPr>
              <a:t>These elements are responsible for creating web pages and define content in that webpage.</a:t>
            </a:r>
            <a:endParaRPr sz="2400">
              <a:solidFill>
                <a:srgbClr val="333333"/>
              </a:solidFill>
              <a:highlight>
                <a:srgbClr val="FFFFFF"/>
              </a:highlight>
              <a:latin typeface="Roboto"/>
              <a:ea typeface="Roboto"/>
              <a:cs typeface="Roboto"/>
              <a:sym typeface="Roboto"/>
            </a:endParaRPr>
          </a:p>
          <a:p>
            <a:pPr marL="457200" lvl="0" indent="-381000" algn="l" rtl="0">
              <a:spcBef>
                <a:spcPts val="0"/>
              </a:spcBef>
              <a:spcAft>
                <a:spcPts val="0"/>
              </a:spcAft>
              <a:buClr>
                <a:srgbClr val="333333"/>
              </a:buClr>
              <a:buSzPts val="2400"/>
              <a:buFont typeface="Roboto"/>
              <a:buChar char="➢"/>
            </a:pPr>
            <a:r>
              <a:rPr lang="en-GB" sz="2400">
                <a:solidFill>
                  <a:srgbClr val="333333"/>
                </a:solidFill>
                <a:highlight>
                  <a:srgbClr val="FFFFFF"/>
                </a:highlight>
                <a:latin typeface="Roboto"/>
                <a:ea typeface="Roboto"/>
                <a:cs typeface="Roboto"/>
                <a:sym typeface="Roboto"/>
              </a:rPr>
              <a:t>An element in HTML usually consist of a start tag &lt;tag name&gt;, close tag &lt;/tag name&gt; and content inserted between them.</a:t>
            </a:r>
            <a:endParaRPr sz="2400">
              <a:solidFill>
                <a:srgbClr val="333333"/>
              </a:solidFill>
              <a:highlight>
                <a:srgbClr val="FFFFFF"/>
              </a:highlight>
              <a:latin typeface="Roboto"/>
              <a:ea typeface="Roboto"/>
              <a:cs typeface="Roboto"/>
              <a:sym typeface="Roboto"/>
            </a:endParaRPr>
          </a:p>
          <a:p>
            <a:pPr marL="457200" lvl="0" indent="-381000" algn="l" rtl="0">
              <a:spcBef>
                <a:spcPts val="0"/>
              </a:spcBef>
              <a:spcAft>
                <a:spcPts val="0"/>
              </a:spcAft>
              <a:buClr>
                <a:srgbClr val="333333"/>
              </a:buClr>
              <a:buSzPts val="2400"/>
              <a:buFont typeface="Roboto"/>
              <a:buChar char="➢"/>
            </a:pPr>
            <a:r>
              <a:rPr lang="en-GB" sz="2400">
                <a:solidFill>
                  <a:srgbClr val="006699"/>
                </a:solidFill>
                <a:latin typeface="Roboto"/>
                <a:ea typeface="Roboto"/>
                <a:cs typeface="Roboto"/>
                <a:sym typeface="Roboto"/>
              </a:rPr>
              <a:t>Example - &lt;p&gt;</a:t>
            </a:r>
            <a:r>
              <a:rPr lang="en-GB" sz="2400">
                <a:solidFill>
                  <a:srgbClr val="000000"/>
                </a:solidFill>
                <a:latin typeface="Roboto"/>
                <a:ea typeface="Roboto"/>
                <a:cs typeface="Roboto"/>
                <a:sym typeface="Roboto"/>
              </a:rPr>
              <a:t> Hello world!!! </a:t>
            </a:r>
            <a:r>
              <a:rPr lang="en-GB" sz="2400">
                <a:solidFill>
                  <a:srgbClr val="006699"/>
                </a:solidFill>
                <a:latin typeface="Roboto"/>
                <a:ea typeface="Roboto"/>
                <a:cs typeface="Roboto"/>
                <a:sym typeface="Roboto"/>
              </a:rPr>
              <a:t>&lt;/p&gt;</a:t>
            </a:r>
            <a:r>
              <a:rPr lang="en-GB" sz="2400">
                <a:solidFill>
                  <a:srgbClr val="000000"/>
                </a:solidFill>
                <a:latin typeface="Roboto"/>
                <a:ea typeface="Roboto"/>
                <a:cs typeface="Roboto"/>
                <a:sym typeface="Roboto"/>
              </a:rPr>
              <a:t> </a:t>
            </a:r>
            <a:endParaRPr sz="2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body" idx="1"/>
          </p:nvPr>
        </p:nvSpPr>
        <p:spPr>
          <a:xfrm>
            <a:off x="123950" y="198300"/>
            <a:ext cx="8837100" cy="4370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sz="2200">
              <a:solidFill>
                <a:srgbClr val="610B38"/>
              </a:solidFill>
              <a:highlight>
                <a:schemeClr val="dk1"/>
              </a:highlight>
              <a:latin typeface="Arial"/>
              <a:ea typeface="Arial"/>
              <a:cs typeface="Arial"/>
              <a:sym typeface="Arial"/>
            </a:endParaRPr>
          </a:p>
          <a:p>
            <a:pPr marL="0" marR="25400" lvl="0" indent="0" algn="l" rtl="0">
              <a:lnSpc>
                <a:spcPct val="156250"/>
              </a:lnSpc>
              <a:spcBef>
                <a:spcPts val="1500"/>
              </a:spcBef>
              <a:spcAft>
                <a:spcPts val="0"/>
              </a:spcAft>
              <a:buNone/>
            </a:pPr>
            <a:r>
              <a:rPr lang="en-GB" sz="7124" b="1">
                <a:solidFill>
                  <a:srgbClr val="000000"/>
                </a:solidFill>
                <a:highlight>
                  <a:srgbClr val="FFFFFF"/>
                </a:highlight>
                <a:latin typeface="Roboto"/>
                <a:ea typeface="Roboto"/>
                <a:cs typeface="Roboto"/>
                <a:sym typeface="Roboto"/>
              </a:rPr>
              <a:t> Attributes</a:t>
            </a:r>
            <a:endParaRPr sz="7124" b="1">
              <a:solidFill>
                <a:srgbClr val="000000"/>
              </a:solidFill>
              <a:highlight>
                <a:srgbClr val="FFFFFF"/>
              </a:highlight>
              <a:latin typeface="Roboto"/>
              <a:ea typeface="Roboto"/>
              <a:cs typeface="Roboto"/>
              <a:sym typeface="Roboto"/>
            </a:endParaRPr>
          </a:p>
          <a:p>
            <a:pPr marL="457200" marR="25400" lvl="0" indent="-329008" algn="l" rtl="0">
              <a:lnSpc>
                <a:spcPct val="156250"/>
              </a:lnSpc>
              <a:spcBef>
                <a:spcPts val="1500"/>
              </a:spcBef>
              <a:spcAft>
                <a:spcPts val="0"/>
              </a:spcAft>
              <a:buClr>
                <a:srgbClr val="000000"/>
              </a:buClr>
              <a:buSzPct val="100000"/>
              <a:buFont typeface="Roboto"/>
              <a:buChar char="●"/>
            </a:pPr>
            <a:r>
              <a:rPr lang="en-GB" sz="6324">
                <a:solidFill>
                  <a:srgbClr val="000000"/>
                </a:solidFill>
                <a:highlight>
                  <a:srgbClr val="FFFFFF"/>
                </a:highlight>
                <a:latin typeface="Roboto"/>
                <a:ea typeface="Roboto"/>
                <a:cs typeface="Roboto"/>
                <a:sym typeface="Roboto"/>
              </a:rPr>
              <a:t>HTML attributes are special words which provide additional information about the elements or attributes are the modifier of the HTML element.</a:t>
            </a:r>
            <a:endParaRPr sz="6324">
              <a:solidFill>
                <a:srgbClr val="000000"/>
              </a:solidFill>
              <a:highlight>
                <a:srgbClr val="FFFFFF"/>
              </a:highlight>
              <a:latin typeface="Roboto"/>
              <a:ea typeface="Roboto"/>
              <a:cs typeface="Roboto"/>
              <a:sym typeface="Roboto"/>
            </a:endParaRPr>
          </a:p>
          <a:p>
            <a:pPr marL="457200" marR="25400" lvl="0" indent="-329008" algn="l" rtl="0">
              <a:lnSpc>
                <a:spcPct val="156250"/>
              </a:lnSpc>
              <a:spcBef>
                <a:spcPts val="0"/>
              </a:spcBef>
              <a:spcAft>
                <a:spcPts val="0"/>
              </a:spcAft>
              <a:buClr>
                <a:srgbClr val="000000"/>
              </a:buClr>
              <a:buSzPct val="100000"/>
              <a:buFont typeface="Roboto"/>
              <a:buChar char="●"/>
            </a:pPr>
            <a:r>
              <a:rPr lang="en-GB" sz="6324">
                <a:solidFill>
                  <a:srgbClr val="000000"/>
                </a:solidFill>
                <a:highlight>
                  <a:srgbClr val="FFFFFF"/>
                </a:highlight>
                <a:latin typeface="Roboto"/>
                <a:ea typeface="Roboto"/>
                <a:cs typeface="Roboto"/>
                <a:sym typeface="Roboto"/>
              </a:rPr>
              <a:t>Each element or tag can have attributes, which defines the behaviour of that element.</a:t>
            </a:r>
            <a:endParaRPr sz="6324">
              <a:solidFill>
                <a:srgbClr val="000000"/>
              </a:solidFill>
              <a:highlight>
                <a:srgbClr val="FFFFFF"/>
              </a:highlight>
              <a:latin typeface="Roboto"/>
              <a:ea typeface="Roboto"/>
              <a:cs typeface="Roboto"/>
              <a:sym typeface="Roboto"/>
            </a:endParaRPr>
          </a:p>
          <a:p>
            <a:pPr marL="457200" marR="25400" lvl="0" indent="-329008" algn="l" rtl="0">
              <a:lnSpc>
                <a:spcPct val="156250"/>
              </a:lnSpc>
              <a:spcBef>
                <a:spcPts val="0"/>
              </a:spcBef>
              <a:spcAft>
                <a:spcPts val="0"/>
              </a:spcAft>
              <a:buClr>
                <a:srgbClr val="000000"/>
              </a:buClr>
              <a:buSzPct val="100000"/>
              <a:buFont typeface="Roboto"/>
              <a:buChar char="●"/>
            </a:pPr>
            <a:r>
              <a:rPr lang="en-GB" sz="6324">
                <a:solidFill>
                  <a:srgbClr val="000000"/>
                </a:solidFill>
                <a:highlight>
                  <a:srgbClr val="FFFFFF"/>
                </a:highlight>
                <a:latin typeface="Roboto"/>
                <a:ea typeface="Roboto"/>
                <a:cs typeface="Roboto"/>
                <a:sym typeface="Roboto"/>
              </a:rPr>
              <a:t>Attributes should always be applied with start tag.</a:t>
            </a:r>
            <a:endParaRPr sz="6324">
              <a:solidFill>
                <a:srgbClr val="000000"/>
              </a:solidFill>
              <a:highlight>
                <a:srgbClr val="FFFFFF"/>
              </a:highlight>
              <a:latin typeface="Roboto"/>
              <a:ea typeface="Roboto"/>
              <a:cs typeface="Roboto"/>
              <a:sym typeface="Roboto"/>
            </a:endParaRPr>
          </a:p>
          <a:p>
            <a:pPr marL="457200" marR="25400" lvl="0" indent="-329008" algn="l" rtl="0">
              <a:lnSpc>
                <a:spcPct val="156250"/>
              </a:lnSpc>
              <a:spcBef>
                <a:spcPts val="0"/>
              </a:spcBef>
              <a:spcAft>
                <a:spcPts val="0"/>
              </a:spcAft>
              <a:buClr>
                <a:srgbClr val="000000"/>
              </a:buClr>
              <a:buSzPct val="100000"/>
              <a:buFont typeface="Roboto"/>
              <a:buChar char="●"/>
            </a:pPr>
            <a:r>
              <a:rPr lang="en-GB" sz="6324">
                <a:solidFill>
                  <a:srgbClr val="000000"/>
                </a:solidFill>
                <a:highlight>
                  <a:srgbClr val="FFFFFF"/>
                </a:highlight>
                <a:latin typeface="Roboto"/>
                <a:ea typeface="Roboto"/>
                <a:cs typeface="Roboto"/>
                <a:sym typeface="Roboto"/>
              </a:rPr>
              <a:t>The Attribute should always be applied with its name and value pair.</a:t>
            </a:r>
            <a:endParaRPr sz="6324">
              <a:solidFill>
                <a:srgbClr val="000000"/>
              </a:solidFill>
              <a:highlight>
                <a:srgbClr val="FFFFFF"/>
              </a:highlight>
              <a:latin typeface="Roboto"/>
              <a:ea typeface="Roboto"/>
              <a:cs typeface="Roboto"/>
              <a:sym typeface="Roboto"/>
            </a:endParaRPr>
          </a:p>
          <a:p>
            <a:pPr marL="457200" marR="25400" lvl="0" indent="-329008" algn="l" rtl="0">
              <a:lnSpc>
                <a:spcPct val="156250"/>
              </a:lnSpc>
              <a:spcBef>
                <a:spcPts val="0"/>
              </a:spcBef>
              <a:spcAft>
                <a:spcPts val="0"/>
              </a:spcAft>
              <a:buClr>
                <a:srgbClr val="000000"/>
              </a:buClr>
              <a:buSzPct val="100000"/>
              <a:buFont typeface="Roboto"/>
              <a:buChar char="●"/>
            </a:pPr>
            <a:r>
              <a:rPr lang="en-GB" sz="6324">
                <a:solidFill>
                  <a:srgbClr val="000000"/>
                </a:solidFill>
                <a:highlight>
                  <a:srgbClr val="FFFFFF"/>
                </a:highlight>
                <a:latin typeface="Roboto"/>
                <a:ea typeface="Roboto"/>
                <a:cs typeface="Roboto"/>
                <a:sym typeface="Roboto"/>
              </a:rPr>
              <a:t>The Attributes name and values are case sensitive, and it is recommended by W3C that it should be written in Lowercase only.</a:t>
            </a:r>
            <a:endParaRPr sz="6324">
              <a:solidFill>
                <a:srgbClr val="000000"/>
              </a:solidFill>
              <a:highlight>
                <a:srgbClr val="FFFFFF"/>
              </a:highlight>
              <a:latin typeface="Roboto"/>
              <a:ea typeface="Roboto"/>
              <a:cs typeface="Roboto"/>
              <a:sym typeface="Roboto"/>
            </a:endParaRPr>
          </a:p>
          <a:p>
            <a:pPr marL="457200" marR="25400" lvl="0" indent="-329008" algn="l" rtl="0">
              <a:lnSpc>
                <a:spcPct val="156250"/>
              </a:lnSpc>
              <a:spcBef>
                <a:spcPts val="0"/>
              </a:spcBef>
              <a:spcAft>
                <a:spcPts val="0"/>
              </a:spcAft>
              <a:buClr>
                <a:srgbClr val="000000"/>
              </a:buClr>
              <a:buSzPct val="100000"/>
              <a:buFont typeface="Roboto"/>
              <a:buChar char="●"/>
            </a:pPr>
            <a:r>
              <a:rPr lang="en-GB" sz="6324">
                <a:solidFill>
                  <a:srgbClr val="000000"/>
                </a:solidFill>
                <a:highlight>
                  <a:srgbClr val="FFFFFF"/>
                </a:highlight>
                <a:latin typeface="Roboto"/>
                <a:ea typeface="Roboto"/>
                <a:cs typeface="Roboto"/>
                <a:sym typeface="Roboto"/>
              </a:rPr>
              <a:t>You can add multiple attributes in one HTML element, but need to give space between two attributes.</a:t>
            </a:r>
            <a:endParaRPr sz="6324">
              <a:solidFill>
                <a:srgbClr val="000000"/>
              </a:solidFill>
              <a:highlight>
                <a:srgbClr val="FFFFFF"/>
              </a:highlight>
              <a:latin typeface="Roboto"/>
              <a:ea typeface="Roboto"/>
              <a:cs typeface="Roboto"/>
              <a:sym typeface="Roboto"/>
            </a:endParaRPr>
          </a:p>
          <a:p>
            <a:pPr marL="0" marR="25400" lvl="0" indent="0" algn="l" rtl="0">
              <a:lnSpc>
                <a:spcPct val="156250"/>
              </a:lnSpc>
              <a:spcBef>
                <a:spcPts val="1500"/>
              </a:spcBef>
              <a:spcAft>
                <a:spcPts val="0"/>
              </a:spcAft>
              <a:buNone/>
            </a:pPr>
            <a:r>
              <a:rPr lang="en-GB" sz="8000">
                <a:solidFill>
                  <a:srgbClr val="000000"/>
                </a:solidFill>
                <a:highlight>
                  <a:srgbClr val="FFFFFF"/>
                </a:highlight>
                <a:latin typeface="Roboto"/>
                <a:ea typeface="Roboto"/>
                <a:cs typeface="Roboto"/>
                <a:sym typeface="Roboto"/>
              </a:rPr>
              <a:t>Syntax - </a:t>
            </a:r>
            <a:r>
              <a:rPr lang="en-GB" sz="8000" b="1">
                <a:solidFill>
                  <a:srgbClr val="006699"/>
                </a:solidFill>
                <a:latin typeface="Roboto"/>
                <a:ea typeface="Roboto"/>
                <a:cs typeface="Roboto"/>
                <a:sym typeface="Roboto"/>
              </a:rPr>
              <a:t>&lt;element</a:t>
            </a:r>
            <a:r>
              <a:rPr lang="en-GB" sz="8000">
                <a:solidFill>
                  <a:srgbClr val="000000"/>
                </a:solidFill>
                <a:latin typeface="Roboto"/>
                <a:ea typeface="Roboto"/>
                <a:cs typeface="Roboto"/>
                <a:sym typeface="Roboto"/>
              </a:rPr>
              <a:t> </a:t>
            </a:r>
            <a:r>
              <a:rPr lang="en-GB" sz="8000">
                <a:solidFill>
                  <a:srgbClr val="FF0000"/>
                </a:solidFill>
                <a:latin typeface="Roboto"/>
                <a:ea typeface="Roboto"/>
                <a:cs typeface="Roboto"/>
                <a:sym typeface="Roboto"/>
              </a:rPr>
              <a:t>attribute_name</a:t>
            </a:r>
            <a:r>
              <a:rPr lang="en-GB" sz="8000">
                <a:solidFill>
                  <a:srgbClr val="000000"/>
                </a:solidFill>
                <a:latin typeface="Roboto"/>
                <a:ea typeface="Roboto"/>
                <a:cs typeface="Roboto"/>
                <a:sym typeface="Roboto"/>
              </a:rPr>
              <a:t>=</a:t>
            </a:r>
            <a:r>
              <a:rPr lang="en-GB" sz="8000">
                <a:solidFill>
                  <a:srgbClr val="0000FF"/>
                </a:solidFill>
                <a:latin typeface="Roboto"/>
                <a:ea typeface="Roboto"/>
                <a:cs typeface="Roboto"/>
                <a:sym typeface="Roboto"/>
              </a:rPr>
              <a:t>"value"</a:t>
            </a:r>
            <a:r>
              <a:rPr lang="en-GB" sz="8000" b="1">
                <a:solidFill>
                  <a:srgbClr val="006699"/>
                </a:solidFill>
                <a:latin typeface="Roboto"/>
                <a:ea typeface="Roboto"/>
                <a:cs typeface="Roboto"/>
                <a:sym typeface="Roboto"/>
              </a:rPr>
              <a:t>&gt;</a:t>
            </a:r>
            <a:r>
              <a:rPr lang="en-GB" sz="8000">
                <a:solidFill>
                  <a:srgbClr val="000000"/>
                </a:solidFill>
                <a:latin typeface="Roboto"/>
                <a:ea typeface="Roboto"/>
                <a:cs typeface="Roboto"/>
                <a:sym typeface="Roboto"/>
              </a:rPr>
              <a:t>content</a:t>
            </a:r>
            <a:r>
              <a:rPr lang="en-GB" sz="8000" b="1">
                <a:solidFill>
                  <a:srgbClr val="006699"/>
                </a:solidFill>
                <a:latin typeface="Roboto"/>
                <a:ea typeface="Roboto"/>
                <a:cs typeface="Roboto"/>
                <a:sym typeface="Roboto"/>
              </a:rPr>
              <a:t>&lt;/element&gt;</a:t>
            </a:r>
            <a:r>
              <a:rPr lang="en-GB" sz="8000">
                <a:solidFill>
                  <a:srgbClr val="000000"/>
                </a:solidFill>
                <a:latin typeface="Roboto"/>
                <a:ea typeface="Roboto"/>
                <a:cs typeface="Roboto"/>
                <a:sym typeface="Roboto"/>
              </a:rPr>
              <a:t>  </a:t>
            </a:r>
            <a:endParaRPr sz="8000">
              <a:solidFill>
                <a:srgbClr val="000000"/>
              </a:solidFill>
              <a:latin typeface="Roboto"/>
              <a:ea typeface="Roboto"/>
              <a:cs typeface="Roboto"/>
              <a:sym typeface="Roboto"/>
            </a:endParaRPr>
          </a:p>
          <a:p>
            <a:pPr marL="457200" lvl="0" indent="0" algn="l" rtl="0">
              <a:lnSpc>
                <a:spcPct val="156250"/>
              </a:lnSpc>
              <a:spcBef>
                <a:spcPts val="1200"/>
              </a:spcBef>
              <a:spcAft>
                <a:spcPts val="0"/>
              </a:spcAft>
              <a:buNone/>
            </a:pPr>
            <a:endParaRPr sz="2651">
              <a:solidFill>
                <a:srgbClr val="333333"/>
              </a:solidFill>
              <a:highlight>
                <a:srgbClr val="FFFFFF"/>
              </a:highlight>
              <a:latin typeface="Roboto"/>
              <a:ea typeface="Roboto"/>
              <a:cs typeface="Roboto"/>
              <a:sym typeface="Roboto"/>
            </a:endParaRPr>
          </a:p>
          <a:p>
            <a:pPr marL="457200" marR="25400" lvl="0" indent="0" algn="l" rtl="0">
              <a:lnSpc>
                <a:spcPct val="156250"/>
              </a:lnSpc>
              <a:spcBef>
                <a:spcPts val="1500"/>
              </a:spcBef>
              <a:spcAft>
                <a:spcPts val="0"/>
              </a:spcAft>
              <a:buNone/>
            </a:pPr>
            <a:endParaRPr sz="1200">
              <a:solidFill>
                <a:srgbClr val="000000"/>
              </a:solidFill>
              <a:highlight>
                <a:srgbClr val="FFFFFF"/>
              </a:highlight>
              <a:latin typeface="Roboto"/>
              <a:ea typeface="Roboto"/>
              <a:cs typeface="Roboto"/>
              <a:sym typeface="Roboto"/>
            </a:endParaRPr>
          </a:p>
          <a:p>
            <a:pPr marL="0" lvl="0" indent="0" algn="l" rtl="0">
              <a:spcBef>
                <a:spcPts val="1200"/>
              </a:spcBef>
              <a:spcAft>
                <a:spcPts val="1200"/>
              </a:spcAft>
              <a:buNone/>
            </a:pPr>
            <a:endParaRPr sz="2200">
              <a:solidFill>
                <a:srgbClr val="610B38"/>
              </a:solidFill>
              <a:highlight>
                <a:schemeClr val="dk1"/>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Platform Used to Execute HTML Code</a:t>
            </a:r>
            <a:endParaRPr/>
          </a:p>
        </p:txBody>
      </p:sp>
      <p:sp>
        <p:nvSpPr>
          <p:cNvPr id="101" name="Google Shape;101;p19"/>
          <p:cNvSpPr txBox="1">
            <a:spLocks noGrp="1"/>
          </p:cNvSpPr>
          <p:nvPr>
            <p:ph type="body" idx="1"/>
          </p:nvPr>
        </p:nvSpPr>
        <p:spPr>
          <a:xfrm>
            <a:off x="173525" y="1152425"/>
            <a:ext cx="8849400" cy="3416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 We write the html code on the given software and  save the extension of html file is -  .html/.htm.</a:t>
            </a:r>
            <a:endParaRPr/>
          </a:p>
          <a:p>
            <a:pPr marL="457200" lvl="0" indent="-342900" algn="l" rtl="0">
              <a:spcBef>
                <a:spcPts val="0"/>
              </a:spcBef>
              <a:spcAft>
                <a:spcPts val="0"/>
              </a:spcAft>
              <a:buSzPts val="1800"/>
              <a:buChar char="-"/>
            </a:pPr>
            <a:r>
              <a:rPr lang="en-GB"/>
              <a:t>Notepad</a:t>
            </a:r>
            <a:endParaRPr/>
          </a:p>
          <a:p>
            <a:pPr marL="457200" lvl="0" indent="-342900" algn="l" rtl="0">
              <a:spcBef>
                <a:spcPts val="0"/>
              </a:spcBef>
              <a:spcAft>
                <a:spcPts val="0"/>
              </a:spcAft>
              <a:buSzPts val="1800"/>
              <a:buChar char="-"/>
            </a:pPr>
            <a:r>
              <a:rPr lang="en-GB"/>
              <a:t>Notepad++</a:t>
            </a:r>
            <a:endParaRPr/>
          </a:p>
          <a:p>
            <a:pPr marL="457200" lvl="0" indent="-342900" algn="l" rtl="0">
              <a:spcBef>
                <a:spcPts val="0"/>
              </a:spcBef>
              <a:spcAft>
                <a:spcPts val="0"/>
              </a:spcAft>
              <a:buSzPts val="1800"/>
              <a:buChar char="-"/>
            </a:pPr>
            <a:r>
              <a:rPr lang="en-GB"/>
              <a:t>Bluefish</a:t>
            </a:r>
            <a:endParaRPr/>
          </a:p>
          <a:p>
            <a:pPr marL="457200" lvl="0" indent="-342900" algn="l" rtl="0">
              <a:spcBef>
                <a:spcPts val="0"/>
              </a:spcBef>
              <a:spcAft>
                <a:spcPts val="0"/>
              </a:spcAft>
              <a:buSzPts val="1800"/>
              <a:buChar char="-"/>
            </a:pPr>
            <a:r>
              <a:rPr lang="en-GB"/>
              <a:t>Aloha Editor</a:t>
            </a:r>
            <a:endParaRPr/>
          </a:p>
          <a:p>
            <a:pPr marL="457200" lvl="0" indent="-342900" algn="l" rtl="0">
              <a:spcBef>
                <a:spcPts val="0"/>
              </a:spcBef>
              <a:spcAft>
                <a:spcPts val="0"/>
              </a:spcAft>
              <a:buSzPts val="1800"/>
              <a:buChar char="-"/>
            </a:pPr>
            <a:r>
              <a:rPr lang="en-GB"/>
              <a:t>BBEdit</a:t>
            </a:r>
            <a:endParaRPr/>
          </a:p>
          <a:p>
            <a:pPr marL="457200" lvl="0" indent="-342900" algn="l" rtl="0">
              <a:spcBef>
                <a:spcPts val="0"/>
              </a:spcBef>
              <a:spcAft>
                <a:spcPts val="0"/>
              </a:spcAft>
              <a:buSzPts val="1800"/>
              <a:buChar char="-"/>
            </a:pPr>
            <a:r>
              <a:rPr lang="en-GB"/>
              <a:t>CKEditor</a:t>
            </a:r>
            <a:endParaRPr/>
          </a:p>
          <a:p>
            <a:pPr marL="457200" lvl="0" indent="-342900" algn="l" rtl="0">
              <a:spcBef>
                <a:spcPts val="0"/>
              </a:spcBef>
              <a:spcAft>
                <a:spcPts val="0"/>
              </a:spcAft>
              <a:buSzPts val="1800"/>
              <a:buChar char="-"/>
            </a:pPr>
            <a:r>
              <a:rPr lang="en-GB"/>
              <a:t>Brackets</a:t>
            </a:r>
            <a:endParaRPr/>
          </a:p>
          <a:p>
            <a:pPr marL="0" lvl="0" indent="0" algn="l" rtl="0">
              <a:spcBef>
                <a:spcPts val="1200"/>
              </a:spcBef>
              <a:spcAft>
                <a:spcPts val="1200"/>
              </a:spcAft>
              <a:buNone/>
            </a:pPr>
            <a:r>
              <a:rPr lang="en-GB"/>
              <a:t>And  run the file on web browser like chrome, firefox, internet explorer.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HTML Basic Tag : Heading, Paragraph, Hyperlink</a:t>
            </a:r>
            <a:endParaRPr/>
          </a:p>
        </p:txBody>
      </p:sp>
      <p:sp>
        <p:nvSpPr>
          <p:cNvPr id="107" name="Google Shape;107;p20"/>
          <p:cNvSpPr txBox="1">
            <a:spLocks noGrp="1"/>
          </p:cNvSpPr>
          <p:nvPr>
            <p:ph type="body" idx="1"/>
          </p:nvPr>
        </p:nvSpPr>
        <p:spPr>
          <a:xfrm>
            <a:off x="235475" y="1065875"/>
            <a:ext cx="8700600" cy="3804900"/>
          </a:xfrm>
          <a:prstGeom prst="rect">
            <a:avLst/>
          </a:prstGeom>
        </p:spPr>
        <p:txBody>
          <a:bodyPr spcFirstLastPara="1" wrap="square" lIns="91425" tIns="91425" rIns="91425" bIns="91425" anchor="t" anchorCtr="0">
            <a:normAutofit fontScale="40000" lnSpcReduction="20000"/>
          </a:bodyPr>
          <a:lstStyle/>
          <a:p>
            <a:pPr marL="0" lvl="0" indent="0" algn="l" rtl="0">
              <a:spcBef>
                <a:spcPts val="1400"/>
              </a:spcBef>
              <a:spcAft>
                <a:spcPts val="0"/>
              </a:spcAft>
              <a:buNone/>
            </a:pPr>
            <a:r>
              <a:rPr lang="en-GB" sz="2262" b="1">
                <a:solidFill>
                  <a:srgbClr val="000000"/>
                </a:solidFill>
                <a:highlight>
                  <a:srgbClr val="FFFFFF"/>
                </a:highlight>
                <a:latin typeface="Verdana"/>
                <a:ea typeface="Verdana"/>
                <a:cs typeface="Verdana"/>
                <a:sym typeface="Verdana"/>
              </a:rPr>
              <a:t> </a:t>
            </a:r>
            <a:r>
              <a:rPr lang="en-GB" sz="3659" b="1">
                <a:solidFill>
                  <a:srgbClr val="000000"/>
                </a:solidFill>
                <a:highlight>
                  <a:srgbClr val="FFFFFF"/>
                </a:highlight>
                <a:latin typeface="Verdana"/>
                <a:ea typeface="Verdana"/>
                <a:cs typeface="Verdana"/>
                <a:sym typeface="Verdana"/>
              </a:rPr>
              <a:t>      </a:t>
            </a:r>
            <a:r>
              <a:rPr lang="en-GB" sz="6429" b="1">
                <a:solidFill>
                  <a:srgbClr val="000000"/>
                </a:solidFill>
                <a:highlight>
                  <a:srgbClr val="FFFFFF"/>
                </a:highlight>
                <a:latin typeface="Verdana"/>
                <a:ea typeface="Verdana"/>
                <a:cs typeface="Verdana"/>
                <a:sym typeface="Verdana"/>
              </a:rPr>
              <a:t>  Heading</a:t>
            </a:r>
            <a:endParaRPr sz="6429" b="1">
              <a:solidFill>
                <a:srgbClr val="000000"/>
              </a:solidFill>
              <a:highlight>
                <a:srgbClr val="FFFFFF"/>
              </a:highlight>
              <a:latin typeface="Verdana"/>
              <a:ea typeface="Verdana"/>
              <a:cs typeface="Verdana"/>
              <a:sym typeface="Verdana"/>
            </a:endParaRPr>
          </a:p>
          <a:p>
            <a:pPr marL="457200" lvl="0" indent="-320774" algn="l" rtl="0">
              <a:spcBef>
                <a:spcPts val="1400"/>
              </a:spcBef>
              <a:spcAft>
                <a:spcPts val="0"/>
              </a:spcAft>
              <a:buClr>
                <a:srgbClr val="000000"/>
              </a:buClr>
              <a:buSzPct val="100000"/>
              <a:buFont typeface="Verdana"/>
              <a:buChar char="➢"/>
            </a:pPr>
            <a:r>
              <a:rPr lang="en-GB" sz="4466">
                <a:solidFill>
                  <a:srgbClr val="000000"/>
                </a:solidFill>
                <a:highlight>
                  <a:srgbClr val="FFFFFF"/>
                </a:highlight>
                <a:latin typeface="Verdana"/>
                <a:ea typeface="Verdana"/>
                <a:cs typeface="Verdana"/>
                <a:sym typeface="Verdana"/>
              </a:rPr>
              <a:t>HTML headings are titles or subtitles that you want to display on a webpage.</a:t>
            </a:r>
            <a:endParaRPr sz="4466">
              <a:solidFill>
                <a:srgbClr val="000000"/>
              </a:solidFill>
              <a:highlight>
                <a:srgbClr val="FFFFFF"/>
              </a:highlight>
              <a:latin typeface="Verdana"/>
              <a:ea typeface="Verdana"/>
              <a:cs typeface="Verdana"/>
              <a:sym typeface="Verdana"/>
            </a:endParaRPr>
          </a:p>
          <a:p>
            <a:pPr marL="457200" lvl="0" indent="-320774" algn="l" rtl="0">
              <a:spcBef>
                <a:spcPts val="0"/>
              </a:spcBef>
              <a:spcAft>
                <a:spcPts val="0"/>
              </a:spcAft>
              <a:buClr>
                <a:srgbClr val="000000"/>
              </a:buClr>
              <a:buSzPct val="100000"/>
              <a:buFont typeface="Verdana"/>
              <a:buChar char="➢"/>
            </a:pPr>
            <a:r>
              <a:rPr lang="en-GB" sz="4466">
                <a:solidFill>
                  <a:srgbClr val="000000"/>
                </a:solidFill>
                <a:highlight>
                  <a:srgbClr val="FFFFFF"/>
                </a:highlight>
                <a:latin typeface="Verdana"/>
                <a:ea typeface="Verdana"/>
                <a:cs typeface="Verdana"/>
                <a:sym typeface="Verdana"/>
              </a:rPr>
              <a:t>HTML headings are defined with the </a:t>
            </a:r>
            <a:r>
              <a:rPr lang="en-GB" sz="4466">
                <a:solidFill>
                  <a:srgbClr val="DC143C"/>
                </a:solidFill>
                <a:highlight>
                  <a:srgbClr val="FFFFFF"/>
                </a:highlight>
                <a:latin typeface="Courier New"/>
                <a:ea typeface="Courier New"/>
                <a:cs typeface="Courier New"/>
                <a:sym typeface="Courier New"/>
              </a:rPr>
              <a:t>&lt;h1&gt;</a:t>
            </a:r>
            <a:r>
              <a:rPr lang="en-GB" sz="4466">
                <a:solidFill>
                  <a:srgbClr val="000000"/>
                </a:solidFill>
                <a:highlight>
                  <a:srgbClr val="FFFFFF"/>
                </a:highlight>
                <a:latin typeface="Verdana"/>
                <a:ea typeface="Verdana"/>
                <a:cs typeface="Verdana"/>
                <a:sym typeface="Verdana"/>
              </a:rPr>
              <a:t> to </a:t>
            </a:r>
            <a:r>
              <a:rPr lang="en-GB" sz="4466">
                <a:solidFill>
                  <a:srgbClr val="DC143C"/>
                </a:solidFill>
                <a:highlight>
                  <a:srgbClr val="FFFFFF"/>
                </a:highlight>
                <a:latin typeface="Courier New"/>
                <a:ea typeface="Courier New"/>
                <a:cs typeface="Courier New"/>
                <a:sym typeface="Courier New"/>
              </a:rPr>
              <a:t>&lt;h6&gt;</a:t>
            </a:r>
            <a:r>
              <a:rPr lang="en-GB" sz="4466">
                <a:solidFill>
                  <a:srgbClr val="000000"/>
                </a:solidFill>
                <a:highlight>
                  <a:srgbClr val="FFFFFF"/>
                </a:highlight>
                <a:latin typeface="Verdana"/>
                <a:ea typeface="Verdana"/>
                <a:cs typeface="Verdana"/>
                <a:sym typeface="Verdana"/>
              </a:rPr>
              <a:t> tags.</a:t>
            </a:r>
            <a:endParaRPr sz="4466">
              <a:solidFill>
                <a:srgbClr val="000000"/>
              </a:solidFill>
              <a:highlight>
                <a:srgbClr val="FFFFFF"/>
              </a:highlight>
              <a:latin typeface="Verdana"/>
              <a:ea typeface="Verdana"/>
              <a:cs typeface="Verdana"/>
              <a:sym typeface="Verdana"/>
            </a:endParaRPr>
          </a:p>
          <a:p>
            <a:pPr marL="457200" lvl="0" indent="-320774" algn="l" rtl="0">
              <a:spcBef>
                <a:spcPts val="0"/>
              </a:spcBef>
              <a:spcAft>
                <a:spcPts val="0"/>
              </a:spcAft>
              <a:buClr>
                <a:srgbClr val="000000"/>
              </a:buClr>
              <a:buSzPct val="100000"/>
              <a:buFont typeface="Verdana"/>
              <a:buChar char="➢"/>
            </a:pPr>
            <a:r>
              <a:rPr lang="en-GB" sz="4466">
                <a:solidFill>
                  <a:srgbClr val="DC143C"/>
                </a:solidFill>
                <a:highlight>
                  <a:srgbClr val="FFFFFF"/>
                </a:highlight>
                <a:latin typeface="Courier New"/>
                <a:ea typeface="Courier New"/>
                <a:cs typeface="Courier New"/>
                <a:sym typeface="Courier New"/>
              </a:rPr>
              <a:t>&lt;h1&gt;</a:t>
            </a:r>
            <a:r>
              <a:rPr lang="en-GB" sz="4466">
                <a:solidFill>
                  <a:srgbClr val="000000"/>
                </a:solidFill>
                <a:highlight>
                  <a:srgbClr val="FFFFFF"/>
                </a:highlight>
                <a:latin typeface="Verdana"/>
                <a:ea typeface="Verdana"/>
                <a:cs typeface="Verdana"/>
                <a:sym typeface="Verdana"/>
              </a:rPr>
              <a:t> defines the most important heading. </a:t>
            </a:r>
            <a:r>
              <a:rPr lang="en-GB" sz="4466">
                <a:solidFill>
                  <a:srgbClr val="DC143C"/>
                </a:solidFill>
                <a:highlight>
                  <a:srgbClr val="FFFFFF"/>
                </a:highlight>
                <a:latin typeface="Courier New"/>
                <a:ea typeface="Courier New"/>
                <a:cs typeface="Courier New"/>
                <a:sym typeface="Courier New"/>
              </a:rPr>
              <a:t>&lt;h6&gt;</a:t>
            </a:r>
            <a:r>
              <a:rPr lang="en-GB" sz="4466">
                <a:solidFill>
                  <a:srgbClr val="000000"/>
                </a:solidFill>
                <a:highlight>
                  <a:srgbClr val="FFFFFF"/>
                </a:highlight>
                <a:latin typeface="Verdana"/>
                <a:ea typeface="Verdana"/>
                <a:cs typeface="Verdana"/>
                <a:sym typeface="Verdana"/>
              </a:rPr>
              <a:t> defines the least important heading.</a:t>
            </a:r>
            <a:endParaRPr sz="4466">
              <a:solidFill>
                <a:srgbClr val="000000"/>
              </a:solidFill>
              <a:highlight>
                <a:srgbClr val="FFFFFF"/>
              </a:highlight>
              <a:latin typeface="Verdana"/>
              <a:ea typeface="Verdana"/>
              <a:cs typeface="Verdana"/>
              <a:sym typeface="Verdana"/>
            </a:endParaRPr>
          </a:p>
          <a:p>
            <a:pPr marL="457200" lvl="0" indent="-320774" algn="l" rtl="0">
              <a:spcBef>
                <a:spcPts val="0"/>
              </a:spcBef>
              <a:spcAft>
                <a:spcPts val="0"/>
              </a:spcAft>
              <a:buClr>
                <a:srgbClr val="000000"/>
              </a:buClr>
              <a:buSzPct val="100000"/>
              <a:buFont typeface="Verdana"/>
              <a:buChar char="➢"/>
            </a:pPr>
            <a:r>
              <a:rPr lang="en-GB" sz="4466">
                <a:solidFill>
                  <a:srgbClr val="000000"/>
                </a:solidFill>
                <a:highlight>
                  <a:srgbClr val="FFFFFF"/>
                </a:highlight>
                <a:latin typeface="Verdana"/>
                <a:ea typeface="Verdana"/>
                <a:cs typeface="Verdana"/>
                <a:sym typeface="Verdana"/>
              </a:rPr>
              <a:t>Search engines use the headings to index the structure and content of your web pages.</a:t>
            </a:r>
            <a:endParaRPr sz="4466">
              <a:solidFill>
                <a:srgbClr val="000000"/>
              </a:solidFill>
              <a:highlight>
                <a:srgbClr val="FFFFFF"/>
              </a:highlight>
              <a:latin typeface="Verdana"/>
              <a:ea typeface="Verdana"/>
              <a:cs typeface="Verdana"/>
              <a:sym typeface="Verdana"/>
            </a:endParaRPr>
          </a:p>
          <a:p>
            <a:pPr marL="457200" lvl="0" indent="-320774" algn="l" rtl="0">
              <a:spcBef>
                <a:spcPts val="0"/>
              </a:spcBef>
              <a:spcAft>
                <a:spcPts val="0"/>
              </a:spcAft>
              <a:buClr>
                <a:srgbClr val="000000"/>
              </a:buClr>
              <a:buSzPct val="100000"/>
              <a:buFont typeface="Verdana"/>
              <a:buChar char="➢"/>
            </a:pPr>
            <a:r>
              <a:rPr lang="en-GB" sz="4466">
                <a:solidFill>
                  <a:srgbClr val="000000"/>
                </a:solidFill>
                <a:highlight>
                  <a:srgbClr val="FFFFFF"/>
                </a:highlight>
                <a:latin typeface="Verdana"/>
                <a:ea typeface="Verdana"/>
                <a:cs typeface="Verdana"/>
                <a:sym typeface="Verdana"/>
              </a:rPr>
              <a:t>Users often skim a page by its headings. It is important to use headings to show the document structure.</a:t>
            </a:r>
            <a:endParaRPr sz="4466">
              <a:solidFill>
                <a:srgbClr val="000000"/>
              </a:solidFill>
              <a:highlight>
                <a:srgbClr val="FFFFFF"/>
              </a:highlight>
              <a:latin typeface="Verdana"/>
              <a:ea typeface="Verdana"/>
              <a:cs typeface="Verdana"/>
              <a:sym typeface="Verdana"/>
            </a:endParaRPr>
          </a:p>
          <a:p>
            <a:pPr marL="457200" lvl="0" indent="-320774" algn="l" rtl="0">
              <a:spcBef>
                <a:spcPts val="0"/>
              </a:spcBef>
              <a:spcAft>
                <a:spcPts val="0"/>
              </a:spcAft>
              <a:buClr>
                <a:srgbClr val="000000"/>
              </a:buClr>
              <a:buSzPct val="100000"/>
              <a:buFont typeface="Verdana"/>
              <a:buChar char="➢"/>
            </a:pPr>
            <a:r>
              <a:rPr lang="en-GB" sz="4466">
                <a:solidFill>
                  <a:srgbClr val="DC143C"/>
                </a:solidFill>
                <a:highlight>
                  <a:srgbClr val="FFFFFF"/>
                </a:highlight>
                <a:latin typeface="Courier New"/>
                <a:ea typeface="Courier New"/>
                <a:cs typeface="Courier New"/>
                <a:sym typeface="Courier New"/>
              </a:rPr>
              <a:t>&lt;h1&gt;</a:t>
            </a:r>
            <a:r>
              <a:rPr lang="en-GB" sz="4466">
                <a:solidFill>
                  <a:srgbClr val="000000"/>
                </a:solidFill>
                <a:highlight>
                  <a:srgbClr val="FFFFFF"/>
                </a:highlight>
                <a:latin typeface="Verdana"/>
                <a:ea typeface="Verdana"/>
                <a:cs typeface="Verdana"/>
                <a:sym typeface="Verdana"/>
              </a:rPr>
              <a:t> headings should be used for main headings, followed by </a:t>
            </a:r>
            <a:r>
              <a:rPr lang="en-GB" sz="4466">
                <a:solidFill>
                  <a:srgbClr val="DC143C"/>
                </a:solidFill>
                <a:highlight>
                  <a:srgbClr val="FFFFFF"/>
                </a:highlight>
                <a:latin typeface="Courier New"/>
                <a:ea typeface="Courier New"/>
                <a:cs typeface="Courier New"/>
                <a:sym typeface="Courier New"/>
              </a:rPr>
              <a:t>&lt;h2&gt;</a:t>
            </a:r>
            <a:r>
              <a:rPr lang="en-GB" sz="4466">
                <a:solidFill>
                  <a:srgbClr val="000000"/>
                </a:solidFill>
                <a:highlight>
                  <a:srgbClr val="FFFFFF"/>
                </a:highlight>
                <a:latin typeface="Verdana"/>
                <a:ea typeface="Verdana"/>
                <a:cs typeface="Verdana"/>
                <a:sym typeface="Verdana"/>
              </a:rPr>
              <a:t> headings, then the less important </a:t>
            </a:r>
            <a:r>
              <a:rPr lang="en-GB" sz="4466">
                <a:solidFill>
                  <a:srgbClr val="DC143C"/>
                </a:solidFill>
                <a:highlight>
                  <a:srgbClr val="FFFFFF"/>
                </a:highlight>
                <a:latin typeface="Courier New"/>
                <a:ea typeface="Courier New"/>
                <a:cs typeface="Courier New"/>
                <a:sym typeface="Courier New"/>
              </a:rPr>
              <a:t>&lt;h3&gt;</a:t>
            </a:r>
            <a:r>
              <a:rPr lang="en-GB" sz="4466">
                <a:solidFill>
                  <a:srgbClr val="000000"/>
                </a:solidFill>
                <a:highlight>
                  <a:srgbClr val="FFFFFF"/>
                </a:highlight>
                <a:latin typeface="Verdana"/>
                <a:ea typeface="Verdana"/>
                <a:cs typeface="Verdana"/>
                <a:sym typeface="Verdana"/>
              </a:rPr>
              <a:t>, and so on.</a:t>
            </a:r>
            <a:endParaRPr sz="4466">
              <a:solidFill>
                <a:srgbClr val="000000"/>
              </a:solidFill>
              <a:highlight>
                <a:srgbClr val="FFFFFF"/>
              </a:highlight>
              <a:latin typeface="Verdana"/>
              <a:ea typeface="Verdana"/>
              <a:cs typeface="Verdana"/>
              <a:sym typeface="Verdana"/>
            </a:endParaRPr>
          </a:p>
          <a:p>
            <a:pPr marL="457200" lvl="0" indent="-320774" algn="l" rtl="0">
              <a:spcBef>
                <a:spcPts val="0"/>
              </a:spcBef>
              <a:spcAft>
                <a:spcPts val="0"/>
              </a:spcAft>
              <a:buClr>
                <a:srgbClr val="000000"/>
              </a:buClr>
              <a:buSzPct val="100000"/>
              <a:buFont typeface="Verdana"/>
              <a:buChar char="➢"/>
            </a:pPr>
            <a:r>
              <a:rPr lang="en-GB" sz="4466">
                <a:solidFill>
                  <a:srgbClr val="000000"/>
                </a:solidFill>
                <a:highlight>
                  <a:srgbClr val="FFFFCC"/>
                </a:highlight>
                <a:latin typeface="Verdana"/>
                <a:ea typeface="Verdana"/>
                <a:cs typeface="Verdana"/>
                <a:sym typeface="Verdana"/>
              </a:rPr>
              <a:t>Use HTML headings for headings only. Don't use headings to make text BIG or bold.</a:t>
            </a:r>
            <a:endParaRPr sz="4466">
              <a:solidFill>
                <a:srgbClr val="000000"/>
              </a:solidFill>
              <a:highlight>
                <a:srgbClr val="FFFFCC"/>
              </a:highlight>
              <a:latin typeface="Verdana"/>
              <a:ea typeface="Verdana"/>
              <a:cs typeface="Verdana"/>
              <a:sym typeface="Verdana"/>
            </a:endParaRPr>
          </a:p>
          <a:p>
            <a:pPr marL="457200" lvl="0" indent="0" algn="l" rtl="0">
              <a:spcBef>
                <a:spcPts val="1400"/>
              </a:spcBef>
              <a:spcAft>
                <a:spcPts val="0"/>
              </a:spcAft>
              <a:buNone/>
            </a:pPr>
            <a:endParaRPr sz="1150">
              <a:solidFill>
                <a:srgbClr val="000000"/>
              </a:solidFill>
              <a:highlight>
                <a:srgbClr val="FFFFCC"/>
              </a:highlight>
              <a:latin typeface="Verdana"/>
              <a:ea typeface="Verdana"/>
              <a:cs typeface="Verdana"/>
              <a:sym typeface="Verdana"/>
            </a:endParaRPr>
          </a:p>
          <a:p>
            <a:pPr marL="0" lvl="0" indent="0" algn="l" rtl="0">
              <a:spcBef>
                <a:spcPts val="14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Heading Example</a:t>
            </a:r>
            <a:endParaRPr/>
          </a:p>
        </p:txBody>
      </p:sp>
      <p:sp>
        <p:nvSpPr>
          <p:cNvPr id="113" name="Google Shape;113;p21"/>
          <p:cNvSpPr txBox="1">
            <a:spLocks noGrp="1"/>
          </p:cNvSpPr>
          <p:nvPr>
            <p:ph type="body" idx="1"/>
          </p:nvPr>
        </p:nvSpPr>
        <p:spPr>
          <a:xfrm>
            <a:off x="311700" y="1090675"/>
            <a:ext cx="8520600" cy="3854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440"/>
              <a:buNone/>
            </a:pPr>
            <a:r>
              <a:rPr lang="en-GB" sz="1520">
                <a:latin typeface="Times New Roman"/>
                <a:ea typeface="Times New Roman"/>
                <a:cs typeface="Times New Roman"/>
                <a:sym typeface="Times New Roman"/>
              </a:rPr>
              <a:t>&lt;html&gt;</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&lt;body&gt;</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&lt;h1&gt;Heading no. 1&lt;/h1&gt;  </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&lt;h2&gt;Heading no. 2&lt;/h2&gt;             </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&lt;h3&gt;Heading no. 3&lt;/h3&gt;  </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&lt;h4&gt;Heading no. 4&lt;/h4&gt;  </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&lt;h5&gt;Heading no. 5&lt;/h5&gt;  </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&lt;h6&gt;Heading no. 6&lt;/h6&gt;  </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&lt;/body&gt;</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r>
              <a:rPr lang="en-GB" sz="1520">
                <a:latin typeface="Times New Roman"/>
                <a:ea typeface="Times New Roman"/>
                <a:cs typeface="Times New Roman"/>
                <a:sym typeface="Times New Roman"/>
              </a:rPr>
              <a:t>&lt;/html&gt;</a:t>
            </a:r>
            <a:endParaRPr sz="1520">
              <a:latin typeface="Times New Roman"/>
              <a:ea typeface="Times New Roman"/>
              <a:cs typeface="Times New Roman"/>
              <a:sym typeface="Times New Roman"/>
            </a:endParaRPr>
          </a:p>
          <a:p>
            <a:pPr marL="0" lvl="0" indent="0" algn="l" rtl="0">
              <a:lnSpc>
                <a:spcPct val="105000"/>
              </a:lnSpc>
              <a:spcBef>
                <a:spcPts val="1200"/>
              </a:spcBef>
              <a:spcAft>
                <a:spcPts val="0"/>
              </a:spcAft>
              <a:buSzPts val="440"/>
              <a:buNone/>
            </a:pPr>
            <a:endParaRPr sz="1320">
              <a:latin typeface="Times New Roman"/>
              <a:ea typeface="Times New Roman"/>
              <a:cs typeface="Times New Roman"/>
              <a:sym typeface="Times New Roman"/>
            </a:endParaRPr>
          </a:p>
          <a:p>
            <a:pPr marL="0" lvl="0" indent="0" algn="l" rtl="0">
              <a:lnSpc>
                <a:spcPct val="105000"/>
              </a:lnSpc>
              <a:spcBef>
                <a:spcPts val="1200"/>
              </a:spcBef>
              <a:spcAft>
                <a:spcPts val="1200"/>
              </a:spcAft>
              <a:buSzPts val="440"/>
              <a:buNone/>
            </a:pPr>
            <a:endParaRPr sz="720"/>
          </a:p>
        </p:txBody>
      </p:sp>
      <p:sp>
        <p:nvSpPr>
          <p:cNvPr id="114" name="Google Shape;114;p21"/>
          <p:cNvSpPr txBox="1"/>
          <p:nvPr/>
        </p:nvSpPr>
        <p:spPr>
          <a:xfrm>
            <a:off x="4482600" y="1124725"/>
            <a:ext cx="4008600" cy="4300200"/>
          </a:xfrm>
          <a:prstGeom prst="rect">
            <a:avLst/>
          </a:prstGeom>
          <a:noFill/>
          <a:ln>
            <a:noFill/>
          </a:ln>
        </p:spPr>
        <p:txBody>
          <a:bodyPr spcFirstLastPara="1" wrap="square" lIns="91425" tIns="91425" rIns="91425" bIns="91425" anchor="t" anchorCtr="0">
            <a:spAutoFit/>
          </a:bodyPr>
          <a:lstStyle/>
          <a:p>
            <a:pPr marL="0" lvl="0" indent="0" algn="just" rtl="0">
              <a:lnSpc>
                <a:spcPct val="130000"/>
              </a:lnSpc>
              <a:spcBef>
                <a:spcPts val="2400"/>
              </a:spcBef>
              <a:spcAft>
                <a:spcPts val="0"/>
              </a:spcAft>
              <a:buNone/>
            </a:pPr>
            <a:r>
              <a:rPr lang="en-GB" sz="3400" b="1">
                <a:solidFill>
                  <a:srgbClr val="F9F9F9"/>
                </a:solidFill>
                <a:highlight>
                  <a:schemeClr val="accent1"/>
                </a:highlight>
                <a:latin typeface="Roboto"/>
                <a:ea typeface="Roboto"/>
                <a:cs typeface="Roboto"/>
                <a:sym typeface="Roboto"/>
              </a:rPr>
              <a:t>Heading no. 1</a:t>
            </a:r>
            <a:endParaRPr sz="3400" b="1">
              <a:solidFill>
                <a:srgbClr val="F9F9F9"/>
              </a:solidFill>
              <a:highlight>
                <a:schemeClr val="accent1"/>
              </a:highlight>
              <a:latin typeface="Roboto"/>
              <a:ea typeface="Roboto"/>
              <a:cs typeface="Roboto"/>
              <a:sym typeface="Roboto"/>
            </a:endParaRPr>
          </a:p>
          <a:p>
            <a:pPr marL="0" lvl="0" indent="0" algn="just" rtl="0">
              <a:lnSpc>
                <a:spcPct val="130000"/>
              </a:lnSpc>
              <a:spcBef>
                <a:spcPts val="1800"/>
              </a:spcBef>
              <a:spcAft>
                <a:spcPts val="0"/>
              </a:spcAft>
              <a:buNone/>
            </a:pPr>
            <a:r>
              <a:rPr lang="en-GB" sz="2800" b="1">
                <a:solidFill>
                  <a:srgbClr val="F9F9F9"/>
                </a:solidFill>
                <a:highlight>
                  <a:schemeClr val="accent1"/>
                </a:highlight>
                <a:latin typeface="Roboto"/>
                <a:ea typeface="Roboto"/>
                <a:cs typeface="Roboto"/>
                <a:sym typeface="Roboto"/>
              </a:rPr>
              <a:t>Heading no. 2</a:t>
            </a:r>
            <a:endParaRPr sz="2800" b="1">
              <a:solidFill>
                <a:srgbClr val="F9F9F9"/>
              </a:solidFill>
              <a:highlight>
                <a:schemeClr val="accent1"/>
              </a:highlight>
              <a:latin typeface="Roboto"/>
              <a:ea typeface="Roboto"/>
              <a:cs typeface="Roboto"/>
              <a:sym typeface="Roboto"/>
            </a:endParaRPr>
          </a:p>
          <a:p>
            <a:pPr marL="0" lvl="0" indent="0" algn="just" rtl="0">
              <a:lnSpc>
                <a:spcPct val="130000"/>
              </a:lnSpc>
              <a:spcBef>
                <a:spcPts val="1400"/>
              </a:spcBef>
              <a:spcAft>
                <a:spcPts val="0"/>
              </a:spcAft>
              <a:buNone/>
            </a:pPr>
            <a:r>
              <a:rPr lang="en-GB" sz="2400" b="1">
                <a:solidFill>
                  <a:srgbClr val="F9F9F9"/>
                </a:solidFill>
                <a:highlight>
                  <a:schemeClr val="accent1"/>
                </a:highlight>
                <a:latin typeface="Roboto"/>
                <a:ea typeface="Roboto"/>
                <a:cs typeface="Roboto"/>
                <a:sym typeface="Roboto"/>
              </a:rPr>
              <a:t>Heading no. 3</a:t>
            </a:r>
            <a:endParaRPr sz="2400" b="1">
              <a:solidFill>
                <a:srgbClr val="F9F9F9"/>
              </a:solidFill>
              <a:highlight>
                <a:schemeClr val="accent1"/>
              </a:highlight>
              <a:latin typeface="Roboto"/>
              <a:ea typeface="Roboto"/>
              <a:cs typeface="Roboto"/>
              <a:sym typeface="Roboto"/>
            </a:endParaRPr>
          </a:p>
          <a:p>
            <a:pPr marL="0" lvl="0" indent="0" algn="just" rtl="0">
              <a:lnSpc>
                <a:spcPct val="115000"/>
              </a:lnSpc>
              <a:spcBef>
                <a:spcPts val="1200"/>
              </a:spcBef>
              <a:spcAft>
                <a:spcPts val="0"/>
              </a:spcAft>
              <a:buNone/>
            </a:pPr>
            <a:r>
              <a:rPr lang="en-GB" sz="2400" b="1">
                <a:solidFill>
                  <a:srgbClr val="F9F9F9"/>
                </a:solidFill>
                <a:highlight>
                  <a:schemeClr val="accent1"/>
                </a:highlight>
                <a:latin typeface="Roboto"/>
                <a:ea typeface="Roboto"/>
                <a:cs typeface="Roboto"/>
                <a:sym typeface="Roboto"/>
              </a:rPr>
              <a:t>Heading no. 4</a:t>
            </a:r>
            <a:endParaRPr sz="2400" b="1">
              <a:solidFill>
                <a:srgbClr val="F9F9F9"/>
              </a:solidFill>
              <a:highlight>
                <a:schemeClr val="accent1"/>
              </a:highlight>
              <a:latin typeface="Roboto"/>
              <a:ea typeface="Roboto"/>
              <a:cs typeface="Roboto"/>
              <a:sym typeface="Roboto"/>
            </a:endParaRPr>
          </a:p>
          <a:p>
            <a:pPr marL="0" lvl="0" indent="0" algn="just" rtl="0">
              <a:lnSpc>
                <a:spcPct val="115000"/>
              </a:lnSpc>
              <a:spcBef>
                <a:spcPts val="1100"/>
              </a:spcBef>
              <a:spcAft>
                <a:spcPts val="0"/>
              </a:spcAft>
              <a:buNone/>
            </a:pPr>
            <a:r>
              <a:rPr lang="en-GB" sz="2100" b="1">
                <a:solidFill>
                  <a:srgbClr val="F9F9F9"/>
                </a:solidFill>
                <a:highlight>
                  <a:schemeClr val="accent1"/>
                </a:highlight>
                <a:latin typeface="Roboto"/>
                <a:ea typeface="Roboto"/>
                <a:cs typeface="Roboto"/>
                <a:sym typeface="Roboto"/>
              </a:rPr>
              <a:t>Heading no. 5</a:t>
            </a:r>
            <a:endParaRPr sz="2100" b="1">
              <a:solidFill>
                <a:srgbClr val="F9F9F9"/>
              </a:solidFill>
              <a:highlight>
                <a:schemeClr val="accent1"/>
              </a:highlight>
              <a:latin typeface="Roboto"/>
              <a:ea typeface="Roboto"/>
              <a:cs typeface="Roboto"/>
              <a:sym typeface="Roboto"/>
            </a:endParaRPr>
          </a:p>
          <a:p>
            <a:pPr marL="0" lvl="0" indent="0" algn="just" rtl="0">
              <a:lnSpc>
                <a:spcPct val="115000"/>
              </a:lnSpc>
              <a:spcBef>
                <a:spcPts val="1000"/>
              </a:spcBef>
              <a:spcAft>
                <a:spcPts val="0"/>
              </a:spcAft>
              <a:buNone/>
            </a:pPr>
            <a:r>
              <a:rPr lang="en-GB" sz="2000" b="1">
                <a:solidFill>
                  <a:srgbClr val="F9F9F9"/>
                </a:solidFill>
                <a:highlight>
                  <a:schemeClr val="accent1"/>
                </a:highlight>
                <a:latin typeface="Roboto"/>
                <a:ea typeface="Roboto"/>
                <a:cs typeface="Roboto"/>
                <a:sym typeface="Roboto"/>
              </a:rPr>
              <a:t>Heading no. 6</a:t>
            </a:r>
            <a:endParaRPr sz="2000" b="1">
              <a:solidFill>
                <a:srgbClr val="F9F9F9"/>
              </a:solidFill>
              <a:highlight>
                <a:schemeClr val="accent1"/>
              </a:highlight>
              <a:latin typeface="Roboto"/>
              <a:ea typeface="Roboto"/>
              <a:cs typeface="Roboto"/>
              <a:sym typeface="Roboto"/>
            </a:endParaRPr>
          </a:p>
          <a:p>
            <a:pPr marL="0" lvl="0" indent="0" algn="l" rtl="0">
              <a:spcBef>
                <a:spcPts val="200"/>
              </a:spcBef>
              <a:spcAft>
                <a:spcPts val="0"/>
              </a:spcAft>
              <a:buNone/>
            </a:pPr>
            <a:endParaRPr sz="2500" b="1">
              <a:highlight>
                <a:schemeClr val="accent1"/>
              </a:highlight>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2104</Words>
  <PresentationFormat>On-screen Show (16:9)</PresentationFormat>
  <Paragraphs>206</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PT Sans Narrow</vt:lpstr>
      <vt:lpstr>Open Sans</vt:lpstr>
      <vt:lpstr>Times New Roman</vt:lpstr>
      <vt:lpstr>Verdana</vt:lpstr>
      <vt:lpstr>Roboto</vt:lpstr>
      <vt:lpstr>Courier New</vt:lpstr>
      <vt:lpstr>Tropic</vt:lpstr>
      <vt:lpstr>Basic Introduction to HTML</vt:lpstr>
      <vt:lpstr>Topics to be discussed in Week 1</vt:lpstr>
      <vt:lpstr>Introduction to HTML</vt:lpstr>
      <vt:lpstr>Introduction to HTML - Tag,  Elements, Attributes</vt:lpstr>
      <vt:lpstr>Slide 5</vt:lpstr>
      <vt:lpstr>Slide 6</vt:lpstr>
      <vt:lpstr>Platform Used to Execute HTML Code</vt:lpstr>
      <vt:lpstr>HTML Basic Tag : Heading, Paragraph, Hyperlink</vt:lpstr>
      <vt:lpstr>Heading Example</vt:lpstr>
      <vt:lpstr>HTML - Paragraph</vt:lpstr>
      <vt:lpstr>HTML Tag - Hyperlink</vt:lpstr>
      <vt:lpstr>Example - Hyperlink</vt:lpstr>
      <vt:lpstr>Slide 13</vt:lpstr>
      <vt:lpstr>HTML - Image</vt:lpstr>
      <vt:lpstr>Example</vt:lpstr>
      <vt:lpstr>Attributes of HTML img tag </vt:lpstr>
      <vt:lpstr>Attributes of HTML img tag</vt:lpstr>
      <vt:lpstr>Example</vt:lpstr>
      <vt:lpstr>How to get image from another directory/folder? </vt:lpstr>
      <vt:lpstr>Use &lt;img&gt; tag as a link </vt:lpstr>
      <vt:lpstr>Slide 21</vt:lpstr>
      <vt:lpstr>HTML Formatting </vt:lpstr>
      <vt:lpstr>14 HTML formatting tags. Following is the list of HTML formatting text.</vt:lpstr>
      <vt:lpstr>Slide 24</vt:lpstr>
      <vt:lpstr>HTML Quotation and Citation Elements </vt:lpstr>
      <vt:lpstr>output</vt:lpstr>
      <vt:lpstr>HTML &lt;q&gt; for Short Quotations </vt:lpstr>
      <vt:lpstr>output</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Introduction to HTML</dc:title>
  <cp:lastModifiedBy>Sandeep</cp:lastModifiedBy>
  <cp:revision>5</cp:revision>
  <dcterms:modified xsi:type="dcterms:W3CDTF">2021-10-22T10:30:06Z</dcterms:modified>
</cp:coreProperties>
</file>