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Nunito" charset="0"/>
      <p:regular r:id="rId36"/>
      <p:bold r:id="rId37"/>
      <p:italic r:id="rId38"/>
      <p:boldItalic r:id="rId39"/>
    </p:embeddedFont>
    <p:embeddedFont>
      <p:font typeface="Calibri" pitchFamily="34" charset="0"/>
      <p:regular r:id="rId40"/>
      <p:bold r:id="rId41"/>
      <p:italic r:id="rId42"/>
      <p:boldItalic r:id="rId43"/>
    </p:embeddedFont>
    <p:embeddedFont>
      <p:font typeface="Verdana" pitchFamily="34" charset="0"/>
      <p:regular r:id="rId44"/>
      <p:bold r:id="rId45"/>
      <p:italic r:id="rId46"/>
      <p:boldItalic r:id="rId47"/>
    </p:embeddedFont>
    <p:embeddedFont>
      <p:font typeface="Roboto"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33F3B2A-6CD1-4C30-8BE7-5A5D042FA780}">
  <a:tblStyle styleId="{D33F3B2A-6CD1-4C30-8BE7-5A5D042FA7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99b32938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99b32938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99b32938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99b32938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99b32938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99b32938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99b32938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99b32938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99b329387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99b32938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cb4568f5a7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cb4568f5a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b4568f5a7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b4568f5a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cb4568f5a7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cb4568f5a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cb4568f5a7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cb4568f5a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cb4568f5a7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cb4568f5a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4568f5a7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4568f5a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cb4568f5a7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cb4568f5a7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b4568f5a7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b4568f5a7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b4568f5a7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b4568f5a7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b4568f5a7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cb4568f5a7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cb4568f5a7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cb4568f5a7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99b329387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f99b32938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99b329387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99b329387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f99b329387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f99b32938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f99b329387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f99b329387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f99b329387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f99b329387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99b3293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99b3293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f99b329387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f99b329387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99b329387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f99b329387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99b329387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f99b32938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99b329387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f99b329387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99b32938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99b32938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99b32938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99b32938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99b32938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99b32938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99b32938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99b32938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99b32938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99b32938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99b32938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99b32938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699" y="1822825"/>
            <a:ext cx="62964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100" b="1">
                <a:latin typeface="Times New Roman"/>
                <a:ea typeface="Times New Roman"/>
                <a:cs typeface="Times New Roman"/>
                <a:sym typeface="Times New Roman"/>
              </a:rPr>
              <a:t>Introduction to CSS</a:t>
            </a:r>
            <a:endParaRPr sz="5100" b="1">
              <a:latin typeface="Times New Roman"/>
              <a:ea typeface="Times New Roman"/>
              <a:cs typeface="Times New Roman"/>
              <a:sym typeface="Times New Roman"/>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300" b="1">
                <a:latin typeface="Times New Roman"/>
                <a:ea typeface="Times New Roman"/>
                <a:cs typeface="Times New Roman"/>
                <a:sym typeface="Times New Roman"/>
              </a:rPr>
              <a:t>Guided by : Ms. Muskan Kumari</a:t>
            </a:r>
            <a:endParaRPr sz="2300"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286200" y="275475"/>
            <a:ext cx="7505700" cy="616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output</a:t>
            </a:r>
            <a:endParaRPr b="1"/>
          </a:p>
        </p:txBody>
      </p:sp>
      <p:sp>
        <p:nvSpPr>
          <p:cNvPr id="184" name="Google Shape;184;p22"/>
          <p:cNvSpPr txBox="1">
            <a:spLocks noGrp="1"/>
          </p:cNvSpPr>
          <p:nvPr>
            <p:ph type="body" idx="1"/>
          </p:nvPr>
        </p:nvSpPr>
        <p:spPr>
          <a:xfrm>
            <a:off x="360575" y="979125"/>
            <a:ext cx="8426700" cy="3829800"/>
          </a:xfrm>
          <a:prstGeom prst="rect">
            <a:avLst/>
          </a:prstGeom>
        </p:spPr>
        <p:txBody>
          <a:bodyPr spcFirstLastPara="1" wrap="square" lIns="91425" tIns="91425" rIns="91425" bIns="91425" anchor="t" anchorCtr="0">
            <a:normAutofit/>
          </a:bodyPr>
          <a:lstStyle/>
          <a:p>
            <a:pPr marL="0" lvl="0" indent="0" algn="ctr" rtl="0">
              <a:spcBef>
                <a:spcPts val="1800"/>
              </a:spcBef>
              <a:spcAft>
                <a:spcPts val="0"/>
              </a:spcAft>
              <a:buNone/>
            </a:pPr>
            <a:r>
              <a:rPr lang="en-GB" sz="2250" b="1" i="1">
                <a:solidFill>
                  <a:srgbClr val="F08080"/>
                </a:solidFill>
                <a:latin typeface="Arial"/>
                <a:ea typeface="Arial"/>
                <a:cs typeface="Arial"/>
                <a:sym typeface="Arial"/>
              </a:rPr>
              <a:t>Learning HTML with internal CSS</a:t>
            </a:r>
            <a:endParaRPr sz="2250" b="1" i="1">
              <a:solidFill>
                <a:srgbClr val="F08080"/>
              </a:solidFill>
              <a:latin typeface="Arial"/>
              <a:ea typeface="Arial"/>
              <a:cs typeface="Arial"/>
              <a:sym typeface="Arial"/>
            </a:endParaRPr>
          </a:p>
          <a:p>
            <a:pPr marL="0" lvl="0" indent="0" algn="ctr" rtl="0">
              <a:spcBef>
                <a:spcPts val="1500"/>
              </a:spcBef>
              <a:spcAft>
                <a:spcPts val="0"/>
              </a:spcAft>
              <a:buNone/>
            </a:pPr>
            <a:r>
              <a:rPr lang="en-GB" sz="1500">
                <a:solidFill>
                  <a:srgbClr val="0000FF"/>
                </a:solidFill>
                <a:latin typeface="Arial"/>
                <a:ea typeface="Arial"/>
                <a:cs typeface="Arial"/>
                <a:sym typeface="Arial"/>
              </a:rPr>
              <a:t>This is a blue color paragraph</a:t>
            </a:r>
            <a:endParaRPr sz="1500">
              <a:solidFill>
                <a:srgbClr val="0000FF"/>
              </a:solidFill>
              <a:latin typeface="Arial"/>
              <a:ea typeface="Arial"/>
              <a:cs typeface="Arial"/>
              <a:sym typeface="Arial"/>
            </a:endParaRPr>
          </a:p>
          <a:p>
            <a:pPr marL="0" lvl="0" indent="0" algn="ctr" rtl="0">
              <a:spcBef>
                <a:spcPts val="1500"/>
              </a:spcBef>
              <a:spcAft>
                <a:spcPts val="0"/>
              </a:spcAft>
              <a:buNone/>
            </a:pPr>
            <a:r>
              <a:rPr lang="en-GB" sz="1500">
                <a:solidFill>
                  <a:srgbClr val="FF0000"/>
                </a:solidFill>
                <a:latin typeface="Arial"/>
                <a:ea typeface="Arial"/>
                <a:cs typeface="Arial"/>
                <a:sym typeface="Arial"/>
              </a:rPr>
              <a:t>This is a red color paragraph</a:t>
            </a:r>
            <a:endParaRPr sz="1500">
              <a:solidFill>
                <a:srgbClr val="FF0000"/>
              </a:solidFill>
              <a:latin typeface="Arial"/>
              <a:ea typeface="Arial"/>
              <a:cs typeface="Arial"/>
              <a:sym typeface="Arial"/>
            </a:endParaRPr>
          </a:p>
          <a:p>
            <a:pPr marL="0" lvl="0" indent="0" algn="ctr" rtl="0">
              <a:spcBef>
                <a:spcPts val="1500"/>
              </a:spcBef>
              <a:spcAft>
                <a:spcPts val="0"/>
              </a:spcAft>
              <a:buNone/>
            </a:pPr>
            <a:r>
              <a:rPr lang="en-GB" sz="1500">
                <a:solidFill>
                  <a:srgbClr val="008000"/>
                </a:solidFill>
                <a:latin typeface="Arial"/>
                <a:ea typeface="Arial"/>
                <a:cs typeface="Arial"/>
                <a:sym typeface="Arial"/>
              </a:rPr>
              <a:t>This is a green color paragraph</a:t>
            </a:r>
            <a:endParaRPr sz="1500">
              <a:solidFill>
                <a:srgbClr val="008000"/>
              </a:solidFill>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335800" y="362250"/>
            <a:ext cx="7505700" cy="6540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0"/>
              </a:spcAft>
              <a:buNone/>
            </a:pPr>
            <a:r>
              <a:rPr lang="en-GB" sz="2711" b="1">
                <a:solidFill>
                  <a:srgbClr val="610B4B"/>
                </a:solidFill>
                <a:highlight>
                  <a:srgbClr val="FFFFFF"/>
                </a:highlight>
                <a:latin typeface="Times New Roman"/>
                <a:ea typeface="Times New Roman"/>
                <a:cs typeface="Times New Roman"/>
                <a:sym typeface="Times New Roman"/>
              </a:rPr>
              <a:t>External CSS</a:t>
            </a:r>
            <a:endParaRPr sz="2711" b="1">
              <a:solidFill>
                <a:srgbClr val="610B4B"/>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None/>
            </a:pPr>
            <a:endParaRPr/>
          </a:p>
        </p:txBody>
      </p:sp>
      <p:sp>
        <p:nvSpPr>
          <p:cNvPr id="190" name="Google Shape;190;p23"/>
          <p:cNvSpPr txBox="1">
            <a:spLocks noGrp="1"/>
          </p:cNvSpPr>
          <p:nvPr>
            <p:ph type="body" idx="1"/>
          </p:nvPr>
        </p:nvSpPr>
        <p:spPr>
          <a:xfrm>
            <a:off x="335800" y="1140250"/>
            <a:ext cx="8389500" cy="3618900"/>
          </a:xfrm>
          <a:prstGeom prst="rect">
            <a:avLst/>
          </a:prstGeom>
        </p:spPr>
        <p:txBody>
          <a:bodyPr spcFirstLastPara="1" wrap="square" lIns="91425" tIns="91425" rIns="91425" bIns="91425" anchor="t" anchorCtr="0">
            <a:normAutofit fontScale="70000" lnSpcReduction="20000"/>
          </a:bodyPr>
          <a:lstStyle/>
          <a:p>
            <a:pPr marL="457200" lvl="0" indent="-327575" algn="just" rtl="0">
              <a:spcBef>
                <a:spcPts val="1200"/>
              </a:spcBef>
              <a:spcAft>
                <a:spcPts val="0"/>
              </a:spcAft>
              <a:buClr>
                <a:srgbClr val="333333"/>
              </a:buClr>
              <a:buSzPct val="100000"/>
              <a:buFont typeface="Times New Roman"/>
              <a:buChar char="●"/>
            </a:pPr>
            <a:r>
              <a:rPr lang="en-GB" sz="2226">
                <a:solidFill>
                  <a:srgbClr val="333333"/>
                </a:solidFill>
                <a:highlight>
                  <a:srgbClr val="FFFFFF"/>
                </a:highlight>
                <a:latin typeface="Times New Roman"/>
                <a:ea typeface="Times New Roman"/>
                <a:cs typeface="Times New Roman"/>
                <a:sym typeface="Times New Roman"/>
              </a:rPr>
              <a:t>An external CSS contains a separate CSS file which only contains style code using the class name, id name, tag name, etc. We can use this CSS file in any HTML file by including it in HTML file using &lt;link&gt; tag.</a:t>
            </a:r>
            <a:endParaRPr sz="2226">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2226">
                <a:solidFill>
                  <a:srgbClr val="333333"/>
                </a:solidFill>
                <a:highlight>
                  <a:srgbClr val="FFFFFF"/>
                </a:highlight>
                <a:latin typeface="Times New Roman"/>
                <a:ea typeface="Times New Roman"/>
                <a:cs typeface="Times New Roman"/>
                <a:sym typeface="Times New Roman"/>
              </a:rPr>
              <a:t>If we have multiple HTML pages for an application and which use similar CSS, then we can use external CSS.</a:t>
            </a:r>
            <a:endParaRPr sz="2226">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2226">
                <a:solidFill>
                  <a:srgbClr val="333333"/>
                </a:solidFill>
                <a:highlight>
                  <a:srgbClr val="FFFFFF"/>
                </a:highlight>
                <a:latin typeface="Times New Roman"/>
                <a:ea typeface="Times New Roman"/>
                <a:cs typeface="Times New Roman"/>
                <a:sym typeface="Times New Roman"/>
              </a:rPr>
              <a:t>There are two files need to create to apply external CSS</a:t>
            </a:r>
            <a:endParaRPr sz="2226">
              <a:solidFill>
                <a:srgbClr val="333333"/>
              </a:solidFill>
              <a:highlight>
                <a:srgbClr val="FFFFFF"/>
              </a:highlight>
              <a:latin typeface="Times New Roman"/>
              <a:ea typeface="Times New Roman"/>
              <a:cs typeface="Times New Roman"/>
              <a:sym typeface="Times New Roman"/>
            </a:endParaRPr>
          </a:p>
          <a:p>
            <a:pPr marL="457200" marR="25400" lvl="0" indent="-327575" algn="l" rtl="0">
              <a:lnSpc>
                <a:spcPct val="156250"/>
              </a:lnSpc>
              <a:spcBef>
                <a:spcPts val="1500"/>
              </a:spcBef>
              <a:spcAft>
                <a:spcPts val="0"/>
              </a:spcAft>
              <a:buClr>
                <a:srgbClr val="000000"/>
              </a:buClr>
              <a:buSzPct val="100000"/>
              <a:buFont typeface="Times New Roman"/>
              <a:buChar char="●"/>
            </a:pPr>
            <a:r>
              <a:rPr lang="en-GB" sz="2226">
                <a:solidFill>
                  <a:srgbClr val="000000"/>
                </a:solidFill>
                <a:highlight>
                  <a:srgbClr val="FFFFFF"/>
                </a:highlight>
                <a:latin typeface="Times New Roman"/>
                <a:ea typeface="Times New Roman"/>
                <a:cs typeface="Times New Roman"/>
                <a:sym typeface="Times New Roman"/>
              </a:rPr>
              <a:t>First, create the HTML file</a:t>
            </a:r>
            <a:endParaRPr sz="2226">
              <a:solidFill>
                <a:srgbClr val="000000"/>
              </a:solidFill>
              <a:highlight>
                <a:srgbClr val="FFFFFF"/>
              </a:highlight>
              <a:latin typeface="Times New Roman"/>
              <a:ea typeface="Times New Roman"/>
              <a:cs typeface="Times New Roman"/>
              <a:sym typeface="Times New Roman"/>
            </a:endParaRPr>
          </a:p>
          <a:p>
            <a:pPr marL="457200" marR="25400" lvl="0" indent="-327575" algn="l" rtl="0">
              <a:lnSpc>
                <a:spcPct val="156250"/>
              </a:lnSpc>
              <a:spcBef>
                <a:spcPts val="0"/>
              </a:spcBef>
              <a:spcAft>
                <a:spcPts val="0"/>
              </a:spcAft>
              <a:buClr>
                <a:srgbClr val="000000"/>
              </a:buClr>
              <a:buSzPct val="100000"/>
              <a:buFont typeface="Times New Roman"/>
              <a:buChar char="●"/>
            </a:pPr>
            <a:r>
              <a:rPr lang="en-GB" sz="2226">
                <a:solidFill>
                  <a:srgbClr val="000000"/>
                </a:solidFill>
                <a:highlight>
                  <a:srgbClr val="FFFFFF"/>
                </a:highlight>
                <a:latin typeface="Times New Roman"/>
                <a:ea typeface="Times New Roman"/>
                <a:cs typeface="Times New Roman"/>
                <a:sym typeface="Times New Roman"/>
              </a:rPr>
              <a:t>Create a CSS file and save it using the .css extension (This file only will only contain the styling code.)</a:t>
            </a:r>
            <a:endParaRPr sz="2226">
              <a:solidFill>
                <a:srgbClr val="000000"/>
              </a:solidFill>
              <a:highlight>
                <a:srgbClr val="FFFFFF"/>
              </a:highlight>
              <a:latin typeface="Times New Roman"/>
              <a:ea typeface="Times New Roman"/>
              <a:cs typeface="Times New Roman"/>
              <a:sym typeface="Times New Roman"/>
            </a:endParaRPr>
          </a:p>
          <a:p>
            <a:pPr marL="457200" marR="25400" lvl="0" indent="-327575" algn="l" rtl="0">
              <a:lnSpc>
                <a:spcPct val="156250"/>
              </a:lnSpc>
              <a:spcBef>
                <a:spcPts val="0"/>
              </a:spcBef>
              <a:spcAft>
                <a:spcPts val="0"/>
              </a:spcAft>
              <a:buClr>
                <a:srgbClr val="000000"/>
              </a:buClr>
              <a:buSzPct val="100000"/>
              <a:buFont typeface="Times New Roman"/>
              <a:buChar char="●"/>
            </a:pPr>
            <a:r>
              <a:rPr lang="en-GB" sz="2226">
                <a:solidFill>
                  <a:srgbClr val="000000"/>
                </a:solidFill>
                <a:highlight>
                  <a:srgbClr val="FFFFFF"/>
                </a:highlight>
                <a:latin typeface="Times New Roman"/>
                <a:ea typeface="Times New Roman"/>
                <a:cs typeface="Times New Roman"/>
                <a:sym typeface="Times New Roman"/>
              </a:rPr>
              <a:t>Link the CSS file in your HTML file using tag in header section of HTML document.</a:t>
            </a:r>
            <a:endParaRPr sz="2226">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323375" y="225900"/>
            <a:ext cx="7505700" cy="579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Example</a:t>
            </a:r>
            <a:endParaRPr b="1"/>
          </a:p>
        </p:txBody>
      </p:sp>
      <p:sp>
        <p:nvSpPr>
          <p:cNvPr id="196" name="Google Shape;196;p24"/>
          <p:cNvSpPr txBox="1">
            <a:spLocks noGrp="1"/>
          </p:cNvSpPr>
          <p:nvPr>
            <p:ph type="body" idx="1"/>
          </p:nvPr>
        </p:nvSpPr>
        <p:spPr>
          <a:xfrm>
            <a:off x="323375" y="917150"/>
            <a:ext cx="8439300" cy="3829800"/>
          </a:xfrm>
          <a:prstGeom prst="rect">
            <a:avLst/>
          </a:prstGeom>
        </p:spPr>
        <p:txBody>
          <a:bodyPr spcFirstLastPara="1" wrap="square" lIns="91425" tIns="91425" rIns="91425" bIns="91425" anchor="t" anchorCtr="0">
            <a:noAutofit/>
          </a:bodyPr>
          <a:lstStyle/>
          <a:p>
            <a:pPr marL="457200" lvl="0" indent="-323850" algn="l" rtl="0">
              <a:lnSpc>
                <a:spcPct val="156250"/>
              </a:lnSpc>
              <a:spcBef>
                <a:spcPts val="300"/>
              </a:spcBef>
              <a:spcAft>
                <a:spcPts val="0"/>
              </a:spcAft>
              <a:buClr>
                <a:srgbClr val="000000"/>
              </a:buClr>
              <a:buSzPts val="1500"/>
              <a:buFont typeface="Roboto"/>
              <a:buAutoNum type="arabicPeriod"/>
            </a:pPr>
            <a:r>
              <a:rPr lang="en-GB" sz="1500" b="1">
                <a:solidFill>
                  <a:srgbClr val="006699"/>
                </a:solidFill>
                <a:latin typeface="Times New Roman"/>
                <a:ea typeface="Times New Roman"/>
                <a:cs typeface="Times New Roman"/>
                <a:sym typeface="Times New Roman"/>
              </a:rPr>
              <a:t>&lt;html&gt;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b="1">
                <a:solidFill>
                  <a:srgbClr val="006699"/>
                </a:solidFill>
                <a:latin typeface="Times New Roman"/>
                <a:ea typeface="Times New Roman"/>
                <a:cs typeface="Times New Roman"/>
                <a:sym typeface="Times New Roman"/>
              </a:rPr>
              <a:t>&lt;head&gt;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a:solidFill>
                  <a:srgbClr val="000000"/>
                </a:solidFill>
                <a:latin typeface="Times New Roman"/>
                <a:ea typeface="Times New Roman"/>
                <a:cs typeface="Times New Roman"/>
                <a:sym typeface="Times New Roman"/>
              </a:rPr>
              <a:t>    </a:t>
            </a:r>
            <a:r>
              <a:rPr lang="en-GB" sz="1500" b="1">
                <a:solidFill>
                  <a:srgbClr val="006699"/>
                </a:solidFill>
                <a:latin typeface="Times New Roman"/>
                <a:ea typeface="Times New Roman"/>
                <a:cs typeface="Times New Roman"/>
                <a:sym typeface="Times New Roman"/>
              </a:rPr>
              <a:t>&lt;link</a:t>
            </a:r>
            <a:r>
              <a:rPr lang="en-GB" sz="1500">
                <a:solidFill>
                  <a:srgbClr val="000000"/>
                </a:solidFill>
                <a:latin typeface="Times New Roman"/>
                <a:ea typeface="Times New Roman"/>
                <a:cs typeface="Times New Roman"/>
                <a:sym typeface="Times New Roman"/>
              </a:rPr>
              <a:t> </a:t>
            </a:r>
            <a:r>
              <a:rPr lang="en-GB" sz="1500">
                <a:solidFill>
                  <a:srgbClr val="FF0000"/>
                </a:solidFill>
                <a:latin typeface="Times New Roman"/>
                <a:ea typeface="Times New Roman"/>
                <a:cs typeface="Times New Roman"/>
                <a:sym typeface="Times New Roman"/>
              </a:rPr>
              <a:t>rel</a:t>
            </a:r>
            <a:r>
              <a:rPr lang="en-GB" sz="1500">
                <a:solidFill>
                  <a:srgbClr val="000000"/>
                </a:solidFill>
                <a:latin typeface="Times New Roman"/>
                <a:ea typeface="Times New Roman"/>
                <a:cs typeface="Times New Roman"/>
                <a:sym typeface="Times New Roman"/>
              </a:rPr>
              <a:t>=</a:t>
            </a:r>
            <a:r>
              <a:rPr lang="en-GB" sz="1500">
                <a:solidFill>
                  <a:srgbClr val="0000FF"/>
                </a:solidFill>
                <a:latin typeface="Times New Roman"/>
                <a:ea typeface="Times New Roman"/>
                <a:cs typeface="Times New Roman"/>
                <a:sym typeface="Times New Roman"/>
              </a:rPr>
              <a:t>"stylesheet"</a:t>
            </a:r>
            <a:r>
              <a:rPr lang="en-GB" sz="1500">
                <a:solidFill>
                  <a:srgbClr val="000000"/>
                </a:solidFill>
                <a:latin typeface="Times New Roman"/>
                <a:ea typeface="Times New Roman"/>
                <a:cs typeface="Times New Roman"/>
                <a:sym typeface="Times New Roman"/>
              </a:rPr>
              <a:t> </a:t>
            </a:r>
            <a:r>
              <a:rPr lang="en-GB" sz="1500">
                <a:solidFill>
                  <a:srgbClr val="FF0000"/>
                </a:solidFill>
                <a:latin typeface="Times New Roman"/>
                <a:ea typeface="Times New Roman"/>
                <a:cs typeface="Times New Roman"/>
                <a:sym typeface="Times New Roman"/>
              </a:rPr>
              <a:t>type</a:t>
            </a:r>
            <a:r>
              <a:rPr lang="en-GB" sz="1500">
                <a:solidFill>
                  <a:srgbClr val="000000"/>
                </a:solidFill>
                <a:latin typeface="Times New Roman"/>
                <a:ea typeface="Times New Roman"/>
                <a:cs typeface="Times New Roman"/>
                <a:sym typeface="Times New Roman"/>
              </a:rPr>
              <a:t>=</a:t>
            </a:r>
            <a:r>
              <a:rPr lang="en-GB" sz="1500">
                <a:solidFill>
                  <a:srgbClr val="0000FF"/>
                </a:solidFill>
                <a:latin typeface="Times New Roman"/>
                <a:ea typeface="Times New Roman"/>
                <a:cs typeface="Times New Roman"/>
                <a:sym typeface="Times New Roman"/>
              </a:rPr>
              <a:t>"text/css"</a:t>
            </a:r>
            <a:r>
              <a:rPr lang="en-GB" sz="1500">
                <a:solidFill>
                  <a:srgbClr val="000000"/>
                </a:solidFill>
                <a:latin typeface="Times New Roman"/>
                <a:ea typeface="Times New Roman"/>
                <a:cs typeface="Times New Roman"/>
                <a:sym typeface="Times New Roman"/>
              </a:rPr>
              <a:t> </a:t>
            </a:r>
            <a:r>
              <a:rPr lang="en-GB" sz="1500">
                <a:solidFill>
                  <a:srgbClr val="FF0000"/>
                </a:solidFill>
                <a:latin typeface="Times New Roman"/>
                <a:ea typeface="Times New Roman"/>
                <a:cs typeface="Times New Roman"/>
                <a:sym typeface="Times New Roman"/>
              </a:rPr>
              <a:t>href</a:t>
            </a:r>
            <a:r>
              <a:rPr lang="en-GB" sz="1500">
                <a:solidFill>
                  <a:srgbClr val="000000"/>
                </a:solidFill>
                <a:latin typeface="Times New Roman"/>
                <a:ea typeface="Times New Roman"/>
                <a:cs typeface="Times New Roman"/>
                <a:sym typeface="Times New Roman"/>
              </a:rPr>
              <a:t>=</a:t>
            </a:r>
            <a:r>
              <a:rPr lang="en-GB" sz="1500">
                <a:solidFill>
                  <a:srgbClr val="0000FF"/>
                </a:solidFill>
                <a:latin typeface="Times New Roman"/>
                <a:ea typeface="Times New Roman"/>
                <a:cs typeface="Times New Roman"/>
                <a:sym typeface="Times New Roman"/>
              </a:rPr>
              <a:t>"style.css"</a:t>
            </a:r>
            <a:r>
              <a:rPr lang="en-GB" sz="1500" b="1">
                <a:solidFill>
                  <a:srgbClr val="006699"/>
                </a:solidFill>
                <a:latin typeface="Times New Roman"/>
                <a:ea typeface="Times New Roman"/>
                <a:cs typeface="Times New Roman"/>
                <a:sym typeface="Times New Roman"/>
              </a:rPr>
              <a:t>&gt;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a:solidFill>
                  <a:srgbClr val="000000"/>
                </a:solidFill>
                <a:latin typeface="Times New Roman"/>
                <a:ea typeface="Times New Roman"/>
                <a:cs typeface="Times New Roman"/>
                <a:sym typeface="Times New Roman"/>
              </a:rPr>
              <a:t>    </a:t>
            </a:r>
            <a:r>
              <a:rPr lang="en-GB" sz="1500" b="1">
                <a:solidFill>
                  <a:srgbClr val="006699"/>
                </a:solidFill>
                <a:latin typeface="Times New Roman"/>
                <a:ea typeface="Times New Roman"/>
                <a:cs typeface="Times New Roman"/>
                <a:sym typeface="Times New Roman"/>
              </a:rPr>
              <a:t>&lt;/head&gt;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a:solidFill>
                  <a:srgbClr val="000000"/>
                </a:solidFill>
                <a:latin typeface="Times New Roman"/>
                <a:ea typeface="Times New Roman"/>
                <a:cs typeface="Times New Roman"/>
                <a:sym typeface="Times New Roman"/>
              </a:rPr>
              <a:t>  </a:t>
            </a:r>
            <a:r>
              <a:rPr lang="en-GB" sz="1500" b="1">
                <a:solidFill>
                  <a:srgbClr val="006699"/>
                </a:solidFill>
                <a:latin typeface="Times New Roman"/>
                <a:ea typeface="Times New Roman"/>
                <a:cs typeface="Times New Roman"/>
                <a:sym typeface="Times New Roman"/>
              </a:rPr>
              <a:t>&lt;body&gt;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a:solidFill>
                  <a:srgbClr val="000000"/>
                </a:solidFill>
                <a:latin typeface="Times New Roman"/>
                <a:ea typeface="Times New Roman"/>
                <a:cs typeface="Times New Roman"/>
                <a:sym typeface="Times New Roman"/>
              </a:rPr>
              <a:t>   </a:t>
            </a:r>
            <a:r>
              <a:rPr lang="en-GB" sz="1500" b="1">
                <a:solidFill>
                  <a:srgbClr val="006699"/>
                </a:solidFill>
                <a:latin typeface="Times New Roman"/>
                <a:ea typeface="Times New Roman"/>
                <a:cs typeface="Times New Roman"/>
                <a:sym typeface="Times New Roman"/>
              </a:rPr>
              <a:t>&lt;h2&gt;</a:t>
            </a:r>
            <a:r>
              <a:rPr lang="en-GB" sz="1500">
                <a:solidFill>
                  <a:srgbClr val="000000"/>
                </a:solidFill>
                <a:latin typeface="Times New Roman"/>
                <a:ea typeface="Times New Roman"/>
                <a:cs typeface="Times New Roman"/>
                <a:sym typeface="Times New Roman"/>
              </a:rPr>
              <a:t>Learning HTML with External CSS</a:t>
            </a:r>
            <a:r>
              <a:rPr lang="en-GB" sz="1500" b="1">
                <a:solidFill>
                  <a:srgbClr val="006699"/>
                </a:solidFill>
                <a:latin typeface="Times New Roman"/>
                <a:ea typeface="Times New Roman"/>
                <a:cs typeface="Times New Roman"/>
                <a:sym typeface="Times New Roman"/>
              </a:rPr>
              <a:t>&lt;/h2&gt;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a:solidFill>
                  <a:srgbClr val="000000"/>
                </a:solidFill>
                <a:latin typeface="Times New Roman"/>
                <a:ea typeface="Times New Roman"/>
                <a:cs typeface="Times New Roman"/>
                <a:sym typeface="Times New Roman"/>
              </a:rPr>
              <a:t>    </a:t>
            </a:r>
            <a:r>
              <a:rPr lang="en-GB" sz="1500" b="1">
                <a:solidFill>
                  <a:srgbClr val="006699"/>
                </a:solidFill>
                <a:latin typeface="Times New Roman"/>
                <a:ea typeface="Times New Roman"/>
                <a:cs typeface="Times New Roman"/>
                <a:sym typeface="Times New Roman"/>
              </a:rPr>
              <a:t>&lt;p</a:t>
            </a:r>
            <a:r>
              <a:rPr lang="en-GB" sz="1500">
                <a:solidFill>
                  <a:srgbClr val="000000"/>
                </a:solidFill>
                <a:latin typeface="Times New Roman"/>
                <a:ea typeface="Times New Roman"/>
                <a:cs typeface="Times New Roman"/>
                <a:sym typeface="Times New Roman"/>
              </a:rPr>
              <a:t> </a:t>
            </a:r>
            <a:r>
              <a:rPr lang="en-GB" sz="1500">
                <a:solidFill>
                  <a:srgbClr val="FF0000"/>
                </a:solidFill>
                <a:latin typeface="Times New Roman"/>
                <a:ea typeface="Times New Roman"/>
                <a:cs typeface="Times New Roman"/>
                <a:sym typeface="Times New Roman"/>
              </a:rPr>
              <a:t>class</a:t>
            </a:r>
            <a:r>
              <a:rPr lang="en-GB" sz="1500">
                <a:solidFill>
                  <a:srgbClr val="000000"/>
                </a:solidFill>
                <a:latin typeface="Times New Roman"/>
                <a:ea typeface="Times New Roman"/>
                <a:cs typeface="Times New Roman"/>
                <a:sym typeface="Times New Roman"/>
              </a:rPr>
              <a:t>=</a:t>
            </a:r>
            <a:r>
              <a:rPr lang="en-GB" sz="1500">
                <a:solidFill>
                  <a:srgbClr val="0000FF"/>
                </a:solidFill>
                <a:latin typeface="Times New Roman"/>
                <a:ea typeface="Times New Roman"/>
                <a:cs typeface="Times New Roman"/>
                <a:sym typeface="Times New Roman"/>
              </a:rPr>
              <a:t>"blue"</a:t>
            </a:r>
            <a:r>
              <a:rPr lang="en-GB" sz="1500" b="1">
                <a:solidFill>
                  <a:srgbClr val="006699"/>
                </a:solidFill>
                <a:latin typeface="Times New Roman"/>
                <a:ea typeface="Times New Roman"/>
                <a:cs typeface="Times New Roman"/>
                <a:sym typeface="Times New Roman"/>
              </a:rPr>
              <a:t>&gt;</a:t>
            </a:r>
            <a:r>
              <a:rPr lang="en-GB" sz="1500">
                <a:solidFill>
                  <a:srgbClr val="000000"/>
                </a:solidFill>
                <a:latin typeface="Times New Roman"/>
                <a:ea typeface="Times New Roman"/>
                <a:cs typeface="Times New Roman"/>
                <a:sym typeface="Times New Roman"/>
              </a:rPr>
              <a:t>This is a blue color paragraph</a:t>
            </a:r>
            <a:r>
              <a:rPr lang="en-GB" sz="1500" b="1">
                <a:solidFill>
                  <a:srgbClr val="006699"/>
                </a:solidFill>
                <a:latin typeface="Times New Roman"/>
                <a:ea typeface="Times New Roman"/>
                <a:cs typeface="Times New Roman"/>
                <a:sym typeface="Times New Roman"/>
              </a:rPr>
              <a:t>&lt;/p&gt;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a:solidFill>
                  <a:srgbClr val="000000"/>
                </a:solidFill>
                <a:latin typeface="Times New Roman"/>
                <a:ea typeface="Times New Roman"/>
                <a:cs typeface="Times New Roman"/>
                <a:sym typeface="Times New Roman"/>
              </a:rPr>
              <a:t>    </a:t>
            </a:r>
            <a:r>
              <a:rPr lang="en-GB" sz="1500" b="1">
                <a:solidFill>
                  <a:srgbClr val="006699"/>
                </a:solidFill>
                <a:latin typeface="Times New Roman"/>
                <a:ea typeface="Times New Roman"/>
                <a:cs typeface="Times New Roman"/>
                <a:sym typeface="Times New Roman"/>
              </a:rPr>
              <a:t>&lt;p</a:t>
            </a:r>
            <a:r>
              <a:rPr lang="en-GB" sz="1500">
                <a:solidFill>
                  <a:srgbClr val="000000"/>
                </a:solidFill>
                <a:latin typeface="Times New Roman"/>
                <a:ea typeface="Times New Roman"/>
                <a:cs typeface="Times New Roman"/>
                <a:sym typeface="Times New Roman"/>
              </a:rPr>
              <a:t> </a:t>
            </a:r>
            <a:r>
              <a:rPr lang="en-GB" sz="1500">
                <a:solidFill>
                  <a:srgbClr val="FF0000"/>
                </a:solidFill>
                <a:latin typeface="Times New Roman"/>
                <a:ea typeface="Times New Roman"/>
                <a:cs typeface="Times New Roman"/>
                <a:sym typeface="Times New Roman"/>
              </a:rPr>
              <a:t>class</a:t>
            </a:r>
            <a:r>
              <a:rPr lang="en-GB" sz="1500">
                <a:solidFill>
                  <a:srgbClr val="000000"/>
                </a:solidFill>
                <a:latin typeface="Times New Roman"/>
                <a:ea typeface="Times New Roman"/>
                <a:cs typeface="Times New Roman"/>
                <a:sym typeface="Times New Roman"/>
              </a:rPr>
              <a:t>=</a:t>
            </a:r>
            <a:r>
              <a:rPr lang="en-GB" sz="1500">
                <a:solidFill>
                  <a:srgbClr val="0000FF"/>
                </a:solidFill>
                <a:latin typeface="Times New Roman"/>
                <a:ea typeface="Times New Roman"/>
                <a:cs typeface="Times New Roman"/>
                <a:sym typeface="Times New Roman"/>
              </a:rPr>
              <a:t>"red"</a:t>
            </a:r>
            <a:r>
              <a:rPr lang="en-GB" sz="1500" b="1">
                <a:solidFill>
                  <a:srgbClr val="006699"/>
                </a:solidFill>
                <a:latin typeface="Times New Roman"/>
                <a:ea typeface="Times New Roman"/>
                <a:cs typeface="Times New Roman"/>
                <a:sym typeface="Times New Roman"/>
              </a:rPr>
              <a:t>&gt;</a:t>
            </a:r>
            <a:r>
              <a:rPr lang="en-GB" sz="1500">
                <a:solidFill>
                  <a:srgbClr val="000000"/>
                </a:solidFill>
                <a:latin typeface="Times New Roman"/>
                <a:ea typeface="Times New Roman"/>
                <a:cs typeface="Times New Roman"/>
                <a:sym typeface="Times New Roman"/>
              </a:rPr>
              <a:t>This is a red color paragraph</a:t>
            </a:r>
            <a:r>
              <a:rPr lang="en-GB" sz="1500" b="1">
                <a:solidFill>
                  <a:srgbClr val="006699"/>
                </a:solidFill>
                <a:latin typeface="Times New Roman"/>
                <a:ea typeface="Times New Roman"/>
                <a:cs typeface="Times New Roman"/>
                <a:sym typeface="Times New Roman"/>
              </a:rPr>
              <a:t>&lt;/p&gt;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a:solidFill>
                  <a:srgbClr val="000000"/>
                </a:solidFill>
                <a:latin typeface="Times New Roman"/>
                <a:ea typeface="Times New Roman"/>
                <a:cs typeface="Times New Roman"/>
                <a:sym typeface="Times New Roman"/>
              </a:rPr>
              <a:t>    </a:t>
            </a:r>
            <a:r>
              <a:rPr lang="en-GB" sz="1500" b="1">
                <a:solidFill>
                  <a:srgbClr val="006699"/>
                </a:solidFill>
                <a:latin typeface="Times New Roman"/>
                <a:ea typeface="Times New Roman"/>
                <a:cs typeface="Times New Roman"/>
                <a:sym typeface="Times New Roman"/>
              </a:rPr>
              <a:t>&lt;p</a:t>
            </a:r>
            <a:r>
              <a:rPr lang="en-GB" sz="1500">
                <a:solidFill>
                  <a:srgbClr val="000000"/>
                </a:solidFill>
                <a:latin typeface="Times New Roman"/>
                <a:ea typeface="Times New Roman"/>
                <a:cs typeface="Times New Roman"/>
                <a:sym typeface="Times New Roman"/>
              </a:rPr>
              <a:t> </a:t>
            </a:r>
            <a:r>
              <a:rPr lang="en-GB" sz="1500">
                <a:solidFill>
                  <a:srgbClr val="FF0000"/>
                </a:solidFill>
                <a:latin typeface="Times New Roman"/>
                <a:ea typeface="Times New Roman"/>
                <a:cs typeface="Times New Roman"/>
                <a:sym typeface="Times New Roman"/>
              </a:rPr>
              <a:t>class</a:t>
            </a:r>
            <a:r>
              <a:rPr lang="en-GB" sz="1500">
                <a:solidFill>
                  <a:srgbClr val="000000"/>
                </a:solidFill>
                <a:latin typeface="Times New Roman"/>
                <a:ea typeface="Times New Roman"/>
                <a:cs typeface="Times New Roman"/>
                <a:sym typeface="Times New Roman"/>
              </a:rPr>
              <a:t>=</a:t>
            </a:r>
            <a:r>
              <a:rPr lang="en-GB" sz="1500">
                <a:solidFill>
                  <a:srgbClr val="0000FF"/>
                </a:solidFill>
                <a:latin typeface="Times New Roman"/>
                <a:ea typeface="Times New Roman"/>
                <a:cs typeface="Times New Roman"/>
                <a:sym typeface="Times New Roman"/>
              </a:rPr>
              <a:t>"green"</a:t>
            </a:r>
            <a:r>
              <a:rPr lang="en-GB" sz="1500" b="1">
                <a:solidFill>
                  <a:srgbClr val="006699"/>
                </a:solidFill>
                <a:latin typeface="Times New Roman"/>
                <a:ea typeface="Times New Roman"/>
                <a:cs typeface="Times New Roman"/>
                <a:sym typeface="Times New Roman"/>
              </a:rPr>
              <a:t>&gt;</a:t>
            </a:r>
            <a:r>
              <a:rPr lang="en-GB" sz="1500">
                <a:solidFill>
                  <a:srgbClr val="000000"/>
                </a:solidFill>
                <a:latin typeface="Times New Roman"/>
                <a:ea typeface="Times New Roman"/>
                <a:cs typeface="Times New Roman"/>
                <a:sym typeface="Times New Roman"/>
              </a:rPr>
              <a:t>This is a green color paragraph</a:t>
            </a:r>
            <a:r>
              <a:rPr lang="en-GB" sz="1500" b="1">
                <a:solidFill>
                  <a:srgbClr val="006699"/>
                </a:solidFill>
                <a:latin typeface="Times New Roman"/>
                <a:ea typeface="Times New Roman"/>
                <a:cs typeface="Times New Roman"/>
                <a:sym typeface="Times New Roman"/>
              </a:rPr>
              <a:t>&lt;/p&gt;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a:solidFill>
                  <a:srgbClr val="000000"/>
                </a:solidFill>
                <a:latin typeface="Times New Roman"/>
                <a:ea typeface="Times New Roman"/>
                <a:cs typeface="Times New Roman"/>
                <a:sym typeface="Times New Roman"/>
              </a:rPr>
              <a:t>  </a:t>
            </a:r>
            <a:r>
              <a:rPr lang="en-GB" sz="1500" b="1">
                <a:solidFill>
                  <a:srgbClr val="006699"/>
                </a:solidFill>
                <a:latin typeface="Times New Roman"/>
                <a:ea typeface="Times New Roman"/>
                <a:cs typeface="Times New Roman"/>
                <a:sym typeface="Times New Roman"/>
              </a:rPr>
              <a:t>&lt;/body&gt;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457200" lvl="0" indent="-323850" algn="l" rtl="0">
              <a:lnSpc>
                <a:spcPct val="156250"/>
              </a:lnSpc>
              <a:spcBef>
                <a:spcPts val="0"/>
              </a:spcBef>
              <a:spcAft>
                <a:spcPts val="0"/>
              </a:spcAft>
              <a:buClr>
                <a:srgbClr val="000000"/>
              </a:buClr>
              <a:buSzPts val="1500"/>
              <a:buFont typeface="Roboto"/>
              <a:buAutoNum type="arabicPeriod"/>
            </a:pPr>
            <a:r>
              <a:rPr lang="en-GB" sz="1500" b="1">
                <a:solidFill>
                  <a:srgbClr val="006699"/>
                </a:solidFill>
                <a:latin typeface="Times New Roman"/>
                <a:ea typeface="Times New Roman"/>
                <a:cs typeface="Times New Roman"/>
                <a:sym typeface="Times New Roman"/>
              </a:rPr>
              <a:t>&lt;/html&gt;</a:t>
            </a:r>
            <a:r>
              <a:rPr lang="en-GB"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298600" y="287850"/>
            <a:ext cx="7505700" cy="64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Style.css</a:t>
            </a:r>
            <a:endParaRPr b="1"/>
          </a:p>
        </p:txBody>
      </p:sp>
      <p:sp>
        <p:nvSpPr>
          <p:cNvPr id="202" name="Google Shape;202;p25"/>
          <p:cNvSpPr txBox="1">
            <a:spLocks noGrp="1"/>
          </p:cNvSpPr>
          <p:nvPr>
            <p:ph type="body" idx="1"/>
          </p:nvPr>
        </p:nvSpPr>
        <p:spPr>
          <a:xfrm>
            <a:off x="250700" y="852200"/>
            <a:ext cx="8736600" cy="39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body{</a:t>
            </a:r>
            <a:endParaRPr sz="1800">
              <a:solidFill>
                <a:srgbClr val="F9F9F9"/>
              </a:solidFill>
              <a:highlight>
                <a:srgbClr val="1C1D1C"/>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background-color:lavender;</a:t>
            </a:r>
            <a:endParaRPr sz="1800">
              <a:solidFill>
                <a:srgbClr val="F9F9F9"/>
              </a:solidFill>
              <a:highlight>
                <a:srgbClr val="1C1D1C"/>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text-align: center;</a:t>
            </a:r>
            <a:endParaRPr sz="1800">
              <a:solidFill>
                <a:srgbClr val="F9F9F9"/>
              </a:solidFill>
              <a:highlight>
                <a:srgbClr val="1C1D1C"/>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a:t>
            </a:r>
            <a:endParaRPr sz="1800">
              <a:solidFill>
                <a:srgbClr val="F9F9F9"/>
              </a:solidFill>
              <a:highlight>
                <a:srgbClr val="1C1D1C"/>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h2{</a:t>
            </a:r>
            <a:endParaRPr sz="1800">
              <a:solidFill>
                <a:srgbClr val="F9F9F9"/>
              </a:solidFill>
              <a:highlight>
                <a:srgbClr val="1C1D1C"/>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font-style: italic;</a:t>
            </a:r>
            <a:endParaRPr sz="1800">
              <a:solidFill>
                <a:srgbClr val="F9F9F9"/>
              </a:solidFill>
              <a:highlight>
                <a:srgbClr val="1C1D1C"/>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size: 30px;</a:t>
            </a:r>
            <a:endParaRPr sz="1800">
              <a:solidFill>
                <a:srgbClr val="F9F9F9"/>
              </a:solidFill>
              <a:highlight>
                <a:srgbClr val="1C1D1C"/>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color: #f08080;</a:t>
            </a:r>
            <a:endParaRPr sz="1800">
              <a:solidFill>
                <a:srgbClr val="F9F9F9"/>
              </a:solidFill>
              <a:highlight>
                <a:srgbClr val="1C1D1C"/>
              </a:highlight>
              <a:latin typeface="Times New Roman"/>
              <a:ea typeface="Times New Roman"/>
              <a:cs typeface="Times New Roman"/>
              <a:sym typeface="Times New Roman"/>
            </a:endParaRPr>
          </a:p>
          <a:p>
            <a:pPr marL="0" lvl="0" indent="0" algn="l" rtl="0">
              <a:spcBef>
                <a:spcPts val="1200"/>
              </a:spcBef>
              <a:spcAft>
                <a:spcPts val="1200"/>
              </a:spcAft>
              <a:buNone/>
            </a:pPr>
            <a:endParaRPr sz="1400">
              <a:latin typeface="Times New Roman"/>
              <a:ea typeface="Times New Roman"/>
              <a:cs typeface="Times New Roman"/>
              <a:sym typeface="Times New Roman"/>
            </a:endParaRPr>
          </a:p>
        </p:txBody>
      </p:sp>
      <p:sp>
        <p:nvSpPr>
          <p:cNvPr id="203" name="Google Shape;203;p25"/>
          <p:cNvSpPr txBox="1"/>
          <p:nvPr/>
        </p:nvSpPr>
        <p:spPr>
          <a:xfrm>
            <a:off x="5155900" y="1301375"/>
            <a:ext cx="1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4" name="Google Shape;204;p25"/>
          <p:cNvSpPr txBox="1"/>
          <p:nvPr/>
        </p:nvSpPr>
        <p:spPr>
          <a:xfrm>
            <a:off x="3123250" y="929550"/>
            <a:ext cx="2181300" cy="418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a:t>
            </a:r>
            <a:endParaRPr sz="18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p{</a:t>
            </a:r>
            <a:endParaRPr sz="18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font-size: 20px;</a:t>
            </a:r>
            <a:endParaRPr sz="18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.blue{</a:t>
            </a:r>
            <a:endParaRPr sz="18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color: blue;</a:t>
            </a:r>
            <a:endParaRPr sz="18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a:t>
            </a:r>
            <a:endParaRPr sz="18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rgbClr val="F9F9F9"/>
                </a:solidFill>
                <a:highlight>
                  <a:srgbClr val="1C1D1C"/>
                </a:highlight>
                <a:latin typeface="Times New Roman"/>
                <a:ea typeface="Times New Roman"/>
                <a:cs typeface="Times New Roman"/>
                <a:sym typeface="Times New Roman"/>
              </a:rPr>
              <a:t>.red{</a:t>
            </a:r>
            <a:endParaRPr sz="18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a:latin typeface="Calibri"/>
              <a:ea typeface="Calibri"/>
              <a:cs typeface="Calibri"/>
              <a:sym typeface="Calibri"/>
            </a:endParaRPr>
          </a:p>
        </p:txBody>
      </p:sp>
      <p:sp>
        <p:nvSpPr>
          <p:cNvPr id="205" name="Google Shape;205;p25"/>
          <p:cNvSpPr txBox="1"/>
          <p:nvPr/>
        </p:nvSpPr>
        <p:spPr>
          <a:xfrm>
            <a:off x="5304550" y="1065875"/>
            <a:ext cx="2553000" cy="304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600">
                <a:solidFill>
                  <a:srgbClr val="F9F9F9"/>
                </a:solidFill>
                <a:highlight>
                  <a:srgbClr val="1C1D1C"/>
                </a:highlight>
                <a:latin typeface="Times New Roman"/>
                <a:ea typeface="Times New Roman"/>
                <a:cs typeface="Times New Roman"/>
                <a:sym typeface="Times New Roman"/>
              </a:rPr>
              <a:t>color: red;</a:t>
            </a:r>
            <a:endParaRPr sz="26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2600">
                <a:solidFill>
                  <a:srgbClr val="F9F9F9"/>
                </a:solidFill>
                <a:highlight>
                  <a:srgbClr val="1C1D1C"/>
                </a:highlight>
                <a:latin typeface="Times New Roman"/>
                <a:ea typeface="Times New Roman"/>
                <a:cs typeface="Times New Roman"/>
                <a:sym typeface="Times New Roman"/>
              </a:rPr>
              <a:t>}</a:t>
            </a:r>
            <a:endParaRPr sz="26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2600">
                <a:solidFill>
                  <a:srgbClr val="F9F9F9"/>
                </a:solidFill>
                <a:highlight>
                  <a:srgbClr val="1C1D1C"/>
                </a:highlight>
                <a:latin typeface="Times New Roman"/>
                <a:ea typeface="Times New Roman"/>
                <a:cs typeface="Times New Roman"/>
                <a:sym typeface="Times New Roman"/>
              </a:rPr>
              <a:t>.green{</a:t>
            </a:r>
            <a:endParaRPr sz="26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2600">
                <a:solidFill>
                  <a:srgbClr val="F9F9F9"/>
                </a:solidFill>
                <a:highlight>
                  <a:srgbClr val="1C1D1C"/>
                </a:highlight>
                <a:latin typeface="Times New Roman"/>
                <a:ea typeface="Times New Roman"/>
                <a:cs typeface="Times New Roman"/>
                <a:sym typeface="Times New Roman"/>
              </a:rPr>
              <a:t>color: green;</a:t>
            </a:r>
            <a:endParaRPr sz="2600">
              <a:solidFill>
                <a:srgbClr val="F9F9F9"/>
              </a:solidFill>
              <a:highlight>
                <a:srgbClr val="1C1D1C"/>
              </a:highlight>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GB" sz="2600">
                <a:solidFill>
                  <a:srgbClr val="F9F9F9"/>
                </a:solidFill>
                <a:highlight>
                  <a:srgbClr val="1C1D1C"/>
                </a:highlight>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286225" y="436600"/>
            <a:ext cx="7505700" cy="64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Output</a:t>
            </a:r>
            <a:endParaRPr b="1"/>
          </a:p>
        </p:txBody>
      </p:sp>
      <p:sp>
        <p:nvSpPr>
          <p:cNvPr id="211" name="Google Shape;211;p26"/>
          <p:cNvSpPr txBox="1">
            <a:spLocks noGrp="1"/>
          </p:cNvSpPr>
          <p:nvPr>
            <p:ph type="body" idx="1"/>
          </p:nvPr>
        </p:nvSpPr>
        <p:spPr>
          <a:xfrm>
            <a:off x="371825" y="1003900"/>
            <a:ext cx="7953000" cy="3434700"/>
          </a:xfrm>
          <a:prstGeom prst="rect">
            <a:avLst/>
          </a:prstGeom>
        </p:spPr>
        <p:txBody>
          <a:bodyPr spcFirstLastPara="1" wrap="square" lIns="91425" tIns="91425" rIns="91425" bIns="91425" anchor="t" anchorCtr="0">
            <a:normAutofit/>
          </a:bodyPr>
          <a:lstStyle/>
          <a:p>
            <a:pPr marL="0" lvl="0" indent="0" algn="ctr" rtl="0">
              <a:spcBef>
                <a:spcPts val="1800"/>
              </a:spcBef>
              <a:spcAft>
                <a:spcPts val="0"/>
              </a:spcAft>
              <a:buNone/>
            </a:pPr>
            <a:r>
              <a:rPr lang="en-GB" sz="1700" b="1" i="1">
                <a:solidFill>
                  <a:srgbClr val="F08080"/>
                </a:solidFill>
                <a:latin typeface="Arial"/>
                <a:ea typeface="Arial"/>
                <a:cs typeface="Arial"/>
                <a:sym typeface="Arial"/>
              </a:rPr>
              <a:t>Learning HTML with External CSS</a:t>
            </a:r>
            <a:endParaRPr sz="1700" b="1" i="1">
              <a:solidFill>
                <a:srgbClr val="F08080"/>
              </a:solidFill>
              <a:latin typeface="Arial"/>
              <a:ea typeface="Arial"/>
              <a:cs typeface="Arial"/>
              <a:sym typeface="Arial"/>
            </a:endParaRPr>
          </a:p>
          <a:p>
            <a:pPr marL="0" lvl="0" indent="0" algn="ctr" rtl="0">
              <a:spcBef>
                <a:spcPts val="1500"/>
              </a:spcBef>
              <a:spcAft>
                <a:spcPts val="0"/>
              </a:spcAft>
              <a:buNone/>
            </a:pPr>
            <a:r>
              <a:rPr lang="en-GB" sz="1500">
                <a:solidFill>
                  <a:srgbClr val="0000FF"/>
                </a:solidFill>
                <a:latin typeface="Arial"/>
                <a:ea typeface="Arial"/>
                <a:cs typeface="Arial"/>
                <a:sym typeface="Arial"/>
              </a:rPr>
              <a:t>This is a blue color paragraph</a:t>
            </a:r>
            <a:endParaRPr sz="1500">
              <a:solidFill>
                <a:srgbClr val="0000FF"/>
              </a:solidFill>
              <a:latin typeface="Arial"/>
              <a:ea typeface="Arial"/>
              <a:cs typeface="Arial"/>
              <a:sym typeface="Arial"/>
            </a:endParaRPr>
          </a:p>
          <a:p>
            <a:pPr marL="0" lvl="0" indent="0" algn="ctr" rtl="0">
              <a:spcBef>
                <a:spcPts val="1500"/>
              </a:spcBef>
              <a:spcAft>
                <a:spcPts val="0"/>
              </a:spcAft>
              <a:buNone/>
            </a:pPr>
            <a:r>
              <a:rPr lang="en-GB" sz="1500">
                <a:solidFill>
                  <a:srgbClr val="FF0000"/>
                </a:solidFill>
                <a:latin typeface="Arial"/>
                <a:ea typeface="Arial"/>
                <a:cs typeface="Arial"/>
                <a:sym typeface="Arial"/>
              </a:rPr>
              <a:t>This is a red color paragraph</a:t>
            </a:r>
            <a:endParaRPr sz="1500">
              <a:solidFill>
                <a:srgbClr val="FF0000"/>
              </a:solidFill>
              <a:latin typeface="Arial"/>
              <a:ea typeface="Arial"/>
              <a:cs typeface="Arial"/>
              <a:sym typeface="Arial"/>
            </a:endParaRPr>
          </a:p>
          <a:p>
            <a:pPr marL="0" lvl="0" indent="0" algn="ctr" rtl="0">
              <a:spcBef>
                <a:spcPts val="1500"/>
              </a:spcBef>
              <a:spcAft>
                <a:spcPts val="0"/>
              </a:spcAft>
              <a:buNone/>
            </a:pPr>
            <a:r>
              <a:rPr lang="en-GB" sz="1500">
                <a:solidFill>
                  <a:srgbClr val="008000"/>
                </a:solidFill>
                <a:latin typeface="Arial"/>
                <a:ea typeface="Arial"/>
                <a:cs typeface="Arial"/>
                <a:sym typeface="Arial"/>
              </a:rPr>
              <a:t>This is a green color paragraph</a:t>
            </a:r>
            <a:endParaRPr sz="1500">
              <a:solidFill>
                <a:srgbClr val="008000"/>
              </a:solidFill>
              <a:latin typeface="Arial"/>
              <a:ea typeface="Arial"/>
              <a:cs typeface="Arial"/>
              <a:sym typeface="Arial"/>
            </a:endParaRPr>
          </a:p>
          <a:p>
            <a:pPr marL="0" lvl="0" indent="0" algn="l" rtl="0">
              <a:spcBef>
                <a:spcPts val="15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819150" y="845600"/>
            <a:ext cx="7505700" cy="517800"/>
          </a:xfrm>
          <a:prstGeom prst="rect">
            <a:avLst/>
          </a:prstGeom>
        </p:spPr>
        <p:txBody>
          <a:bodyPr spcFirstLastPara="1" wrap="square" lIns="91425" tIns="91425" rIns="91425" bIns="91425" anchor="t" anchorCtr="0">
            <a:noAutofit/>
          </a:bodyPr>
          <a:lstStyle/>
          <a:p>
            <a:pPr marL="0" lvl="0" indent="0" algn="just" rtl="0">
              <a:lnSpc>
                <a:spcPct val="130000"/>
              </a:lnSpc>
              <a:spcBef>
                <a:spcPts val="1800"/>
              </a:spcBef>
              <a:spcAft>
                <a:spcPts val="0"/>
              </a:spcAft>
              <a:buSzPts val="990"/>
              <a:buNone/>
            </a:pPr>
            <a:r>
              <a:rPr lang="en-GB" sz="1810" b="1">
                <a:solidFill>
                  <a:srgbClr val="610B38"/>
                </a:solidFill>
                <a:highlight>
                  <a:srgbClr val="FFFFFF"/>
                </a:highlight>
                <a:latin typeface="Times New Roman"/>
                <a:ea typeface="Times New Roman"/>
                <a:cs typeface="Times New Roman"/>
                <a:sym typeface="Times New Roman"/>
              </a:rPr>
              <a:t>CSS Example with CSS Editor</a:t>
            </a:r>
            <a:endParaRPr sz="1810" b="1">
              <a:solidFill>
                <a:srgbClr val="610B38"/>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SzPts val="990"/>
              <a:buNone/>
            </a:pPr>
            <a:endParaRPr sz="2700"/>
          </a:p>
        </p:txBody>
      </p:sp>
      <p:sp>
        <p:nvSpPr>
          <p:cNvPr id="217" name="Google Shape;217;p27"/>
          <p:cNvSpPr txBox="1">
            <a:spLocks noGrp="1"/>
          </p:cNvSpPr>
          <p:nvPr>
            <p:ph type="body" idx="1"/>
          </p:nvPr>
        </p:nvSpPr>
        <p:spPr>
          <a:xfrm>
            <a:off x="371825" y="1085150"/>
            <a:ext cx="7953000" cy="3125100"/>
          </a:xfrm>
          <a:prstGeom prst="rect">
            <a:avLst/>
          </a:prstGeom>
        </p:spPr>
        <p:txBody>
          <a:bodyPr spcFirstLastPara="1" wrap="square" lIns="91425" tIns="91425" rIns="91425" bIns="91425" anchor="t" anchorCtr="0">
            <a:noAutofit/>
          </a:bodyPr>
          <a:lstStyle/>
          <a:p>
            <a:pPr marL="457200" lvl="0" indent="-371475" algn="l" rtl="0">
              <a:lnSpc>
                <a:spcPct val="136250"/>
              </a:lnSpc>
              <a:spcBef>
                <a:spcPts val="300"/>
              </a:spcBef>
              <a:spcAft>
                <a:spcPts val="0"/>
              </a:spcAft>
              <a:buClr>
                <a:srgbClr val="000000"/>
              </a:buClr>
              <a:buSzPts val="2250"/>
              <a:buFont typeface="Roboto"/>
              <a:buAutoNum type="arabicPeriod"/>
            </a:pPr>
            <a:r>
              <a:rPr lang="en-GB" sz="2250" b="1">
                <a:solidFill>
                  <a:srgbClr val="006699"/>
                </a:solidFill>
                <a:latin typeface="Times New Roman"/>
                <a:ea typeface="Times New Roman"/>
                <a:cs typeface="Times New Roman"/>
                <a:sym typeface="Times New Roman"/>
              </a:rPr>
              <a:t>&lt;html&gt;</a:t>
            </a:r>
            <a:r>
              <a:rPr lang="en-GB" sz="2250">
                <a:solidFill>
                  <a:srgbClr val="000000"/>
                </a:solidFill>
                <a:latin typeface="Times New Roman"/>
                <a:ea typeface="Times New Roman"/>
                <a:cs typeface="Times New Roman"/>
                <a:sym typeface="Times New Roman"/>
              </a:rPr>
              <a:t>  </a:t>
            </a:r>
            <a:r>
              <a:rPr lang="en-GB" sz="2250" b="1">
                <a:solidFill>
                  <a:srgbClr val="006699"/>
                </a:solidFill>
                <a:latin typeface="Times New Roman"/>
                <a:ea typeface="Times New Roman"/>
                <a:cs typeface="Times New Roman"/>
                <a:sym typeface="Times New Roman"/>
              </a:rPr>
              <a:t>&lt;head&gt;</a:t>
            </a:r>
            <a:r>
              <a:rPr lang="en-GB" sz="2250">
                <a:solidFill>
                  <a:srgbClr val="000000"/>
                </a:solidFill>
                <a:latin typeface="Times New Roman"/>
                <a:ea typeface="Times New Roman"/>
                <a:cs typeface="Times New Roman"/>
                <a:sym typeface="Times New Roman"/>
              </a:rPr>
              <a:t>                                  </a:t>
            </a:r>
            <a:endParaRPr sz="2250">
              <a:solidFill>
                <a:srgbClr val="000000"/>
              </a:solidFill>
              <a:latin typeface="Times New Roman"/>
              <a:ea typeface="Times New Roman"/>
              <a:cs typeface="Times New Roman"/>
              <a:sym typeface="Times New Roman"/>
            </a:endParaRPr>
          </a:p>
          <a:p>
            <a:pPr marL="457200" lvl="0" indent="-371475" algn="l" rtl="0">
              <a:lnSpc>
                <a:spcPct val="136250"/>
              </a:lnSpc>
              <a:spcBef>
                <a:spcPts val="0"/>
              </a:spcBef>
              <a:spcAft>
                <a:spcPts val="0"/>
              </a:spcAft>
              <a:buClr>
                <a:srgbClr val="000000"/>
              </a:buClr>
              <a:buSzPts val="2250"/>
              <a:buFont typeface="Roboto"/>
              <a:buAutoNum type="arabicPeriod"/>
            </a:pPr>
            <a:r>
              <a:rPr lang="en-GB" sz="2250" b="1">
                <a:solidFill>
                  <a:srgbClr val="006699"/>
                </a:solidFill>
                <a:latin typeface="Times New Roman"/>
                <a:ea typeface="Times New Roman"/>
                <a:cs typeface="Times New Roman"/>
                <a:sym typeface="Times New Roman"/>
              </a:rPr>
              <a:t>&lt;style&gt;</a:t>
            </a:r>
            <a:r>
              <a:rPr lang="en-GB" sz="2250">
                <a:solidFill>
                  <a:srgbClr val="000000"/>
                </a:solidFill>
                <a:latin typeface="Times New Roman"/>
                <a:ea typeface="Times New Roman"/>
                <a:cs typeface="Times New Roman"/>
                <a:sym typeface="Times New Roman"/>
              </a:rPr>
              <a:t>  </a:t>
            </a:r>
            <a:endParaRPr sz="2250">
              <a:solidFill>
                <a:srgbClr val="000000"/>
              </a:solidFill>
              <a:latin typeface="Times New Roman"/>
              <a:ea typeface="Times New Roman"/>
              <a:cs typeface="Times New Roman"/>
              <a:sym typeface="Times New Roman"/>
            </a:endParaRPr>
          </a:p>
          <a:p>
            <a:pPr marL="457200" lvl="0" indent="-371475" algn="l" rtl="0">
              <a:lnSpc>
                <a:spcPct val="136250"/>
              </a:lnSpc>
              <a:spcBef>
                <a:spcPts val="0"/>
              </a:spcBef>
              <a:spcAft>
                <a:spcPts val="0"/>
              </a:spcAft>
              <a:buClr>
                <a:srgbClr val="000000"/>
              </a:buClr>
              <a:buSzPts val="2250"/>
              <a:buFont typeface="Times New Roman"/>
              <a:buAutoNum type="arabicPeriod"/>
            </a:pPr>
            <a:r>
              <a:rPr lang="en-GB" sz="2250">
                <a:solidFill>
                  <a:srgbClr val="000000"/>
                </a:solidFill>
                <a:latin typeface="Times New Roman"/>
                <a:ea typeface="Times New Roman"/>
                <a:cs typeface="Times New Roman"/>
                <a:sym typeface="Times New Roman"/>
              </a:rPr>
              <a:t>h1{  </a:t>
            </a:r>
            <a:endParaRPr sz="2250">
              <a:solidFill>
                <a:srgbClr val="000000"/>
              </a:solidFill>
              <a:latin typeface="Times New Roman"/>
              <a:ea typeface="Times New Roman"/>
              <a:cs typeface="Times New Roman"/>
              <a:sym typeface="Times New Roman"/>
            </a:endParaRPr>
          </a:p>
          <a:p>
            <a:pPr marL="457200" lvl="0" indent="-371475" algn="l" rtl="0">
              <a:lnSpc>
                <a:spcPct val="136250"/>
              </a:lnSpc>
              <a:spcBef>
                <a:spcPts val="0"/>
              </a:spcBef>
              <a:spcAft>
                <a:spcPts val="0"/>
              </a:spcAft>
              <a:buClr>
                <a:srgbClr val="000000"/>
              </a:buClr>
              <a:buSzPts val="2250"/>
              <a:buFont typeface="Times New Roman"/>
              <a:buAutoNum type="arabicPeriod"/>
            </a:pPr>
            <a:r>
              <a:rPr lang="en-GB" sz="2250">
                <a:solidFill>
                  <a:srgbClr val="000000"/>
                </a:solidFill>
                <a:latin typeface="Times New Roman"/>
                <a:ea typeface="Times New Roman"/>
                <a:cs typeface="Times New Roman"/>
                <a:sym typeface="Times New Roman"/>
              </a:rPr>
              <a:t>color:white;  </a:t>
            </a:r>
            <a:endParaRPr sz="2250">
              <a:solidFill>
                <a:srgbClr val="000000"/>
              </a:solidFill>
              <a:latin typeface="Times New Roman"/>
              <a:ea typeface="Times New Roman"/>
              <a:cs typeface="Times New Roman"/>
              <a:sym typeface="Times New Roman"/>
            </a:endParaRPr>
          </a:p>
          <a:p>
            <a:pPr marL="457200" lvl="0" indent="-371475" algn="l" rtl="0">
              <a:lnSpc>
                <a:spcPct val="136250"/>
              </a:lnSpc>
              <a:spcBef>
                <a:spcPts val="0"/>
              </a:spcBef>
              <a:spcAft>
                <a:spcPts val="0"/>
              </a:spcAft>
              <a:buClr>
                <a:srgbClr val="000000"/>
              </a:buClr>
              <a:buSzPts val="2250"/>
              <a:buFont typeface="Times New Roman"/>
              <a:buAutoNum type="arabicPeriod"/>
            </a:pPr>
            <a:r>
              <a:rPr lang="en-GB" sz="2250">
                <a:solidFill>
                  <a:srgbClr val="000000"/>
                </a:solidFill>
                <a:latin typeface="Times New Roman"/>
                <a:ea typeface="Times New Roman"/>
                <a:cs typeface="Times New Roman"/>
                <a:sym typeface="Times New Roman"/>
              </a:rPr>
              <a:t>background-color:red;  </a:t>
            </a:r>
            <a:endParaRPr sz="2250">
              <a:solidFill>
                <a:srgbClr val="000000"/>
              </a:solidFill>
              <a:latin typeface="Times New Roman"/>
              <a:ea typeface="Times New Roman"/>
              <a:cs typeface="Times New Roman"/>
              <a:sym typeface="Times New Roman"/>
            </a:endParaRPr>
          </a:p>
          <a:p>
            <a:pPr marL="457200" lvl="0" indent="-371475" algn="l" rtl="0">
              <a:lnSpc>
                <a:spcPct val="136250"/>
              </a:lnSpc>
              <a:spcBef>
                <a:spcPts val="0"/>
              </a:spcBef>
              <a:spcAft>
                <a:spcPts val="0"/>
              </a:spcAft>
              <a:buClr>
                <a:srgbClr val="000000"/>
              </a:buClr>
              <a:buSzPts val="2250"/>
              <a:buFont typeface="Times New Roman"/>
              <a:buAutoNum type="arabicPeriod"/>
            </a:pPr>
            <a:r>
              <a:rPr lang="en-GB" sz="2250">
                <a:solidFill>
                  <a:srgbClr val="000000"/>
                </a:solidFill>
                <a:latin typeface="Times New Roman"/>
                <a:ea typeface="Times New Roman"/>
                <a:cs typeface="Times New Roman"/>
                <a:sym typeface="Times New Roman"/>
              </a:rPr>
              <a:t>padding:5px;  </a:t>
            </a:r>
            <a:endParaRPr sz="2250">
              <a:solidFill>
                <a:srgbClr val="000000"/>
              </a:solidFill>
              <a:latin typeface="Times New Roman"/>
              <a:ea typeface="Times New Roman"/>
              <a:cs typeface="Times New Roman"/>
              <a:sym typeface="Times New Roman"/>
            </a:endParaRPr>
          </a:p>
          <a:p>
            <a:pPr marL="457200" lvl="0" indent="-371475" algn="l" rtl="0">
              <a:lnSpc>
                <a:spcPct val="136250"/>
              </a:lnSpc>
              <a:spcBef>
                <a:spcPts val="0"/>
              </a:spcBef>
              <a:spcAft>
                <a:spcPts val="0"/>
              </a:spcAft>
              <a:buClr>
                <a:srgbClr val="000000"/>
              </a:buClr>
              <a:buSzPts val="2250"/>
              <a:buFont typeface="Times New Roman"/>
              <a:buAutoNum type="arabicPeriod"/>
            </a:pPr>
            <a:r>
              <a:rPr lang="en-GB" sz="2250">
                <a:solidFill>
                  <a:srgbClr val="000000"/>
                </a:solidFill>
                <a:latin typeface="Times New Roman"/>
                <a:ea typeface="Times New Roman"/>
                <a:cs typeface="Times New Roman"/>
                <a:sym typeface="Times New Roman"/>
              </a:rPr>
              <a:t>}  </a:t>
            </a:r>
            <a:endParaRPr sz="2250">
              <a:solidFill>
                <a:srgbClr val="000000"/>
              </a:solidFill>
              <a:latin typeface="Times New Roman"/>
              <a:ea typeface="Times New Roman"/>
              <a:cs typeface="Times New Roman"/>
              <a:sym typeface="Times New Roman"/>
            </a:endParaRPr>
          </a:p>
          <a:p>
            <a:pPr marL="457200" lvl="0" indent="0" algn="l" rtl="0">
              <a:lnSpc>
                <a:spcPct val="136250"/>
              </a:lnSpc>
              <a:spcBef>
                <a:spcPts val="300"/>
              </a:spcBef>
              <a:spcAft>
                <a:spcPts val="0"/>
              </a:spcAft>
              <a:buNone/>
            </a:pPr>
            <a:r>
              <a:rPr lang="en-GB" sz="2250">
                <a:solidFill>
                  <a:srgbClr val="000000"/>
                </a:solidFill>
                <a:latin typeface="Times New Roman"/>
                <a:ea typeface="Times New Roman"/>
                <a:cs typeface="Times New Roman"/>
                <a:sym typeface="Times New Roman"/>
              </a:rPr>
              <a:t> </a:t>
            </a:r>
            <a:endParaRPr sz="225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1200"/>
              </a:spcAft>
              <a:buSzPts val="688"/>
              <a:buNone/>
            </a:pPr>
            <a:endParaRPr sz="812"/>
          </a:p>
        </p:txBody>
      </p:sp>
      <p:sp>
        <p:nvSpPr>
          <p:cNvPr id="218" name="Google Shape;218;p27"/>
          <p:cNvSpPr txBox="1"/>
          <p:nvPr/>
        </p:nvSpPr>
        <p:spPr>
          <a:xfrm>
            <a:off x="5278450" y="347000"/>
            <a:ext cx="3420600" cy="4575300"/>
          </a:xfrm>
          <a:prstGeom prst="rect">
            <a:avLst/>
          </a:prstGeom>
          <a:noFill/>
          <a:ln>
            <a:noFill/>
          </a:ln>
        </p:spPr>
        <p:txBody>
          <a:bodyPr spcFirstLastPara="1" wrap="square" lIns="91425" tIns="91425" rIns="91425" bIns="91425" anchor="t" anchorCtr="0">
            <a:spAutoFit/>
          </a:bodyPr>
          <a:lstStyle/>
          <a:p>
            <a:pPr marL="0" lvl="0" indent="0" algn="l" rtl="0">
              <a:lnSpc>
                <a:spcPct val="136250"/>
              </a:lnSpc>
              <a:spcBef>
                <a:spcPts val="300"/>
              </a:spcBef>
              <a:spcAft>
                <a:spcPts val="0"/>
              </a:spcAft>
              <a:buNone/>
            </a:pPr>
            <a:r>
              <a:rPr lang="en-GB" sz="2250">
                <a:latin typeface="Times New Roman"/>
                <a:ea typeface="Times New Roman"/>
                <a:cs typeface="Times New Roman"/>
                <a:sym typeface="Times New Roman"/>
              </a:rPr>
              <a:t>p{  </a:t>
            </a:r>
            <a:endParaRPr sz="2250">
              <a:latin typeface="Times New Roman"/>
              <a:ea typeface="Times New Roman"/>
              <a:cs typeface="Times New Roman"/>
              <a:sym typeface="Times New Roman"/>
            </a:endParaRPr>
          </a:p>
          <a:p>
            <a:pPr marL="0" lvl="0" indent="0" algn="l" rtl="0">
              <a:lnSpc>
                <a:spcPct val="136250"/>
              </a:lnSpc>
              <a:spcBef>
                <a:spcPts val="300"/>
              </a:spcBef>
              <a:spcAft>
                <a:spcPts val="0"/>
              </a:spcAft>
              <a:buNone/>
            </a:pPr>
            <a:r>
              <a:rPr lang="en-GB" sz="2250">
                <a:latin typeface="Times New Roman"/>
                <a:ea typeface="Times New Roman"/>
                <a:cs typeface="Times New Roman"/>
                <a:sym typeface="Times New Roman"/>
              </a:rPr>
              <a:t>color:blue;  </a:t>
            </a:r>
            <a:endParaRPr sz="2250">
              <a:latin typeface="Times New Roman"/>
              <a:ea typeface="Times New Roman"/>
              <a:cs typeface="Times New Roman"/>
              <a:sym typeface="Times New Roman"/>
            </a:endParaRPr>
          </a:p>
          <a:p>
            <a:pPr marL="0" lvl="0" indent="0" algn="l" rtl="0">
              <a:lnSpc>
                <a:spcPct val="136250"/>
              </a:lnSpc>
              <a:spcBef>
                <a:spcPts val="300"/>
              </a:spcBef>
              <a:spcAft>
                <a:spcPts val="0"/>
              </a:spcAft>
              <a:buNone/>
            </a:pPr>
            <a:r>
              <a:rPr lang="en-GB" sz="2250">
                <a:latin typeface="Times New Roman"/>
                <a:ea typeface="Times New Roman"/>
                <a:cs typeface="Times New Roman"/>
                <a:sym typeface="Times New Roman"/>
              </a:rPr>
              <a:t>}  </a:t>
            </a:r>
            <a:r>
              <a:rPr lang="en-GB" sz="2250" b="1">
                <a:solidFill>
                  <a:srgbClr val="006699"/>
                </a:solidFill>
                <a:latin typeface="Times New Roman"/>
                <a:ea typeface="Times New Roman"/>
                <a:cs typeface="Times New Roman"/>
                <a:sym typeface="Times New Roman"/>
              </a:rPr>
              <a:t>&lt;/style&gt;</a:t>
            </a:r>
            <a:r>
              <a:rPr lang="en-GB" sz="2250">
                <a:latin typeface="Times New Roman"/>
                <a:ea typeface="Times New Roman"/>
                <a:cs typeface="Times New Roman"/>
                <a:sym typeface="Times New Roman"/>
              </a:rPr>
              <a:t>  </a:t>
            </a:r>
            <a:endParaRPr sz="2250">
              <a:latin typeface="Times New Roman"/>
              <a:ea typeface="Times New Roman"/>
              <a:cs typeface="Times New Roman"/>
              <a:sym typeface="Times New Roman"/>
            </a:endParaRPr>
          </a:p>
          <a:p>
            <a:pPr marL="0" lvl="0" indent="0" algn="l" rtl="0">
              <a:lnSpc>
                <a:spcPct val="136250"/>
              </a:lnSpc>
              <a:spcBef>
                <a:spcPts val="300"/>
              </a:spcBef>
              <a:spcAft>
                <a:spcPts val="0"/>
              </a:spcAft>
              <a:buNone/>
            </a:pPr>
            <a:r>
              <a:rPr lang="en-GB" sz="2250" b="1">
                <a:solidFill>
                  <a:srgbClr val="006699"/>
                </a:solidFill>
                <a:latin typeface="Times New Roman"/>
                <a:ea typeface="Times New Roman"/>
                <a:cs typeface="Times New Roman"/>
                <a:sym typeface="Times New Roman"/>
              </a:rPr>
              <a:t>&lt;/head&gt;</a:t>
            </a:r>
            <a:r>
              <a:rPr lang="en-GB" sz="2250">
                <a:latin typeface="Times New Roman"/>
                <a:ea typeface="Times New Roman"/>
                <a:cs typeface="Times New Roman"/>
                <a:sym typeface="Times New Roman"/>
              </a:rPr>
              <a:t>  </a:t>
            </a:r>
            <a:r>
              <a:rPr lang="en-GB" sz="2250" b="1">
                <a:solidFill>
                  <a:srgbClr val="006699"/>
                </a:solidFill>
                <a:latin typeface="Times New Roman"/>
                <a:ea typeface="Times New Roman"/>
                <a:cs typeface="Times New Roman"/>
                <a:sym typeface="Times New Roman"/>
              </a:rPr>
              <a:t>&lt;body&gt;</a:t>
            </a:r>
            <a:r>
              <a:rPr lang="en-GB" sz="2250">
                <a:latin typeface="Times New Roman"/>
                <a:ea typeface="Times New Roman"/>
                <a:cs typeface="Times New Roman"/>
                <a:sym typeface="Times New Roman"/>
              </a:rPr>
              <a:t>  </a:t>
            </a:r>
            <a:endParaRPr sz="2250">
              <a:latin typeface="Times New Roman"/>
              <a:ea typeface="Times New Roman"/>
              <a:cs typeface="Times New Roman"/>
              <a:sym typeface="Times New Roman"/>
            </a:endParaRPr>
          </a:p>
          <a:p>
            <a:pPr marL="0" lvl="0" indent="0" algn="l" rtl="0">
              <a:lnSpc>
                <a:spcPct val="136250"/>
              </a:lnSpc>
              <a:spcBef>
                <a:spcPts val="300"/>
              </a:spcBef>
              <a:spcAft>
                <a:spcPts val="0"/>
              </a:spcAft>
              <a:buNone/>
            </a:pPr>
            <a:r>
              <a:rPr lang="en-GB" sz="2250" b="1">
                <a:solidFill>
                  <a:srgbClr val="006699"/>
                </a:solidFill>
                <a:latin typeface="Times New Roman"/>
                <a:ea typeface="Times New Roman"/>
                <a:cs typeface="Times New Roman"/>
                <a:sym typeface="Times New Roman"/>
              </a:rPr>
              <a:t>&lt;h1&gt;</a:t>
            </a:r>
            <a:r>
              <a:rPr lang="en-GB" sz="2250">
                <a:latin typeface="Times New Roman"/>
                <a:ea typeface="Times New Roman"/>
                <a:cs typeface="Times New Roman"/>
                <a:sym typeface="Times New Roman"/>
              </a:rPr>
              <a:t>Write Your First CSS Example</a:t>
            </a:r>
            <a:r>
              <a:rPr lang="en-GB" sz="2250" b="1">
                <a:solidFill>
                  <a:srgbClr val="006699"/>
                </a:solidFill>
                <a:latin typeface="Times New Roman"/>
                <a:ea typeface="Times New Roman"/>
                <a:cs typeface="Times New Roman"/>
                <a:sym typeface="Times New Roman"/>
              </a:rPr>
              <a:t>&lt;/h1&gt;</a:t>
            </a:r>
            <a:r>
              <a:rPr lang="en-GB" sz="2250">
                <a:latin typeface="Times New Roman"/>
                <a:ea typeface="Times New Roman"/>
                <a:cs typeface="Times New Roman"/>
                <a:sym typeface="Times New Roman"/>
              </a:rPr>
              <a:t>  </a:t>
            </a:r>
            <a:endParaRPr sz="2250">
              <a:latin typeface="Times New Roman"/>
              <a:ea typeface="Times New Roman"/>
              <a:cs typeface="Times New Roman"/>
              <a:sym typeface="Times New Roman"/>
            </a:endParaRPr>
          </a:p>
          <a:p>
            <a:pPr marL="0" lvl="0" indent="0" algn="l" rtl="0">
              <a:lnSpc>
                <a:spcPct val="136250"/>
              </a:lnSpc>
              <a:spcBef>
                <a:spcPts val="300"/>
              </a:spcBef>
              <a:spcAft>
                <a:spcPts val="0"/>
              </a:spcAft>
              <a:buNone/>
            </a:pPr>
            <a:r>
              <a:rPr lang="en-GB" sz="2250" b="1">
                <a:solidFill>
                  <a:srgbClr val="006699"/>
                </a:solidFill>
                <a:latin typeface="Times New Roman"/>
                <a:ea typeface="Times New Roman"/>
                <a:cs typeface="Times New Roman"/>
                <a:sym typeface="Times New Roman"/>
              </a:rPr>
              <a:t>&lt;p&gt;</a:t>
            </a:r>
            <a:r>
              <a:rPr lang="en-GB" sz="2250">
                <a:latin typeface="Times New Roman"/>
                <a:ea typeface="Times New Roman"/>
                <a:cs typeface="Times New Roman"/>
                <a:sym typeface="Times New Roman"/>
              </a:rPr>
              <a:t>This is Paragraph.</a:t>
            </a:r>
            <a:r>
              <a:rPr lang="en-GB" sz="2250" b="1">
                <a:solidFill>
                  <a:srgbClr val="006699"/>
                </a:solidFill>
                <a:latin typeface="Times New Roman"/>
                <a:ea typeface="Times New Roman"/>
                <a:cs typeface="Times New Roman"/>
                <a:sym typeface="Times New Roman"/>
              </a:rPr>
              <a:t>&lt;/p&gt;</a:t>
            </a:r>
            <a:r>
              <a:rPr lang="en-GB" sz="2250">
                <a:latin typeface="Times New Roman"/>
                <a:ea typeface="Times New Roman"/>
                <a:cs typeface="Times New Roman"/>
                <a:sym typeface="Times New Roman"/>
              </a:rPr>
              <a:t>  </a:t>
            </a:r>
            <a:endParaRPr sz="2250">
              <a:latin typeface="Times New Roman"/>
              <a:ea typeface="Times New Roman"/>
              <a:cs typeface="Times New Roman"/>
              <a:sym typeface="Times New Roman"/>
            </a:endParaRPr>
          </a:p>
          <a:p>
            <a:pPr marL="0" lvl="0" indent="0" algn="l" rtl="0">
              <a:lnSpc>
                <a:spcPct val="136250"/>
              </a:lnSpc>
              <a:spcBef>
                <a:spcPts val="300"/>
              </a:spcBef>
              <a:spcAft>
                <a:spcPts val="0"/>
              </a:spcAft>
              <a:buNone/>
            </a:pPr>
            <a:r>
              <a:rPr lang="en-GB" sz="2250" b="1">
                <a:solidFill>
                  <a:srgbClr val="006699"/>
                </a:solidFill>
                <a:latin typeface="Times New Roman"/>
                <a:ea typeface="Times New Roman"/>
                <a:cs typeface="Times New Roman"/>
                <a:sym typeface="Times New Roman"/>
              </a:rPr>
              <a:t>&lt;/body&gt;</a:t>
            </a:r>
            <a:r>
              <a:rPr lang="en-GB" sz="2250">
                <a:latin typeface="Times New Roman"/>
                <a:ea typeface="Times New Roman"/>
                <a:cs typeface="Times New Roman"/>
                <a:sym typeface="Times New Roman"/>
              </a:rPr>
              <a:t>  </a:t>
            </a:r>
            <a:endParaRPr sz="2250">
              <a:latin typeface="Times New Roman"/>
              <a:ea typeface="Times New Roman"/>
              <a:cs typeface="Times New Roman"/>
              <a:sym typeface="Times New Roman"/>
            </a:endParaRPr>
          </a:p>
          <a:p>
            <a:pPr marL="0" lvl="0" indent="0" algn="l" rtl="0">
              <a:lnSpc>
                <a:spcPct val="136250"/>
              </a:lnSpc>
              <a:spcBef>
                <a:spcPts val="300"/>
              </a:spcBef>
              <a:spcAft>
                <a:spcPts val="0"/>
              </a:spcAft>
              <a:buNone/>
            </a:pPr>
            <a:r>
              <a:rPr lang="en-GB" sz="2250" b="1">
                <a:solidFill>
                  <a:srgbClr val="006699"/>
                </a:solidFill>
                <a:latin typeface="Times New Roman"/>
                <a:ea typeface="Times New Roman"/>
                <a:cs typeface="Times New Roman"/>
                <a:sym typeface="Times New Roman"/>
              </a:rPr>
              <a:t>&lt;/html&gt;</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output</a:t>
            </a:r>
            <a:endParaRPr/>
          </a:p>
        </p:txBody>
      </p:sp>
      <p:sp>
        <p:nvSpPr>
          <p:cNvPr id="224" name="Google Shape;224;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50800" marR="50800" lvl="0" indent="0" algn="l" rtl="0">
              <a:spcBef>
                <a:spcPts val="2400"/>
              </a:spcBef>
              <a:spcAft>
                <a:spcPts val="0"/>
              </a:spcAft>
              <a:buNone/>
            </a:pPr>
            <a:r>
              <a:rPr lang="en-GB" sz="2200" b="1">
                <a:solidFill>
                  <a:srgbClr val="FFFFFF"/>
                </a:solidFill>
                <a:highlight>
                  <a:srgbClr val="FF0000"/>
                </a:highlight>
                <a:latin typeface="Times New Roman"/>
                <a:ea typeface="Times New Roman"/>
                <a:cs typeface="Times New Roman"/>
                <a:sym typeface="Times New Roman"/>
              </a:rPr>
              <a:t>Write Your First CSS Example</a:t>
            </a:r>
            <a:endParaRPr sz="2200" b="1">
              <a:solidFill>
                <a:srgbClr val="FFFFFF"/>
              </a:solidFill>
              <a:highlight>
                <a:srgbClr val="FF0000"/>
              </a:highlight>
              <a:latin typeface="Times New Roman"/>
              <a:ea typeface="Times New Roman"/>
              <a:cs typeface="Times New Roman"/>
              <a:sym typeface="Times New Roman"/>
            </a:endParaRPr>
          </a:p>
          <a:p>
            <a:pPr marL="0" lvl="0" indent="0" algn="l" rtl="0">
              <a:spcBef>
                <a:spcPts val="1200"/>
              </a:spcBef>
              <a:spcAft>
                <a:spcPts val="0"/>
              </a:spcAft>
              <a:buNone/>
            </a:pPr>
            <a:r>
              <a:rPr lang="en-GB" sz="2200">
                <a:solidFill>
                  <a:srgbClr val="0000FF"/>
                </a:solidFill>
                <a:latin typeface="Times New Roman"/>
                <a:ea typeface="Times New Roman"/>
                <a:cs typeface="Times New Roman"/>
                <a:sym typeface="Times New Roman"/>
              </a:rPr>
              <a:t>This is Paragraph.</a:t>
            </a:r>
            <a:endParaRPr sz="2200">
              <a:solidFill>
                <a:srgbClr val="0000FF"/>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819150" y="473775"/>
            <a:ext cx="7505700" cy="567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800"/>
              </a:spcBef>
              <a:spcAft>
                <a:spcPts val="0"/>
              </a:spcAft>
              <a:buNone/>
            </a:pPr>
            <a:r>
              <a:rPr lang="en-GB" sz="2400" b="1">
                <a:solidFill>
                  <a:srgbClr val="000000"/>
                </a:solidFill>
                <a:highlight>
                  <a:srgbClr val="FFFFFF"/>
                </a:highlight>
                <a:latin typeface="Arial"/>
                <a:ea typeface="Arial"/>
                <a:cs typeface="Arial"/>
                <a:sym typeface="Arial"/>
              </a:rPr>
              <a:t>Why Use CSS?</a:t>
            </a:r>
            <a:endParaRPr sz="2400" b="1">
              <a:solidFill>
                <a:srgbClr val="000000"/>
              </a:solidFill>
              <a:highlight>
                <a:srgbClr val="FFFFFF"/>
              </a:highlight>
              <a:latin typeface="Arial"/>
              <a:ea typeface="Arial"/>
              <a:cs typeface="Arial"/>
              <a:sym typeface="Arial"/>
            </a:endParaRPr>
          </a:p>
          <a:p>
            <a:pPr marL="0" lvl="0" indent="0" algn="just" rtl="0">
              <a:lnSpc>
                <a:spcPct val="130000"/>
              </a:lnSpc>
              <a:spcBef>
                <a:spcPts val="800"/>
              </a:spcBef>
              <a:spcAft>
                <a:spcPts val="0"/>
              </a:spcAft>
              <a:buNone/>
            </a:pPr>
            <a:endParaRPr sz="2200">
              <a:solidFill>
                <a:srgbClr val="610B38"/>
              </a:solidFill>
              <a:highlight>
                <a:srgbClr val="FFFFFF"/>
              </a:highlight>
              <a:latin typeface="Arial"/>
              <a:ea typeface="Arial"/>
              <a:cs typeface="Arial"/>
              <a:sym typeface="Arial"/>
            </a:endParaRPr>
          </a:p>
          <a:p>
            <a:pPr marL="0" lvl="0" indent="0" algn="l" rtl="0">
              <a:spcBef>
                <a:spcPts val="600"/>
              </a:spcBef>
              <a:spcAft>
                <a:spcPts val="0"/>
              </a:spcAft>
              <a:buNone/>
            </a:pPr>
            <a:endParaRPr/>
          </a:p>
        </p:txBody>
      </p:sp>
      <p:sp>
        <p:nvSpPr>
          <p:cNvPr id="230" name="Google Shape;230;p29"/>
          <p:cNvSpPr txBox="1">
            <a:spLocks noGrp="1"/>
          </p:cNvSpPr>
          <p:nvPr>
            <p:ph type="body" idx="1"/>
          </p:nvPr>
        </p:nvSpPr>
        <p:spPr>
          <a:xfrm>
            <a:off x="483350" y="1058850"/>
            <a:ext cx="8291700" cy="360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000000"/>
                </a:solidFill>
                <a:highlight>
                  <a:srgbClr val="FFFFFF"/>
                </a:highlight>
                <a:latin typeface="Times New Roman"/>
                <a:ea typeface="Times New Roman"/>
                <a:cs typeface="Times New Roman"/>
                <a:sym typeface="Times New Roman"/>
              </a:rPr>
              <a:t>CSS is used to define styles for your web pages, including the design, layout and variations in display for different devices and screen sizes.</a:t>
            </a:r>
            <a:endParaRPr sz="18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A52A2A"/>
                </a:solidFill>
                <a:highlight>
                  <a:srgbClr val="FFFFFF"/>
                </a:highlight>
                <a:latin typeface="Times New Roman"/>
                <a:ea typeface="Times New Roman"/>
                <a:cs typeface="Times New Roman"/>
                <a:sym typeface="Times New Roman"/>
              </a:rPr>
              <a:t>body </a:t>
            </a:r>
            <a:r>
              <a:rPr lang="en-GB" sz="1800">
                <a:solidFill>
                  <a:srgbClr val="000000"/>
                </a:solidFill>
                <a:highlight>
                  <a:srgbClr val="FFFFFF"/>
                </a:highlight>
                <a:latin typeface="Times New Roman"/>
                <a:ea typeface="Times New Roman"/>
                <a:cs typeface="Times New Roman"/>
                <a:sym typeface="Times New Roman"/>
              </a:rPr>
              <a:t>{</a:t>
            </a:r>
            <a:endParaRPr sz="18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F0000"/>
                </a:solidFill>
                <a:highlight>
                  <a:srgbClr val="FFFFFF"/>
                </a:highlight>
                <a:latin typeface="Times New Roman"/>
                <a:ea typeface="Times New Roman"/>
                <a:cs typeface="Times New Roman"/>
                <a:sym typeface="Times New Roman"/>
              </a:rPr>
              <a:t>  background-color</a:t>
            </a:r>
            <a:r>
              <a:rPr lang="en-GB" sz="1800">
                <a:solidFill>
                  <a:srgbClr val="000000"/>
                </a:solidFill>
                <a:highlight>
                  <a:srgbClr val="FFFFFF"/>
                </a:highlight>
                <a:latin typeface="Times New Roman"/>
                <a:ea typeface="Times New Roman"/>
                <a:cs typeface="Times New Roman"/>
                <a:sym typeface="Times New Roman"/>
              </a:rPr>
              <a:t>:</a:t>
            </a:r>
            <a:r>
              <a:rPr lang="en-GB" sz="1800">
                <a:solidFill>
                  <a:srgbClr val="0000CD"/>
                </a:solidFill>
                <a:highlight>
                  <a:srgbClr val="FFFFFF"/>
                </a:highlight>
                <a:latin typeface="Times New Roman"/>
                <a:ea typeface="Times New Roman"/>
                <a:cs typeface="Times New Roman"/>
                <a:sym typeface="Times New Roman"/>
              </a:rPr>
              <a:t> lightblue</a:t>
            </a:r>
            <a:r>
              <a:rPr lang="en-GB" sz="1800">
                <a:solidFill>
                  <a:srgbClr val="000000"/>
                </a:solidFill>
                <a:highlight>
                  <a:srgbClr val="FFFFFF"/>
                </a:highlight>
                <a:latin typeface="Times New Roman"/>
                <a:ea typeface="Times New Roman"/>
                <a:cs typeface="Times New Roman"/>
                <a:sym typeface="Times New Roman"/>
              </a:rPr>
              <a:t>;</a:t>
            </a:r>
            <a:endParaRPr sz="18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000000"/>
                </a:solidFill>
                <a:highlight>
                  <a:srgbClr val="FFFFFF"/>
                </a:highlight>
                <a:latin typeface="Times New Roman"/>
                <a:ea typeface="Times New Roman"/>
                <a:cs typeface="Times New Roman"/>
                <a:sym typeface="Times New Roman"/>
              </a:rPr>
              <a:t>}</a:t>
            </a:r>
            <a:r>
              <a:rPr lang="en-GB" sz="1800">
                <a:solidFill>
                  <a:srgbClr val="A52A2A"/>
                </a:solidFill>
                <a:highlight>
                  <a:srgbClr val="FFFFFF"/>
                </a:highlight>
                <a:latin typeface="Times New Roman"/>
                <a:ea typeface="Times New Roman"/>
                <a:cs typeface="Times New Roman"/>
                <a:sym typeface="Times New Roman"/>
              </a:rPr>
              <a:t>h1 </a:t>
            </a:r>
            <a:r>
              <a:rPr lang="en-GB" sz="1800">
                <a:solidFill>
                  <a:srgbClr val="000000"/>
                </a:solidFill>
                <a:highlight>
                  <a:srgbClr val="FFFFFF"/>
                </a:highlight>
                <a:latin typeface="Times New Roman"/>
                <a:ea typeface="Times New Roman"/>
                <a:cs typeface="Times New Roman"/>
                <a:sym typeface="Times New Roman"/>
              </a:rPr>
              <a:t>{</a:t>
            </a:r>
            <a:endParaRPr sz="18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F0000"/>
                </a:solidFill>
                <a:highlight>
                  <a:srgbClr val="FFFFFF"/>
                </a:highlight>
                <a:latin typeface="Times New Roman"/>
                <a:ea typeface="Times New Roman"/>
                <a:cs typeface="Times New Roman"/>
                <a:sym typeface="Times New Roman"/>
              </a:rPr>
              <a:t>  color</a:t>
            </a:r>
            <a:r>
              <a:rPr lang="en-GB" sz="1800">
                <a:solidFill>
                  <a:srgbClr val="000000"/>
                </a:solidFill>
                <a:highlight>
                  <a:srgbClr val="FFFFFF"/>
                </a:highlight>
                <a:latin typeface="Times New Roman"/>
                <a:ea typeface="Times New Roman"/>
                <a:cs typeface="Times New Roman"/>
                <a:sym typeface="Times New Roman"/>
              </a:rPr>
              <a:t>:</a:t>
            </a:r>
            <a:r>
              <a:rPr lang="en-GB" sz="1800">
                <a:solidFill>
                  <a:srgbClr val="0000CD"/>
                </a:solidFill>
                <a:highlight>
                  <a:srgbClr val="FFFFFF"/>
                </a:highlight>
                <a:latin typeface="Times New Roman"/>
                <a:ea typeface="Times New Roman"/>
                <a:cs typeface="Times New Roman"/>
                <a:sym typeface="Times New Roman"/>
              </a:rPr>
              <a:t> white</a:t>
            </a:r>
            <a:r>
              <a:rPr lang="en-GB" sz="1800">
                <a:solidFill>
                  <a:srgbClr val="000000"/>
                </a:solidFill>
                <a:highlight>
                  <a:srgbClr val="FFFFFF"/>
                </a:highlight>
                <a:latin typeface="Times New Roman"/>
                <a:ea typeface="Times New Roman"/>
                <a:cs typeface="Times New Roman"/>
                <a:sym typeface="Times New Roman"/>
              </a:rPr>
              <a:t>;</a:t>
            </a:r>
            <a:endParaRPr sz="18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FF0000"/>
                </a:solidFill>
                <a:highlight>
                  <a:srgbClr val="FFFFFF"/>
                </a:highlight>
                <a:latin typeface="Times New Roman"/>
                <a:ea typeface="Times New Roman"/>
                <a:cs typeface="Times New Roman"/>
                <a:sym typeface="Times New Roman"/>
              </a:rPr>
              <a:t>text-align</a:t>
            </a:r>
            <a:r>
              <a:rPr lang="en-GB" sz="1800">
                <a:solidFill>
                  <a:srgbClr val="000000"/>
                </a:solidFill>
                <a:highlight>
                  <a:srgbClr val="FFFFFF"/>
                </a:highlight>
                <a:latin typeface="Times New Roman"/>
                <a:ea typeface="Times New Roman"/>
                <a:cs typeface="Times New Roman"/>
                <a:sym typeface="Times New Roman"/>
              </a:rPr>
              <a:t>:</a:t>
            </a:r>
            <a:r>
              <a:rPr lang="en-GB" sz="1800">
                <a:solidFill>
                  <a:srgbClr val="0000CD"/>
                </a:solidFill>
                <a:highlight>
                  <a:srgbClr val="FFFFFF"/>
                </a:highlight>
                <a:latin typeface="Times New Roman"/>
                <a:ea typeface="Times New Roman"/>
                <a:cs typeface="Times New Roman"/>
                <a:sym typeface="Times New Roman"/>
              </a:rPr>
              <a:t> center</a:t>
            </a:r>
            <a:r>
              <a:rPr lang="en-GB" sz="1800">
                <a:solidFill>
                  <a:srgbClr val="000000"/>
                </a:solidFill>
                <a:highlight>
                  <a:srgbClr val="FFFFFF"/>
                </a:highlight>
                <a:latin typeface="Times New Roman"/>
                <a:ea typeface="Times New Roman"/>
                <a:cs typeface="Times New Roman"/>
                <a:sym typeface="Times New Roman"/>
              </a:rPr>
              <a:t>;</a:t>
            </a:r>
            <a:endParaRPr sz="18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000000"/>
                </a:solidFill>
                <a:highlight>
                  <a:srgbClr val="FFFFFF"/>
                </a:highlight>
                <a:latin typeface="Times New Roman"/>
                <a:ea typeface="Times New Roman"/>
                <a:cs typeface="Times New Roman"/>
                <a:sym typeface="Times New Roman"/>
              </a:rPr>
              <a:t>}</a:t>
            </a:r>
            <a:endParaRPr sz="18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800">
              <a:solidFill>
                <a:srgbClr val="000000"/>
              </a:solidFill>
              <a:highlight>
                <a:srgbClr val="FFFFFF"/>
              </a:highlight>
              <a:latin typeface="Times New Roman"/>
              <a:ea typeface="Times New Roman"/>
              <a:cs typeface="Times New Roman"/>
              <a:sym typeface="Times New Roman"/>
            </a:endParaRPr>
          </a:p>
        </p:txBody>
      </p:sp>
      <p:sp>
        <p:nvSpPr>
          <p:cNvPr id="231" name="Google Shape;231;p29"/>
          <p:cNvSpPr txBox="1"/>
          <p:nvPr/>
        </p:nvSpPr>
        <p:spPr>
          <a:xfrm>
            <a:off x="5081525" y="2168950"/>
            <a:ext cx="2020200" cy="2609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solidFill>
                  <a:srgbClr val="A52A2A"/>
                </a:solidFill>
                <a:highlight>
                  <a:srgbClr val="FFFFFF"/>
                </a:highlight>
                <a:latin typeface="Times New Roman"/>
                <a:ea typeface="Times New Roman"/>
                <a:cs typeface="Times New Roman"/>
                <a:sym typeface="Times New Roman"/>
              </a:rPr>
              <a:t>p </a:t>
            </a:r>
            <a:r>
              <a:rPr lang="en-GB"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rgbClr val="FF0000"/>
                </a:solidFill>
                <a:highlight>
                  <a:srgbClr val="FFFFFF"/>
                </a:highlight>
                <a:latin typeface="Times New Roman"/>
                <a:ea typeface="Times New Roman"/>
                <a:cs typeface="Times New Roman"/>
                <a:sym typeface="Times New Roman"/>
              </a:rPr>
              <a:t>  font-family</a:t>
            </a:r>
            <a:r>
              <a:rPr lang="en-GB" sz="1800">
                <a:highlight>
                  <a:srgbClr val="FFFFFF"/>
                </a:highlight>
                <a:latin typeface="Times New Roman"/>
                <a:ea typeface="Times New Roman"/>
                <a:cs typeface="Times New Roman"/>
                <a:sym typeface="Times New Roman"/>
              </a:rPr>
              <a:t>:</a:t>
            </a:r>
            <a:r>
              <a:rPr lang="en-GB" sz="1800">
                <a:solidFill>
                  <a:srgbClr val="0000CD"/>
                </a:solidFill>
                <a:highlight>
                  <a:srgbClr val="FFFFFF"/>
                </a:highlight>
                <a:latin typeface="Times New Roman"/>
                <a:ea typeface="Times New Roman"/>
                <a:cs typeface="Times New Roman"/>
                <a:sym typeface="Times New Roman"/>
              </a:rPr>
              <a:t> verdana</a:t>
            </a:r>
            <a:r>
              <a:rPr lang="en-GB"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rgbClr val="FF0000"/>
                </a:solidFill>
                <a:highlight>
                  <a:srgbClr val="FFFFFF"/>
                </a:highlight>
                <a:latin typeface="Times New Roman"/>
                <a:ea typeface="Times New Roman"/>
                <a:cs typeface="Times New Roman"/>
                <a:sym typeface="Times New Roman"/>
              </a:rPr>
              <a:t>  font-size</a:t>
            </a:r>
            <a:r>
              <a:rPr lang="en-GB" sz="1800">
                <a:highlight>
                  <a:srgbClr val="FFFFFF"/>
                </a:highlight>
                <a:latin typeface="Times New Roman"/>
                <a:ea typeface="Times New Roman"/>
                <a:cs typeface="Times New Roman"/>
                <a:sym typeface="Times New Roman"/>
              </a:rPr>
              <a:t>:</a:t>
            </a:r>
            <a:r>
              <a:rPr lang="en-GB" sz="1800">
                <a:solidFill>
                  <a:srgbClr val="0000CD"/>
                </a:solidFill>
                <a:highlight>
                  <a:srgbClr val="FFFFFF"/>
                </a:highlight>
                <a:latin typeface="Times New Roman"/>
                <a:ea typeface="Times New Roman"/>
                <a:cs typeface="Times New Roman"/>
                <a:sym typeface="Times New Roman"/>
              </a:rPr>
              <a:t> 20px</a:t>
            </a:r>
            <a:r>
              <a:rPr lang="en-GB"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highlight>
                  <a:srgbClr val="FFFFFF"/>
                </a:highlight>
                <a:latin typeface="Times New Roman"/>
                <a:ea typeface="Times New Roman"/>
                <a:cs typeface="Times New Roman"/>
                <a:sym typeface="Times New Roman"/>
              </a:rPr>
              <a:t>}</a:t>
            </a:r>
            <a:endParaRPr sz="180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output</a:t>
            </a:r>
            <a:endParaRPr/>
          </a:p>
        </p:txBody>
      </p:sp>
      <p:sp>
        <p:nvSpPr>
          <p:cNvPr id="237" name="Google Shape;237;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ctr" rtl="0">
              <a:spcBef>
                <a:spcPts val="2400"/>
              </a:spcBef>
              <a:spcAft>
                <a:spcPts val="0"/>
              </a:spcAft>
              <a:buNone/>
            </a:pPr>
            <a:r>
              <a:rPr lang="en-GB" sz="2300" b="1">
                <a:solidFill>
                  <a:srgbClr val="FFFFFF"/>
                </a:solidFill>
                <a:highlight>
                  <a:schemeClr val="dk2"/>
                </a:highlight>
                <a:latin typeface="Arial"/>
                <a:ea typeface="Arial"/>
                <a:cs typeface="Arial"/>
                <a:sym typeface="Arial"/>
              </a:rPr>
              <a:t>My First CSS Example</a:t>
            </a:r>
            <a:endParaRPr sz="2300" b="1">
              <a:solidFill>
                <a:srgbClr val="FFFFFF"/>
              </a:solidFill>
              <a:highlight>
                <a:schemeClr val="dk2"/>
              </a:highlight>
              <a:latin typeface="Arial"/>
              <a:ea typeface="Arial"/>
              <a:cs typeface="Arial"/>
              <a:sym typeface="Arial"/>
            </a:endParaRPr>
          </a:p>
          <a:p>
            <a:pPr marL="0" lvl="0" indent="0" algn="l" rtl="0">
              <a:spcBef>
                <a:spcPts val="1500"/>
              </a:spcBef>
              <a:spcAft>
                <a:spcPts val="0"/>
              </a:spcAft>
              <a:buNone/>
            </a:pPr>
            <a:r>
              <a:rPr lang="en-GB" sz="1500">
                <a:solidFill>
                  <a:srgbClr val="000000"/>
                </a:solidFill>
                <a:latin typeface="Verdana"/>
                <a:ea typeface="Verdana"/>
                <a:cs typeface="Verdana"/>
                <a:sym typeface="Verdana"/>
              </a:rPr>
              <a:t>This is a paragraph.</a:t>
            </a:r>
            <a:endParaRPr sz="1500">
              <a:solidFill>
                <a:srgbClr val="000000"/>
              </a:solidFill>
              <a:latin typeface="Verdana"/>
              <a:ea typeface="Verdana"/>
              <a:cs typeface="Verdana"/>
              <a:sym typeface="Verdana"/>
            </a:endParaRPr>
          </a:p>
          <a:p>
            <a:pPr marL="0" lvl="0" indent="0" algn="l" rtl="0">
              <a:spcBef>
                <a:spcPts val="15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732400" y="424200"/>
            <a:ext cx="7505700" cy="555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800"/>
              </a:spcBef>
              <a:spcAft>
                <a:spcPts val="0"/>
              </a:spcAft>
              <a:buNone/>
            </a:pPr>
            <a:r>
              <a:rPr lang="en-GB" sz="2400" b="1">
                <a:solidFill>
                  <a:srgbClr val="000000"/>
                </a:solidFill>
                <a:highlight>
                  <a:srgbClr val="FFFFFF"/>
                </a:highlight>
                <a:latin typeface="Arial"/>
                <a:ea typeface="Arial"/>
                <a:cs typeface="Arial"/>
                <a:sym typeface="Arial"/>
              </a:rPr>
              <a:t>CSS Solved a Big Problem</a:t>
            </a:r>
            <a:endParaRPr sz="2400" b="1">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
        <p:nvSpPr>
          <p:cNvPr id="243" name="Google Shape;243;p31"/>
          <p:cNvSpPr txBox="1">
            <a:spLocks noGrp="1"/>
          </p:cNvSpPr>
          <p:nvPr>
            <p:ph type="body" idx="1"/>
          </p:nvPr>
        </p:nvSpPr>
        <p:spPr>
          <a:xfrm>
            <a:off x="322250" y="979200"/>
            <a:ext cx="8448600" cy="3705600"/>
          </a:xfrm>
          <a:prstGeom prst="rect">
            <a:avLst/>
          </a:prstGeom>
        </p:spPr>
        <p:txBody>
          <a:bodyPr spcFirstLastPara="1" wrap="square" lIns="91425" tIns="91425" rIns="91425" bIns="91425" anchor="t" anchorCtr="0">
            <a:normAutofit fontScale="92500" lnSpcReduction="10000"/>
          </a:bodyPr>
          <a:lstStyle/>
          <a:p>
            <a:pPr marL="0" lvl="0" indent="0" algn="l" rtl="0">
              <a:spcBef>
                <a:spcPts val="1400"/>
              </a:spcBef>
              <a:spcAft>
                <a:spcPts val="0"/>
              </a:spcAft>
              <a:buNone/>
            </a:pPr>
            <a:r>
              <a:rPr lang="en-GB" sz="1650">
                <a:solidFill>
                  <a:srgbClr val="000000"/>
                </a:solidFill>
                <a:highlight>
                  <a:srgbClr val="FFFFFF"/>
                </a:highlight>
                <a:latin typeface="Times New Roman"/>
                <a:ea typeface="Times New Roman"/>
                <a:cs typeface="Times New Roman"/>
                <a:sym typeface="Times New Roman"/>
              </a:rPr>
              <a:t>HTML was NEVER intended to contain tags for formatting a web page!</a:t>
            </a:r>
            <a:endParaRPr sz="165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50">
                <a:solidFill>
                  <a:srgbClr val="000000"/>
                </a:solidFill>
                <a:highlight>
                  <a:srgbClr val="FFFFFF"/>
                </a:highlight>
                <a:latin typeface="Times New Roman"/>
                <a:ea typeface="Times New Roman"/>
                <a:cs typeface="Times New Roman"/>
                <a:sym typeface="Times New Roman"/>
              </a:rPr>
              <a:t>HTML was created to describe the content of a web page, like:</a:t>
            </a:r>
            <a:endParaRPr sz="165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50">
                <a:solidFill>
                  <a:srgbClr val="000000"/>
                </a:solidFill>
                <a:highlight>
                  <a:srgbClr val="FFFFFF"/>
                </a:highlight>
                <a:latin typeface="Times New Roman"/>
                <a:ea typeface="Times New Roman"/>
                <a:cs typeface="Times New Roman"/>
                <a:sym typeface="Times New Roman"/>
              </a:rPr>
              <a:t>&lt;h1&gt;This is a heading&lt;/h1&gt;</a:t>
            </a:r>
            <a:endParaRPr sz="165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50">
                <a:solidFill>
                  <a:srgbClr val="000000"/>
                </a:solidFill>
                <a:highlight>
                  <a:srgbClr val="FFFFFF"/>
                </a:highlight>
                <a:latin typeface="Times New Roman"/>
                <a:ea typeface="Times New Roman"/>
                <a:cs typeface="Times New Roman"/>
                <a:sym typeface="Times New Roman"/>
              </a:rPr>
              <a:t>&lt;p&gt;This is a paragraph.&lt;/p&gt;</a:t>
            </a:r>
            <a:endParaRPr sz="165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50">
                <a:solidFill>
                  <a:srgbClr val="000000"/>
                </a:solidFill>
                <a:highlight>
                  <a:srgbClr val="FFFFFF"/>
                </a:highlight>
                <a:latin typeface="Times New Roman"/>
                <a:ea typeface="Times New Roman"/>
                <a:cs typeface="Times New Roman"/>
                <a:sym typeface="Times New Roman"/>
              </a:rPr>
              <a:t>When tags like &lt;font&gt;, and color attributes were added to the HTML 3.2 specification, it started a nightmare for web developers. Development of large websites, where fonts and color information were added to every single page, became a long and expensive process.</a:t>
            </a:r>
            <a:endParaRPr sz="165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50">
                <a:solidFill>
                  <a:srgbClr val="000000"/>
                </a:solidFill>
                <a:highlight>
                  <a:srgbClr val="FFFFFF"/>
                </a:highlight>
                <a:latin typeface="Times New Roman"/>
                <a:ea typeface="Times New Roman"/>
                <a:cs typeface="Times New Roman"/>
                <a:sym typeface="Times New Roman"/>
              </a:rPr>
              <a:t>To solve this problem, the World Wide Web Consortium (W3C) created CSS.</a:t>
            </a:r>
            <a:endParaRPr sz="165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50">
                <a:solidFill>
                  <a:srgbClr val="000000"/>
                </a:solidFill>
                <a:highlight>
                  <a:srgbClr val="FFFFFF"/>
                </a:highlight>
                <a:latin typeface="Times New Roman"/>
                <a:ea typeface="Times New Roman"/>
                <a:cs typeface="Times New Roman"/>
                <a:sym typeface="Times New Roman"/>
              </a:rPr>
              <a:t>CSS removed the style formatting from the HTML page!</a:t>
            </a:r>
            <a:endParaRPr sz="165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739975" y="684500"/>
            <a:ext cx="7505700" cy="567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GB" sz="2600" b="1">
                <a:solidFill>
                  <a:schemeClr val="dk2"/>
                </a:solidFill>
                <a:latin typeface="Times New Roman"/>
                <a:ea typeface="Times New Roman"/>
                <a:cs typeface="Times New Roman"/>
                <a:sym typeface="Times New Roman"/>
              </a:rPr>
              <a:t>What is CSS?</a:t>
            </a:r>
            <a:endParaRPr sz="4300" b="1">
              <a:latin typeface="Times New Roman"/>
              <a:ea typeface="Times New Roman"/>
              <a:cs typeface="Times New Roman"/>
              <a:sym typeface="Times New Roman"/>
            </a:endParaRPr>
          </a:p>
        </p:txBody>
      </p:sp>
      <p:sp>
        <p:nvSpPr>
          <p:cNvPr id="135" name="Google Shape;135;p14"/>
          <p:cNvSpPr txBox="1">
            <a:spLocks noGrp="1"/>
          </p:cNvSpPr>
          <p:nvPr>
            <p:ph type="body" idx="1"/>
          </p:nvPr>
        </p:nvSpPr>
        <p:spPr>
          <a:xfrm>
            <a:off x="260275" y="1251800"/>
            <a:ext cx="8465100" cy="3445500"/>
          </a:xfrm>
          <a:prstGeom prst="rect">
            <a:avLst/>
          </a:prstGeom>
        </p:spPr>
        <p:txBody>
          <a:bodyPr spcFirstLastPara="1" wrap="square" lIns="91425" tIns="91425" rIns="91425" bIns="91425" anchor="t" anchorCtr="0">
            <a:noAutofit/>
          </a:bodyPr>
          <a:lstStyle/>
          <a:p>
            <a:pPr marL="457200" lvl="0" indent="-349250" algn="l" rtl="0">
              <a:spcBef>
                <a:spcPts val="1100"/>
              </a:spcBef>
              <a:spcAft>
                <a:spcPts val="0"/>
              </a:spcAft>
              <a:buClr>
                <a:srgbClr val="000000"/>
              </a:buClr>
              <a:buSzPts val="1900"/>
              <a:buFont typeface="Times New Roman"/>
              <a:buChar char="●"/>
            </a:pPr>
            <a:r>
              <a:rPr lang="en-GB" sz="1900">
                <a:solidFill>
                  <a:srgbClr val="000000"/>
                </a:solidFill>
                <a:highlight>
                  <a:srgbClr val="FFFFFF"/>
                </a:highlight>
                <a:latin typeface="Times New Roman"/>
                <a:ea typeface="Times New Roman"/>
                <a:cs typeface="Times New Roman"/>
                <a:sym typeface="Times New Roman"/>
              </a:rPr>
              <a:t>CSS stands for Cascading Style Sheets</a:t>
            </a:r>
            <a:endParaRPr sz="1900">
              <a:solidFill>
                <a:srgbClr val="000000"/>
              </a:solidFill>
              <a:highlight>
                <a:srgbClr val="FFFFFF"/>
              </a:highlight>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GB" sz="1900">
                <a:solidFill>
                  <a:srgbClr val="000000"/>
                </a:solidFill>
                <a:highlight>
                  <a:srgbClr val="FFFFFF"/>
                </a:highlight>
                <a:latin typeface="Times New Roman"/>
                <a:ea typeface="Times New Roman"/>
                <a:cs typeface="Times New Roman"/>
                <a:sym typeface="Times New Roman"/>
              </a:rPr>
              <a:t>CSS describes how HTML elements are to be displayed on screen, paper, or in other media</a:t>
            </a:r>
            <a:endParaRPr sz="1900">
              <a:solidFill>
                <a:srgbClr val="000000"/>
              </a:solidFill>
              <a:highlight>
                <a:srgbClr val="FFFFFF"/>
              </a:highlight>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GB" sz="1900">
                <a:solidFill>
                  <a:srgbClr val="000000"/>
                </a:solidFill>
                <a:highlight>
                  <a:srgbClr val="FFFFFF"/>
                </a:highlight>
                <a:latin typeface="Times New Roman"/>
                <a:ea typeface="Times New Roman"/>
                <a:cs typeface="Times New Roman"/>
                <a:sym typeface="Times New Roman"/>
              </a:rPr>
              <a:t>CSS saves a lot of work. It can control the layout of multiple web pages all at once</a:t>
            </a:r>
            <a:endParaRPr sz="1900">
              <a:solidFill>
                <a:srgbClr val="000000"/>
              </a:solidFill>
              <a:highlight>
                <a:srgbClr val="FFFFFF"/>
              </a:highlight>
              <a:latin typeface="Times New Roman"/>
              <a:ea typeface="Times New Roman"/>
              <a:cs typeface="Times New Roman"/>
              <a:sym typeface="Times New Roman"/>
            </a:endParaRPr>
          </a:p>
          <a:p>
            <a:pPr marL="457200" lvl="0" indent="-349250" algn="l" rtl="0">
              <a:spcBef>
                <a:spcPts val="0"/>
              </a:spcBef>
              <a:spcAft>
                <a:spcPts val="0"/>
              </a:spcAft>
              <a:buClr>
                <a:srgbClr val="000000"/>
              </a:buClr>
              <a:buSzPts val="1900"/>
              <a:buFont typeface="Times New Roman"/>
              <a:buChar char="●"/>
            </a:pPr>
            <a:r>
              <a:rPr lang="en-GB" sz="1900">
                <a:solidFill>
                  <a:srgbClr val="000000"/>
                </a:solidFill>
                <a:highlight>
                  <a:srgbClr val="FFFFFF"/>
                </a:highlight>
                <a:latin typeface="Times New Roman"/>
                <a:ea typeface="Times New Roman"/>
                <a:cs typeface="Times New Roman"/>
                <a:sym typeface="Times New Roman"/>
              </a:rPr>
              <a:t>External stylesheets are stored in CSS files</a:t>
            </a:r>
            <a:endParaRPr sz="1900">
              <a:solidFill>
                <a:srgbClr val="000000"/>
              </a:solidFill>
              <a:highlight>
                <a:srgbClr val="FFFFFF"/>
              </a:highlight>
              <a:latin typeface="Times New Roman"/>
              <a:ea typeface="Times New Roman"/>
              <a:cs typeface="Times New Roman"/>
              <a:sym typeface="Times New Roman"/>
            </a:endParaRPr>
          </a:p>
          <a:p>
            <a:pPr marL="457200" marR="25400" lvl="0" indent="-349250" algn="l" rtl="0">
              <a:lnSpc>
                <a:spcPct val="156250"/>
              </a:lnSpc>
              <a:spcBef>
                <a:spcPts val="0"/>
              </a:spcBef>
              <a:spcAft>
                <a:spcPts val="0"/>
              </a:spcAft>
              <a:buClr>
                <a:srgbClr val="000000"/>
              </a:buClr>
              <a:buSzPts val="1900"/>
              <a:buFont typeface="Times New Roman"/>
              <a:buChar char="●"/>
            </a:pPr>
            <a:r>
              <a:rPr lang="en-GB" sz="1900">
                <a:solidFill>
                  <a:srgbClr val="000000"/>
                </a:solidFill>
                <a:highlight>
                  <a:srgbClr val="FFFFFF"/>
                </a:highlight>
                <a:latin typeface="Times New Roman"/>
                <a:ea typeface="Times New Roman"/>
                <a:cs typeface="Times New Roman"/>
                <a:sym typeface="Times New Roman"/>
              </a:rPr>
              <a:t>CSS is a widely used language on the web.</a:t>
            </a:r>
            <a:endParaRPr sz="1900">
              <a:solidFill>
                <a:srgbClr val="000000"/>
              </a:solidFill>
              <a:highlight>
                <a:srgbClr val="FFFFFF"/>
              </a:highlight>
              <a:latin typeface="Times New Roman"/>
              <a:ea typeface="Times New Roman"/>
              <a:cs typeface="Times New Roman"/>
              <a:sym typeface="Times New Roman"/>
            </a:endParaRPr>
          </a:p>
          <a:p>
            <a:pPr marL="457200" marR="25400" lvl="0" indent="-349250" algn="l" rtl="0">
              <a:lnSpc>
                <a:spcPct val="156250"/>
              </a:lnSpc>
              <a:spcBef>
                <a:spcPts val="0"/>
              </a:spcBef>
              <a:spcAft>
                <a:spcPts val="0"/>
              </a:spcAft>
              <a:buClr>
                <a:srgbClr val="000000"/>
              </a:buClr>
              <a:buSzPts val="1900"/>
              <a:buFont typeface="Times New Roman"/>
              <a:buChar char="●"/>
            </a:pPr>
            <a:r>
              <a:rPr lang="en-GB" sz="1900">
                <a:solidFill>
                  <a:srgbClr val="000000"/>
                </a:solidFill>
                <a:highlight>
                  <a:srgbClr val="FFFFFF"/>
                </a:highlight>
                <a:latin typeface="Times New Roman"/>
                <a:ea typeface="Times New Roman"/>
                <a:cs typeface="Times New Roman"/>
                <a:sym typeface="Times New Roman"/>
              </a:rPr>
              <a:t>HTML, CSS and JavaScript are used for web designing. It helps the web designers to apply style on HTML tags.</a:t>
            </a:r>
            <a:endParaRPr sz="1900">
              <a:solidFill>
                <a:srgbClr val="000000"/>
              </a:solidFill>
              <a:highlight>
                <a:srgbClr val="FFFFFF"/>
              </a:highlight>
              <a:latin typeface="Times New Roman"/>
              <a:ea typeface="Times New Roman"/>
              <a:cs typeface="Times New Roman"/>
              <a:sym typeface="Times New Roman"/>
            </a:endParaRPr>
          </a:p>
          <a:p>
            <a:pPr marL="457200" lvl="0" indent="-301625" algn="l" rtl="0">
              <a:spcBef>
                <a:spcPts val="0"/>
              </a:spcBef>
              <a:spcAft>
                <a:spcPts val="0"/>
              </a:spcAft>
              <a:buClr>
                <a:srgbClr val="000000"/>
              </a:buClr>
              <a:buSzPts val="1150"/>
              <a:buFont typeface="Verdana"/>
              <a:buChar char="●"/>
            </a:pP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707625" y="436600"/>
            <a:ext cx="7505700" cy="641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800"/>
              </a:spcBef>
              <a:spcAft>
                <a:spcPts val="0"/>
              </a:spcAft>
              <a:buNone/>
            </a:pPr>
            <a:r>
              <a:rPr lang="en-GB" sz="3150" b="1">
                <a:solidFill>
                  <a:srgbClr val="000000"/>
                </a:solidFill>
                <a:highlight>
                  <a:srgbClr val="FFFFFF"/>
                </a:highlight>
                <a:latin typeface="Arial"/>
                <a:ea typeface="Arial"/>
                <a:cs typeface="Arial"/>
                <a:sym typeface="Arial"/>
              </a:rPr>
              <a:t>CSS Syntax</a:t>
            </a:r>
            <a:endParaRPr sz="3150" b="1">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
        <p:nvSpPr>
          <p:cNvPr id="249" name="Google Shape;249;p32"/>
          <p:cNvSpPr txBox="1">
            <a:spLocks noGrp="1"/>
          </p:cNvSpPr>
          <p:nvPr>
            <p:ph type="body" idx="1"/>
          </p:nvPr>
        </p:nvSpPr>
        <p:spPr>
          <a:xfrm>
            <a:off x="421400" y="1078300"/>
            <a:ext cx="8353500" cy="33603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n-GB" sz="1200">
                <a:solidFill>
                  <a:srgbClr val="000000"/>
                </a:solidFill>
                <a:highlight>
                  <a:srgbClr val="FFFFFF"/>
                </a:highlight>
                <a:latin typeface="Verdana"/>
                <a:ea typeface="Verdana"/>
                <a:cs typeface="Verdana"/>
                <a:sym typeface="Verdana"/>
              </a:rPr>
              <a:t>A CSS rule consists of a selector and a declaration block.</a:t>
            </a:r>
            <a:endParaRPr sz="1200">
              <a:solidFill>
                <a:srgbClr val="000000"/>
              </a:solidFill>
              <a:highlight>
                <a:srgbClr val="FFFFFF"/>
              </a:highlight>
              <a:latin typeface="Verdana"/>
              <a:ea typeface="Verdana"/>
              <a:cs typeface="Verdana"/>
              <a:sym typeface="Verdana"/>
            </a:endParaRPr>
          </a:p>
          <a:p>
            <a:pPr marL="0" lvl="0" indent="0" algn="l" rtl="0">
              <a:spcBef>
                <a:spcPts val="1400"/>
              </a:spcBef>
              <a:spcAft>
                <a:spcPts val="0"/>
              </a:spcAft>
              <a:buNone/>
            </a:pPr>
            <a:r>
              <a:rPr lang="en-GB" sz="1800">
                <a:solidFill>
                  <a:srgbClr val="000000"/>
                </a:solidFill>
                <a:highlight>
                  <a:srgbClr val="FFFFFF"/>
                </a:highlight>
                <a:latin typeface="Arial"/>
                <a:ea typeface="Arial"/>
                <a:cs typeface="Arial"/>
                <a:sym typeface="Arial"/>
              </a:rPr>
              <a:t>CSS Syntax</a:t>
            </a:r>
            <a:endParaRPr sz="1800">
              <a:solidFill>
                <a:srgbClr val="000000"/>
              </a:solidFill>
              <a:highlight>
                <a:srgbClr val="FFFFFF"/>
              </a:highlight>
              <a:latin typeface="Arial"/>
              <a:ea typeface="Arial"/>
              <a:cs typeface="Arial"/>
              <a:sym typeface="Arial"/>
            </a:endParaRPr>
          </a:p>
          <a:p>
            <a:pPr marL="0" lvl="0" indent="0" algn="l" rtl="0">
              <a:spcBef>
                <a:spcPts val="800"/>
              </a:spcBef>
              <a:spcAft>
                <a:spcPts val="800"/>
              </a:spcAft>
              <a:buNone/>
            </a:pPr>
            <a:endParaRPr sz="1800">
              <a:solidFill>
                <a:srgbClr val="000000"/>
              </a:solidFill>
              <a:highlight>
                <a:srgbClr val="FFFFFF"/>
              </a:highlight>
              <a:latin typeface="Arial"/>
              <a:ea typeface="Arial"/>
              <a:cs typeface="Arial"/>
              <a:sym typeface="Arial"/>
            </a:endParaRPr>
          </a:p>
        </p:txBody>
      </p:sp>
      <p:pic>
        <p:nvPicPr>
          <p:cNvPr id="250" name="Google Shape;250;p32"/>
          <p:cNvPicPr preferRelativeResize="0"/>
          <p:nvPr/>
        </p:nvPicPr>
        <p:blipFill>
          <a:blip r:embed="rId3">
            <a:alphaModFix/>
          </a:blip>
          <a:stretch>
            <a:fillRect/>
          </a:stretch>
        </p:blipFill>
        <p:spPr>
          <a:xfrm>
            <a:off x="1614238" y="2290088"/>
            <a:ext cx="5419725" cy="1133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3"/>
          <p:cNvSpPr txBox="1">
            <a:spLocks noGrp="1"/>
          </p:cNvSpPr>
          <p:nvPr>
            <p:ph type="body" idx="1"/>
          </p:nvPr>
        </p:nvSpPr>
        <p:spPr>
          <a:xfrm>
            <a:off x="594900" y="483375"/>
            <a:ext cx="8155200" cy="3955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1600">
                <a:solidFill>
                  <a:srgbClr val="000000"/>
                </a:solidFill>
                <a:highlight>
                  <a:srgbClr val="FFFFFF"/>
                </a:highlight>
                <a:latin typeface="Times New Roman"/>
                <a:ea typeface="Times New Roman"/>
                <a:cs typeface="Times New Roman"/>
                <a:sym typeface="Times New Roman"/>
              </a:rPr>
              <a:t>The selector points to the HTML element you want to style.</a:t>
            </a:r>
            <a:endParaRPr sz="160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00">
                <a:solidFill>
                  <a:srgbClr val="000000"/>
                </a:solidFill>
                <a:highlight>
                  <a:srgbClr val="FFFFFF"/>
                </a:highlight>
                <a:latin typeface="Times New Roman"/>
                <a:ea typeface="Times New Roman"/>
                <a:cs typeface="Times New Roman"/>
                <a:sym typeface="Times New Roman"/>
              </a:rPr>
              <a:t>The declaration block contains one or more declarations separated by semicolons.</a:t>
            </a:r>
            <a:endParaRPr sz="160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00">
                <a:solidFill>
                  <a:srgbClr val="000000"/>
                </a:solidFill>
                <a:highlight>
                  <a:srgbClr val="FFFFFF"/>
                </a:highlight>
                <a:latin typeface="Times New Roman"/>
                <a:ea typeface="Times New Roman"/>
                <a:cs typeface="Times New Roman"/>
                <a:sym typeface="Times New Roman"/>
              </a:rPr>
              <a:t>Each declaration includes a CSS property name and a value, separated by a colon.</a:t>
            </a:r>
            <a:endParaRPr sz="160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00">
                <a:solidFill>
                  <a:srgbClr val="000000"/>
                </a:solidFill>
                <a:highlight>
                  <a:srgbClr val="FFFFFF"/>
                </a:highlight>
                <a:latin typeface="Times New Roman"/>
                <a:ea typeface="Times New Roman"/>
                <a:cs typeface="Times New Roman"/>
                <a:sym typeface="Times New Roman"/>
              </a:rPr>
              <a:t>Multiple CSS declarations are separated with semicolons, and declaration blocks are surrounded by curly braces.</a:t>
            </a:r>
            <a:endParaRPr sz="160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00">
                <a:solidFill>
                  <a:srgbClr val="000000"/>
                </a:solidFill>
                <a:latin typeface="Times New Roman"/>
                <a:ea typeface="Times New Roman"/>
                <a:cs typeface="Times New Roman"/>
                <a:sym typeface="Times New Roman"/>
              </a:rPr>
              <a:t>Example</a:t>
            </a:r>
            <a:endParaRPr sz="1600">
              <a:solidFill>
                <a:srgbClr val="000000"/>
              </a:solidFill>
              <a:latin typeface="Times New Roman"/>
              <a:ea typeface="Times New Roman"/>
              <a:cs typeface="Times New Roman"/>
              <a:sym typeface="Times New Roman"/>
            </a:endParaRPr>
          </a:p>
          <a:p>
            <a:pPr marL="0" lvl="0" indent="0" algn="l" rtl="0">
              <a:spcBef>
                <a:spcPts val="1100"/>
              </a:spcBef>
              <a:spcAft>
                <a:spcPts val="0"/>
              </a:spcAft>
              <a:buNone/>
            </a:pPr>
            <a:r>
              <a:rPr lang="en-GB" sz="1600">
                <a:solidFill>
                  <a:srgbClr val="000000"/>
                </a:solidFill>
                <a:latin typeface="Times New Roman"/>
                <a:ea typeface="Times New Roman"/>
                <a:cs typeface="Times New Roman"/>
                <a:sym typeface="Times New Roman"/>
              </a:rPr>
              <a:t>In this example all &lt;p&gt; elements will be center-aligned, with a red text color:</a:t>
            </a:r>
            <a:endParaRPr sz="1600">
              <a:solidFill>
                <a:srgbClr val="000000"/>
              </a:solidFill>
              <a:latin typeface="Times New Roman"/>
              <a:ea typeface="Times New Roman"/>
              <a:cs typeface="Times New Roman"/>
              <a:sym typeface="Times New Roman"/>
            </a:endParaRPr>
          </a:p>
          <a:p>
            <a:pPr marL="114300" marR="114300" lvl="0" indent="0" algn="l" rtl="0">
              <a:spcBef>
                <a:spcPts val="1100"/>
              </a:spcBef>
              <a:spcAft>
                <a:spcPts val="0"/>
              </a:spcAft>
              <a:buNone/>
            </a:pPr>
            <a:r>
              <a:rPr lang="en-GB" sz="1600">
                <a:solidFill>
                  <a:srgbClr val="A52A2A"/>
                </a:solidFill>
                <a:highlight>
                  <a:srgbClr val="FFFFFF"/>
                </a:highlight>
                <a:latin typeface="Times New Roman"/>
                <a:ea typeface="Times New Roman"/>
                <a:cs typeface="Times New Roman"/>
                <a:sym typeface="Times New Roman"/>
              </a:rPr>
              <a:t>p </a:t>
            </a:r>
            <a:r>
              <a:rPr lang="en-GB" sz="1600">
                <a:solidFill>
                  <a:srgbClr val="000000"/>
                </a:solidFill>
                <a:highlight>
                  <a:srgbClr val="FFFFFF"/>
                </a:highlight>
                <a:latin typeface="Times New Roman"/>
                <a:ea typeface="Times New Roman"/>
                <a:cs typeface="Times New Roman"/>
                <a:sym typeface="Times New Roman"/>
              </a:rPr>
              <a:t>{</a:t>
            </a:r>
            <a:endParaRPr sz="1600">
              <a:solidFill>
                <a:srgbClr val="000000"/>
              </a:solidFill>
              <a:highlight>
                <a:srgbClr val="FFFFFF"/>
              </a:highlight>
              <a:latin typeface="Times New Roman"/>
              <a:ea typeface="Times New Roman"/>
              <a:cs typeface="Times New Roman"/>
              <a:sym typeface="Times New Roman"/>
            </a:endParaRPr>
          </a:p>
          <a:p>
            <a:pPr marL="114300" marR="114300" lvl="0" indent="0" algn="l" rtl="0">
              <a:spcBef>
                <a:spcPts val="0"/>
              </a:spcBef>
              <a:spcAft>
                <a:spcPts val="0"/>
              </a:spcAft>
              <a:buNone/>
            </a:pPr>
            <a:r>
              <a:rPr lang="en-GB" sz="1600">
                <a:solidFill>
                  <a:srgbClr val="FF0000"/>
                </a:solidFill>
                <a:highlight>
                  <a:srgbClr val="FFFFFF"/>
                </a:highlight>
                <a:latin typeface="Times New Roman"/>
                <a:ea typeface="Times New Roman"/>
                <a:cs typeface="Times New Roman"/>
                <a:sym typeface="Times New Roman"/>
              </a:rPr>
              <a:t>  color</a:t>
            </a:r>
            <a:r>
              <a:rPr lang="en-GB" sz="1600">
                <a:solidFill>
                  <a:srgbClr val="000000"/>
                </a:solidFill>
                <a:highlight>
                  <a:srgbClr val="FFFFFF"/>
                </a:highlight>
                <a:latin typeface="Times New Roman"/>
                <a:ea typeface="Times New Roman"/>
                <a:cs typeface="Times New Roman"/>
                <a:sym typeface="Times New Roman"/>
              </a:rPr>
              <a:t>:</a:t>
            </a:r>
            <a:r>
              <a:rPr lang="en-GB" sz="1600">
                <a:solidFill>
                  <a:srgbClr val="0000CD"/>
                </a:solidFill>
                <a:highlight>
                  <a:srgbClr val="FFFFFF"/>
                </a:highlight>
                <a:latin typeface="Times New Roman"/>
                <a:ea typeface="Times New Roman"/>
                <a:cs typeface="Times New Roman"/>
                <a:sym typeface="Times New Roman"/>
              </a:rPr>
              <a:t> red</a:t>
            </a:r>
            <a:r>
              <a:rPr lang="en-GB" sz="1600">
                <a:solidFill>
                  <a:srgbClr val="000000"/>
                </a:solidFill>
                <a:highlight>
                  <a:srgbClr val="FFFFFF"/>
                </a:highlight>
                <a:latin typeface="Times New Roman"/>
                <a:ea typeface="Times New Roman"/>
                <a:cs typeface="Times New Roman"/>
                <a:sym typeface="Times New Roman"/>
              </a:rPr>
              <a:t>;</a:t>
            </a:r>
            <a:endParaRPr sz="1600">
              <a:solidFill>
                <a:srgbClr val="000000"/>
              </a:solidFill>
              <a:highlight>
                <a:srgbClr val="FFFFFF"/>
              </a:highlight>
              <a:latin typeface="Times New Roman"/>
              <a:ea typeface="Times New Roman"/>
              <a:cs typeface="Times New Roman"/>
              <a:sym typeface="Times New Roman"/>
            </a:endParaRPr>
          </a:p>
          <a:p>
            <a:pPr marL="114300" marR="114300" lvl="0" indent="0" algn="l" rtl="0">
              <a:spcBef>
                <a:spcPts val="0"/>
              </a:spcBef>
              <a:spcAft>
                <a:spcPts val="0"/>
              </a:spcAft>
              <a:buNone/>
            </a:pPr>
            <a:r>
              <a:rPr lang="en-GB" sz="1600">
                <a:solidFill>
                  <a:srgbClr val="FF0000"/>
                </a:solidFill>
                <a:highlight>
                  <a:srgbClr val="FFFFFF"/>
                </a:highlight>
                <a:latin typeface="Times New Roman"/>
                <a:ea typeface="Times New Roman"/>
                <a:cs typeface="Times New Roman"/>
                <a:sym typeface="Times New Roman"/>
              </a:rPr>
              <a:t>  text-align</a:t>
            </a:r>
            <a:r>
              <a:rPr lang="en-GB" sz="1600">
                <a:solidFill>
                  <a:srgbClr val="000000"/>
                </a:solidFill>
                <a:highlight>
                  <a:srgbClr val="FFFFFF"/>
                </a:highlight>
                <a:latin typeface="Times New Roman"/>
                <a:ea typeface="Times New Roman"/>
                <a:cs typeface="Times New Roman"/>
                <a:sym typeface="Times New Roman"/>
              </a:rPr>
              <a:t>:</a:t>
            </a:r>
            <a:r>
              <a:rPr lang="en-GB" sz="1600">
                <a:solidFill>
                  <a:srgbClr val="0000CD"/>
                </a:solidFill>
                <a:highlight>
                  <a:srgbClr val="FFFFFF"/>
                </a:highlight>
                <a:latin typeface="Times New Roman"/>
                <a:ea typeface="Times New Roman"/>
                <a:cs typeface="Times New Roman"/>
                <a:sym typeface="Times New Roman"/>
              </a:rPr>
              <a:t> center</a:t>
            </a:r>
            <a:r>
              <a:rPr lang="en-GB" sz="1600">
                <a:solidFill>
                  <a:srgbClr val="000000"/>
                </a:solidFill>
                <a:highlight>
                  <a:srgbClr val="FFFFFF"/>
                </a:highlight>
                <a:latin typeface="Times New Roman"/>
                <a:ea typeface="Times New Roman"/>
                <a:cs typeface="Times New Roman"/>
                <a:sym typeface="Times New Roman"/>
              </a:rPr>
              <a:t>; }</a:t>
            </a:r>
            <a:endParaRPr sz="1600">
              <a:solidFill>
                <a:srgbClr val="000000"/>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body" idx="1"/>
          </p:nvPr>
        </p:nvSpPr>
        <p:spPr>
          <a:xfrm>
            <a:off x="334625" y="470975"/>
            <a:ext cx="8390700" cy="3967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500">
                <a:latin typeface="Times New Roman"/>
                <a:ea typeface="Times New Roman"/>
                <a:cs typeface="Times New Roman"/>
                <a:sym typeface="Times New Roman"/>
              </a:rPr>
              <a:t>&lt;html&gt;</a:t>
            </a:r>
            <a:endParaRPr sz="6500">
              <a:latin typeface="Times New Roman"/>
              <a:ea typeface="Times New Roman"/>
              <a:cs typeface="Times New Roman"/>
              <a:sym typeface="Times New Roman"/>
            </a:endParaRPr>
          </a:p>
          <a:p>
            <a:pPr marL="0" lvl="0" indent="0" algn="l" rtl="0">
              <a:spcBef>
                <a:spcPts val="1200"/>
              </a:spcBef>
              <a:spcAft>
                <a:spcPts val="0"/>
              </a:spcAft>
              <a:buNone/>
            </a:pPr>
            <a:r>
              <a:rPr lang="en-GB" sz="6500">
                <a:latin typeface="Times New Roman"/>
                <a:ea typeface="Times New Roman"/>
                <a:cs typeface="Times New Roman"/>
                <a:sym typeface="Times New Roman"/>
              </a:rPr>
              <a:t>&lt;head&gt;</a:t>
            </a:r>
            <a:endParaRPr sz="6500">
              <a:latin typeface="Times New Roman"/>
              <a:ea typeface="Times New Roman"/>
              <a:cs typeface="Times New Roman"/>
              <a:sym typeface="Times New Roman"/>
            </a:endParaRPr>
          </a:p>
          <a:p>
            <a:pPr marL="0" lvl="0" indent="0" algn="l" rtl="0">
              <a:spcBef>
                <a:spcPts val="1200"/>
              </a:spcBef>
              <a:spcAft>
                <a:spcPts val="0"/>
              </a:spcAft>
              <a:buNone/>
            </a:pPr>
            <a:r>
              <a:rPr lang="en-GB" sz="6500">
                <a:latin typeface="Times New Roman"/>
                <a:ea typeface="Times New Roman"/>
                <a:cs typeface="Times New Roman"/>
                <a:sym typeface="Times New Roman"/>
              </a:rPr>
              <a:t>&lt;style&gt;</a:t>
            </a:r>
            <a:endParaRPr sz="6500">
              <a:latin typeface="Times New Roman"/>
              <a:ea typeface="Times New Roman"/>
              <a:cs typeface="Times New Roman"/>
              <a:sym typeface="Times New Roman"/>
            </a:endParaRPr>
          </a:p>
          <a:p>
            <a:pPr marL="0" lvl="0" indent="0" algn="l" rtl="0">
              <a:spcBef>
                <a:spcPts val="1200"/>
              </a:spcBef>
              <a:spcAft>
                <a:spcPts val="0"/>
              </a:spcAft>
              <a:buNone/>
            </a:pPr>
            <a:r>
              <a:rPr lang="en-GB" sz="6500">
                <a:latin typeface="Times New Roman"/>
                <a:ea typeface="Times New Roman"/>
                <a:cs typeface="Times New Roman"/>
                <a:sym typeface="Times New Roman"/>
              </a:rPr>
              <a:t>p {</a:t>
            </a:r>
            <a:endParaRPr sz="6500">
              <a:latin typeface="Times New Roman"/>
              <a:ea typeface="Times New Roman"/>
              <a:cs typeface="Times New Roman"/>
              <a:sym typeface="Times New Roman"/>
            </a:endParaRPr>
          </a:p>
          <a:p>
            <a:pPr marL="0" lvl="0" indent="0" algn="l" rtl="0">
              <a:spcBef>
                <a:spcPts val="1200"/>
              </a:spcBef>
              <a:spcAft>
                <a:spcPts val="0"/>
              </a:spcAft>
              <a:buNone/>
            </a:pPr>
            <a:r>
              <a:rPr lang="en-GB" sz="6500">
                <a:latin typeface="Times New Roman"/>
                <a:ea typeface="Times New Roman"/>
                <a:cs typeface="Times New Roman"/>
                <a:sym typeface="Times New Roman"/>
              </a:rPr>
              <a:t>  color: red;</a:t>
            </a:r>
            <a:endParaRPr sz="6500">
              <a:latin typeface="Times New Roman"/>
              <a:ea typeface="Times New Roman"/>
              <a:cs typeface="Times New Roman"/>
              <a:sym typeface="Times New Roman"/>
            </a:endParaRPr>
          </a:p>
          <a:p>
            <a:pPr marL="0" lvl="0" indent="0" algn="l" rtl="0">
              <a:spcBef>
                <a:spcPts val="1200"/>
              </a:spcBef>
              <a:spcAft>
                <a:spcPts val="0"/>
              </a:spcAft>
              <a:buNone/>
            </a:pPr>
            <a:r>
              <a:rPr lang="en-GB" sz="6500">
                <a:latin typeface="Times New Roman"/>
                <a:ea typeface="Times New Roman"/>
                <a:cs typeface="Times New Roman"/>
                <a:sym typeface="Times New Roman"/>
              </a:rPr>
              <a:t>  text-align: center;</a:t>
            </a:r>
            <a:endParaRPr sz="6500">
              <a:latin typeface="Times New Roman"/>
              <a:ea typeface="Times New Roman"/>
              <a:cs typeface="Times New Roman"/>
              <a:sym typeface="Times New Roman"/>
            </a:endParaRPr>
          </a:p>
          <a:p>
            <a:pPr marL="0" lvl="0" indent="0" algn="l" rtl="0">
              <a:spcBef>
                <a:spcPts val="1200"/>
              </a:spcBef>
              <a:spcAft>
                <a:spcPts val="0"/>
              </a:spcAft>
              <a:buNone/>
            </a:pPr>
            <a:r>
              <a:rPr lang="en-GB" sz="6500">
                <a:latin typeface="Times New Roman"/>
                <a:ea typeface="Times New Roman"/>
                <a:cs typeface="Times New Roman"/>
                <a:sym typeface="Times New Roman"/>
              </a:rPr>
              <a:t>} </a:t>
            </a:r>
            <a:endParaRPr sz="6500">
              <a:latin typeface="Times New Roman"/>
              <a:ea typeface="Times New Roman"/>
              <a:cs typeface="Times New Roman"/>
              <a:sym typeface="Times New Roman"/>
            </a:endParaRPr>
          </a:p>
          <a:p>
            <a:pPr marL="0" lvl="0" indent="0" algn="l" rtl="0">
              <a:spcBef>
                <a:spcPts val="1200"/>
              </a:spcBef>
              <a:spcAft>
                <a:spcPts val="0"/>
              </a:spcAft>
              <a:buNone/>
            </a:pPr>
            <a:r>
              <a:rPr lang="en-GB" sz="6500">
                <a:latin typeface="Times New Roman"/>
                <a:ea typeface="Times New Roman"/>
                <a:cs typeface="Times New Roman"/>
                <a:sym typeface="Times New Roman"/>
              </a:rPr>
              <a:t>&lt;/style&gt;</a:t>
            </a:r>
            <a:endParaRPr sz="6500">
              <a:latin typeface="Times New Roman"/>
              <a:ea typeface="Times New Roman"/>
              <a:cs typeface="Times New Roman"/>
              <a:sym typeface="Times New Roman"/>
            </a:endParaRPr>
          </a:p>
          <a:p>
            <a:pPr marL="0" lvl="0" indent="0" algn="l" rtl="0">
              <a:spcBef>
                <a:spcPts val="1200"/>
              </a:spcBef>
              <a:spcAft>
                <a:spcPts val="0"/>
              </a:spcAft>
              <a:buNone/>
            </a:pPr>
            <a:r>
              <a:rPr lang="en-GB" sz="6500">
                <a:latin typeface="Times New Roman"/>
                <a:ea typeface="Times New Roman"/>
                <a:cs typeface="Times New Roman"/>
                <a:sym typeface="Times New Roman"/>
              </a:rPr>
              <a:t>&lt;/head&gt;</a:t>
            </a:r>
            <a:endParaRPr sz="6500">
              <a:latin typeface="Times New Roman"/>
              <a:ea typeface="Times New Roman"/>
              <a:cs typeface="Times New Roman"/>
              <a:sym typeface="Times New Roman"/>
            </a:endParaRPr>
          </a:p>
          <a:p>
            <a:pPr marL="0" lvl="0" indent="0" algn="l" rtl="0">
              <a:spcBef>
                <a:spcPts val="1200"/>
              </a:spcBef>
              <a:spcAft>
                <a:spcPts val="0"/>
              </a:spcAft>
              <a:buNone/>
            </a:pPr>
            <a:r>
              <a:rPr lang="en-GB" sz="6500">
                <a:latin typeface="Times New Roman"/>
                <a:ea typeface="Times New Roman"/>
                <a:cs typeface="Times New Roman"/>
                <a:sym typeface="Times New Roman"/>
              </a:rPr>
              <a:t>&lt;body&gt;</a:t>
            </a:r>
            <a:endParaRPr sz="6500">
              <a:latin typeface="Times New Roman"/>
              <a:ea typeface="Times New Roman"/>
              <a:cs typeface="Times New Roman"/>
              <a:sym typeface="Times New Roman"/>
            </a:endParaRPr>
          </a:p>
          <a:p>
            <a:pPr marL="0" lvl="0" indent="0" algn="l" rtl="0">
              <a:spcBef>
                <a:spcPts val="1200"/>
              </a:spcBef>
              <a:spcAft>
                <a:spcPts val="0"/>
              </a:spcAft>
              <a:buNone/>
            </a:pPr>
            <a:endParaRPr sz="6500">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261" name="Google Shape;261;p34"/>
          <p:cNvSpPr txBox="1"/>
          <p:nvPr/>
        </p:nvSpPr>
        <p:spPr>
          <a:xfrm>
            <a:off x="5044350" y="780825"/>
            <a:ext cx="297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2" name="Google Shape;262;p34"/>
          <p:cNvSpPr txBox="1"/>
          <p:nvPr/>
        </p:nvSpPr>
        <p:spPr>
          <a:xfrm>
            <a:off x="4982375" y="830400"/>
            <a:ext cx="3234900" cy="456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solidFill>
                  <a:schemeClr val="dk2"/>
                </a:solidFill>
                <a:latin typeface="Times New Roman"/>
                <a:ea typeface="Times New Roman"/>
                <a:cs typeface="Times New Roman"/>
                <a:sym typeface="Times New Roman"/>
              </a:rPr>
              <a:t>&lt;p&gt;Hello World!&lt;/p&gt;</a:t>
            </a:r>
            <a:endParaRPr sz="18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chemeClr val="dk2"/>
                </a:solidFill>
                <a:latin typeface="Times New Roman"/>
                <a:ea typeface="Times New Roman"/>
                <a:cs typeface="Times New Roman"/>
                <a:sym typeface="Times New Roman"/>
              </a:rPr>
              <a:t>&lt;p&gt;These paragraphs are styled with CSS.&lt;/p&gt;</a:t>
            </a:r>
            <a:endParaRPr sz="18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8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chemeClr val="dk2"/>
                </a:solidFill>
                <a:latin typeface="Times New Roman"/>
                <a:ea typeface="Times New Roman"/>
                <a:cs typeface="Times New Roman"/>
                <a:sym typeface="Times New Roman"/>
              </a:rPr>
              <a:t>&lt;/body&gt;</a:t>
            </a:r>
            <a:endParaRPr sz="18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800">
                <a:solidFill>
                  <a:schemeClr val="dk2"/>
                </a:solidFill>
                <a:latin typeface="Times New Roman"/>
                <a:ea typeface="Times New Roman"/>
                <a:cs typeface="Times New Roman"/>
                <a:sym typeface="Times New Roman"/>
              </a:rPr>
              <a:t>&lt;/html&gt;</a:t>
            </a:r>
            <a:endParaRPr sz="18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8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8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80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a:spLocks noGrp="1"/>
          </p:cNvSpPr>
          <p:nvPr>
            <p:ph type="body" idx="1"/>
          </p:nvPr>
        </p:nvSpPr>
        <p:spPr>
          <a:xfrm>
            <a:off x="384225" y="347025"/>
            <a:ext cx="8440200" cy="409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100">
                <a:latin typeface="Times New Roman"/>
                <a:ea typeface="Times New Roman"/>
                <a:cs typeface="Times New Roman"/>
                <a:sym typeface="Times New Roman"/>
              </a:rPr>
              <a:t>Output : </a:t>
            </a:r>
            <a:endParaRPr sz="2100">
              <a:latin typeface="Times New Roman"/>
              <a:ea typeface="Times New Roman"/>
              <a:cs typeface="Times New Roman"/>
              <a:sym typeface="Times New Roman"/>
            </a:endParaRPr>
          </a:p>
          <a:p>
            <a:pPr marL="0" lvl="0" indent="0" algn="ctr" rtl="0">
              <a:spcBef>
                <a:spcPts val="1200"/>
              </a:spcBef>
              <a:spcAft>
                <a:spcPts val="0"/>
              </a:spcAft>
              <a:buNone/>
            </a:pPr>
            <a:r>
              <a:rPr lang="en-GB" sz="2100">
                <a:solidFill>
                  <a:srgbClr val="FF0000"/>
                </a:solidFill>
                <a:latin typeface="Times New Roman"/>
                <a:ea typeface="Times New Roman"/>
                <a:cs typeface="Times New Roman"/>
                <a:sym typeface="Times New Roman"/>
              </a:rPr>
              <a:t>Hello World!</a:t>
            </a:r>
            <a:endParaRPr sz="2100">
              <a:solidFill>
                <a:srgbClr val="FF0000"/>
              </a:solidFill>
              <a:latin typeface="Times New Roman"/>
              <a:ea typeface="Times New Roman"/>
              <a:cs typeface="Times New Roman"/>
              <a:sym typeface="Times New Roman"/>
            </a:endParaRPr>
          </a:p>
          <a:p>
            <a:pPr marL="0" lvl="0" indent="0" algn="ctr" rtl="0">
              <a:spcBef>
                <a:spcPts val="1200"/>
              </a:spcBef>
              <a:spcAft>
                <a:spcPts val="0"/>
              </a:spcAft>
              <a:buNone/>
            </a:pPr>
            <a:r>
              <a:rPr lang="en-GB" sz="2100">
                <a:solidFill>
                  <a:srgbClr val="FF0000"/>
                </a:solidFill>
                <a:latin typeface="Times New Roman"/>
                <a:ea typeface="Times New Roman"/>
                <a:cs typeface="Times New Roman"/>
                <a:sym typeface="Times New Roman"/>
              </a:rPr>
              <a:t>These paragraphs are styled with CSS.</a:t>
            </a:r>
            <a:endParaRPr sz="2100">
              <a:solidFill>
                <a:srgbClr val="FF0000"/>
              </a:solidFill>
              <a:latin typeface="Times New Roman"/>
              <a:ea typeface="Times New Roman"/>
              <a:cs typeface="Times New Roman"/>
              <a:sym typeface="Times New Roman"/>
            </a:endParaRPr>
          </a:p>
          <a:p>
            <a:pPr marL="0" lvl="0" indent="0" algn="l" rtl="0">
              <a:spcBef>
                <a:spcPts val="1200"/>
              </a:spcBef>
              <a:spcAft>
                <a:spcPts val="0"/>
              </a:spcAft>
              <a:buNone/>
            </a:pPr>
            <a:r>
              <a:rPr lang="en-GB" sz="2100">
                <a:solidFill>
                  <a:srgbClr val="000000"/>
                </a:solidFill>
                <a:highlight>
                  <a:srgbClr val="FFFFFF"/>
                </a:highlight>
                <a:latin typeface="Times New Roman"/>
                <a:ea typeface="Times New Roman"/>
                <a:cs typeface="Times New Roman"/>
                <a:sym typeface="Times New Roman"/>
              </a:rPr>
              <a:t>Example Explained</a:t>
            </a:r>
            <a:endParaRPr sz="2100">
              <a:solidFill>
                <a:srgbClr val="000000"/>
              </a:solidFill>
              <a:highlight>
                <a:srgbClr val="FFFFFF"/>
              </a:highlight>
              <a:latin typeface="Times New Roman"/>
              <a:ea typeface="Times New Roman"/>
              <a:cs typeface="Times New Roman"/>
              <a:sym typeface="Times New Roman"/>
            </a:endParaRPr>
          </a:p>
          <a:p>
            <a:pPr marL="457200" lvl="0" indent="-361950" algn="l" rtl="0">
              <a:spcBef>
                <a:spcPts val="1100"/>
              </a:spcBef>
              <a:spcAft>
                <a:spcPts val="0"/>
              </a:spcAft>
              <a:buClr>
                <a:srgbClr val="000000"/>
              </a:buClr>
              <a:buSzPts val="2100"/>
              <a:buFont typeface="Verdana"/>
              <a:buChar char="●"/>
            </a:pPr>
            <a:r>
              <a:rPr lang="en-GB" sz="2100">
                <a:solidFill>
                  <a:srgbClr val="DC143C"/>
                </a:solidFill>
                <a:highlight>
                  <a:srgbClr val="FFFFFF"/>
                </a:highlight>
                <a:latin typeface="Times New Roman"/>
                <a:ea typeface="Times New Roman"/>
                <a:cs typeface="Times New Roman"/>
                <a:sym typeface="Times New Roman"/>
              </a:rPr>
              <a:t>p</a:t>
            </a:r>
            <a:r>
              <a:rPr lang="en-GB" sz="2100">
                <a:solidFill>
                  <a:srgbClr val="000000"/>
                </a:solidFill>
                <a:highlight>
                  <a:srgbClr val="FFFFFF"/>
                </a:highlight>
                <a:latin typeface="Times New Roman"/>
                <a:ea typeface="Times New Roman"/>
                <a:cs typeface="Times New Roman"/>
                <a:sym typeface="Times New Roman"/>
              </a:rPr>
              <a:t> is a selector in CSS (it points to the HTML element you want to style: &lt;p&gt;).</a:t>
            </a:r>
            <a:endParaRPr sz="2100">
              <a:solidFill>
                <a:srgbClr val="000000"/>
              </a:solidFill>
              <a:highlight>
                <a:srgbClr val="FFFFFF"/>
              </a:highlight>
              <a:latin typeface="Times New Roman"/>
              <a:ea typeface="Times New Roman"/>
              <a:cs typeface="Times New Roman"/>
              <a:sym typeface="Times New Roman"/>
            </a:endParaRPr>
          </a:p>
          <a:p>
            <a:pPr marL="457200" lvl="0" indent="-361950" algn="l" rtl="0">
              <a:spcBef>
                <a:spcPts val="0"/>
              </a:spcBef>
              <a:spcAft>
                <a:spcPts val="0"/>
              </a:spcAft>
              <a:buClr>
                <a:srgbClr val="000000"/>
              </a:buClr>
              <a:buSzPts val="2100"/>
              <a:buFont typeface="Verdana"/>
              <a:buChar char="●"/>
            </a:pPr>
            <a:r>
              <a:rPr lang="en-GB" sz="2100">
                <a:solidFill>
                  <a:srgbClr val="DC143C"/>
                </a:solidFill>
                <a:highlight>
                  <a:srgbClr val="FFFFFF"/>
                </a:highlight>
                <a:latin typeface="Times New Roman"/>
                <a:ea typeface="Times New Roman"/>
                <a:cs typeface="Times New Roman"/>
                <a:sym typeface="Times New Roman"/>
              </a:rPr>
              <a:t>color</a:t>
            </a:r>
            <a:r>
              <a:rPr lang="en-GB" sz="2100">
                <a:solidFill>
                  <a:srgbClr val="000000"/>
                </a:solidFill>
                <a:highlight>
                  <a:srgbClr val="FFFFFF"/>
                </a:highlight>
                <a:latin typeface="Times New Roman"/>
                <a:ea typeface="Times New Roman"/>
                <a:cs typeface="Times New Roman"/>
                <a:sym typeface="Times New Roman"/>
              </a:rPr>
              <a:t> is a property, and </a:t>
            </a:r>
            <a:r>
              <a:rPr lang="en-GB" sz="2100">
                <a:solidFill>
                  <a:srgbClr val="DC143C"/>
                </a:solidFill>
                <a:highlight>
                  <a:srgbClr val="FFFFFF"/>
                </a:highlight>
                <a:latin typeface="Times New Roman"/>
                <a:ea typeface="Times New Roman"/>
                <a:cs typeface="Times New Roman"/>
                <a:sym typeface="Times New Roman"/>
              </a:rPr>
              <a:t>red</a:t>
            </a:r>
            <a:r>
              <a:rPr lang="en-GB" sz="2100">
                <a:solidFill>
                  <a:srgbClr val="000000"/>
                </a:solidFill>
                <a:highlight>
                  <a:srgbClr val="FFFFFF"/>
                </a:highlight>
                <a:latin typeface="Times New Roman"/>
                <a:ea typeface="Times New Roman"/>
                <a:cs typeface="Times New Roman"/>
                <a:sym typeface="Times New Roman"/>
              </a:rPr>
              <a:t> is the property value</a:t>
            </a:r>
            <a:endParaRPr sz="2100">
              <a:solidFill>
                <a:srgbClr val="000000"/>
              </a:solidFill>
              <a:highlight>
                <a:srgbClr val="FFFFFF"/>
              </a:highlight>
              <a:latin typeface="Times New Roman"/>
              <a:ea typeface="Times New Roman"/>
              <a:cs typeface="Times New Roman"/>
              <a:sym typeface="Times New Roman"/>
            </a:endParaRPr>
          </a:p>
          <a:p>
            <a:pPr marL="457200" lvl="0" indent="-361950" algn="l" rtl="0">
              <a:spcBef>
                <a:spcPts val="0"/>
              </a:spcBef>
              <a:spcAft>
                <a:spcPts val="0"/>
              </a:spcAft>
              <a:buClr>
                <a:srgbClr val="000000"/>
              </a:buClr>
              <a:buSzPts val="2100"/>
              <a:buFont typeface="Verdana"/>
              <a:buChar char="●"/>
            </a:pPr>
            <a:r>
              <a:rPr lang="en-GB" sz="2100">
                <a:solidFill>
                  <a:srgbClr val="DC143C"/>
                </a:solidFill>
                <a:highlight>
                  <a:srgbClr val="FFFFFF"/>
                </a:highlight>
                <a:latin typeface="Times New Roman"/>
                <a:ea typeface="Times New Roman"/>
                <a:cs typeface="Times New Roman"/>
                <a:sym typeface="Times New Roman"/>
              </a:rPr>
              <a:t>text-align</a:t>
            </a:r>
            <a:r>
              <a:rPr lang="en-GB" sz="2100">
                <a:solidFill>
                  <a:srgbClr val="000000"/>
                </a:solidFill>
                <a:highlight>
                  <a:srgbClr val="FFFFFF"/>
                </a:highlight>
                <a:latin typeface="Times New Roman"/>
                <a:ea typeface="Times New Roman"/>
                <a:cs typeface="Times New Roman"/>
                <a:sym typeface="Times New Roman"/>
              </a:rPr>
              <a:t> is a property, and </a:t>
            </a:r>
            <a:r>
              <a:rPr lang="en-GB" sz="2100">
                <a:solidFill>
                  <a:srgbClr val="DC143C"/>
                </a:solidFill>
                <a:highlight>
                  <a:srgbClr val="FFFFFF"/>
                </a:highlight>
                <a:latin typeface="Times New Roman"/>
                <a:ea typeface="Times New Roman"/>
                <a:cs typeface="Times New Roman"/>
                <a:sym typeface="Times New Roman"/>
              </a:rPr>
              <a:t>center</a:t>
            </a:r>
            <a:r>
              <a:rPr lang="en-GB" sz="2100">
                <a:solidFill>
                  <a:srgbClr val="000000"/>
                </a:solidFill>
                <a:highlight>
                  <a:srgbClr val="FFFFFF"/>
                </a:highlight>
                <a:latin typeface="Times New Roman"/>
                <a:ea typeface="Times New Roman"/>
                <a:cs typeface="Times New Roman"/>
                <a:sym typeface="Times New Roman"/>
              </a:rPr>
              <a:t> is the property value</a:t>
            </a:r>
            <a:endParaRPr sz="2100">
              <a:solidFill>
                <a:srgbClr val="000000"/>
              </a:solidFill>
              <a:highlight>
                <a:srgbClr val="FFFFFF"/>
              </a:highlight>
              <a:latin typeface="Times New Roman"/>
              <a:ea typeface="Times New Roman"/>
              <a:cs typeface="Times New Roman"/>
              <a:sym typeface="Times New Roman"/>
            </a:endParaRPr>
          </a:p>
          <a:p>
            <a:pPr marL="0" lvl="0" indent="0" algn="l" rtl="0">
              <a:spcBef>
                <a:spcPts val="1100"/>
              </a:spcBef>
              <a:spcAft>
                <a:spcPts val="1200"/>
              </a:spcAft>
              <a:buNone/>
            </a:pP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323400" y="337450"/>
            <a:ext cx="7505700" cy="6168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0"/>
              </a:spcAft>
              <a:buNone/>
            </a:pPr>
            <a:r>
              <a:rPr lang="en-GB" sz="2266" b="1">
                <a:solidFill>
                  <a:srgbClr val="610B4B"/>
                </a:solidFill>
                <a:highlight>
                  <a:srgbClr val="FFFFFF"/>
                </a:highlight>
                <a:latin typeface="Times New Roman"/>
                <a:ea typeface="Times New Roman"/>
                <a:cs typeface="Times New Roman"/>
                <a:sym typeface="Times New Roman"/>
              </a:rPr>
              <a:t>Commonly used CSS properties</a:t>
            </a:r>
            <a:endParaRPr sz="2266" b="1">
              <a:solidFill>
                <a:srgbClr val="610B4B"/>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None/>
            </a:pPr>
            <a:endParaRPr/>
          </a:p>
        </p:txBody>
      </p:sp>
      <p:sp>
        <p:nvSpPr>
          <p:cNvPr id="273" name="Google Shape;273;p36"/>
          <p:cNvSpPr txBox="1">
            <a:spLocks noGrp="1"/>
          </p:cNvSpPr>
          <p:nvPr>
            <p:ph type="body" idx="1"/>
          </p:nvPr>
        </p:nvSpPr>
        <p:spPr>
          <a:xfrm>
            <a:off x="323400" y="793225"/>
            <a:ext cx="8439300" cy="364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graphicFrame>
        <p:nvGraphicFramePr>
          <p:cNvPr id="274" name="Google Shape;274;p36"/>
          <p:cNvGraphicFramePr/>
          <p:nvPr/>
        </p:nvGraphicFramePr>
        <p:xfrm>
          <a:off x="323400" y="857250"/>
          <a:ext cx="8506350" cy="4570476"/>
        </p:xfrm>
        <a:graphic>
          <a:graphicData uri="http://schemas.openxmlformats.org/drawingml/2006/table">
            <a:tbl>
              <a:tblPr>
                <a:noFill/>
                <a:tableStyleId>{D33F3B2A-6CD1-4C30-8BE7-5A5D042FA780}</a:tableStyleId>
              </a:tblPr>
              <a:tblGrid>
                <a:gridCol w="2835450"/>
                <a:gridCol w="2835450"/>
                <a:gridCol w="2835450"/>
              </a:tblGrid>
              <a:tr h="396200">
                <a:tc>
                  <a:txBody>
                    <a:bodyPr/>
                    <a:lstStyle/>
                    <a:p>
                      <a:pPr marL="0" lvl="0" indent="0" algn="l" rtl="0">
                        <a:lnSpc>
                          <a:spcPct val="115000"/>
                        </a:lnSpc>
                        <a:spcBef>
                          <a:spcPts val="0"/>
                        </a:spcBef>
                        <a:spcAft>
                          <a:spcPts val="0"/>
                        </a:spcAft>
                        <a:buNone/>
                      </a:pPr>
                      <a:r>
                        <a:rPr lang="en-GB" sz="1800" b="1">
                          <a:highlight>
                            <a:srgbClr val="FFFFFF"/>
                          </a:highlight>
                          <a:latin typeface="Times New Roman"/>
                          <a:ea typeface="Times New Roman"/>
                          <a:cs typeface="Times New Roman"/>
                          <a:sym typeface="Times New Roman"/>
                        </a:rPr>
                        <a:t>Properties-name</a:t>
                      </a:r>
                      <a:endParaRPr sz="1800" b="1">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15000"/>
                        </a:lnSpc>
                        <a:spcBef>
                          <a:spcPts val="0"/>
                        </a:spcBef>
                        <a:spcAft>
                          <a:spcPts val="0"/>
                        </a:spcAft>
                        <a:buNone/>
                      </a:pPr>
                      <a:r>
                        <a:rPr lang="en-GB" sz="1800" b="1">
                          <a:highlight>
                            <a:srgbClr val="FFFFFF"/>
                          </a:highlight>
                          <a:latin typeface="Times New Roman"/>
                          <a:ea typeface="Times New Roman"/>
                          <a:cs typeface="Times New Roman"/>
                          <a:sym typeface="Times New Roman"/>
                        </a:rPr>
                        <a:t>Syntax</a:t>
                      </a:r>
                      <a:endParaRPr sz="1800" b="1">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15000"/>
                        </a:lnSpc>
                        <a:spcBef>
                          <a:spcPts val="0"/>
                        </a:spcBef>
                        <a:spcAft>
                          <a:spcPts val="0"/>
                        </a:spcAft>
                        <a:buNone/>
                      </a:pPr>
                      <a:r>
                        <a:rPr lang="en-GB" sz="1800" b="1">
                          <a:highlight>
                            <a:srgbClr val="FFFFFF"/>
                          </a:highlight>
                          <a:latin typeface="Times New Roman"/>
                          <a:ea typeface="Times New Roman"/>
                          <a:cs typeface="Times New Roman"/>
                          <a:sym typeface="Times New Roman"/>
                        </a:rPr>
                        <a:t>Description</a:t>
                      </a:r>
                      <a:endParaRPr sz="1800" b="1">
                        <a:highlight>
                          <a:srgbClr val="FFFFFF"/>
                        </a:highlight>
                        <a:latin typeface="Times New Roman"/>
                        <a:ea typeface="Times New Roman"/>
                        <a:cs typeface="Times New Roman"/>
                        <a:sym typeface="Times New Roman"/>
                      </a:endParaRPr>
                    </a:p>
                  </a:txBody>
                  <a:tcPr marL="114300" marR="114300" marT="114300" marB="114300">
                    <a:lnB w="9525" cap="flat" cmpd="sng">
                      <a:solidFill>
                        <a:srgbClr val="C7CCBE"/>
                      </a:solidFill>
                      <a:prstDash val="solid"/>
                      <a:round/>
                      <a:headEnd type="none" w="sm" len="sm"/>
                      <a:tailEnd type="none" w="sm" len="sm"/>
                    </a:lnB>
                    <a:solidFill>
                      <a:srgbClr val="C7CCBE"/>
                    </a:solidFill>
                  </a:tcPr>
                </a:tc>
              </a:tr>
              <a:tr h="381000">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background-color</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background-color:red;</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It defines the background color of that element.</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381000">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color</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color: lightgreen;</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It defines the color of text of an element</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381000">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padding</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padding: 20px;</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It defines the space between content and the border.</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381000">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margin</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margin: 30px; margin-left:</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It creates space around an element.</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r h="381000">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font-family</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font-family: cursive;</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c>
                  <a:txBody>
                    <a:bodyPr/>
                    <a:lstStyle/>
                    <a:p>
                      <a:pPr marL="0" lvl="0" indent="0" algn="just" rtl="0">
                        <a:lnSpc>
                          <a:spcPct val="170000"/>
                        </a:lnSpc>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Font-family defines a font for a particular element.</a:t>
                      </a:r>
                      <a:endParaRPr>
                        <a:solidFill>
                          <a:srgbClr val="333333"/>
                        </a:solidFill>
                        <a:highlight>
                          <a:srgbClr val="FFFFFF"/>
                        </a:highlight>
                        <a:latin typeface="Times New Roman"/>
                        <a:ea typeface="Times New Roman"/>
                        <a:cs typeface="Times New Roman"/>
                        <a:sym typeface="Times New Roman"/>
                      </a:endParaRPr>
                    </a:p>
                  </a:txBody>
                  <a:tcPr marL="76200" marR="76200" marT="76200" marB="7620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a:spLocks noGrp="1"/>
          </p:cNvSpPr>
          <p:nvPr>
            <p:ph type="body" idx="1"/>
          </p:nvPr>
        </p:nvSpPr>
        <p:spPr>
          <a:xfrm>
            <a:off x="235475" y="371825"/>
            <a:ext cx="8514600" cy="4066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280" name="Google Shape;280;p37"/>
          <p:cNvGraphicFramePr/>
          <p:nvPr/>
        </p:nvGraphicFramePr>
        <p:xfrm>
          <a:off x="376200" y="432450"/>
          <a:ext cx="7815300" cy="3270210"/>
        </p:xfrm>
        <a:graphic>
          <a:graphicData uri="http://schemas.openxmlformats.org/drawingml/2006/table">
            <a:tbl>
              <a:tblPr>
                <a:noFill/>
                <a:tableStyleId>{D33F3B2A-6CD1-4C30-8BE7-5A5D042FA780}</a:tableStyleId>
              </a:tblPr>
              <a:tblGrid>
                <a:gridCol w="2605100"/>
                <a:gridCol w="2605100"/>
                <a:gridCol w="2605100"/>
              </a:tblGrid>
              <a:tr h="903600">
                <a:tc>
                  <a:txBody>
                    <a:bodyPr/>
                    <a:lstStyle/>
                    <a:p>
                      <a:pPr marL="0" lvl="0" indent="0" algn="l" rtl="0">
                        <a:lnSpc>
                          <a:spcPct val="115000"/>
                        </a:lnSpc>
                        <a:spcBef>
                          <a:spcPts val="0"/>
                        </a:spcBef>
                        <a:spcAft>
                          <a:spcPts val="0"/>
                        </a:spcAft>
                        <a:buNone/>
                      </a:pPr>
                      <a:r>
                        <a:rPr lang="en-GB" sz="2400" b="1">
                          <a:highlight>
                            <a:srgbClr val="FFFFFF"/>
                          </a:highlight>
                          <a:latin typeface="Times New Roman"/>
                          <a:ea typeface="Times New Roman"/>
                          <a:cs typeface="Times New Roman"/>
                          <a:sym typeface="Times New Roman"/>
                        </a:rPr>
                        <a:t>Properties-name</a:t>
                      </a:r>
                      <a:endParaRPr sz="2400" b="1">
                        <a:highlight>
                          <a:srgbClr val="FFFFFF"/>
                        </a:highlight>
                        <a:latin typeface="Times New Roman"/>
                        <a:ea typeface="Times New Roman"/>
                        <a:cs typeface="Times New Roman"/>
                        <a:sym typeface="Times New Roman"/>
                      </a:endParaRPr>
                    </a:p>
                  </a:txBody>
                  <a:tcPr marL="114300" marR="114300" marT="114300" marB="114300">
                    <a:solidFill>
                      <a:srgbClr val="C7CCBE"/>
                    </a:solidFill>
                  </a:tcPr>
                </a:tc>
                <a:tc>
                  <a:txBody>
                    <a:bodyPr/>
                    <a:lstStyle/>
                    <a:p>
                      <a:pPr marL="0" lvl="0" indent="0" algn="l" rtl="0">
                        <a:lnSpc>
                          <a:spcPct val="115000"/>
                        </a:lnSpc>
                        <a:spcBef>
                          <a:spcPts val="0"/>
                        </a:spcBef>
                        <a:spcAft>
                          <a:spcPts val="0"/>
                        </a:spcAft>
                        <a:buNone/>
                      </a:pPr>
                      <a:r>
                        <a:rPr lang="en-GB" sz="2400" b="1">
                          <a:highlight>
                            <a:srgbClr val="FFFFFF"/>
                          </a:highlight>
                          <a:latin typeface="Times New Roman"/>
                          <a:ea typeface="Times New Roman"/>
                          <a:cs typeface="Times New Roman"/>
                          <a:sym typeface="Times New Roman"/>
                        </a:rPr>
                        <a:t>Syntax</a:t>
                      </a:r>
                      <a:endParaRPr sz="2400" b="1">
                        <a:highlight>
                          <a:srgbClr val="FFFFFF"/>
                        </a:highlight>
                        <a:latin typeface="Times New Roman"/>
                        <a:ea typeface="Times New Roman"/>
                        <a:cs typeface="Times New Roman"/>
                        <a:sym typeface="Times New Roman"/>
                      </a:endParaRPr>
                    </a:p>
                  </a:txBody>
                  <a:tcPr marL="114300" marR="114300" marT="114300" marB="114300">
                    <a:solidFill>
                      <a:srgbClr val="C7CCBE"/>
                    </a:solidFill>
                  </a:tcPr>
                </a:tc>
                <a:tc>
                  <a:txBody>
                    <a:bodyPr/>
                    <a:lstStyle/>
                    <a:p>
                      <a:pPr marL="0" lvl="0" indent="0" algn="l" rtl="0">
                        <a:lnSpc>
                          <a:spcPct val="115000"/>
                        </a:lnSpc>
                        <a:spcBef>
                          <a:spcPts val="0"/>
                        </a:spcBef>
                        <a:spcAft>
                          <a:spcPts val="0"/>
                        </a:spcAft>
                        <a:buNone/>
                      </a:pPr>
                      <a:r>
                        <a:rPr lang="en-GB" sz="2400" b="1">
                          <a:highlight>
                            <a:srgbClr val="FFFFFF"/>
                          </a:highlight>
                          <a:latin typeface="Times New Roman"/>
                          <a:ea typeface="Times New Roman"/>
                          <a:cs typeface="Times New Roman"/>
                          <a:sym typeface="Times New Roman"/>
                        </a:rPr>
                        <a:t>Description</a:t>
                      </a:r>
                      <a:endParaRPr sz="2400" b="1">
                        <a:highlight>
                          <a:srgbClr val="FFFFFF"/>
                        </a:highlight>
                        <a:latin typeface="Times New Roman"/>
                        <a:ea typeface="Times New Roman"/>
                        <a:cs typeface="Times New Roman"/>
                        <a:sym typeface="Times New Roman"/>
                      </a:endParaRPr>
                    </a:p>
                  </a:txBody>
                  <a:tcPr marL="114300" marR="114300" marT="114300" marB="114300">
                    <a:solidFill>
                      <a:srgbClr val="C7CCBE"/>
                    </a:solidFill>
                  </a:tcPr>
                </a:tc>
              </a:tr>
              <a:tr h="903600">
                <a:tc>
                  <a:txBody>
                    <a:bodyPr/>
                    <a:lstStyle/>
                    <a:p>
                      <a:pPr marL="0" lvl="0" indent="0" algn="l" rtl="0">
                        <a:spcBef>
                          <a:spcPts val="0"/>
                        </a:spcBef>
                        <a:spcAft>
                          <a:spcPts val="0"/>
                        </a:spcAft>
                        <a:buNone/>
                      </a:pPr>
                      <a:r>
                        <a:rPr lang="en-GB"/>
                        <a:t>Font-size</a:t>
                      </a:r>
                      <a:endParaRPr/>
                    </a:p>
                  </a:txBody>
                  <a:tcPr marL="91425" marR="91425" marT="91425" marB="91425"/>
                </a:tc>
                <a:tc>
                  <a:txBody>
                    <a:bodyPr/>
                    <a:lstStyle/>
                    <a:p>
                      <a:pPr marL="0" lvl="0" indent="0" algn="l" rtl="0">
                        <a:spcBef>
                          <a:spcPts val="0"/>
                        </a:spcBef>
                        <a:spcAft>
                          <a:spcPts val="0"/>
                        </a:spcAft>
                        <a:buNone/>
                      </a:pPr>
                      <a:r>
                        <a:rPr lang="en-GB"/>
                        <a:t>font-size: 50px;</a:t>
                      </a:r>
                      <a:endParaRPr/>
                    </a:p>
                  </a:txBody>
                  <a:tcPr marL="91425" marR="91425" marT="91425" marB="91425"/>
                </a:tc>
                <a:tc>
                  <a:txBody>
                    <a:bodyPr/>
                    <a:lstStyle/>
                    <a:p>
                      <a:pPr marL="0" lvl="0" indent="0" algn="l" rtl="0">
                        <a:spcBef>
                          <a:spcPts val="0"/>
                        </a:spcBef>
                        <a:spcAft>
                          <a:spcPts val="0"/>
                        </a:spcAft>
                        <a:buNone/>
                      </a:pPr>
                      <a:r>
                        <a:rPr lang="en-GB"/>
                        <a:t>Font-size defines a font size for a particular element.text-aligntext-align: left;It is used to align the text in a selected position.</a:t>
                      </a:r>
                      <a:endParaRPr/>
                    </a:p>
                    <a:p>
                      <a:pPr marL="0" lvl="0" indent="0" algn="l" rtl="0">
                        <a:spcBef>
                          <a:spcPts val="0"/>
                        </a:spcBef>
                        <a:spcAft>
                          <a:spcPts val="0"/>
                        </a:spcAft>
                        <a:buNone/>
                      </a:pPr>
                      <a:endParaRPr/>
                    </a:p>
                  </a:txBody>
                  <a:tcPr marL="91425" marR="91425" marT="91425" marB="91425"/>
                </a:tc>
              </a:tr>
              <a:tr h="903600">
                <a:tc>
                  <a:txBody>
                    <a:bodyPr/>
                    <a:lstStyle/>
                    <a:p>
                      <a:pPr marL="0" lvl="0" indent="0" algn="l" rtl="0">
                        <a:spcBef>
                          <a:spcPts val="0"/>
                        </a:spcBef>
                        <a:spcAft>
                          <a:spcPts val="0"/>
                        </a:spcAft>
                        <a:buNone/>
                      </a:pPr>
                      <a:endParaRPr/>
                    </a:p>
                    <a:p>
                      <a:pPr marL="0" lvl="0" indent="0" algn="l" rtl="0">
                        <a:spcBef>
                          <a:spcPts val="0"/>
                        </a:spcBef>
                        <a:spcAft>
                          <a:spcPts val="0"/>
                        </a:spcAft>
                        <a:buNone/>
                      </a:pPr>
                      <a:r>
                        <a:rPr lang="en-GB"/>
                        <a:t>.text-align</a:t>
                      </a:r>
                      <a:endParaRPr/>
                    </a:p>
                  </a:txBody>
                  <a:tcPr marL="91425" marR="91425" marT="91425" marB="91425"/>
                </a:tc>
                <a:tc>
                  <a:txBody>
                    <a:bodyPr/>
                    <a:lstStyle/>
                    <a:p>
                      <a:pPr marL="0" lvl="0" indent="0" algn="l" rtl="0">
                        <a:spcBef>
                          <a:spcPts val="0"/>
                        </a:spcBef>
                        <a:spcAft>
                          <a:spcPts val="0"/>
                        </a:spcAft>
                        <a:buNone/>
                      </a:pPr>
                      <a:r>
                        <a:rPr lang="en-GB"/>
                        <a:t>text-align: left;</a:t>
                      </a:r>
                      <a:endParaRPr/>
                    </a:p>
                  </a:txBody>
                  <a:tcPr marL="91425" marR="91425" marT="91425" marB="91425"/>
                </a:tc>
                <a:tc>
                  <a:txBody>
                    <a:bodyPr/>
                    <a:lstStyle/>
                    <a:p>
                      <a:pPr marL="0" lvl="0" indent="0" algn="l" rtl="0">
                        <a:spcBef>
                          <a:spcPts val="0"/>
                        </a:spcBef>
                        <a:spcAft>
                          <a:spcPts val="0"/>
                        </a:spcAft>
                        <a:buNone/>
                      </a:pPr>
                      <a:r>
                        <a:rPr lang="en-GB"/>
                        <a:t>It is used to align the text in a selected position.</a:t>
                      </a:r>
                      <a:endParaRPr/>
                    </a:p>
                    <a:p>
                      <a:pPr marL="0" lvl="0" indent="0" algn="l" rtl="0">
                        <a:spcBef>
                          <a:spcPts val="0"/>
                        </a:spcBef>
                        <a:spcAft>
                          <a:spcPts val="0"/>
                        </a:spcAft>
                        <a:buNone/>
                      </a:pPr>
                      <a:endParaRPr/>
                    </a:p>
                  </a:txBody>
                  <a:tcPr marL="91425" marR="91425" marT="91425" marB="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285050" y="260275"/>
            <a:ext cx="8039700" cy="6816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0"/>
              </a:spcAft>
              <a:buNone/>
            </a:pPr>
            <a:r>
              <a:rPr lang="en-GB" sz="2866" b="1">
                <a:solidFill>
                  <a:srgbClr val="610B38"/>
                </a:solidFill>
                <a:highlight>
                  <a:srgbClr val="FFFFFF"/>
                </a:highlight>
                <a:latin typeface="Times New Roman"/>
                <a:ea typeface="Times New Roman"/>
                <a:cs typeface="Times New Roman"/>
                <a:sym typeface="Times New Roman"/>
              </a:rPr>
              <a:t>HTML Classes</a:t>
            </a:r>
            <a:endParaRPr sz="2866" b="1">
              <a:solidFill>
                <a:srgbClr val="610B38"/>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a:p>
        </p:txBody>
      </p:sp>
      <p:sp>
        <p:nvSpPr>
          <p:cNvPr id="286" name="Google Shape;286;p38"/>
          <p:cNvSpPr txBox="1">
            <a:spLocks noGrp="1"/>
          </p:cNvSpPr>
          <p:nvPr>
            <p:ph type="body" idx="1"/>
          </p:nvPr>
        </p:nvSpPr>
        <p:spPr>
          <a:xfrm>
            <a:off x="285150" y="793225"/>
            <a:ext cx="8526900" cy="3645600"/>
          </a:xfrm>
          <a:prstGeom prst="rect">
            <a:avLst/>
          </a:prstGeom>
        </p:spPr>
        <p:txBody>
          <a:bodyPr spcFirstLastPara="1" wrap="square" lIns="91425" tIns="91425" rIns="91425" bIns="91425" anchor="t" anchorCtr="0">
            <a:noAutofit/>
          </a:bodyPr>
          <a:lstStyle/>
          <a:p>
            <a:pPr marL="457200" lvl="0" indent="-361950" algn="just" rtl="0">
              <a:spcBef>
                <a:spcPts val="1200"/>
              </a:spcBef>
              <a:spcAft>
                <a:spcPts val="0"/>
              </a:spcAft>
              <a:buClr>
                <a:srgbClr val="333333"/>
              </a:buClr>
              <a:buSzPts val="2100"/>
              <a:buFont typeface="Times New Roman"/>
              <a:buChar char="●"/>
            </a:pPr>
            <a:r>
              <a:rPr lang="en-GB" sz="2100">
                <a:solidFill>
                  <a:srgbClr val="333333"/>
                </a:solidFill>
                <a:highlight>
                  <a:srgbClr val="FFFFFF"/>
                </a:highlight>
                <a:latin typeface="Times New Roman"/>
                <a:ea typeface="Times New Roman"/>
                <a:cs typeface="Times New Roman"/>
                <a:sym typeface="Times New Roman"/>
              </a:rPr>
              <a:t>The HTML class attribute is used to specify a single or multiple class names for an HTML element. </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spcBef>
                <a:spcPts val="0"/>
              </a:spcBef>
              <a:spcAft>
                <a:spcPts val="0"/>
              </a:spcAft>
              <a:buClr>
                <a:srgbClr val="333333"/>
              </a:buClr>
              <a:buSzPts val="2100"/>
              <a:buFont typeface="Times New Roman"/>
              <a:buChar char="●"/>
            </a:pPr>
            <a:r>
              <a:rPr lang="en-GB" sz="2100">
                <a:solidFill>
                  <a:srgbClr val="333333"/>
                </a:solidFill>
                <a:highlight>
                  <a:srgbClr val="FFFFFF"/>
                </a:highlight>
                <a:latin typeface="Times New Roman"/>
                <a:ea typeface="Times New Roman"/>
                <a:cs typeface="Times New Roman"/>
                <a:sym typeface="Times New Roman"/>
              </a:rPr>
              <a:t>The class name can be used by CSS and JavaScript to do some tasks for HTML elements. You can use this class in CSS with a specific class, write a period (.) character, followed by the name of the class for selecting elements.</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spcBef>
                <a:spcPts val="0"/>
              </a:spcBef>
              <a:spcAft>
                <a:spcPts val="0"/>
              </a:spcAft>
              <a:buClr>
                <a:srgbClr val="333333"/>
              </a:buClr>
              <a:buSzPts val="2100"/>
              <a:buFont typeface="Times New Roman"/>
              <a:buChar char="●"/>
            </a:pPr>
            <a:r>
              <a:rPr lang="en-GB" sz="2100">
                <a:solidFill>
                  <a:srgbClr val="333333"/>
                </a:solidFill>
                <a:highlight>
                  <a:srgbClr val="FFFFFF"/>
                </a:highlight>
                <a:latin typeface="Times New Roman"/>
                <a:ea typeface="Times New Roman"/>
                <a:cs typeface="Times New Roman"/>
                <a:sym typeface="Times New Roman"/>
              </a:rPr>
              <a:t>A class attribute can be defined within &lt;style&gt; tag or in separate file using the (.) character.</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spcBef>
                <a:spcPts val="0"/>
              </a:spcBef>
              <a:spcAft>
                <a:spcPts val="0"/>
              </a:spcAft>
              <a:buClr>
                <a:srgbClr val="333333"/>
              </a:buClr>
              <a:buSzPts val="2100"/>
              <a:buFont typeface="Times New Roman"/>
              <a:buChar char="●"/>
            </a:pPr>
            <a:r>
              <a:rPr lang="en-GB" sz="2100">
                <a:solidFill>
                  <a:srgbClr val="333333"/>
                </a:solidFill>
                <a:highlight>
                  <a:srgbClr val="FFFFFF"/>
                </a:highlight>
                <a:latin typeface="Times New Roman"/>
                <a:ea typeface="Times New Roman"/>
                <a:cs typeface="Times New Roman"/>
                <a:sym typeface="Times New Roman"/>
              </a:rPr>
              <a:t>In an HTML document, we can use the same class attribute name with different elements.</a:t>
            </a:r>
            <a:endParaRPr sz="2100">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9"/>
          <p:cNvSpPr txBox="1">
            <a:spLocks noGrp="1"/>
          </p:cNvSpPr>
          <p:nvPr>
            <p:ph type="title"/>
          </p:nvPr>
        </p:nvSpPr>
        <p:spPr>
          <a:xfrm>
            <a:off x="273800" y="275500"/>
            <a:ext cx="7505700" cy="5301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0"/>
              </a:spcAft>
              <a:buNone/>
            </a:pPr>
            <a:r>
              <a:rPr lang="en-GB" sz="2155" b="1">
                <a:solidFill>
                  <a:srgbClr val="610B4B"/>
                </a:solidFill>
                <a:highlight>
                  <a:srgbClr val="FFFFFF"/>
                </a:highlight>
                <a:latin typeface="Times New Roman"/>
                <a:ea typeface="Times New Roman"/>
                <a:cs typeface="Times New Roman"/>
                <a:sym typeface="Times New Roman"/>
              </a:rPr>
              <a:t>Defining an HTML class</a:t>
            </a:r>
            <a:endParaRPr sz="2155" b="1">
              <a:solidFill>
                <a:srgbClr val="610B4B"/>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None/>
            </a:pPr>
            <a:endParaRPr/>
          </a:p>
        </p:txBody>
      </p:sp>
      <p:sp>
        <p:nvSpPr>
          <p:cNvPr id="292" name="Google Shape;292;p39"/>
          <p:cNvSpPr txBox="1">
            <a:spLocks noGrp="1"/>
          </p:cNvSpPr>
          <p:nvPr>
            <p:ph type="body" idx="1"/>
          </p:nvPr>
        </p:nvSpPr>
        <p:spPr>
          <a:xfrm>
            <a:off x="273800" y="805600"/>
            <a:ext cx="8538300" cy="3953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sz="1900">
                <a:solidFill>
                  <a:srgbClr val="333333"/>
                </a:solidFill>
                <a:highlight>
                  <a:srgbClr val="FFFFFF"/>
                </a:highlight>
                <a:latin typeface="Times New Roman"/>
                <a:ea typeface="Times New Roman"/>
                <a:cs typeface="Times New Roman"/>
                <a:sym typeface="Times New Roman"/>
              </a:rPr>
              <a:t>To create an HTML class, firstly define style for HTML class using &lt;style&gt; tag within &lt;head&gt; section as following example:</a:t>
            </a:r>
            <a:endParaRPr sz="1900">
              <a:solidFill>
                <a:srgbClr val="333333"/>
              </a:solidFill>
              <a:highlight>
                <a:srgbClr val="FFFFFF"/>
              </a:highlight>
              <a:latin typeface="Times New Roman"/>
              <a:ea typeface="Times New Roman"/>
              <a:cs typeface="Times New Roman"/>
              <a:sym typeface="Times New Roman"/>
            </a:endParaRPr>
          </a:p>
          <a:p>
            <a:pPr marL="457200" lvl="0" indent="-331152" algn="l" rtl="0">
              <a:lnSpc>
                <a:spcPct val="156250"/>
              </a:lnSpc>
              <a:spcBef>
                <a:spcPts val="1200"/>
              </a:spcBef>
              <a:spcAft>
                <a:spcPts val="0"/>
              </a:spcAft>
              <a:buClr>
                <a:srgbClr val="000000"/>
              </a:buClr>
              <a:buSzPct val="100000"/>
              <a:buFont typeface="Roboto"/>
              <a:buAutoNum type="arabicPeriod"/>
            </a:pPr>
            <a:r>
              <a:rPr lang="en-GB" sz="1900" b="1">
                <a:solidFill>
                  <a:srgbClr val="006699"/>
                </a:solidFill>
                <a:latin typeface="Times New Roman"/>
                <a:ea typeface="Times New Roman"/>
                <a:cs typeface="Times New Roman"/>
                <a:sym typeface="Times New Roman"/>
              </a:rPr>
              <a:t>&lt;head&gt;</a:t>
            </a:r>
            <a:r>
              <a:rPr lang="en-GB"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marL="457200" lvl="0" indent="-331152" algn="l" rtl="0">
              <a:lnSpc>
                <a:spcPct val="156250"/>
              </a:lnSpc>
              <a:spcBef>
                <a:spcPts val="0"/>
              </a:spcBef>
              <a:spcAft>
                <a:spcPts val="0"/>
              </a:spcAft>
              <a:buClr>
                <a:srgbClr val="000000"/>
              </a:buClr>
              <a:buSzPct val="100000"/>
              <a:buFont typeface="Roboto"/>
              <a:buAutoNum type="arabicPeriod"/>
            </a:pPr>
            <a:r>
              <a:rPr lang="en-GB" sz="1900">
                <a:solidFill>
                  <a:srgbClr val="000000"/>
                </a:solidFill>
                <a:latin typeface="Times New Roman"/>
                <a:ea typeface="Times New Roman"/>
                <a:cs typeface="Times New Roman"/>
                <a:sym typeface="Times New Roman"/>
              </a:rPr>
              <a:t>    </a:t>
            </a:r>
            <a:r>
              <a:rPr lang="en-GB" sz="1900" b="1">
                <a:solidFill>
                  <a:srgbClr val="006699"/>
                </a:solidFill>
                <a:latin typeface="Times New Roman"/>
                <a:ea typeface="Times New Roman"/>
                <a:cs typeface="Times New Roman"/>
                <a:sym typeface="Times New Roman"/>
              </a:rPr>
              <a:t>&lt;style&gt;</a:t>
            </a:r>
            <a:r>
              <a:rPr lang="en-GB"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marL="457200" lvl="0" indent="-331152" algn="l" rtl="0">
              <a:lnSpc>
                <a:spcPct val="156250"/>
              </a:lnSpc>
              <a:spcBef>
                <a:spcPts val="0"/>
              </a:spcBef>
              <a:spcAft>
                <a:spcPts val="0"/>
              </a:spcAft>
              <a:buClr>
                <a:srgbClr val="000000"/>
              </a:buClr>
              <a:buSzPct val="100000"/>
              <a:buFont typeface="Times New Roman"/>
              <a:buAutoNum type="arabicPeriod"/>
            </a:pPr>
            <a:r>
              <a:rPr lang="en-GB" sz="1900">
                <a:solidFill>
                  <a:srgbClr val="000000"/>
                </a:solidFill>
                <a:latin typeface="Times New Roman"/>
                <a:ea typeface="Times New Roman"/>
                <a:cs typeface="Times New Roman"/>
                <a:sym typeface="Times New Roman"/>
              </a:rPr>
              <a:t>        .headings{   </a:t>
            </a:r>
            <a:endParaRPr sz="1900">
              <a:solidFill>
                <a:srgbClr val="000000"/>
              </a:solidFill>
              <a:latin typeface="Times New Roman"/>
              <a:ea typeface="Times New Roman"/>
              <a:cs typeface="Times New Roman"/>
              <a:sym typeface="Times New Roman"/>
            </a:endParaRPr>
          </a:p>
          <a:p>
            <a:pPr marL="457200" lvl="0" indent="-331152" algn="l" rtl="0">
              <a:lnSpc>
                <a:spcPct val="156250"/>
              </a:lnSpc>
              <a:spcBef>
                <a:spcPts val="0"/>
              </a:spcBef>
              <a:spcAft>
                <a:spcPts val="0"/>
              </a:spcAft>
              <a:buClr>
                <a:srgbClr val="000000"/>
              </a:buClr>
              <a:buSzPct val="100000"/>
              <a:buFont typeface="Times New Roman"/>
              <a:buAutoNum type="arabicPeriod"/>
            </a:pPr>
            <a:r>
              <a:rPr lang="en-GB" sz="1900">
                <a:solidFill>
                  <a:srgbClr val="000000"/>
                </a:solidFill>
                <a:latin typeface="Times New Roman"/>
                <a:ea typeface="Times New Roman"/>
                <a:cs typeface="Times New Roman"/>
                <a:sym typeface="Times New Roman"/>
              </a:rPr>
              <a:t>            color: lightgreen;  </a:t>
            </a:r>
            <a:endParaRPr sz="1900">
              <a:solidFill>
                <a:srgbClr val="000000"/>
              </a:solidFill>
              <a:latin typeface="Times New Roman"/>
              <a:ea typeface="Times New Roman"/>
              <a:cs typeface="Times New Roman"/>
              <a:sym typeface="Times New Roman"/>
            </a:endParaRPr>
          </a:p>
          <a:p>
            <a:pPr marL="457200" lvl="0" indent="-331152" algn="l" rtl="0">
              <a:lnSpc>
                <a:spcPct val="156250"/>
              </a:lnSpc>
              <a:spcBef>
                <a:spcPts val="0"/>
              </a:spcBef>
              <a:spcAft>
                <a:spcPts val="0"/>
              </a:spcAft>
              <a:buClr>
                <a:srgbClr val="000000"/>
              </a:buClr>
              <a:buSzPct val="100000"/>
              <a:buFont typeface="Times New Roman"/>
              <a:buAutoNum type="arabicPeriod"/>
            </a:pPr>
            <a:r>
              <a:rPr lang="en-GB" sz="1900">
                <a:solidFill>
                  <a:srgbClr val="000000"/>
                </a:solidFill>
                <a:latin typeface="Times New Roman"/>
                <a:ea typeface="Times New Roman"/>
                <a:cs typeface="Times New Roman"/>
                <a:sym typeface="Times New Roman"/>
              </a:rPr>
              <a:t>            font-family: cursive;  </a:t>
            </a:r>
            <a:endParaRPr sz="1900">
              <a:solidFill>
                <a:srgbClr val="000000"/>
              </a:solidFill>
              <a:latin typeface="Times New Roman"/>
              <a:ea typeface="Times New Roman"/>
              <a:cs typeface="Times New Roman"/>
              <a:sym typeface="Times New Roman"/>
            </a:endParaRPr>
          </a:p>
          <a:p>
            <a:pPr marL="457200" lvl="0" indent="-331152" algn="l" rtl="0">
              <a:lnSpc>
                <a:spcPct val="156250"/>
              </a:lnSpc>
              <a:spcBef>
                <a:spcPts val="0"/>
              </a:spcBef>
              <a:spcAft>
                <a:spcPts val="0"/>
              </a:spcAft>
              <a:buClr>
                <a:srgbClr val="000000"/>
              </a:buClr>
              <a:buSzPct val="100000"/>
              <a:buFont typeface="Times New Roman"/>
              <a:buAutoNum type="arabicPeriod"/>
            </a:pPr>
            <a:r>
              <a:rPr lang="en-GB" sz="1900">
                <a:solidFill>
                  <a:srgbClr val="000000"/>
                </a:solidFill>
                <a:latin typeface="Times New Roman"/>
                <a:ea typeface="Times New Roman"/>
                <a:cs typeface="Times New Roman"/>
                <a:sym typeface="Times New Roman"/>
              </a:rPr>
              <a:t>            background-color: black; }  </a:t>
            </a:r>
            <a:endParaRPr sz="1900">
              <a:solidFill>
                <a:srgbClr val="000000"/>
              </a:solidFill>
              <a:latin typeface="Times New Roman"/>
              <a:ea typeface="Times New Roman"/>
              <a:cs typeface="Times New Roman"/>
              <a:sym typeface="Times New Roman"/>
            </a:endParaRPr>
          </a:p>
          <a:p>
            <a:pPr marL="457200" lvl="0" indent="-331152" algn="l" rtl="0">
              <a:lnSpc>
                <a:spcPct val="156250"/>
              </a:lnSpc>
              <a:spcBef>
                <a:spcPts val="0"/>
              </a:spcBef>
              <a:spcAft>
                <a:spcPts val="0"/>
              </a:spcAft>
              <a:buClr>
                <a:srgbClr val="000000"/>
              </a:buClr>
              <a:buSzPct val="100000"/>
              <a:buFont typeface="Roboto"/>
              <a:buAutoNum type="arabicPeriod"/>
            </a:pPr>
            <a:r>
              <a:rPr lang="en-GB" sz="1900">
                <a:solidFill>
                  <a:srgbClr val="000000"/>
                </a:solidFill>
                <a:latin typeface="Times New Roman"/>
                <a:ea typeface="Times New Roman"/>
                <a:cs typeface="Times New Roman"/>
                <a:sym typeface="Times New Roman"/>
              </a:rPr>
              <a:t>    </a:t>
            </a:r>
            <a:r>
              <a:rPr lang="en-GB" sz="1900" b="1">
                <a:solidFill>
                  <a:srgbClr val="006699"/>
                </a:solidFill>
                <a:latin typeface="Times New Roman"/>
                <a:ea typeface="Times New Roman"/>
                <a:cs typeface="Times New Roman"/>
                <a:sym typeface="Times New Roman"/>
              </a:rPr>
              <a:t>&lt;/style&gt;</a:t>
            </a:r>
            <a:r>
              <a:rPr lang="en-GB"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marL="457200" lvl="0" indent="-331152" algn="l" rtl="0">
              <a:lnSpc>
                <a:spcPct val="156250"/>
              </a:lnSpc>
              <a:spcBef>
                <a:spcPts val="0"/>
              </a:spcBef>
              <a:spcAft>
                <a:spcPts val="0"/>
              </a:spcAft>
              <a:buClr>
                <a:srgbClr val="000000"/>
              </a:buClr>
              <a:buSzPct val="100000"/>
              <a:buFont typeface="Roboto"/>
              <a:buAutoNum type="arabicPeriod"/>
            </a:pPr>
            <a:r>
              <a:rPr lang="en-GB" sz="1900" b="1">
                <a:solidFill>
                  <a:srgbClr val="006699"/>
                </a:solidFill>
                <a:latin typeface="Times New Roman"/>
                <a:ea typeface="Times New Roman"/>
                <a:cs typeface="Times New Roman"/>
                <a:sym typeface="Times New Roman"/>
              </a:rPr>
              <a:t>&lt;/head&gt;</a:t>
            </a:r>
            <a:r>
              <a:rPr lang="en-GB"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marL="0" lvl="0" indent="0" algn="l" rtl="0">
              <a:lnSpc>
                <a:spcPct val="156250"/>
              </a:lnSpc>
              <a:spcBef>
                <a:spcPts val="300"/>
              </a:spcBef>
              <a:spcAft>
                <a:spcPts val="0"/>
              </a:spcAft>
              <a:buNone/>
            </a:pPr>
            <a:endParaRPr sz="1200">
              <a:solidFill>
                <a:srgbClr val="000000"/>
              </a:solidFill>
              <a:latin typeface="Roboto"/>
              <a:ea typeface="Roboto"/>
              <a:cs typeface="Roboto"/>
              <a:sym typeface="Roboto"/>
            </a:endParaRPr>
          </a:p>
          <a:p>
            <a:pPr marL="0" lvl="0" indent="0" algn="l" rtl="0">
              <a:spcBef>
                <a:spcPts val="0"/>
              </a:spcBef>
              <a:spcAft>
                <a:spcPts val="1200"/>
              </a:spcAft>
              <a:buNone/>
            </a:pPr>
            <a:endParaRPr sz="1400">
              <a:solidFill>
                <a:srgbClr val="333333"/>
              </a:solidFill>
              <a:highlight>
                <a:srgbClr val="FFFFFF"/>
              </a:highlight>
              <a:latin typeface="Times New Roman"/>
              <a:ea typeface="Times New Roman"/>
              <a:cs typeface="Times New Roman"/>
              <a:sym typeface="Times New Roman"/>
            </a:endParaRPr>
          </a:p>
        </p:txBody>
      </p:sp>
      <p:sp>
        <p:nvSpPr>
          <p:cNvPr id="293" name="Google Shape;293;p39"/>
          <p:cNvSpPr txBox="1"/>
          <p:nvPr/>
        </p:nvSpPr>
        <p:spPr>
          <a:xfrm>
            <a:off x="4114800" y="1313750"/>
            <a:ext cx="4623000" cy="2769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GB" sz="1900">
                <a:solidFill>
                  <a:srgbClr val="333333"/>
                </a:solidFill>
                <a:highlight>
                  <a:srgbClr val="FFFFFF"/>
                </a:highlight>
                <a:latin typeface="Times New Roman"/>
                <a:ea typeface="Times New Roman"/>
                <a:cs typeface="Times New Roman"/>
                <a:sym typeface="Times New Roman"/>
              </a:rPr>
              <a:t>We have define style for a class name "headings", and we can use this class name with any of HTML element in which we want to provide such styling. We just need to follow the following syntax to use it.</a:t>
            </a:r>
            <a:endParaRPr sz="1900">
              <a:solidFill>
                <a:srgbClr val="333333"/>
              </a:solidFill>
              <a:highlight>
                <a:srgbClr val="FFFFFF"/>
              </a:highlight>
              <a:latin typeface="Times New Roman"/>
              <a:ea typeface="Times New Roman"/>
              <a:cs typeface="Times New Roman"/>
              <a:sym typeface="Times New Roman"/>
            </a:endParaRPr>
          </a:p>
          <a:p>
            <a:pPr marL="457200" lvl="0" indent="-349250" algn="l" rtl="0">
              <a:lnSpc>
                <a:spcPct val="156250"/>
              </a:lnSpc>
              <a:spcBef>
                <a:spcPts val="1200"/>
              </a:spcBef>
              <a:spcAft>
                <a:spcPts val="0"/>
              </a:spcAft>
              <a:buClr>
                <a:srgbClr val="000000"/>
              </a:buClr>
              <a:buSzPts val="1900"/>
              <a:buFont typeface="Roboto"/>
              <a:buAutoNum type="arabicPeriod"/>
            </a:pPr>
            <a:r>
              <a:rPr lang="en-GB" sz="1900" b="1">
                <a:solidFill>
                  <a:srgbClr val="006699"/>
                </a:solidFill>
                <a:latin typeface="Times New Roman"/>
                <a:ea typeface="Times New Roman"/>
                <a:cs typeface="Times New Roman"/>
                <a:sym typeface="Times New Roman"/>
              </a:rPr>
              <a:t>&lt;tag</a:t>
            </a:r>
            <a:r>
              <a:rPr lang="en-GB" sz="1900">
                <a:latin typeface="Times New Roman"/>
                <a:ea typeface="Times New Roman"/>
                <a:cs typeface="Times New Roman"/>
                <a:sym typeface="Times New Roman"/>
              </a:rPr>
              <a:t> </a:t>
            </a:r>
            <a:r>
              <a:rPr lang="en-GB" sz="1900">
                <a:solidFill>
                  <a:srgbClr val="FF0000"/>
                </a:solidFill>
                <a:latin typeface="Times New Roman"/>
                <a:ea typeface="Times New Roman"/>
                <a:cs typeface="Times New Roman"/>
                <a:sym typeface="Times New Roman"/>
              </a:rPr>
              <a:t>class</a:t>
            </a:r>
            <a:r>
              <a:rPr lang="en-GB" sz="1900">
                <a:latin typeface="Times New Roman"/>
                <a:ea typeface="Times New Roman"/>
                <a:cs typeface="Times New Roman"/>
                <a:sym typeface="Times New Roman"/>
              </a:rPr>
              <a:t>=</a:t>
            </a:r>
            <a:r>
              <a:rPr lang="en-GB" sz="1900">
                <a:solidFill>
                  <a:srgbClr val="0000FF"/>
                </a:solidFill>
                <a:latin typeface="Times New Roman"/>
                <a:ea typeface="Times New Roman"/>
                <a:cs typeface="Times New Roman"/>
                <a:sym typeface="Times New Roman"/>
              </a:rPr>
              <a:t>"ghf"</a:t>
            </a:r>
            <a:r>
              <a:rPr lang="en-GB" sz="1900" b="1">
                <a:solidFill>
                  <a:srgbClr val="006699"/>
                </a:solidFill>
                <a:latin typeface="Times New Roman"/>
                <a:ea typeface="Times New Roman"/>
                <a:cs typeface="Times New Roman"/>
                <a:sym typeface="Times New Roman"/>
              </a:rPr>
              <a:t>&gt;</a:t>
            </a:r>
            <a:r>
              <a:rPr lang="en-GB" sz="1900">
                <a:latin typeface="Times New Roman"/>
                <a:ea typeface="Times New Roman"/>
                <a:cs typeface="Times New Roman"/>
                <a:sym typeface="Times New Roman"/>
              </a:rPr>
              <a:t> content </a:t>
            </a:r>
            <a:r>
              <a:rPr lang="en-GB" sz="1900" b="1">
                <a:solidFill>
                  <a:srgbClr val="006699"/>
                </a:solidFill>
                <a:latin typeface="Times New Roman"/>
                <a:ea typeface="Times New Roman"/>
                <a:cs typeface="Times New Roman"/>
                <a:sym typeface="Times New Roman"/>
              </a:rPr>
              <a:t>&lt;/tag&gt;</a:t>
            </a:r>
            <a:r>
              <a:rPr lang="en-GB"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marL="0" lvl="0" indent="0" algn="l" rtl="0">
              <a:spcBef>
                <a:spcPts val="600"/>
              </a:spcBef>
              <a:spcAft>
                <a:spcPts val="0"/>
              </a:spcAft>
              <a:buNone/>
            </a:pP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0"/>
          <p:cNvSpPr txBox="1">
            <a:spLocks noGrp="1"/>
          </p:cNvSpPr>
          <p:nvPr>
            <p:ph type="title"/>
          </p:nvPr>
        </p:nvSpPr>
        <p:spPr>
          <a:xfrm>
            <a:off x="371825" y="396600"/>
            <a:ext cx="7953000" cy="57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Example</a:t>
            </a:r>
            <a:endParaRPr b="1"/>
          </a:p>
        </p:txBody>
      </p:sp>
      <p:sp>
        <p:nvSpPr>
          <p:cNvPr id="299" name="Google Shape;299;p40"/>
          <p:cNvSpPr txBox="1">
            <a:spLocks noGrp="1"/>
          </p:cNvSpPr>
          <p:nvPr>
            <p:ph type="body" idx="1"/>
          </p:nvPr>
        </p:nvSpPr>
        <p:spPr>
          <a:xfrm>
            <a:off x="272675" y="966600"/>
            <a:ext cx="8688300" cy="3681300"/>
          </a:xfrm>
          <a:prstGeom prst="rect">
            <a:avLst/>
          </a:prstGeom>
        </p:spPr>
        <p:txBody>
          <a:bodyPr spcFirstLastPara="1" wrap="square" lIns="91425" tIns="91425" rIns="91425" bIns="91425" anchor="t" anchorCtr="0">
            <a:noAutofit/>
          </a:bodyPr>
          <a:lstStyle/>
          <a:p>
            <a:pPr marL="457200" lvl="0" indent="-342900" algn="l" rtl="0">
              <a:lnSpc>
                <a:spcPct val="156250"/>
              </a:lnSpc>
              <a:spcBef>
                <a:spcPts val="300"/>
              </a:spcBef>
              <a:spcAft>
                <a:spcPts val="0"/>
              </a:spcAft>
              <a:buClr>
                <a:srgbClr val="000000"/>
              </a:buClr>
              <a:buSzPts val="1800"/>
              <a:buFont typeface="Roboto"/>
              <a:buAutoNum type="arabicPeriod"/>
            </a:pPr>
            <a:r>
              <a:rPr lang="en-GB" sz="1800" b="1">
                <a:solidFill>
                  <a:srgbClr val="006699"/>
                </a:solidFill>
                <a:latin typeface="Times New Roman"/>
                <a:ea typeface="Times New Roman"/>
                <a:cs typeface="Times New Roman"/>
                <a:sym typeface="Times New Roman"/>
              </a:rPr>
              <a:t>&lt;html&gt;</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457200" lvl="0" indent="-342900" algn="l" rtl="0">
              <a:lnSpc>
                <a:spcPct val="156250"/>
              </a:lnSpc>
              <a:spcBef>
                <a:spcPts val="0"/>
              </a:spcBef>
              <a:spcAft>
                <a:spcPts val="0"/>
              </a:spcAft>
              <a:buClr>
                <a:srgbClr val="000000"/>
              </a:buClr>
              <a:buSzPts val="1800"/>
              <a:buFont typeface="Roboto"/>
              <a:buAutoNum type="arabicPeriod"/>
            </a:pPr>
            <a:r>
              <a:rPr lang="en-GB" sz="1800" b="1">
                <a:solidFill>
                  <a:srgbClr val="006699"/>
                </a:solidFill>
                <a:latin typeface="Times New Roman"/>
                <a:ea typeface="Times New Roman"/>
                <a:cs typeface="Times New Roman"/>
                <a:sym typeface="Times New Roman"/>
              </a:rPr>
              <a:t>&lt;head&gt;</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457200" lvl="0" indent="-342900" algn="l" rtl="0">
              <a:lnSpc>
                <a:spcPct val="156250"/>
              </a:lnSpc>
              <a:spcBef>
                <a:spcPts val="0"/>
              </a:spcBef>
              <a:spcAft>
                <a:spcPts val="0"/>
              </a:spcAft>
              <a:buClr>
                <a:srgbClr val="000000"/>
              </a:buClr>
              <a:buSzPts val="1800"/>
              <a:buFont typeface="Roboto"/>
              <a:buAutoNum type="arabicPeriod"/>
            </a:pPr>
            <a:r>
              <a:rPr lang="en-GB" sz="1800">
                <a:solidFill>
                  <a:srgbClr val="000000"/>
                </a:solidFill>
                <a:latin typeface="Times New Roman"/>
                <a:ea typeface="Times New Roman"/>
                <a:cs typeface="Times New Roman"/>
                <a:sym typeface="Times New Roman"/>
              </a:rPr>
              <a:t>    </a:t>
            </a:r>
            <a:r>
              <a:rPr lang="en-GB" sz="1800" b="1">
                <a:solidFill>
                  <a:srgbClr val="006699"/>
                </a:solidFill>
                <a:latin typeface="Times New Roman"/>
                <a:ea typeface="Times New Roman"/>
                <a:cs typeface="Times New Roman"/>
                <a:sym typeface="Times New Roman"/>
              </a:rPr>
              <a:t>&lt;style&gt;</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457200" lvl="0" indent="-342900" algn="l" rtl="0">
              <a:lnSpc>
                <a:spcPct val="15625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        .headings{   </a:t>
            </a:r>
            <a:endParaRPr sz="1800">
              <a:solidFill>
                <a:srgbClr val="000000"/>
              </a:solidFill>
              <a:latin typeface="Times New Roman"/>
              <a:ea typeface="Times New Roman"/>
              <a:cs typeface="Times New Roman"/>
              <a:sym typeface="Times New Roman"/>
            </a:endParaRPr>
          </a:p>
          <a:p>
            <a:pPr marL="457200" lvl="0" indent="-342900" algn="l" rtl="0">
              <a:lnSpc>
                <a:spcPct val="15625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            color: lightgreen;  </a:t>
            </a:r>
            <a:endParaRPr sz="1800">
              <a:solidFill>
                <a:srgbClr val="000000"/>
              </a:solidFill>
              <a:latin typeface="Times New Roman"/>
              <a:ea typeface="Times New Roman"/>
              <a:cs typeface="Times New Roman"/>
              <a:sym typeface="Times New Roman"/>
            </a:endParaRPr>
          </a:p>
          <a:p>
            <a:pPr marL="457200" lvl="0" indent="-342900" algn="l" rtl="0">
              <a:lnSpc>
                <a:spcPct val="15625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            font-family: cursive;  </a:t>
            </a:r>
            <a:endParaRPr sz="1800">
              <a:solidFill>
                <a:srgbClr val="000000"/>
              </a:solidFill>
              <a:latin typeface="Times New Roman"/>
              <a:ea typeface="Times New Roman"/>
              <a:cs typeface="Times New Roman"/>
              <a:sym typeface="Times New Roman"/>
            </a:endParaRPr>
          </a:p>
          <a:p>
            <a:pPr marL="457200" lvl="0" indent="-342900" algn="l" rtl="0">
              <a:lnSpc>
                <a:spcPct val="156250"/>
              </a:lnSpc>
              <a:spcBef>
                <a:spcPts val="0"/>
              </a:spcBef>
              <a:spcAft>
                <a:spcPts val="0"/>
              </a:spcAft>
              <a:buClr>
                <a:srgbClr val="000000"/>
              </a:buClr>
              <a:buSzPts val="1800"/>
              <a:buFont typeface="Times New Roman"/>
              <a:buAutoNum type="arabicPeriod"/>
            </a:pPr>
            <a:r>
              <a:rPr lang="en-GB" sz="1800">
                <a:solidFill>
                  <a:srgbClr val="000000"/>
                </a:solidFill>
                <a:latin typeface="Times New Roman"/>
                <a:ea typeface="Times New Roman"/>
                <a:cs typeface="Times New Roman"/>
                <a:sym typeface="Times New Roman"/>
              </a:rPr>
              <a:t>            background-color: black; }  </a:t>
            </a:r>
            <a:endParaRPr sz="1800">
              <a:solidFill>
                <a:srgbClr val="000000"/>
              </a:solidFill>
              <a:latin typeface="Times New Roman"/>
              <a:ea typeface="Times New Roman"/>
              <a:cs typeface="Times New Roman"/>
              <a:sym typeface="Times New Roman"/>
            </a:endParaRPr>
          </a:p>
          <a:p>
            <a:pPr marL="457200" lvl="0" indent="-342900" algn="l" rtl="0">
              <a:lnSpc>
                <a:spcPct val="156250"/>
              </a:lnSpc>
              <a:spcBef>
                <a:spcPts val="0"/>
              </a:spcBef>
              <a:spcAft>
                <a:spcPts val="0"/>
              </a:spcAft>
              <a:buClr>
                <a:srgbClr val="000000"/>
              </a:buClr>
              <a:buSzPts val="1800"/>
              <a:buFont typeface="Roboto"/>
              <a:buAutoNum type="arabicPeriod"/>
            </a:pPr>
            <a:r>
              <a:rPr lang="en-GB" sz="1800">
                <a:solidFill>
                  <a:srgbClr val="000000"/>
                </a:solidFill>
                <a:latin typeface="Times New Roman"/>
                <a:ea typeface="Times New Roman"/>
                <a:cs typeface="Times New Roman"/>
                <a:sym typeface="Times New Roman"/>
              </a:rPr>
              <a:t>    </a:t>
            </a:r>
            <a:r>
              <a:rPr lang="en-GB" sz="1800" b="1">
                <a:solidFill>
                  <a:srgbClr val="006699"/>
                </a:solidFill>
                <a:latin typeface="Times New Roman"/>
                <a:ea typeface="Times New Roman"/>
                <a:cs typeface="Times New Roman"/>
                <a:sym typeface="Times New Roman"/>
              </a:rPr>
              <a:t>&lt;/style&gt;</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457200" lvl="0" indent="-342900" algn="l" rtl="0">
              <a:lnSpc>
                <a:spcPct val="156250"/>
              </a:lnSpc>
              <a:spcBef>
                <a:spcPts val="0"/>
              </a:spcBef>
              <a:spcAft>
                <a:spcPts val="0"/>
              </a:spcAft>
              <a:buClr>
                <a:srgbClr val="000000"/>
              </a:buClr>
              <a:buSzPts val="1800"/>
              <a:buFont typeface="Roboto"/>
              <a:buAutoNum type="arabicPeriod"/>
            </a:pPr>
            <a:r>
              <a:rPr lang="en-GB" sz="1800" b="1">
                <a:solidFill>
                  <a:srgbClr val="006699"/>
                </a:solidFill>
                <a:latin typeface="Times New Roman"/>
                <a:ea typeface="Times New Roman"/>
                <a:cs typeface="Times New Roman"/>
                <a:sym typeface="Times New Roman"/>
              </a:rPr>
              <a:t>&lt;/head&gt;</a:t>
            </a: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800">
              <a:latin typeface="Times New Roman"/>
              <a:ea typeface="Times New Roman"/>
              <a:cs typeface="Times New Roman"/>
              <a:sym typeface="Times New Roman"/>
            </a:endParaRPr>
          </a:p>
        </p:txBody>
      </p:sp>
      <p:sp>
        <p:nvSpPr>
          <p:cNvPr id="300" name="Google Shape;300;p40"/>
          <p:cNvSpPr txBox="1"/>
          <p:nvPr/>
        </p:nvSpPr>
        <p:spPr>
          <a:xfrm>
            <a:off x="4684925" y="1103075"/>
            <a:ext cx="4127100" cy="3998100"/>
          </a:xfrm>
          <a:prstGeom prst="rect">
            <a:avLst/>
          </a:prstGeom>
          <a:noFill/>
          <a:ln>
            <a:noFill/>
          </a:ln>
        </p:spPr>
        <p:txBody>
          <a:bodyPr spcFirstLastPara="1" wrap="square" lIns="91425" tIns="91425" rIns="91425" bIns="91425" anchor="t" anchorCtr="0">
            <a:spAutoFit/>
          </a:bodyPr>
          <a:lstStyle/>
          <a:p>
            <a:pPr marL="0" lvl="0" indent="0" algn="l" rtl="0">
              <a:lnSpc>
                <a:spcPct val="156250"/>
              </a:lnSpc>
              <a:spcBef>
                <a:spcPts val="300"/>
              </a:spcBef>
              <a:spcAft>
                <a:spcPts val="0"/>
              </a:spcAft>
              <a:buNone/>
            </a:pPr>
            <a:r>
              <a:rPr lang="en-GB" sz="1200" b="1">
                <a:solidFill>
                  <a:srgbClr val="006699"/>
                </a:solidFill>
                <a:latin typeface="Roboto"/>
                <a:ea typeface="Roboto"/>
                <a:cs typeface="Roboto"/>
                <a:sym typeface="Roboto"/>
              </a:rPr>
              <a:t>10.  </a:t>
            </a:r>
            <a:r>
              <a:rPr lang="en-GB" b="1">
                <a:solidFill>
                  <a:srgbClr val="006699"/>
                </a:solidFill>
                <a:latin typeface="Times New Roman"/>
                <a:ea typeface="Times New Roman"/>
                <a:cs typeface="Times New Roman"/>
                <a:sym typeface="Times New Roman"/>
              </a:rPr>
              <a:t> &lt;body&gt;</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b="1">
                <a:solidFill>
                  <a:srgbClr val="006699"/>
                </a:solidFill>
                <a:latin typeface="Times New Roman"/>
                <a:ea typeface="Times New Roman"/>
                <a:cs typeface="Times New Roman"/>
                <a:sym typeface="Times New Roman"/>
              </a:rPr>
              <a:t>11.    &lt;h1</a:t>
            </a:r>
            <a:r>
              <a:rPr lang="en-GB">
                <a:latin typeface="Times New Roman"/>
                <a:ea typeface="Times New Roman"/>
                <a:cs typeface="Times New Roman"/>
                <a:sym typeface="Times New Roman"/>
              </a:rPr>
              <a:t> </a:t>
            </a:r>
            <a:r>
              <a:rPr lang="en-GB">
                <a:solidFill>
                  <a:srgbClr val="FF0000"/>
                </a:solidFill>
                <a:latin typeface="Times New Roman"/>
                <a:ea typeface="Times New Roman"/>
                <a:cs typeface="Times New Roman"/>
                <a:sym typeface="Times New Roman"/>
              </a:rPr>
              <a:t>class</a:t>
            </a:r>
            <a:r>
              <a:rPr lang="en-GB">
                <a:latin typeface="Times New Roman"/>
                <a:ea typeface="Times New Roman"/>
                <a:cs typeface="Times New Roman"/>
                <a:sym typeface="Times New Roman"/>
              </a:rPr>
              <a:t>=</a:t>
            </a:r>
            <a:r>
              <a:rPr lang="en-GB">
                <a:solidFill>
                  <a:srgbClr val="0000FF"/>
                </a:solidFill>
                <a:latin typeface="Times New Roman"/>
                <a:ea typeface="Times New Roman"/>
                <a:cs typeface="Times New Roman"/>
                <a:sym typeface="Times New Roman"/>
              </a:rPr>
              <a:t>"headings"</a:t>
            </a:r>
            <a:r>
              <a:rPr lang="en-GB" b="1">
                <a:solidFill>
                  <a:srgbClr val="006699"/>
                </a:solidFill>
                <a:latin typeface="Times New Roman"/>
                <a:ea typeface="Times New Roman"/>
                <a:cs typeface="Times New Roman"/>
                <a:sym typeface="Times New Roman"/>
              </a:rPr>
              <a:t>&gt;</a:t>
            </a:r>
            <a:r>
              <a:rPr lang="en-GB">
                <a:latin typeface="Times New Roman"/>
                <a:ea typeface="Times New Roman"/>
                <a:cs typeface="Times New Roman"/>
                <a:sym typeface="Times New Roman"/>
              </a:rPr>
              <a:t>This is first heading</a:t>
            </a:r>
            <a:r>
              <a:rPr lang="en-GB" b="1">
                <a:solidFill>
                  <a:srgbClr val="006699"/>
                </a:solidFill>
                <a:latin typeface="Times New Roman"/>
                <a:ea typeface="Times New Roman"/>
                <a:cs typeface="Times New Roman"/>
                <a:sym typeface="Times New Roman"/>
              </a:rPr>
              <a:t>&lt;/h1&gt;</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b="1">
                <a:solidFill>
                  <a:srgbClr val="006699"/>
                </a:solidFill>
                <a:latin typeface="Times New Roman"/>
                <a:ea typeface="Times New Roman"/>
                <a:cs typeface="Times New Roman"/>
                <a:sym typeface="Times New Roman"/>
              </a:rPr>
              <a:t>12.    &lt;h2</a:t>
            </a:r>
            <a:r>
              <a:rPr lang="en-GB">
                <a:latin typeface="Times New Roman"/>
                <a:ea typeface="Times New Roman"/>
                <a:cs typeface="Times New Roman"/>
                <a:sym typeface="Times New Roman"/>
              </a:rPr>
              <a:t> </a:t>
            </a:r>
            <a:r>
              <a:rPr lang="en-GB">
                <a:solidFill>
                  <a:srgbClr val="FF0000"/>
                </a:solidFill>
                <a:latin typeface="Times New Roman"/>
                <a:ea typeface="Times New Roman"/>
                <a:cs typeface="Times New Roman"/>
                <a:sym typeface="Times New Roman"/>
              </a:rPr>
              <a:t>class</a:t>
            </a:r>
            <a:r>
              <a:rPr lang="en-GB">
                <a:latin typeface="Times New Roman"/>
                <a:ea typeface="Times New Roman"/>
                <a:cs typeface="Times New Roman"/>
                <a:sym typeface="Times New Roman"/>
              </a:rPr>
              <a:t>=</a:t>
            </a:r>
            <a:r>
              <a:rPr lang="en-GB">
                <a:solidFill>
                  <a:srgbClr val="0000FF"/>
                </a:solidFill>
                <a:latin typeface="Times New Roman"/>
                <a:ea typeface="Times New Roman"/>
                <a:cs typeface="Times New Roman"/>
                <a:sym typeface="Times New Roman"/>
              </a:rPr>
              <a:t>"headings"</a:t>
            </a:r>
            <a:r>
              <a:rPr lang="en-GB" b="1">
                <a:solidFill>
                  <a:srgbClr val="006699"/>
                </a:solidFill>
                <a:latin typeface="Times New Roman"/>
                <a:ea typeface="Times New Roman"/>
                <a:cs typeface="Times New Roman"/>
                <a:sym typeface="Times New Roman"/>
              </a:rPr>
              <a:t>&gt;</a:t>
            </a:r>
            <a:r>
              <a:rPr lang="en-GB">
                <a:latin typeface="Times New Roman"/>
                <a:ea typeface="Times New Roman"/>
                <a:cs typeface="Times New Roman"/>
                <a:sym typeface="Times New Roman"/>
              </a:rPr>
              <a:t>This is Second heading</a:t>
            </a:r>
            <a:r>
              <a:rPr lang="en-GB" b="1">
                <a:solidFill>
                  <a:srgbClr val="006699"/>
                </a:solidFill>
                <a:latin typeface="Times New Roman"/>
                <a:ea typeface="Times New Roman"/>
                <a:cs typeface="Times New Roman"/>
                <a:sym typeface="Times New Roman"/>
              </a:rPr>
              <a:t>&lt;/h2&gt;</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b="1">
                <a:solidFill>
                  <a:srgbClr val="006699"/>
                </a:solidFill>
                <a:latin typeface="Times New Roman"/>
                <a:ea typeface="Times New Roman"/>
                <a:cs typeface="Times New Roman"/>
                <a:sym typeface="Times New Roman"/>
              </a:rPr>
              <a:t>13.    &lt;h3</a:t>
            </a:r>
            <a:r>
              <a:rPr lang="en-GB">
                <a:latin typeface="Times New Roman"/>
                <a:ea typeface="Times New Roman"/>
                <a:cs typeface="Times New Roman"/>
                <a:sym typeface="Times New Roman"/>
              </a:rPr>
              <a:t> </a:t>
            </a:r>
            <a:r>
              <a:rPr lang="en-GB">
                <a:solidFill>
                  <a:srgbClr val="FF0000"/>
                </a:solidFill>
                <a:latin typeface="Times New Roman"/>
                <a:ea typeface="Times New Roman"/>
                <a:cs typeface="Times New Roman"/>
                <a:sym typeface="Times New Roman"/>
              </a:rPr>
              <a:t>class</a:t>
            </a:r>
            <a:r>
              <a:rPr lang="en-GB">
                <a:latin typeface="Times New Roman"/>
                <a:ea typeface="Times New Roman"/>
                <a:cs typeface="Times New Roman"/>
                <a:sym typeface="Times New Roman"/>
              </a:rPr>
              <a:t>=</a:t>
            </a:r>
            <a:r>
              <a:rPr lang="en-GB">
                <a:solidFill>
                  <a:srgbClr val="0000FF"/>
                </a:solidFill>
                <a:latin typeface="Times New Roman"/>
                <a:ea typeface="Times New Roman"/>
                <a:cs typeface="Times New Roman"/>
                <a:sym typeface="Times New Roman"/>
              </a:rPr>
              <a:t>"headings"</a:t>
            </a:r>
            <a:r>
              <a:rPr lang="en-GB" b="1">
                <a:solidFill>
                  <a:srgbClr val="006699"/>
                </a:solidFill>
                <a:latin typeface="Times New Roman"/>
                <a:ea typeface="Times New Roman"/>
                <a:cs typeface="Times New Roman"/>
                <a:sym typeface="Times New Roman"/>
              </a:rPr>
              <a:t>&gt;</a:t>
            </a:r>
            <a:r>
              <a:rPr lang="en-GB">
                <a:latin typeface="Times New Roman"/>
                <a:ea typeface="Times New Roman"/>
                <a:cs typeface="Times New Roman"/>
                <a:sym typeface="Times New Roman"/>
              </a:rPr>
              <a:t>This is third heading</a:t>
            </a:r>
            <a:r>
              <a:rPr lang="en-GB" b="1">
                <a:solidFill>
                  <a:srgbClr val="006699"/>
                </a:solidFill>
                <a:latin typeface="Times New Roman"/>
                <a:ea typeface="Times New Roman"/>
                <a:cs typeface="Times New Roman"/>
                <a:sym typeface="Times New Roman"/>
              </a:rPr>
              <a:t>&lt;/h3&gt;</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b="1">
                <a:solidFill>
                  <a:srgbClr val="006699"/>
                </a:solidFill>
                <a:latin typeface="Times New Roman"/>
                <a:ea typeface="Times New Roman"/>
                <a:cs typeface="Times New Roman"/>
                <a:sym typeface="Times New Roman"/>
              </a:rPr>
              <a:t>14.     &lt;h4</a:t>
            </a:r>
            <a:r>
              <a:rPr lang="en-GB">
                <a:latin typeface="Times New Roman"/>
                <a:ea typeface="Times New Roman"/>
                <a:cs typeface="Times New Roman"/>
                <a:sym typeface="Times New Roman"/>
              </a:rPr>
              <a:t> </a:t>
            </a:r>
            <a:r>
              <a:rPr lang="en-GB">
                <a:solidFill>
                  <a:srgbClr val="FF0000"/>
                </a:solidFill>
                <a:latin typeface="Times New Roman"/>
                <a:ea typeface="Times New Roman"/>
                <a:cs typeface="Times New Roman"/>
                <a:sym typeface="Times New Roman"/>
              </a:rPr>
              <a:t>class</a:t>
            </a:r>
            <a:r>
              <a:rPr lang="en-GB">
                <a:latin typeface="Times New Roman"/>
                <a:ea typeface="Times New Roman"/>
                <a:cs typeface="Times New Roman"/>
                <a:sym typeface="Times New Roman"/>
              </a:rPr>
              <a:t>=</a:t>
            </a:r>
            <a:r>
              <a:rPr lang="en-GB">
                <a:solidFill>
                  <a:srgbClr val="0000FF"/>
                </a:solidFill>
                <a:latin typeface="Times New Roman"/>
                <a:ea typeface="Times New Roman"/>
                <a:cs typeface="Times New Roman"/>
                <a:sym typeface="Times New Roman"/>
              </a:rPr>
              <a:t>"headings"</a:t>
            </a:r>
            <a:r>
              <a:rPr lang="en-GB" b="1">
                <a:solidFill>
                  <a:srgbClr val="006699"/>
                </a:solidFill>
                <a:latin typeface="Times New Roman"/>
                <a:ea typeface="Times New Roman"/>
                <a:cs typeface="Times New Roman"/>
                <a:sym typeface="Times New Roman"/>
              </a:rPr>
              <a:t>&gt;</a:t>
            </a:r>
            <a:r>
              <a:rPr lang="en-GB">
                <a:latin typeface="Times New Roman"/>
                <a:ea typeface="Times New Roman"/>
                <a:cs typeface="Times New Roman"/>
                <a:sym typeface="Times New Roman"/>
              </a:rPr>
              <a:t>This is fourth heading</a:t>
            </a:r>
            <a:r>
              <a:rPr lang="en-GB" b="1">
                <a:solidFill>
                  <a:srgbClr val="006699"/>
                </a:solidFill>
                <a:latin typeface="Times New Roman"/>
                <a:ea typeface="Times New Roman"/>
                <a:cs typeface="Times New Roman"/>
                <a:sym typeface="Times New Roman"/>
              </a:rPr>
              <a:t>&lt;/h4&gt;</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b="1">
                <a:solidFill>
                  <a:srgbClr val="006699"/>
                </a:solidFill>
                <a:latin typeface="Times New Roman"/>
                <a:ea typeface="Times New Roman"/>
                <a:cs typeface="Times New Roman"/>
                <a:sym typeface="Times New Roman"/>
              </a:rPr>
              <a:t>15.      &lt;/body&gt;</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b="1">
                <a:solidFill>
                  <a:srgbClr val="006699"/>
                </a:solidFill>
                <a:latin typeface="Times New Roman"/>
                <a:ea typeface="Times New Roman"/>
                <a:cs typeface="Times New Roman"/>
                <a:sym typeface="Times New Roman"/>
              </a:rPr>
              <a:t>16.        &lt;/html&gt;</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335800" y="312650"/>
            <a:ext cx="7505700" cy="579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output</a:t>
            </a:r>
            <a:endParaRPr b="1"/>
          </a:p>
        </p:txBody>
      </p:sp>
      <p:sp>
        <p:nvSpPr>
          <p:cNvPr id="306" name="Google Shape;306;p41"/>
          <p:cNvSpPr txBox="1">
            <a:spLocks noGrp="1"/>
          </p:cNvSpPr>
          <p:nvPr>
            <p:ph type="body" idx="1"/>
          </p:nvPr>
        </p:nvSpPr>
        <p:spPr>
          <a:xfrm>
            <a:off x="335800" y="892250"/>
            <a:ext cx="8414400" cy="3891900"/>
          </a:xfrm>
          <a:prstGeom prst="rect">
            <a:avLst/>
          </a:prstGeom>
        </p:spPr>
        <p:txBody>
          <a:bodyPr spcFirstLastPara="1" wrap="square" lIns="91425" tIns="91425" rIns="91425" bIns="91425" anchor="t" anchorCtr="0">
            <a:normAutofit/>
          </a:bodyPr>
          <a:lstStyle/>
          <a:p>
            <a:pPr marL="0" lvl="0" indent="0" algn="l" rtl="0">
              <a:spcBef>
                <a:spcPts val="2400"/>
              </a:spcBef>
              <a:spcAft>
                <a:spcPts val="0"/>
              </a:spcAft>
              <a:buNone/>
            </a:pPr>
            <a:r>
              <a:rPr lang="en-GB" sz="2300" b="1">
                <a:solidFill>
                  <a:srgbClr val="90EE90"/>
                </a:solidFill>
                <a:highlight>
                  <a:srgbClr val="000000"/>
                </a:highlight>
                <a:latin typeface="Times New Roman"/>
                <a:ea typeface="Times New Roman"/>
                <a:cs typeface="Times New Roman"/>
                <a:sym typeface="Times New Roman"/>
              </a:rPr>
              <a:t>This is first heading</a:t>
            </a:r>
            <a:endParaRPr sz="2300" b="1">
              <a:solidFill>
                <a:srgbClr val="90EE90"/>
              </a:solidFill>
              <a:highlight>
                <a:srgbClr val="000000"/>
              </a:highlight>
              <a:latin typeface="Times New Roman"/>
              <a:ea typeface="Times New Roman"/>
              <a:cs typeface="Times New Roman"/>
              <a:sym typeface="Times New Roman"/>
            </a:endParaRPr>
          </a:p>
          <a:p>
            <a:pPr marL="0" lvl="0" indent="0" algn="l" rtl="0">
              <a:spcBef>
                <a:spcPts val="1800"/>
              </a:spcBef>
              <a:spcAft>
                <a:spcPts val="0"/>
              </a:spcAft>
              <a:buNone/>
            </a:pPr>
            <a:r>
              <a:rPr lang="en-GB" sz="1700" b="1">
                <a:solidFill>
                  <a:srgbClr val="90EE90"/>
                </a:solidFill>
                <a:highlight>
                  <a:srgbClr val="000000"/>
                </a:highlight>
                <a:latin typeface="Times New Roman"/>
                <a:ea typeface="Times New Roman"/>
                <a:cs typeface="Times New Roman"/>
                <a:sym typeface="Times New Roman"/>
              </a:rPr>
              <a:t>This is Second heading</a:t>
            </a:r>
            <a:endParaRPr sz="1700" b="1">
              <a:solidFill>
                <a:srgbClr val="90EE90"/>
              </a:solidFill>
              <a:highlight>
                <a:srgbClr val="000000"/>
              </a:highlight>
              <a:latin typeface="Times New Roman"/>
              <a:ea typeface="Times New Roman"/>
              <a:cs typeface="Times New Roman"/>
              <a:sym typeface="Times New Roman"/>
            </a:endParaRPr>
          </a:p>
          <a:p>
            <a:pPr marL="0" lvl="0" indent="0" algn="l" rtl="0">
              <a:spcBef>
                <a:spcPts val="1400"/>
              </a:spcBef>
              <a:spcAft>
                <a:spcPts val="0"/>
              </a:spcAft>
              <a:buNone/>
            </a:pPr>
            <a:r>
              <a:rPr lang="en-GB" b="1">
                <a:solidFill>
                  <a:srgbClr val="90EE90"/>
                </a:solidFill>
                <a:highlight>
                  <a:srgbClr val="000000"/>
                </a:highlight>
                <a:latin typeface="Times New Roman"/>
                <a:ea typeface="Times New Roman"/>
                <a:cs typeface="Times New Roman"/>
                <a:sym typeface="Times New Roman"/>
              </a:rPr>
              <a:t>This is third heading</a:t>
            </a:r>
            <a:endParaRPr b="1">
              <a:solidFill>
                <a:srgbClr val="90EE90"/>
              </a:solidFill>
              <a:highlight>
                <a:srgbClr val="000000"/>
              </a:highlight>
              <a:latin typeface="Times New Roman"/>
              <a:ea typeface="Times New Roman"/>
              <a:cs typeface="Times New Roman"/>
              <a:sym typeface="Times New Roman"/>
            </a:endParaRPr>
          </a:p>
          <a:p>
            <a:pPr marL="0" lvl="0" indent="0" algn="l" rtl="0">
              <a:spcBef>
                <a:spcPts val="1200"/>
              </a:spcBef>
              <a:spcAft>
                <a:spcPts val="0"/>
              </a:spcAft>
              <a:buNone/>
            </a:pPr>
            <a:r>
              <a:rPr lang="en-GB" sz="1100" b="1">
                <a:solidFill>
                  <a:srgbClr val="90EE90"/>
                </a:solidFill>
                <a:highlight>
                  <a:srgbClr val="000000"/>
                </a:highlight>
                <a:latin typeface="Times New Roman"/>
                <a:ea typeface="Times New Roman"/>
                <a:cs typeface="Times New Roman"/>
                <a:sym typeface="Times New Roman"/>
              </a:rPr>
              <a:t>This is fourth heading</a:t>
            </a:r>
            <a:endParaRPr sz="1100" b="1">
              <a:solidFill>
                <a:srgbClr val="90EE90"/>
              </a:solidFill>
              <a:highlight>
                <a:srgbClr val="000000"/>
              </a:highlight>
              <a:latin typeface="Times New Roman"/>
              <a:ea typeface="Times New Roman"/>
              <a:cs typeface="Times New Roman"/>
              <a:sym typeface="Times New Roman"/>
            </a:endParaRPr>
          </a:p>
          <a:p>
            <a:pPr marL="0" lvl="0" indent="0" algn="l" rtl="0">
              <a:spcBef>
                <a:spcPts val="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482500" y="400050"/>
            <a:ext cx="8551800" cy="706500"/>
          </a:xfrm>
          <a:prstGeom prst="rect">
            <a:avLst/>
          </a:prstGeom>
        </p:spPr>
        <p:txBody>
          <a:bodyPr spcFirstLastPara="1" wrap="square" lIns="91425" tIns="91425" rIns="91425" bIns="91425" anchor="t" anchorCtr="0">
            <a:normAutofit/>
          </a:bodyPr>
          <a:lstStyle/>
          <a:p>
            <a:pPr marL="0" lvl="0" indent="0" algn="just" rtl="0">
              <a:lnSpc>
                <a:spcPct val="130000"/>
              </a:lnSpc>
              <a:spcBef>
                <a:spcPts val="400"/>
              </a:spcBef>
              <a:spcAft>
                <a:spcPts val="0"/>
              </a:spcAft>
              <a:buNone/>
            </a:pPr>
            <a:r>
              <a:rPr lang="en-GB" sz="2200" b="1">
                <a:solidFill>
                  <a:srgbClr val="610B38"/>
                </a:solidFill>
                <a:highlight>
                  <a:srgbClr val="FFFFFF"/>
                </a:highlight>
                <a:latin typeface="Arial"/>
                <a:ea typeface="Arial"/>
                <a:cs typeface="Arial"/>
                <a:sym typeface="Arial"/>
              </a:rPr>
              <a:t>HTML style using CSS</a:t>
            </a:r>
            <a:endParaRPr sz="2200" b="1">
              <a:solidFill>
                <a:srgbClr val="610B38"/>
              </a:solidFill>
              <a:highlight>
                <a:srgbClr val="FFFFFF"/>
              </a:highlight>
              <a:latin typeface="Arial"/>
              <a:ea typeface="Arial"/>
              <a:cs typeface="Arial"/>
              <a:sym typeface="Arial"/>
            </a:endParaRPr>
          </a:p>
          <a:p>
            <a:pPr marL="0" lvl="0" indent="0" algn="l" rtl="0">
              <a:spcBef>
                <a:spcPts val="600"/>
              </a:spcBef>
              <a:spcAft>
                <a:spcPts val="0"/>
              </a:spcAft>
              <a:buNone/>
            </a:pPr>
            <a:endParaRPr/>
          </a:p>
        </p:txBody>
      </p:sp>
      <p:sp>
        <p:nvSpPr>
          <p:cNvPr id="141" name="Google Shape;141;p15"/>
          <p:cNvSpPr txBox="1">
            <a:spLocks noGrp="1"/>
          </p:cNvSpPr>
          <p:nvPr>
            <p:ph type="body" idx="1"/>
          </p:nvPr>
        </p:nvSpPr>
        <p:spPr>
          <a:xfrm>
            <a:off x="359425" y="1165025"/>
            <a:ext cx="8390700" cy="3544800"/>
          </a:xfrm>
          <a:prstGeom prst="rect">
            <a:avLst/>
          </a:prstGeom>
        </p:spPr>
        <p:txBody>
          <a:bodyPr spcFirstLastPara="1" wrap="square" lIns="91425" tIns="91425" rIns="91425" bIns="91425" anchor="t" anchorCtr="0">
            <a:noAutofit/>
          </a:bodyPr>
          <a:lstStyle/>
          <a:p>
            <a:pPr marL="457200" lvl="0" indent="-342900" algn="just" rtl="0">
              <a:spcBef>
                <a:spcPts val="1200"/>
              </a:spcBef>
              <a:spcAft>
                <a:spcPts val="0"/>
              </a:spcAft>
              <a:buClr>
                <a:srgbClr val="333333"/>
              </a:buClr>
              <a:buSzPts val="1800"/>
              <a:buFont typeface="Times New Roman"/>
              <a:buChar char="➢"/>
            </a:pPr>
            <a:r>
              <a:rPr lang="en-GB" sz="1800">
                <a:solidFill>
                  <a:srgbClr val="333333"/>
                </a:solidFill>
                <a:highlight>
                  <a:srgbClr val="FFFFFF"/>
                </a:highlight>
                <a:latin typeface="Times New Roman"/>
                <a:ea typeface="Times New Roman"/>
                <a:cs typeface="Times New Roman"/>
                <a:sym typeface="Times New Roman"/>
              </a:rPr>
              <a:t>Let's suppose we have created our web page using a simple HTML code, and we want something which can present our page in a correct format, and visibly attractive. So to do this, we can style our web page with CSS (Cascading Stylesheet) properties.</a:t>
            </a:r>
            <a:endParaRPr sz="1800">
              <a:solidFill>
                <a:srgbClr val="333333"/>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333333"/>
              </a:buClr>
              <a:buSzPts val="1800"/>
              <a:buFont typeface="Times New Roman"/>
              <a:buChar char="➢"/>
            </a:pPr>
            <a:r>
              <a:rPr lang="en-GB" sz="1800">
                <a:solidFill>
                  <a:srgbClr val="333333"/>
                </a:solidFill>
                <a:highlight>
                  <a:srgbClr val="FFFFFF"/>
                </a:highlight>
                <a:latin typeface="Times New Roman"/>
                <a:ea typeface="Times New Roman"/>
                <a:cs typeface="Times New Roman"/>
                <a:sym typeface="Times New Roman"/>
              </a:rPr>
              <a:t>CSS is used to apply the style in the web page which is made up of HTML elements. It describes the look of the webpage.</a:t>
            </a:r>
            <a:endParaRPr sz="1800">
              <a:solidFill>
                <a:srgbClr val="333333"/>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333333"/>
              </a:buClr>
              <a:buSzPts val="1800"/>
              <a:buFont typeface="Times New Roman"/>
              <a:buChar char="➢"/>
            </a:pPr>
            <a:r>
              <a:rPr lang="en-GB" sz="1800">
                <a:solidFill>
                  <a:srgbClr val="333333"/>
                </a:solidFill>
                <a:highlight>
                  <a:srgbClr val="FFFFFF"/>
                </a:highlight>
                <a:latin typeface="Times New Roman"/>
                <a:ea typeface="Times New Roman"/>
                <a:cs typeface="Times New Roman"/>
                <a:sym typeface="Times New Roman"/>
              </a:rPr>
              <a:t>CSS provides various style properties such as background color, padding, margin, border-color, and many more, to style a webpage.</a:t>
            </a:r>
            <a:endParaRPr sz="1800">
              <a:solidFill>
                <a:srgbClr val="333333"/>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333333"/>
              </a:buClr>
              <a:buSzPts val="1800"/>
              <a:buFont typeface="Times New Roman"/>
              <a:buChar char="➢"/>
            </a:pPr>
            <a:r>
              <a:rPr lang="en-GB" sz="1800">
                <a:solidFill>
                  <a:srgbClr val="333333"/>
                </a:solidFill>
                <a:highlight>
                  <a:srgbClr val="FFFFFF"/>
                </a:highlight>
                <a:latin typeface="Times New Roman"/>
                <a:ea typeface="Times New Roman"/>
                <a:cs typeface="Times New Roman"/>
                <a:sym typeface="Times New Roman"/>
              </a:rPr>
              <a:t>Each property in CSS has a name-value pair, and each property is separated by a semicolon (;).</a:t>
            </a:r>
            <a:endParaRPr sz="18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1200"/>
              </a:spcAft>
              <a:buNone/>
            </a:pPr>
            <a:endParaRPr sz="18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2"/>
          <p:cNvSpPr txBox="1">
            <a:spLocks noGrp="1"/>
          </p:cNvSpPr>
          <p:nvPr>
            <p:ph type="title"/>
          </p:nvPr>
        </p:nvSpPr>
        <p:spPr>
          <a:xfrm>
            <a:off x="335800" y="300275"/>
            <a:ext cx="7505700" cy="6294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0"/>
              </a:spcAft>
              <a:buNone/>
            </a:pPr>
            <a:r>
              <a:rPr lang="en-GB" sz="1600" b="1">
                <a:solidFill>
                  <a:srgbClr val="610B4B"/>
                </a:solidFill>
                <a:highlight>
                  <a:srgbClr val="FFFFFF"/>
                </a:highlight>
                <a:latin typeface="Arial"/>
                <a:ea typeface="Arial"/>
                <a:cs typeface="Arial"/>
                <a:sym typeface="Arial"/>
              </a:rPr>
              <a:t>Another Example with different class name</a:t>
            </a:r>
            <a:endParaRPr sz="1600" b="1">
              <a:solidFill>
                <a:srgbClr val="610B4B"/>
              </a:solidFill>
              <a:highlight>
                <a:srgbClr val="FFFFFF"/>
              </a:highlight>
              <a:latin typeface="Arial"/>
              <a:ea typeface="Arial"/>
              <a:cs typeface="Arial"/>
              <a:sym typeface="Arial"/>
            </a:endParaRPr>
          </a:p>
          <a:p>
            <a:pPr marL="0" lvl="0" indent="0" algn="l" rtl="0">
              <a:spcBef>
                <a:spcPts val="400"/>
              </a:spcBef>
              <a:spcAft>
                <a:spcPts val="0"/>
              </a:spcAft>
              <a:buNone/>
            </a:pPr>
            <a:endParaRPr/>
          </a:p>
        </p:txBody>
      </p:sp>
      <p:sp>
        <p:nvSpPr>
          <p:cNvPr id="312" name="Google Shape;312;p42"/>
          <p:cNvSpPr txBox="1">
            <a:spLocks noGrp="1"/>
          </p:cNvSpPr>
          <p:nvPr>
            <p:ph type="body" idx="1"/>
          </p:nvPr>
        </p:nvSpPr>
        <p:spPr>
          <a:xfrm>
            <a:off x="335800" y="929675"/>
            <a:ext cx="8377200" cy="3792300"/>
          </a:xfrm>
          <a:prstGeom prst="rect">
            <a:avLst/>
          </a:prstGeom>
        </p:spPr>
        <p:txBody>
          <a:bodyPr spcFirstLastPara="1" wrap="square" lIns="91425" tIns="91425" rIns="91425" bIns="91425" anchor="t" anchorCtr="0">
            <a:normAutofit fontScale="47500" lnSpcReduction="10000"/>
          </a:bodyPr>
          <a:lstStyle/>
          <a:p>
            <a:pPr marL="457200" lvl="0" indent="-306615" algn="l" rtl="0">
              <a:lnSpc>
                <a:spcPct val="156250"/>
              </a:lnSpc>
              <a:spcBef>
                <a:spcPts val="300"/>
              </a:spcBef>
              <a:spcAft>
                <a:spcPts val="0"/>
              </a:spcAft>
              <a:buClr>
                <a:srgbClr val="000000"/>
              </a:buClr>
              <a:buSzPct val="100000"/>
              <a:buFont typeface="Roboto"/>
              <a:buAutoNum type="arabicPeriod"/>
            </a:pPr>
            <a:r>
              <a:rPr lang="en-GB" sz="3071" b="1">
                <a:solidFill>
                  <a:srgbClr val="006699"/>
                </a:solidFill>
                <a:latin typeface="Times New Roman"/>
                <a:ea typeface="Times New Roman"/>
                <a:cs typeface="Times New Roman"/>
                <a:sym typeface="Times New Roman"/>
              </a:rPr>
              <a:t>&lt;style&gt;</a:t>
            </a:r>
            <a:r>
              <a:rPr lang="en-GB" sz="3071">
                <a:solidFill>
                  <a:srgbClr val="000000"/>
                </a:solidFill>
                <a:latin typeface="Times New Roman"/>
                <a:ea typeface="Times New Roman"/>
                <a:cs typeface="Times New Roman"/>
                <a:sym typeface="Times New Roman"/>
              </a:rPr>
              <a:t>    </a:t>
            </a:r>
            <a:endParaRPr sz="3071">
              <a:solidFill>
                <a:srgbClr val="000000"/>
              </a:solidFill>
              <a:latin typeface="Times New Roman"/>
              <a:ea typeface="Times New Roman"/>
              <a:cs typeface="Times New Roman"/>
              <a:sym typeface="Times New Roman"/>
            </a:endParaRPr>
          </a:p>
          <a:p>
            <a:pPr marL="457200" lvl="0" indent="-306615" algn="l" rtl="0">
              <a:lnSpc>
                <a:spcPct val="156250"/>
              </a:lnSpc>
              <a:spcBef>
                <a:spcPts val="0"/>
              </a:spcBef>
              <a:spcAft>
                <a:spcPts val="0"/>
              </a:spcAft>
              <a:buClr>
                <a:srgbClr val="000000"/>
              </a:buClr>
              <a:buSzPct val="100000"/>
              <a:buFont typeface="Times New Roman"/>
              <a:buAutoNum type="arabicPeriod"/>
            </a:pPr>
            <a:r>
              <a:rPr lang="en-GB" sz="3071">
                <a:solidFill>
                  <a:srgbClr val="000000"/>
                </a:solidFill>
                <a:latin typeface="Times New Roman"/>
                <a:ea typeface="Times New Roman"/>
                <a:cs typeface="Times New Roman"/>
                <a:sym typeface="Times New Roman"/>
              </a:rPr>
              <a:t>.fruit {    </a:t>
            </a:r>
            <a:endParaRPr sz="3071">
              <a:solidFill>
                <a:srgbClr val="000000"/>
              </a:solidFill>
              <a:latin typeface="Times New Roman"/>
              <a:ea typeface="Times New Roman"/>
              <a:cs typeface="Times New Roman"/>
              <a:sym typeface="Times New Roman"/>
            </a:endParaRPr>
          </a:p>
          <a:p>
            <a:pPr marL="457200" lvl="0" indent="-306615" algn="l" rtl="0">
              <a:lnSpc>
                <a:spcPct val="156250"/>
              </a:lnSpc>
              <a:spcBef>
                <a:spcPts val="0"/>
              </a:spcBef>
              <a:spcAft>
                <a:spcPts val="0"/>
              </a:spcAft>
              <a:buClr>
                <a:srgbClr val="000000"/>
              </a:buClr>
              <a:buSzPct val="100000"/>
              <a:buFont typeface="Times New Roman"/>
              <a:buAutoNum type="arabicPeriod"/>
            </a:pPr>
            <a:r>
              <a:rPr lang="en-GB" sz="3071">
                <a:solidFill>
                  <a:srgbClr val="000000"/>
                </a:solidFill>
                <a:latin typeface="Times New Roman"/>
                <a:ea typeface="Times New Roman"/>
                <a:cs typeface="Times New Roman"/>
                <a:sym typeface="Times New Roman"/>
              </a:rPr>
              <a:t>    background-color: orange;    </a:t>
            </a:r>
            <a:endParaRPr sz="3071">
              <a:solidFill>
                <a:srgbClr val="000000"/>
              </a:solidFill>
              <a:latin typeface="Times New Roman"/>
              <a:ea typeface="Times New Roman"/>
              <a:cs typeface="Times New Roman"/>
              <a:sym typeface="Times New Roman"/>
            </a:endParaRPr>
          </a:p>
          <a:p>
            <a:pPr marL="457200" lvl="0" indent="-306615" algn="l" rtl="0">
              <a:lnSpc>
                <a:spcPct val="156250"/>
              </a:lnSpc>
              <a:spcBef>
                <a:spcPts val="0"/>
              </a:spcBef>
              <a:spcAft>
                <a:spcPts val="0"/>
              </a:spcAft>
              <a:buClr>
                <a:srgbClr val="000000"/>
              </a:buClr>
              <a:buSzPct val="100000"/>
              <a:buFont typeface="Times New Roman"/>
              <a:buAutoNum type="arabicPeriod"/>
            </a:pPr>
            <a:r>
              <a:rPr lang="en-GB" sz="3071">
                <a:solidFill>
                  <a:srgbClr val="000000"/>
                </a:solidFill>
                <a:latin typeface="Times New Roman"/>
                <a:ea typeface="Times New Roman"/>
                <a:cs typeface="Times New Roman"/>
                <a:sym typeface="Times New Roman"/>
              </a:rPr>
              <a:t>    color: white;    </a:t>
            </a:r>
            <a:endParaRPr sz="3071">
              <a:solidFill>
                <a:srgbClr val="000000"/>
              </a:solidFill>
              <a:latin typeface="Times New Roman"/>
              <a:ea typeface="Times New Roman"/>
              <a:cs typeface="Times New Roman"/>
              <a:sym typeface="Times New Roman"/>
            </a:endParaRPr>
          </a:p>
          <a:p>
            <a:pPr marL="457200" lvl="0" indent="-306615" algn="l" rtl="0">
              <a:lnSpc>
                <a:spcPct val="156250"/>
              </a:lnSpc>
              <a:spcBef>
                <a:spcPts val="0"/>
              </a:spcBef>
              <a:spcAft>
                <a:spcPts val="0"/>
              </a:spcAft>
              <a:buClr>
                <a:srgbClr val="000000"/>
              </a:buClr>
              <a:buSzPct val="100000"/>
              <a:buFont typeface="Times New Roman"/>
              <a:buAutoNum type="arabicPeriod"/>
            </a:pPr>
            <a:r>
              <a:rPr lang="en-GB" sz="3071">
                <a:solidFill>
                  <a:srgbClr val="000000"/>
                </a:solidFill>
                <a:latin typeface="Times New Roman"/>
                <a:ea typeface="Times New Roman"/>
                <a:cs typeface="Times New Roman"/>
                <a:sym typeface="Times New Roman"/>
              </a:rPr>
              <a:t>    padding: 10px;    </a:t>
            </a:r>
            <a:endParaRPr sz="3071">
              <a:solidFill>
                <a:srgbClr val="000000"/>
              </a:solidFill>
              <a:latin typeface="Times New Roman"/>
              <a:ea typeface="Times New Roman"/>
              <a:cs typeface="Times New Roman"/>
              <a:sym typeface="Times New Roman"/>
            </a:endParaRPr>
          </a:p>
          <a:p>
            <a:pPr marL="457200" lvl="0" indent="-306615" algn="l" rtl="0">
              <a:lnSpc>
                <a:spcPct val="156250"/>
              </a:lnSpc>
              <a:spcBef>
                <a:spcPts val="0"/>
              </a:spcBef>
              <a:spcAft>
                <a:spcPts val="0"/>
              </a:spcAft>
              <a:buClr>
                <a:srgbClr val="000000"/>
              </a:buClr>
              <a:buSzPct val="100000"/>
              <a:buFont typeface="Times New Roman"/>
              <a:buAutoNum type="arabicPeriod"/>
            </a:pPr>
            <a:r>
              <a:rPr lang="en-GB" sz="3071">
                <a:solidFill>
                  <a:srgbClr val="000000"/>
                </a:solidFill>
                <a:latin typeface="Times New Roman"/>
                <a:ea typeface="Times New Roman"/>
                <a:cs typeface="Times New Roman"/>
                <a:sym typeface="Times New Roman"/>
              </a:rPr>
              <a:t>}     </a:t>
            </a:r>
            <a:endParaRPr sz="3071">
              <a:solidFill>
                <a:srgbClr val="000000"/>
              </a:solidFill>
              <a:latin typeface="Times New Roman"/>
              <a:ea typeface="Times New Roman"/>
              <a:cs typeface="Times New Roman"/>
              <a:sym typeface="Times New Roman"/>
            </a:endParaRPr>
          </a:p>
          <a:p>
            <a:pPr marL="457200" lvl="0" indent="-306615" algn="l" rtl="0">
              <a:lnSpc>
                <a:spcPct val="156250"/>
              </a:lnSpc>
              <a:spcBef>
                <a:spcPts val="0"/>
              </a:spcBef>
              <a:spcAft>
                <a:spcPts val="0"/>
              </a:spcAft>
              <a:buClr>
                <a:srgbClr val="000000"/>
              </a:buClr>
              <a:buSzPct val="100000"/>
              <a:buFont typeface="Roboto"/>
              <a:buAutoNum type="arabicPeriod"/>
            </a:pPr>
            <a:r>
              <a:rPr lang="en-GB" sz="3071" b="1">
                <a:solidFill>
                  <a:srgbClr val="006699"/>
                </a:solidFill>
                <a:latin typeface="Times New Roman"/>
                <a:ea typeface="Times New Roman"/>
                <a:cs typeface="Times New Roman"/>
                <a:sym typeface="Times New Roman"/>
              </a:rPr>
              <a:t>&lt;/style&gt;</a:t>
            </a:r>
            <a:r>
              <a:rPr lang="en-GB" sz="3071">
                <a:solidFill>
                  <a:srgbClr val="000000"/>
                </a:solidFill>
                <a:latin typeface="Times New Roman"/>
                <a:ea typeface="Times New Roman"/>
                <a:cs typeface="Times New Roman"/>
                <a:sym typeface="Times New Roman"/>
              </a:rPr>
              <a:t>    </a:t>
            </a:r>
            <a:endParaRPr sz="3071">
              <a:solidFill>
                <a:srgbClr val="000000"/>
              </a:solidFill>
              <a:latin typeface="Times New Roman"/>
              <a:ea typeface="Times New Roman"/>
              <a:cs typeface="Times New Roman"/>
              <a:sym typeface="Times New Roman"/>
            </a:endParaRPr>
          </a:p>
          <a:p>
            <a:pPr marL="457200" lvl="0" indent="-306615" algn="l" rtl="0">
              <a:lnSpc>
                <a:spcPct val="156250"/>
              </a:lnSpc>
              <a:spcBef>
                <a:spcPts val="0"/>
              </a:spcBef>
              <a:spcAft>
                <a:spcPts val="0"/>
              </a:spcAft>
              <a:buClr>
                <a:srgbClr val="000000"/>
              </a:buClr>
              <a:buSzPct val="100000"/>
              <a:buFont typeface="Times New Roman"/>
              <a:buAutoNum type="arabicPeriod"/>
            </a:pPr>
            <a:r>
              <a:rPr lang="en-GB" sz="3071">
                <a:solidFill>
                  <a:srgbClr val="000000"/>
                </a:solidFill>
                <a:latin typeface="Times New Roman"/>
                <a:ea typeface="Times New Roman"/>
                <a:cs typeface="Times New Roman"/>
                <a:sym typeface="Times New Roman"/>
              </a:rPr>
              <a:t>    </a:t>
            </a:r>
            <a:endParaRPr sz="3071">
              <a:solidFill>
                <a:srgbClr val="000000"/>
              </a:solidFill>
              <a:latin typeface="Times New Roman"/>
              <a:ea typeface="Times New Roman"/>
              <a:cs typeface="Times New Roman"/>
              <a:sym typeface="Times New Roman"/>
            </a:endParaRPr>
          </a:p>
          <a:p>
            <a:pPr marL="457200" lvl="0" indent="-306615" algn="l" rtl="0">
              <a:lnSpc>
                <a:spcPct val="156250"/>
              </a:lnSpc>
              <a:spcBef>
                <a:spcPts val="0"/>
              </a:spcBef>
              <a:spcAft>
                <a:spcPts val="0"/>
              </a:spcAft>
              <a:buClr>
                <a:srgbClr val="000000"/>
              </a:buClr>
              <a:buSzPct val="100000"/>
              <a:buFont typeface="Roboto"/>
              <a:buAutoNum type="arabicPeriod"/>
            </a:pPr>
            <a:r>
              <a:rPr lang="en-GB" sz="3071" b="1">
                <a:solidFill>
                  <a:srgbClr val="006699"/>
                </a:solidFill>
                <a:latin typeface="Times New Roman"/>
                <a:ea typeface="Times New Roman"/>
                <a:cs typeface="Times New Roman"/>
                <a:sym typeface="Times New Roman"/>
              </a:rPr>
              <a:t>&lt;h2</a:t>
            </a:r>
            <a:r>
              <a:rPr lang="en-GB" sz="3071">
                <a:solidFill>
                  <a:srgbClr val="000000"/>
                </a:solidFill>
                <a:latin typeface="Times New Roman"/>
                <a:ea typeface="Times New Roman"/>
                <a:cs typeface="Times New Roman"/>
                <a:sym typeface="Times New Roman"/>
              </a:rPr>
              <a:t> </a:t>
            </a:r>
            <a:r>
              <a:rPr lang="en-GB" sz="3071">
                <a:solidFill>
                  <a:srgbClr val="FF0000"/>
                </a:solidFill>
                <a:latin typeface="Times New Roman"/>
                <a:ea typeface="Times New Roman"/>
                <a:cs typeface="Times New Roman"/>
                <a:sym typeface="Times New Roman"/>
              </a:rPr>
              <a:t>class</a:t>
            </a:r>
            <a:r>
              <a:rPr lang="en-GB" sz="3071">
                <a:solidFill>
                  <a:srgbClr val="000000"/>
                </a:solidFill>
                <a:latin typeface="Times New Roman"/>
                <a:ea typeface="Times New Roman"/>
                <a:cs typeface="Times New Roman"/>
                <a:sym typeface="Times New Roman"/>
              </a:rPr>
              <a:t>=</a:t>
            </a:r>
            <a:r>
              <a:rPr lang="en-GB" sz="3071">
                <a:solidFill>
                  <a:srgbClr val="0000FF"/>
                </a:solidFill>
                <a:latin typeface="Times New Roman"/>
                <a:ea typeface="Times New Roman"/>
                <a:cs typeface="Times New Roman"/>
                <a:sym typeface="Times New Roman"/>
              </a:rPr>
              <a:t>"fruit"</a:t>
            </a:r>
            <a:r>
              <a:rPr lang="en-GB" sz="3071" b="1">
                <a:solidFill>
                  <a:srgbClr val="006699"/>
                </a:solidFill>
                <a:latin typeface="Times New Roman"/>
                <a:ea typeface="Times New Roman"/>
                <a:cs typeface="Times New Roman"/>
                <a:sym typeface="Times New Roman"/>
              </a:rPr>
              <a:t>&gt;</a:t>
            </a:r>
            <a:r>
              <a:rPr lang="en-GB" sz="3071">
                <a:solidFill>
                  <a:srgbClr val="000000"/>
                </a:solidFill>
                <a:latin typeface="Times New Roman"/>
                <a:ea typeface="Times New Roman"/>
                <a:cs typeface="Times New Roman"/>
                <a:sym typeface="Times New Roman"/>
              </a:rPr>
              <a:t>Mango</a:t>
            </a:r>
            <a:r>
              <a:rPr lang="en-GB" sz="3071" b="1">
                <a:solidFill>
                  <a:srgbClr val="006699"/>
                </a:solidFill>
                <a:latin typeface="Times New Roman"/>
                <a:ea typeface="Times New Roman"/>
                <a:cs typeface="Times New Roman"/>
                <a:sym typeface="Times New Roman"/>
              </a:rPr>
              <a:t>&lt;/h2&gt;</a:t>
            </a:r>
            <a:r>
              <a:rPr lang="en-GB" sz="3071">
                <a:solidFill>
                  <a:srgbClr val="000000"/>
                </a:solidFill>
                <a:latin typeface="Times New Roman"/>
                <a:ea typeface="Times New Roman"/>
                <a:cs typeface="Times New Roman"/>
                <a:sym typeface="Times New Roman"/>
              </a:rPr>
              <a:t>    </a:t>
            </a:r>
            <a:endParaRPr sz="3071">
              <a:solidFill>
                <a:srgbClr val="000000"/>
              </a:solidFill>
              <a:latin typeface="Times New Roman"/>
              <a:ea typeface="Times New Roman"/>
              <a:cs typeface="Times New Roman"/>
              <a:sym typeface="Times New Roman"/>
            </a:endParaRPr>
          </a:p>
          <a:p>
            <a:pPr marL="457200" lvl="0" indent="-306615" algn="l" rtl="0">
              <a:lnSpc>
                <a:spcPct val="156250"/>
              </a:lnSpc>
              <a:spcBef>
                <a:spcPts val="0"/>
              </a:spcBef>
              <a:spcAft>
                <a:spcPts val="0"/>
              </a:spcAft>
              <a:buClr>
                <a:srgbClr val="000000"/>
              </a:buClr>
              <a:buSzPct val="100000"/>
              <a:buFont typeface="Roboto"/>
              <a:buAutoNum type="arabicPeriod"/>
            </a:pPr>
            <a:r>
              <a:rPr lang="en-GB" sz="3071" b="1">
                <a:solidFill>
                  <a:srgbClr val="006699"/>
                </a:solidFill>
                <a:latin typeface="Times New Roman"/>
                <a:ea typeface="Times New Roman"/>
                <a:cs typeface="Times New Roman"/>
                <a:sym typeface="Times New Roman"/>
              </a:rPr>
              <a:t>&lt;p&gt;</a:t>
            </a:r>
            <a:r>
              <a:rPr lang="en-GB" sz="3071">
                <a:solidFill>
                  <a:srgbClr val="000000"/>
                </a:solidFill>
                <a:latin typeface="Times New Roman"/>
                <a:ea typeface="Times New Roman"/>
                <a:cs typeface="Times New Roman"/>
                <a:sym typeface="Times New Roman"/>
              </a:rPr>
              <a:t>Mango is king of all fruits.</a:t>
            </a:r>
            <a:r>
              <a:rPr lang="en-GB" sz="3071" b="1">
                <a:solidFill>
                  <a:srgbClr val="006699"/>
                </a:solidFill>
                <a:latin typeface="Times New Roman"/>
                <a:ea typeface="Times New Roman"/>
                <a:cs typeface="Times New Roman"/>
                <a:sym typeface="Times New Roman"/>
              </a:rPr>
              <a:t>&lt;/p&gt;</a:t>
            </a:r>
            <a:r>
              <a:rPr lang="en-GB" sz="3071">
                <a:solidFill>
                  <a:srgbClr val="000000"/>
                </a:solidFill>
                <a:latin typeface="Times New Roman"/>
                <a:ea typeface="Times New Roman"/>
                <a:cs typeface="Times New Roman"/>
                <a:sym typeface="Times New Roman"/>
              </a:rPr>
              <a:t>    </a:t>
            </a:r>
            <a:endParaRPr sz="3071">
              <a:solidFill>
                <a:srgbClr val="000000"/>
              </a:solidFill>
              <a:latin typeface="Times New Roman"/>
              <a:ea typeface="Times New Roman"/>
              <a:cs typeface="Times New Roman"/>
              <a:sym typeface="Times New Roman"/>
            </a:endParaRPr>
          </a:p>
          <a:p>
            <a:pPr marL="457200" lvl="0" indent="0" algn="l" rtl="0">
              <a:lnSpc>
                <a:spcPct val="156250"/>
              </a:lnSpc>
              <a:spcBef>
                <a:spcPts val="300"/>
              </a:spcBef>
              <a:spcAft>
                <a:spcPts val="0"/>
              </a:spcAft>
              <a:buNone/>
            </a:pPr>
            <a:r>
              <a:rPr lang="en-GB" sz="3071">
                <a:solidFill>
                  <a:srgbClr val="000000"/>
                </a:solidFill>
                <a:latin typeface="Times New Roman"/>
                <a:ea typeface="Times New Roman"/>
                <a:cs typeface="Times New Roman"/>
                <a:sym typeface="Times New Roman"/>
              </a:rPr>
              <a:t>    </a:t>
            </a:r>
            <a:endParaRPr sz="3071">
              <a:solidFill>
                <a:srgbClr val="000000"/>
              </a:solidFill>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marL="0" lvl="0" indent="0" algn="l" rtl="0">
              <a:spcBef>
                <a:spcPts val="0"/>
              </a:spcBef>
              <a:spcAft>
                <a:spcPts val="1200"/>
              </a:spcAft>
              <a:buNone/>
            </a:pPr>
            <a:endParaRPr/>
          </a:p>
        </p:txBody>
      </p:sp>
      <p:sp>
        <p:nvSpPr>
          <p:cNvPr id="313" name="Google Shape;313;p42"/>
          <p:cNvSpPr txBox="1"/>
          <p:nvPr/>
        </p:nvSpPr>
        <p:spPr>
          <a:xfrm>
            <a:off x="4511400" y="1115450"/>
            <a:ext cx="3569400" cy="2470500"/>
          </a:xfrm>
          <a:prstGeom prst="rect">
            <a:avLst/>
          </a:prstGeom>
          <a:noFill/>
          <a:ln>
            <a:noFill/>
          </a:ln>
        </p:spPr>
        <p:txBody>
          <a:bodyPr spcFirstLastPara="1" wrap="square" lIns="91425" tIns="91425" rIns="91425" bIns="91425" anchor="t" anchorCtr="0">
            <a:spAutoFit/>
          </a:bodyPr>
          <a:lstStyle/>
          <a:p>
            <a:pPr marL="0" lvl="0" indent="0" algn="l" rtl="0">
              <a:lnSpc>
                <a:spcPct val="156250"/>
              </a:lnSpc>
              <a:spcBef>
                <a:spcPts val="300"/>
              </a:spcBef>
              <a:spcAft>
                <a:spcPts val="0"/>
              </a:spcAft>
              <a:buNone/>
            </a:pPr>
            <a:r>
              <a:rPr lang="en-GB" sz="1600" b="1">
                <a:solidFill>
                  <a:srgbClr val="006699"/>
                </a:solidFill>
                <a:latin typeface="Times New Roman"/>
                <a:ea typeface="Times New Roman"/>
                <a:cs typeface="Times New Roman"/>
                <a:sym typeface="Times New Roman"/>
              </a:rPr>
              <a:t>11.    &lt;h2</a:t>
            </a:r>
            <a:r>
              <a:rPr lang="en-GB" sz="1600">
                <a:latin typeface="Times New Roman"/>
                <a:ea typeface="Times New Roman"/>
                <a:cs typeface="Times New Roman"/>
                <a:sym typeface="Times New Roman"/>
              </a:rPr>
              <a:t> </a:t>
            </a:r>
            <a:r>
              <a:rPr lang="en-GB" sz="1600">
                <a:solidFill>
                  <a:srgbClr val="FF0000"/>
                </a:solidFill>
                <a:latin typeface="Times New Roman"/>
                <a:ea typeface="Times New Roman"/>
                <a:cs typeface="Times New Roman"/>
                <a:sym typeface="Times New Roman"/>
              </a:rPr>
              <a:t>class</a:t>
            </a:r>
            <a:r>
              <a:rPr lang="en-GB" sz="1600">
                <a:latin typeface="Times New Roman"/>
                <a:ea typeface="Times New Roman"/>
                <a:cs typeface="Times New Roman"/>
                <a:sym typeface="Times New Roman"/>
              </a:rPr>
              <a:t>=</a:t>
            </a:r>
            <a:r>
              <a:rPr lang="en-GB" sz="1600">
                <a:solidFill>
                  <a:srgbClr val="0000FF"/>
                </a:solidFill>
                <a:latin typeface="Times New Roman"/>
                <a:ea typeface="Times New Roman"/>
                <a:cs typeface="Times New Roman"/>
                <a:sym typeface="Times New Roman"/>
              </a:rPr>
              <a:t>"fruit"</a:t>
            </a:r>
            <a:r>
              <a:rPr lang="en-GB" sz="1600" b="1">
                <a:solidFill>
                  <a:srgbClr val="006699"/>
                </a:solidFill>
                <a:latin typeface="Times New Roman"/>
                <a:ea typeface="Times New Roman"/>
                <a:cs typeface="Times New Roman"/>
                <a:sym typeface="Times New Roman"/>
              </a:rPr>
              <a:t>&gt;</a:t>
            </a:r>
            <a:r>
              <a:rPr lang="en-GB" sz="1600">
                <a:latin typeface="Times New Roman"/>
                <a:ea typeface="Times New Roman"/>
                <a:cs typeface="Times New Roman"/>
                <a:sym typeface="Times New Roman"/>
              </a:rPr>
              <a:t>Orange</a:t>
            </a:r>
            <a:r>
              <a:rPr lang="en-GB" sz="1600" b="1">
                <a:solidFill>
                  <a:srgbClr val="006699"/>
                </a:solidFill>
                <a:latin typeface="Times New Roman"/>
                <a:ea typeface="Times New Roman"/>
                <a:cs typeface="Times New Roman"/>
                <a:sym typeface="Times New Roman"/>
              </a:rPr>
              <a:t>&lt;/h2&gt;</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sz="1600" b="1">
                <a:solidFill>
                  <a:srgbClr val="006699"/>
                </a:solidFill>
                <a:latin typeface="Times New Roman"/>
                <a:ea typeface="Times New Roman"/>
                <a:cs typeface="Times New Roman"/>
                <a:sym typeface="Times New Roman"/>
              </a:rPr>
              <a:t>12.    &lt;p&gt;</a:t>
            </a:r>
            <a:r>
              <a:rPr lang="en-GB" sz="1600">
                <a:latin typeface="Times New Roman"/>
                <a:ea typeface="Times New Roman"/>
                <a:cs typeface="Times New Roman"/>
                <a:sym typeface="Times New Roman"/>
              </a:rPr>
              <a:t>Oranges are full of Vitamin C. </a:t>
            </a:r>
            <a:r>
              <a:rPr lang="en-GB" sz="1600" b="1">
                <a:solidFill>
                  <a:srgbClr val="006699"/>
                </a:solidFill>
                <a:latin typeface="Times New Roman"/>
                <a:ea typeface="Times New Roman"/>
                <a:cs typeface="Times New Roman"/>
                <a:sym typeface="Times New Roman"/>
              </a:rPr>
              <a:t>&lt;/p&gt;</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sz="1600" b="1">
                <a:solidFill>
                  <a:srgbClr val="006699"/>
                </a:solidFill>
                <a:latin typeface="Times New Roman"/>
                <a:ea typeface="Times New Roman"/>
                <a:cs typeface="Times New Roman"/>
                <a:sym typeface="Times New Roman"/>
              </a:rPr>
              <a:t>13.  &lt;h2</a:t>
            </a:r>
            <a:r>
              <a:rPr lang="en-GB" sz="1600">
                <a:latin typeface="Times New Roman"/>
                <a:ea typeface="Times New Roman"/>
                <a:cs typeface="Times New Roman"/>
                <a:sym typeface="Times New Roman"/>
              </a:rPr>
              <a:t> </a:t>
            </a:r>
            <a:r>
              <a:rPr lang="en-GB" sz="1600">
                <a:solidFill>
                  <a:srgbClr val="FF0000"/>
                </a:solidFill>
                <a:latin typeface="Times New Roman"/>
                <a:ea typeface="Times New Roman"/>
                <a:cs typeface="Times New Roman"/>
                <a:sym typeface="Times New Roman"/>
              </a:rPr>
              <a:t>class</a:t>
            </a:r>
            <a:r>
              <a:rPr lang="en-GB" sz="1600">
                <a:latin typeface="Times New Roman"/>
                <a:ea typeface="Times New Roman"/>
                <a:cs typeface="Times New Roman"/>
                <a:sym typeface="Times New Roman"/>
              </a:rPr>
              <a:t>=</a:t>
            </a:r>
            <a:r>
              <a:rPr lang="en-GB" sz="1600">
                <a:solidFill>
                  <a:srgbClr val="0000FF"/>
                </a:solidFill>
                <a:latin typeface="Times New Roman"/>
                <a:ea typeface="Times New Roman"/>
                <a:cs typeface="Times New Roman"/>
                <a:sym typeface="Times New Roman"/>
              </a:rPr>
              <a:t>"fruit"</a:t>
            </a:r>
            <a:r>
              <a:rPr lang="en-GB" sz="1600" b="1">
                <a:solidFill>
                  <a:srgbClr val="006699"/>
                </a:solidFill>
                <a:latin typeface="Times New Roman"/>
                <a:ea typeface="Times New Roman"/>
                <a:cs typeface="Times New Roman"/>
                <a:sym typeface="Times New Roman"/>
              </a:rPr>
              <a:t>&gt;</a:t>
            </a:r>
            <a:r>
              <a:rPr lang="en-GB" sz="1600">
                <a:latin typeface="Times New Roman"/>
                <a:ea typeface="Times New Roman"/>
                <a:cs typeface="Times New Roman"/>
                <a:sym typeface="Times New Roman"/>
              </a:rPr>
              <a:t>Apple</a:t>
            </a:r>
            <a:r>
              <a:rPr lang="en-GB" sz="1600" b="1">
                <a:solidFill>
                  <a:srgbClr val="006699"/>
                </a:solidFill>
                <a:latin typeface="Times New Roman"/>
                <a:ea typeface="Times New Roman"/>
                <a:cs typeface="Times New Roman"/>
                <a:sym typeface="Times New Roman"/>
              </a:rPr>
              <a:t>&lt;/h2&gt;</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marL="0" lvl="0" indent="0" algn="l" rtl="0">
              <a:lnSpc>
                <a:spcPct val="156250"/>
              </a:lnSpc>
              <a:spcBef>
                <a:spcPts val="300"/>
              </a:spcBef>
              <a:spcAft>
                <a:spcPts val="0"/>
              </a:spcAft>
              <a:buNone/>
            </a:pPr>
            <a:r>
              <a:rPr lang="en-GB" sz="1600" b="1">
                <a:solidFill>
                  <a:srgbClr val="006699"/>
                </a:solidFill>
                <a:latin typeface="Times New Roman"/>
                <a:ea typeface="Times New Roman"/>
                <a:cs typeface="Times New Roman"/>
                <a:sym typeface="Times New Roman"/>
              </a:rPr>
              <a:t>14.  &lt;p&gt;</a:t>
            </a:r>
            <a:r>
              <a:rPr lang="en-GB" sz="1600">
                <a:latin typeface="Times New Roman"/>
                <a:ea typeface="Times New Roman"/>
                <a:cs typeface="Times New Roman"/>
                <a:sym typeface="Times New Roman"/>
              </a:rPr>
              <a:t>An apple a day, keeps the Doctor away.</a:t>
            </a:r>
            <a:r>
              <a:rPr lang="en-GB" sz="1600" b="1">
                <a:solidFill>
                  <a:srgbClr val="006699"/>
                </a:solidFill>
                <a:latin typeface="Times New Roman"/>
                <a:ea typeface="Times New Roman"/>
                <a:cs typeface="Times New Roman"/>
                <a:sym typeface="Times New Roman"/>
              </a:rPr>
              <a:t>&lt;/p&gt;</a:t>
            </a:r>
            <a:r>
              <a:rPr lang="en-GB"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3"/>
          <p:cNvSpPr txBox="1">
            <a:spLocks noGrp="1"/>
          </p:cNvSpPr>
          <p:nvPr>
            <p:ph type="title"/>
          </p:nvPr>
        </p:nvSpPr>
        <p:spPr>
          <a:xfrm>
            <a:off x="224250" y="284800"/>
            <a:ext cx="7505700" cy="60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output</a:t>
            </a:r>
            <a:endParaRPr b="1"/>
          </a:p>
        </p:txBody>
      </p:sp>
      <p:sp>
        <p:nvSpPr>
          <p:cNvPr id="319" name="Google Shape;319;p43"/>
          <p:cNvSpPr txBox="1">
            <a:spLocks noGrp="1"/>
          </p:cNvSpPr>
          <p:nvPr>
            <p:ph type="body" idx="1"/>
          </p:nvPr>
        </p:nvSpPr>
        <p:spPr>
          <a:xfrm>
            <a:off x="322250" y="892300"/>
            <a:ext cx="8002500" cy="3546300"/>
          </a:xfrm>
          <a:prstGeom prst="rect">
            <a:avLst/>
          </a:prstGeom>
        </p:spPr>
        <p:txBody>
          <a:bodyPr spcFirstLastPara="1" wrap="square" lIns="91425" tIns="91425" rIns="91425" bIns="91425" anchor="t" anchorCtr="0">
            <a:normAutofit/>
          </a:bodyPr>
          <a:lstStyle/>
          <a:p>
            <a:pPr marL="101600" marR="101600" lvl="0" indent="0" algn="l" rtl="0">
              <a:spcBef>
                <a:spcPts val="1800"/>
              </a:spcBef>
              <a:spcAft>
                <a:spcPts val="0"/>
              </a:spcAft>
              <a:buNone/>
            </a:pPr>
            <a:r>
              <a:rPr lang="en-GB" sz="1800" b="1">
                <a:solidFill>
                  <a:srgbClr val="FFFFFF"/>
                </a:solidFill>
                <a:highlight>
                  <a:srgbClr val="FFA500"/>
                </a:highlight>
                <a:latin typeface="Times New Roman"/>
                <a:ea typeface="Times New Roman"/>
                <a:cs typeface="Times New Roman"/>
                <a:sym typeface="Times New Roman"/>
              </a:rPr>
              <a:t>Mango</a:t>
            </a:r>
            <a:endParaRPr sz="1800" b="1">
              <a:solidFill>
                <a:srgbClr val="FFFFFF"/>
              </a:solidFill>
              <a:highlight>
                <a:srgbClr val="FFA500"/>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000000"/>
                </a:solidFill>
                <a:latin typeface="Times New Roman"/>
                <a:ea typeface="Times New Roman"/>
                <a:cs typeface="Times New Roman"/>
                <a:sym typeface="Times New Roman"/>
              </a:rPr>
              <a:t>Mango is king of all fruits.</a:t>
            </a:r>
            <a:endParaRPr sz="1800">
              <a:solidFill>
                <a:srgbClr val="000000"/>
              </a:solidFill>
              <a:latin typeface="Times New Roman"/>
              <a:ea typeface="Times New Roman"/>
              <a:cs typeface="Times New Roman"/>
              <a:sym typeface="Times New Roman"/>
            </a:endParaRPr>
          </a:p>
          <a:p>
            <a:pPr marL="101600" marR="101600" lvl="0" indent="0" algn="l" rtl="0">
              <a:spcBef>
                <a:spcPts val="1800"/>
              </a:spcBef>
              <a:spcAft>
                <a:spcPts val="0"/>
              </a:spcAft>
              <a:buNone/>
            </a:pPr>
            <a:r>
              <a:rPr lang="en-GB" sz="1800" b="1">
                <a:solidFill>
                  <a:srgbClr val="FFFFFF"/>
                </a:solidFill>
                <a:highlight>
                  <a:srgbClr val="FFA500"/>
                </a:highlight>
                <a:latin typeface="Times New Roman"/>
                <a:ea typeface="Times New Roman"/>
                <a:cs typeface="Times New Roman"/>
                <a:sym typeface="Times New Roman"/>
              </a:rPr>
              <a:t>Orange</a:t>
            </a:r>
            <a:endParaRPr sz="1800" b="1">
              <a:solidFill>
                <a:srgbClr val="FFFFFF"/>
              </a:solidFill>
              <a:highlight>
                <a:srgbClr val="FFA500"/>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000000"/>
                </a:solidFill>
                <a:latin typeface="Times New Roman"/>
                <a:ea typeface="Times New Roman"/>
                <a:cs typeface="Times New Roman"/>
                <a:sym typeface="Times New Roman"/>
              </a:rPr>
              <a:t>Oranges are full of Vitamin C.</a:t>
            </a:r>
            <a:endParaRPr sz="1800">
              <a:solidFill>
                <a:srgbClr val="000000"/>
              </a:solidFill>
              <a:latin typeface="Times New Roman"/>
              <a:ea typeface="Times New Roman"/>
              <a:cs typeface="Times New Roman"/>
              <a:sym typeface="Times New Roman"/>
            </a:endParaRPr>
          </a:p>
          <a:p>
            <a:pPr marL="101600" marR="101600" lvl="0" indent="0" algn="l" rtl="0">
              <a:spcBef>
                <a:spcPts val="1800"/>
              </a:spcBef>
              <a:spcAft>
                <a:spcPts val="0"/>
              </a:spcAft>
              <a:buNone/>
            </a:pPr>
            <a:r>
              <a:rPr lang="en-GB" sz="1800" b="1">
                <a:solidFill>
                  <a:srgbClr val="FFFFFF"/>
                </a:solidFill>
                <a:highlight>
                  <a:srgbClr val="FFA500"/>
                </a:highlight>
                <a:latin typeface="Times New Roman"/>
                <a:ea typeface="Times New Roman"/>
                <a:cs typeface="Times New Roman"/>
                <a:sym typeface="Times New Roman"/>
              </a:rPr>
              <a:t>Apple</a:t>
            </a:r>
            <a:endParaRPr sz="1800" b="1">
              <a:solidFill>
                <a:srgbClr val="FFFFFF"/>
              </a:solidFill>
              <a:highlight>
                <a:srgbClr val="FFA500"/>
              </a:highlight>
              <a:latin typeface="Times New Roman"/>
              <a:ea typeface="Times New Roman"/>
              <a:cs typeface="Times New Roman"/>
              <a:sym typeface="Times New Roman"/>
            </a:endParaRPr>
          </a:p>
          <a:p>
            <a:pPr marL="0" lvl="0" indent="0" algn="l" rtl="0">
              <a:spcBef>
                <a:spcPts val="1200"/>
              </a:spcBef>
              <a:spcAft>
                <a:spcPts val="0"/>
              </a:spcAft>
              <a:buNone/>
            </a:pPr>
            <a:r>
              <a:rPr lang="en-GB" sz="1800">
                <a:solidFill>
                  <a:srgbClr val="000000"/>
                </a:solidFill>
                <a:latin typeface="Times New Roman"/>
                <a:ea typeface="Times New Roman"/>
                <a:cs typeface="Times New Roman"/>
                <a:sym typeface="Times New Roman"/>
              </a:rPr>
              <a:t>An apple a day, keeps the Doctor away.</a:t>
            </a:r>
            <a:endParaRPr sz="18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txBox="1">
            <a:spLocks noGrp="1"/>
          </p:cNvSpPr>
          <p:nvPr>
            <p:ph type="title"/>
          </p:nvPr>
        </p:nvSpPr>
        <p:spPr>
          <a:xfrm>
            <a:off x="309850" y="347025"/>
            <a:ext cx="8015100" cy="5826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0"/>
              </a:spcAft>
              <a:buNone/>
            </a:pPr>
            <a:r>
              <a:rPr lang="en-GB" sz="2000" b="1" dirty="0">
                <a:solidFill>
                  <a:srgbClr val="610B4B"/>
                </a:solidFill>
                <a:highlight>
                  <a:srgbClr val="FFFFFF"/>
                </a:highlight>
                <a:latin typeface="Times New Roman"/>
                <a:ea typeface="Times New Roman"/>
                <a:cs typeface="Times New Roman"/>
                <a:sym typeface="Times New Roman"/>
              </a:rPr>
              <a:t>Multiple Classes</a:t>
            </a:r>
            <a:endParaRPr sz="2000" b="1">
              <a:solidFill>
                <a:srgbClr val="610B4B"/>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None/>
            </a:pPr>
            <a:endParaRPr/>
          </a:p>
        </p:txBody>
      </p:sp>
      <p:sp>
        <p:nvSpPr>
          <p:cNvPr id="325" name="Google Shape;325;p44"/>
          <p:cNvSpPr txBox="1">
            <a:spLocks noGrp="1"/>
          </p:cNvSpPr>
          <p:nvPr>
            <p:ph type="body" idx="1"/>
          </p:nvPr>
        </p:nvSpPr>
        <p:spPr>
          <a:xfrm>
            <a:off x="309750" y="991519"/>
            <a:ext cx="8514900" cy="3866906"/>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sz="1600" dirty="0">
                <a:solidFill>
                  <a:srgbClr val="333333"/>
                </a:solidFill>
                <a:highlight>
                  <a:srgbClr val="FFFFFF"/>
                </a:highlight>
                <a:latin typeface="Times New Roman"/>
                <a:ea typeface="Times New Roman"/>
                <a:cs typeface="Times New Roman"/>
                <a:sym typeface="Times New Roman"/>
              </a:rPr>
              <a:t>You can use multiple class names (more than one) with HTML elements. These class names must be separated by a space.</a:t>
            </a:r>
            <a:endParaRPr sz="1600">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800" dirty="0">
                <a:solidFill>
                  <a:srgbClr val="333333"/>
                </a:solidFill>
                <a:highlight>
                  <a:srgbClr val="FFFFFF"/>
                </a:highlight>
                <a:latin typeface="Times New Roman"/>
                <a:ea typeface="Times New Roman"/>
                <a:cs typeface="Times New Roman"/>
                <a:sym typeface="Times New Roman"/>
              </a:rPr>
              <a:t>Let's style elements with class name "fruit" and also with a class name "</a:t>
            </a:r>
            <a:r>
              <a:rPr lang="en-GB" sz="1800" dirty="0" err="1">
                <a:solidFill>
                  <a:srgbClr val="333333"/>
                </a:solidFill>
                <a:highlight>
                  <a:srgbClr val="FFFFFF"/>
                </a:highlight>
                <a:latin typeface="Times New Roman"/>
                <a:ea typeface="Times New Roman"/>
                <a:cs typeface="Times New Roman"/>
                <a:sym typeface="Times New Roman"/>
              </a:rPr>
              <a:t>center</a:t>
            </a:r>
            <a:r>
              <a:rPr lang="en-GB" sz="1800" dirty="0">
                <a:solidFill>
                  <a:srgbClr val="333333"/>
                </a:solidFill>
                <a:highlight>
                  <a:srgbClr val="FFFFFF"/>
                </a:highlight>
                <a:latin typeface="Times New Roman"/>
                <a:ea typeface="Times New Roman"/>
                <a:cs typeface="Times New Roman"/>
                <a:sym typeface="Times New Roman"/>
              </a:rPr>
              <a:t>".</a:t>
            </a:r>
            <a:endParaRPr sz="1800">
              <a:solidFill>
                <a:srgbClr val="333333"/>
              </a:solidFill>
              <a:highlight>
                <a:srgbClr val="FFFFFF"/>
              </a:highlight>
              <a:latin typeface="Times New Roman"/>
              <a:ea typeface="Times New Roman"/>
              <a:cs typeface="Times New Roman"/>
              <a:sym typeface="Times New Roman"/>
            </a:endParaRPr>
          </a:p>
          <a:p>
            <a:pPr marL="457200" lvl="0" indent="-303439" algn="l" rtl="0">
              <a:lnSpc>
                <a:spcPct val="156250"/>
              </a:lnSpc>
              <a:spcBef>
                <a:spcPts val="1200"/>
              </a:spcBef>
              <a:spcAft>
                <a:spcPts val="0"/>
              </a:spcAft>
              <a:buClr>
                <a:srgbClr val="000000"/>
              </a:buClr>
              <a:buSzPct val="100000"/>
              <a:buFont typeface="Roboto"/>
              <a:buAutoNum type="arabicPeriod"/>
            </a:pPr>
            <a:r>
              <a:rPr lang="en-GB" sz="1885" b="1" dirty="0">
                <a:solidFill>
                  <a:srgbClr val="006699"/>
                </a:solidFill>
                <a:latin typeface="Times New Roman"/>
                <a:ea typeface="Times New Roman"/>
                <a:cs typeface="Times New Roman"/>
                <a:sym typeface="Times New Roman"/>
              </a:rPr>
              <a:t>&lt;html&gt;</a:t>
            </a:r>
            <a:r>
              <a:rPr lang="en-GB" sz="1885" dirty="0">
                <a:solidFill>
                  <a:srgbClr val="000000"/>
                </a:solidFill>
                <a:latin typeface="Times New Roman"/>
                <a:ea typeface="Times New Roman"/>
                <a:cs typeface="Times New Roman"/>
                <a:sym typeface="Times New Roman"/>
              </a:rPr>
              <a:t>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Roboto"/>
              <a:buAutoNum type="arabicPeriod"/>
            </a:pPr>
            <a:r>
              <a:rPr lang="en-GB" sz="1885" b="1" dirty="0">
                <a:solidFill>
                  <a:srgbClr val="006699"/>
                </a:solidFill>
                <a:latin typeface="Times New Roman"/>
                <a:ea typeface="Times New Roman"/>
                <a:cs typeface="Times New Roman"/>
                <a:sym typeface="Times New Roman"/>
              </a:rPr>
              <a:t>&lt;style&gt;</a:t>
            </a:r>
            <a:r>
              <a:rPr lang="en-GB" sz="1885" dirty="0">
                <a:solidFill>
                  <a:srgbClr val="000000"/>
                </a:solidFill>
                <a:latin typeface="Times New Roman"/>
                <a:ea typeface="Times New Roman"/>
                <a:cs typeface="Times New Roman"/>
                <a:sym typeface="Times New Roman"/>
              </a:rPr>
              <a:t>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Times New Roman"/>
              <a:buAutoNum type="arabicPeriod"/>
            </a:pPr>
            <a:r>
              <a:rPr lang="en-GB" sz="1885" dirty="0">
                <a:solidFill>
                  <a:srgbClr val="000000"/>
                </a:solidFill>
                <a:latin typeface="Times New Roman"/>
                <a:ea typeface="Times New Roman"/>
                <a:cs typeface="Times New Roman"/>
                <a:sym typeface="Times New Roman"/>
              </a:rPr>
              <a:t>.fruit {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Times New Roman"/>
              <a:buAutoNum type="arabicPeriod"/>
            </a:pPr>
            <a:r>
              <a:rPr lang="en-GB" sz="1885" dirty="0">
                <a:solidFill>
                  <a:srgbClr val="000000"/>
                </a:solidFill>
                <a:latin typeface="Times New Roman"/>
                <a:ea typeface="Times New Roman"/>
                <a:cs typeface="Times New Roman"/>
                <a:sym typeface="Times New Roman"/>
              </a:rPr>
              <a:t>    background-</a:t>
            </a:r>
            <a:r>
              <a:rPr lang="en-GB" sz="1885" dirty="0" err="1">
                <a:solidFill>
                  <a:srgbClr val="000000"/>
                </a:solidFill>
                <a:latin typeface="Times New Roman"/>
                <a:ea typeface="Times New Roman"/>
                <a:cs typeface="Times New Roman"/>
                <a:sym typeface="Times New Roman"/>
              </a:rPr>
              <a:t>color</a:t>
            </a:r>
            <a:r>
              <a:rPr lang="en-GB" sz="1885" dirty="0">
                <a:solidFill>
                  <a:srgbClr val="000000"/>
                </a:solidFill>
                <a:latin typeface="Times New Roman"/>
                <a:ea typeface="Times New Roman"/>
                <a:cs typeface="Times New Roman"/>
                <a:sym typeface="Times New Roman"/>
              </a:rPr>
              <a:t>: orange;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Times New Roman"/>
              <a:buAutoNum type="arabicPeriod"/>
            </a:pPr>
            <a:r>
              <a:rPr lang="en-GB" sz="1885" dirty="0">
                <a:solidFill>
                  <a:srgbClr val="000000"/>
                </a:solidFill>
                <a:latin typeface="Times New Roman"/>
                <a:ea typeface="Times New Roman"/>
                <a:cs typeface="Times New Roman"/>
                <a:sym typeface="Times New Roman"/>
              </a:rPr>
              <a:t>    </a:t>
            </a:r>
            <a:r>
              <a:rPr lang="en-GB" sz="1885" dirty="0" err="1">
                <a:solidFill>
                  <a:srgbClr val="000000"/>
                </a:solidFill>
                <a:latin typeface="Times New Roman"/>
                <a:ea typeface="Times New Roman"/>
                <a:cs typeface="Times New Roman"/>
                <a:sym typeface="Times New Roman"/>
              </a:rPr>
              <a:t>color</a:t>
            </a:r>
            <a:r>
              <a:rPr lang="en-GB" sz="1885" dirty="0">
                <a:solidFill>
                  <a:srgbClr val="000000"/>
                </a:solidFill>
                <a:latin typeface="Times New Roman"/>
                <a:ea typeface="Times New Roman"/>
                <a:cs typeface="Times New Roman"/>
                <a:sym typeface="Times New Roman"/>
              </a:rPr>
              <a:t>: white;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Times New Roman"/>
              <a:buAutoNum type="arabicPeriod"/>
            </a:pPr>
            <a:r>
              <a:rPr lang="en-GB" sz="1885" dirty="0">
                <a:solidFill>
                  <a:srgbClr val="000000"/>
                </a:solidFill>
                <a:latin typeface="Times New Roman"/>
                <a:ea typeface="Times New Roman"/>
                <a:cs typeface="Times New Roman"/>
                <a:sym typeface="Times New Roman"/>
              </a:rPr>
              <a:t>    padding: 10px;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Times New Roman"/>
              <a:buAutoNum type="arabicPeriod"/>
            </a:pPr>
            <a:r>
              <a:rPr lang="en-GB" sz="1885" dirty="0">
                <a:solidFill>
                  <a:srgbClr val="000000"/>
                </a:solidFill>
                <a:latin typeface="Times New Roman"/>
                <a:ea typeface="Times New Roman"/>
                <a:cs typeface="Times New Roman"/>
                <a:sym typeface="Times New Roman"/>
              </a:rPr>
              <a:t>}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Times New Roman"/>
              <a:buAutoNum type="arabicPeriod"/>
            </a:pPr>
            <a:r>
              <a:rPr lang="en-GB" sz="1885" dirty="0">
                <a:solidFill>
                  <a:srgbClr val="000000"/>
                </a:solidFill>
                <a:latin typeface="Times New Roman"/>
                <a:ea typeface="Times New Roman"/>
                <a:cs typeface="Times New Roman"/>
                <a:sym typeface="Times New Roman"/>
              </a:rPr>
              <a:t>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Times New Roman"/>
              <a:buAutoNum type="arabicPeriod"/>
            </a:pPr>
            <a:r>
              <a:rPr lang="en-GB" sz="1885" dirty="0">
                <a:solidFill>
                  <a:srgbClr val="000000"/>
                </a:solidFill>
                <a:latin typeface="Times New Roman"/>
                <a:ea typeface="Times New Roman"/>
                <a:cs typeface="Times New Roman"/>
                <a:sym typeface="Times New Roman"/>
              </a:rPr>
              <a:t>.</a:t>
            </a:r>
            <a:r>
              <a:rPr lang="en-GB" sz="1885" dirty="0" err="1">
                <a:solidFill>
                  <a:srgbClr val="000000"/>
                </a:solidFill>
                <a:latin typeface="Times New Roman"/>
                <a:ea typeface="Times New Roman"/>
                <a:cs typeface="Times New Roman"/>
                <a:sym typeface="Times New Roman"/>
              </a:rPr>
              <a:t>center</a:t>
            </a:r>
            <a:r>
              <a:rPr lang="en-GB" sz="1885" dirty="0">
                <a:solidFill>
                  <a:srgbClr val="000000"/>
                </a:solidFill>
                <a:latin typeface="Times New Roman"/>
                <a:ea typeface="Times New Roman"/>
                <a:cs typeface="Times New Roman"/>
                <a:sym typeface="Times New Roman"/>
              </a:rPr>
              <a:t> {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Times New Roman"/>
              <a:buAutoNum type="arabicPeriod"/>
            </a:pPr>
            <a:r>
              <a:rPr lang="en-GB" sz="1885" dirty="0">
                <a:solidFill>
                  <a:srgbClr val="000000"/>
                </a:solidFill>
                <a:latin typeface="Times New Roman"/>
                <a:ea typeface="Times New Roman"/>
                <a:cs typeface="Times New Roman"/>
                <a:sym typeface="Times New Roman"/>
              </a:rPr>
              <a:t>    text-align: </a:t>
            </a:r>
            <a:r>
              <a:rPr lang="en-GB" sz="1885" dirty="0" err="1">
                <a:solidFill>
                  <a:srgbClr val="000000"/>
                </a:solidFill>
                <a:latin typeface="Times New Roman"/>
                <a:ea typeface="Times New Roman"/>
                <a:cs typeface="Times New Roman"/>
                <a:sym typeface="Times New Roman"/>
              </a:rPr>
              <a:t>center</a:t>
            </a:r>
            <a:r>
              <a:rPr lang="en-GB" sz="1885" dirty="0">
                <a:solidFill>
                  <a:srgbClr val="000000"/>
                </a:solidFill>
                <a:latin typeface="Times New Roman"/>
                <a:ea typeface="Times New Roman"/>
                <a:cs typeface="Times New Roman"/>
                <a:sym typeface="Times New Roman"/>
              </a:rPr>
              <a:t>;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Times New Roman"/>
              <a:buAutoNum type="arabicPeriod"/>
            </a:pPr>
            <a:r>
              <a:rPr lang="en-GB" sz="1885" dirty="0">
                <a:solidFill>
                  <a:srgbClr val="000000"/>
                </a:solidFill>
                <a:latin typeface="Times New Roman"/>
                <a:ea typeface="Times New Roman"/>
                <a:cs typeface="Times New Roman"/>
                <a:sym typeface="Times New Roman"/>
              </a:rPr>
              <a:t>}    </a:t>
            </a:r>
            <a:endParaRPr sz="1885">
              <a:solidFill>
                <a:srgbClr val="000000"/>
              </a:solidFill>
              <a:latin typeface="Times New Roman"/>
              <a:ea typeface="Times New Roman"/>
              <a:cs typeface="Times New Roman"/>
              <a:sym typeface="Times New Roman"/>
            </a:endParaRPr>
          </a:p>
          <a:p>
            <a:pPr marL="457200" lvl="0" indent="-303439" algn="l" rtl="0">
              <a:lnSpc>
                <a:spcPct val="156250"/>
              </a:lnSpc>
              <a:spcBef>
                <a:spcPts val="0"/>
              </a:spcBef>
              <a:spcAft>
                <a:spcPts val="0"/>
              </a:spcAft>
              <a:buClr>
                <a:srgbClr val="000000"/>
              </a:buClr>
              <a:buSzPct val="100000"/>
              <a:buFont typeface="Roboto"/>
              <a:buAutoNum type="arabicPeriod"/>
            </a:pPr>
            <a:r>
              <a:rPr lang="en-GB" sz="1885" b="1" dirty="0">
                <a:solidFill>
                  <a:srgbClr val="006699"/>
                </a:solidFill>
                <a:latin typeface="Times New Roman"/>
                <a:ea typeface="Times New Roman"/>
                <a:cs typeface="Times New Roman"/>
                <a:sym typeface="Times New Roman"/>
              </a:rPr>
              <a:t>&lt;/style&gt;</a:t>
            </a:r>
            <a:r>
              <a:rPr lang="en-GB" sz="1885" dirty="0">
                <a:solidFill>
                  <a:srgbClr val="000000"/>
                </a:solidFill>
                <a:latin typeface="Times New Roman"/>
                <a:ea typeface="Times New Roman"/>
                <a:cs typeface="Times New Roman"/>
                <a:sym typeface="Times New Roman"/>
              </a:rPr>
              <a:t>    </a:t>
            </a:r>
            <a:endParaRPr sz="1885">
              <a:solidFill>
                <a:srgbClr val="000000"/>
              </a:solidFill>
              <a:latin typeface="Times New Roman"/>
              <a:ea typeface="Times New Roman"/>
              <a:cs typeface="Times New Roman"/>
              <a:sym typeface="Times New Roman"/>
            </a:endParaRPr>
          </a:p>
          <a:p>
            <a:pPr marL="0" lvl="0" indent="0" algn="l" rtl="0">
              <a:spcBef>
                <a:spcPts val="0"/>
              </a:spcBef>
              <a:spcAft>
                <a:spcPts val="1200"/>
              </a:spcAft>
              <a:buNone/>
            </a:pPr>
            <a:endParaRPr sz="1885">
              <a:solidFill>
                <a:srgbClr val="333333"/>
              </a:solidFill>
              <a:highlight>
                <a:srgbClr val="FFFFFF"/>
              </a:highlight>
              <a:latin typeface="Times New Roman"/>
              <a:ea typeface="Times New Roman"/>
              <a:cs typeface="Times New Roman"/>
              <a:sym typeface="Times New Roman"/>
            </a:endParaRPr>
          </a:p>
        </p:txBody>
      </p:sp>
      <p:sp>
        <p:nvSpPr>
          <p:cNvPr id="326" name="Google Shape;326;p44"/>
          <p:cNvSpPr txBox="1"/>
          <p:nvPr/>
        </p:nvSpPr>
        <p:spPr>
          <a:xfrm>
            <a:off x="3084250" y="1821925"/>
            <a:ext cx="2466300" cy="2497500"/>
          </a:xfrm>
          <a:prstGeom prst="rect">
            <a:avLst/>
          </a:prstGeom>
          <a:noFill/>
          <a:ln>
            <a:noFill/>
          </a:ln>
        </p:spPr>
        <p:txBody>
          <a:bodyPr spcFirstLastPara="1" wrap="square" lIns="91425" tIns="91425" rIns="91425" bIns="91425" anchor="t" anchorCtr="0">
            <a:spAutoFit/>
          </a:bodyPr>
          <a:lstStyle/>
          <a:p>
            <a:pPr marL="0" lvl="0" indent="0" algn="l" rtl="0">
              <a:lnSpc>
                <a:spcPct val="156250"/>
              </a:lnSpc>
              <a:spcBef>
                <a:spcPts val="300"/>
              </a:spcBef>
              <a:spcAft>
                <a:spcPts val="0"/>
              </a:spcAft>
              <a:buNone/>
            </a:pPr>
            <a:r>
              <a:rPr lang="en-GB" sz="1200" b="1">
                <a:solidFill>
                  <a:srgbClr val="006699"/>
                </a:solidFill>
                <a:latin typeface="Roboto"/>
                <a:ea typeface="Roboto"/>
                <a:cs typeface="Roboto"/>
                <a:sym typeface="Roboto"/>
              </a:rPr>
              <a:t>13.   &lt;body&gt;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300"/>
              </a:spcBef>
              <a:spcAft>
                <a:spcPts val="0"/>
              </a:spcAft>
              <a:buNone/>
            </a:pPr>
            <a:r>
              <a:rPr lang="en-GB" sz="1200" b="1">
                <a:solidFill>
                  <a:srgbClr val="006699"/>
                </a:solidFill>
                <a:latin typeface="Roboto"/>
                <a:ea typeface="Roboto"/>
                <a:cs typeface="Roboto"/>
                <a:sym typeface="Roboto"/>
              </a:rPr>
              <a:t>14.   &lt;h2&gt;</a:t>
            </a:r>
            <a:r>
              <a:rPr lang="en-GB" sz="1200">
                <a:latin typeface="Roboto"/>
                <a:ea typeface="Roboto"/>
                <a:cs typeface="Roboto"/>
                <a:sym typeface="Roboto"/>
              </a:rPr>
              <a:t>Multiple Classes</a:t>
            </a:r>
            <a:r>
              <a:rPr lang="en-GB" sz="1200" b="1">
                <a:solidFill>
                  <a:srgbClr val="006699"/>
                </a:solidFill>
                <a:latin typeface="Roboto"/>
                <a:ea typeface="Roboto"/>
                <a:cs typeface="Roboto"/>
                <a:sym typeface="Roboto"/>
              </a:rPr>
              <a:t>&lt;/h2&gt;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300"/>
              </a:spcBef>
              <a:spcAft>
                <a:spcPts val="0"/>
              </a:spcAft>
              <a:buNone/>
            </a:pPr>
            <a:r>
              <a:rPr lang="en-GB" sz="1200" b="1">
                <a:solidFill>
                  <a:srgbClr val="006699"/>
                </a:solidFill>
                <a:latin typeface="Roboto"/>
                <a:ea typeface="Roboto"/>
                <a:cs typeface="Roboto"/>
                <a:sym typeface="Roboto"/>
              </a:rPr>
              <a:t>15.   &lt;p&gt;</a:t>
            </a:r>
            <a:r>
              <a:rPr lang="en-GB" sz="1200">
                <a:latin typeface="Roboto"/>
                <a:ea typeface="Roboto"/>
                <a:cs typeface="Roboto"/>
                <a:sym typeface="Roboto"/>
              </a:rPr>
              <a:t>All three elements have the class name "fruit". In addition, Mango also have the class name "center", which center-aligns the text.</a:t>
            </a:r>
            <a:r>
              <a:rPr lang="en-GB" sz="1200" b="1">
                <a:solidFill>
                  <a:srgbClr val="006699"/>
                </a:solidFill>
                <a:latin typeface="Roboto"/>
                <a:ea typeface="Roboto"/>
                <a:cs typeface="Roboto"/>
                <a:sym typeface="Roboto"/>
              </a:rPr>
              <a:t>&lt;/p&gt;</a:t>
            </a:r>
            <a:r>
              <a:rPr lang="en-GB" sz="1200">
                <a:latin typeface="Roboto"/>
                <a:ea typeface="Roboto"/>
                <a:cs typeface="Roboto"/>
                <a:sym typeface="Roboto"/>
              </a:rPr>
              <a:t>    </a:t>
            </a:r>
            <a:endParaRPr sz="1200">
              <a:latin typeface="Roboto"/>
              <a:ea typeface="Roboto"/>
              <a:cs typeface="Roboto"/>
              <a:sym typeface="Roboto"/>
            </a:endParaRPr>
          </a:p>
          <a:p>
            <a:pPr marL="0" lvl="0" indent="0" algn="l" rtl="0">
              <a:spcBef>
                <a:spcPts val="0"/>
              </a:spcBef>
              <a:spcAft>
                <a:spcPts val="0"/>
              </a:spcAft>
              <a:buNone/>
            </a:pPr>
            <a:endParaRPr>
              <a:latin typeface="Calibri"/>
              <a:ea typeface="Calibri"/>
              <a:cs typeface="Calibri"/>
              <a:sym typeface="Calibri"/>
            </a:endParaRPr>
          </a:p>
        </p:txBody>
      </p:sp>
      <p:sp>
        <p:nvSpPr>
          <p:cNvPr id="327" name="Google Shape;327;p44"/>
          <p:cNvSpPr txBox="1"/>
          <p:nvPr/>
        </p:nvSpPr>
        <p:spPr>
          <a:xfrm>
            <a:off x="6159800" y="1797125"/>
            <a:ext cx="2355000" cy="3551100"/>
          </a:xfrm>
          <a:prstGeom prst="rect">
            <a:avLst/>
          </a:prstGeom>
          <a:noFill/>
          <a:ln>
            <a:noFill/>
          </a:ln>
        </p:spPr>
        <p:txBody>
          <a:bodyPr spcFirstLastPara="1" wrap="square" lIns="91425" tIns="91425" rIns="91425" bIns="91425" anchor="t" anchorCtr="0">
            <a:spAutoFit/>
          </a:bodyPr>
          <a:lstStyle/>
          <a:p>
            <a:pPr marL="0" lvl="0" indent="0" algn="l" rtl="0">
              <a:lnSpc>
                <a:spcPct val="156250"/>
              </a:lnSpc>
              <a:spcBef>
                <a:spcPts val="300"/>
              </a:spcBef>
              <a:spcAft>
                <a:spcPts val="0"/>
              </a:spcAft>
              <a:buNone/>
            </a:pPr>
            <a:r>
              <a:rPr lang="en-GB" sz="1200">
                <a:latin typeface="Roboto"/>
                <a:ea typeface="Roboto"/>
                <a:cs typeface="Roboto"/>
                <a:sym typeface="Roboto"/>
              </a:rPr>
              <a:t>    16.  </a:t>
            </a:r>
            <a:r>
              <a:rPr lang="en-GB" sz="1200" b="1">
                <a:solidFill>
                  <a:srgbClr val="006699"/>
                </a:solidFill>
                <a:latin typeface="Roboto"/>
                <a:ea typeface="Roboto"/>
                <a:cs typeface="Roboto"/>
                <a:sym typeface="Roboto"/>
              </a:rPr>
              <a:t>&lt;h2</a:t>
            </a:r>
            <a:r>
              <a:rPr lang="en-GB" sz="1200">
                <a:latin typeface="Roboto"/>
                <a:ea typeface="Roboto"/>
                <a:cs typeface="Roboto"/>
                <a:sym typeface="Roboto"/>
              </a:rPr>
              <a:t> </a:t>
            </a:r>
            <a:r>
              <a:rPr lang="en-GB" sz="1200">
                <a:solidFill>
                  <a:srgbClr val="FF0000"/>
                </a:solidFill>
                <a:latin typeface="Roboto"/>
                <a:ea typeface="Roboto"/>
                <a:cs typeface="Roboto"/>
                <a:sym typeface="Roboto"/>
              </a:rPr>
              <a:t>class</a:t>
            </a:r>
            <a:r>
              <a:rPr lang="en-GB" sz="1200">
                <a:latin typeface="Roboto"/>
                <a:ea typeface="Roboto"/>
                <a:cs typeface="Roboto"/>
                <a:sym typeface="Roboto"/>
              </a:rPr>
              <a:t>=</a:t>
            </a:r>
            <a:r>
              <a:rPr lang="en-GB" sz="1200">
                <a:solidFill>
                  <a:srgbClr val="0000FF"/>
                </a:solidFill>
                <a:latin typeface="Roboto"/>
                <a:ea typeface="Roboto"/>
                <a:cs typeface="Roboto"/>
                <a:sym typeface="Roboto"/>
              </a:rPr>
              <a:t>"fruit center"</a:t>
            </a:r>
            <a:r>
              <a:rPr lang="en-GB" sz="1200" b="1">
                <a:solidFill>
                  <a:srgbClr val="006699"/>
                </a:solidFill>
                <a:latin typeface="Roboto"/>
                <a:ea typeface="Roboto"/>
                <a:cs typeface="Roboto"/>
                <a:sym typeface="Roboto"/>
              </a:rPr>
              <a:t>&gt;</a:t>
            </a:r>
            <a:r>
              <a:rPr lang="en-GB" sz="1200">
                <a:latin typeface="Roboto"/>
                <a:ea typeface="Roboto"/>
                <a:cs typeface="Roboto"/>
                <a:sym typeface="Roboto"/>
              </a:rPr>
              <a:t>Mango</a:t>
            </a:r>
            <a:r>
              <a:rPr lang="en-GB" sz="1200" b="1">
                <a:solidFill>
                  <a:srgbClr val="006699"/>
                </a:solidFill>
                <a:latin typeface="Roboto"/>
                <a:ea typeface="Roboto"/>
                <a:cs typeface="Roboto"/>
                <a:sym typeface="Roboto"/>
              </a:rPr>
              <a:t>&lt;/h2&gt;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300"/>
              </a:spcBef>
              <a:spcAft>
                <a:spcPts val="0"/>
              </a:spcAft>
              <a:buNone/>
            </a:pPr>
            <a:r>
              <a:rPr lang="en-GB" sz="1200" b="1">
                <a:solidFill>
                  <a:srgbClr val="006699"/>
                </a:solidFill>
                <a:latin typeface="Roboto"/>
                <a:ea typeface="Roboto"/>
                <a:cs typeface="Roboto"/>
                <a:sym typeface="Roboto"/>
              </a:rPr>
              <a:t>17.    &lt;h2</a:t>
            </a:r>
            <a:r>
              <a:rPr lang="en-GB" sz="1200">
                <a:latin typeface="Roboto"/>
                <a:ea typeface="Roboto"/>
                <a:cs typeface="Roboto"/>
                <a:sym typeface="Roboto"/>
              </a:rPr>
              <a:t> </a:t>
            </a:r>
            <a:r>
              <a:rPr lang="en-GB" sz="1200">
                <a:solidFill>
                  <a:srgbClr val="FF0000"/>
                </a:solidFill>
                <a:latin typeface="Roboto"/>
                <a:ea typeface="Roboto"/>
                <a:cs typeface="Roboto"/>
                <a:sym typeface="Roboto"/>
              </a:rPr>
              <a:t>class</a:t>
            </a:r>
            <a:r>
              <a:rPr lang="en-GB" sz="1200">
                <a:latin typeface="Roboto"/>
                <a:ea typeface="Roboto"/>
                <a:cs typeface="Roboto"/>
                <a:sym typeface="Roboto"/>
              </a:rPr>
              <a:t>=</a:t>
            </a:r>
            <a:r>
              <a:rPr lang="en-GB" sz="1200">
                <a:solidFill>
                  <a:srgbClr val="0000FF"/>
                </a:solidFill>
                <a:latin typeface="Roboto"/>
                <a:ea typeface="Roboto"/>
                <a:cs typeface="Roboto"/>
                <a:sym typeface="Roboto"/>
              </a:rPr>
              <a:t>"fruit"</a:t>
            </a:r>
            <a:r>
              <a:rPr lang="en-GB" sz="1200" b="1">
                <a:solidFill>
                  <a:srgbClr val="006699"/>
                </a:solidFill>
                <a:latin typeface="Roboto"/>
                <a:ea typeface="Roboto"/>
                <a:cs typeface="Roboto"/>
                <a:sym typeface="Roboto"/>
              </a:rPr>
              <a:t>&gt;</a:t>
            </a:r>
            <a:r>
              <a:rPr lang="en-GB" sz="1200">
                <a:latin typeface="Roboto"/>
                <a:ea typeface="Roboto"/>
                <a:cs typeface="Roboto"/>
                <a:sym typeface="Roboto"/>
              </a:rPr>
              <a:t>Orange</a:t>
            </a:r>
            <a:r>
              <a:rPr lang="en-GB" sz="1200" b="1">
                <a:solidFill>
                  <a:srgbClr val="006699"/>
                </a:solidFill>
                <a:latin typeface="Roboto"/>
                <a:ea typeface="Roboto"/>
                <a:cs typeface="Roboto"/>
                <a:sym typeface="Roboto"/>
              </a:rPr>
              <a:t>&lt;/h2&gt;</a:t>
            </a:r>
            <a:r>
              <a:rPr lang="en-GB" sz="1200">
                <a:latin typeface="Roboto"/>
                <a:ea typeface="Roboto"/>
                <a:cs typeface="Roboto"/>
                <a:sym typeface="Roboto"/>
              </a:rPr>
              <a:t>    . </a:t>
            </a:r>
            <a:endParaRPr sz="1200">
              <a:latin typeface="Roboto"/>
              <a:ea typeface="Roboto"/>
              <a:cs typeface="Roboto"/>
              <a:sym typeface="Roboto"/>
            </a:endParaRPr>
          </a:p>
          <a:p>
            <a:pPr marL="0" lvl="0" indent="0" algn="l" rtl="0">
              <a:lnSpc>
                <a:spcPct val="156250"/>
              </a:lnSpc>
              <a:spcBef>
                <a:spcPts val="300"/>
              </a:spcBef>
              <a:spcAft>
                <a:spcPts val="0"/>
              </a:spcAft>
              <a:buNone/>
            </a:pPr>
            <a:r>
              <a:rPr lang="en-GB" sz="1200" b="1">
                <a:solidFill>
                  <a:srgbClr val="006699"/>
                </a:solidFill>
                <a:latin typeface="Roboto"/>
                <a:ea typeface="Roboto"/>
                <a:cs typeface="Roboto"/>
                <a:sym typeface="Roboto"/>
              </a:rPr>
              <a:t>18. &lt;h2</a:t>
            </a:r>
            <a:r>
              <a:rPr lang="en-GB" sz="1200">
                <a:latin typeface="Roboto"/>
                <a:ea typeface="Roboto"/>
                <a:cs typeface="Roboto"/>
                <a:sym typeface="Roboto"/>
              </a:rPr>
              <a:t> </a:t>
            </a:r>
            <a:r>
              <a:rPr lang="en-GB" sz="1200">
                <a:solidFill>
                  <a:srgbClr val="FF0000"/>
                </a:solidFill>
                <a:latin typeface="Roboto"/>
                <a:ea typeface="Roboto"/>
                <a:cs typeface="Roboto"/>
                <a:sym typeface="Roboto"/>
              </a:rPr>
              <a:t>class</a:t>
            </a:r>
            <a:r>
              <a:rPr lang="en-GB" sz="1200">
                <a:latin typeface="Roboto"/>
                <a:ea typeface="Roboto"/>
                <a:cs typeface="Roboto"/>
                <a:sym typeface="Roboto"/>
              </a:rPr>
              <a:t>=</a:t>
            </a:r>
            <a:r>
              <a:rPr lang="en-GB" sz="1200">
                <a:solidFill>
                  <a:srgbClr val="0000FF"/>
                </a:solidFill>
                <a:latin typeface="Roboto"/>
                <a:ea typeface="Roboto"/>
                <a:cs typeface="Roboto"/>
                <a:sym typeface="Roboto"/>
              </a:rPr>
              <a:t>"fruit"</a:t>
            </a:r>
            <a:r>
              <a:rPr lang="en-GB" sz="1200" b="1">
                <a:solidFill>
                  <a:srgbClr val="006699"/>
                </a:solidFill>
                <a:latin typeface="Roboto"/>
                <a:ea typeface="Roboto"/>
                <a:cs typeface="Roboto"/>
                <a:sym typeface="Roboto"/>
              </a:rPr>
              <a:t>&gt;</a:t>
            </a:r>
            <a:r>
              <a:rPr lang="en-GB" sz="1200">
                <a:latin typeface="Roboto"/>
                <a:ea typeface="Roboto"/>
                <a:cs typeface="Roboto"/>
                <a:sym typeface="Roboto"/>
              </a:rPr>
              <a:t>Apple</a:t>
            </a:r>
            <a:r>
              <a:rPr lang="en-GB" sz="1200" b="1">
                <a:solidFill>
                  <a:srgbClr val="006699"/>
                </a:solidFill>
                <a:latin typeface="Roboto"/>
                <a:ea typeface="Roboto"/>
                <a:cs typeface="Roboto"/>
                <a:sym typeface="Roboto"/>
              </a:rPr>
              <a:t>&lt;/h2&gt;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300"/>
              </a:spcBef>
              <a:spcAft>
                <a:spcPts val="0"/>
              </a:spcAft>
              <a:buNone/>
            </a:pPr>
            <a:r>
              <a:rPr lang="en-GB" sz="1200">
                <a:latin typeface="Roboto"/>
                <a:ea typeface="Roboto"/>
                <a:cs typeface="Roboto"/>
                <a:sym typeface="Roboto"/>
              </a:rPr>
              <a:t>    19.  </a:t>
            </a:r>
            <a:r>
              <a:rPr lang="en-GB" sz="1200" b="1">
                <a:solidFill>
                  <a:srgbClr val="006699"/>
                </a:solidFill>
                <a:latin typeface="Roboto"/>
                <a:ea typeface="Roboto"/>
                <a:cs typeface="Roboto"/>
                <a:sym typeface="Roboto"/>
              </a:rPr>
              <a:t>&lt;/body&gt;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300"/>
              </a:spcBef>
              <a:spcAft>
                <a:spcPts val="0"/>
              </a:spcAft>
              <a:buNone/>
            </a:pPr>
            <a:r>
              <a:rPr lang="en-GB" sz="1200" b="1">
                <a:solidFill>
                  <a:srgbClr val="006699"/>
                </a:solidFill>
                <a:latin typeface="Roboto"/>
                <a:ea typeface="Roboto"/>
                <a:cs typeface="Roboto"/>
                <a:sym typeface="Roboto"/>
              </a:rPr>
              <a:t>20.   &lt;/html&gt;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15000"/>
              </a:lnSpc>
              <a:spcBef>
                <a:spcPts val="0"/>
              </a:spcBef>
              <a:spcAft>
                <a:spcPts val="0"/>
              </a:spcAft>
              <a:buNone/>
            </a:pPr>
            <a:endParaRPr sz="1800">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5"/>
          <p:cNvSpPr txBox="1">
            <a:spLocks noGrp="1"/>
          </p:cNvSpPr>
          <p:nvPr>
            <p:ph type="title"/>
          </p:nvPr>
        </p:nvSpPr>
        <p:spPr>
          <a:xfrm>
            <a:off x="409000" y="148725"/>
            <a:ext cx="7915800" cy="68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output</a:t>
            </a:r>
            <a:endParaRPr b="1"/>
          </a:p>
        </p:txBody>
      </p:sp>
      <p:sp>
        <p:nvSpPr>
          <p:cNvPr id="333" name="Google Shape;333;p45"/>
          <p:cNvSpPr txBox="1">
            <a:spLocks noGrp="1"/>
          </p:cNvSpPr>
          <p:nvPr>
            <p:ph type="body" idx="1"/>
          </p:nvPr>
        </p:nvSpPr>
        <p:spPr>
          <a:xfrm>
            <a:off x="309700" y="731250"/>
            <a:ext cx="8015100" cy="3509100"/>
          </a:xfrm>
          <a:prstGeom prst="rect">
            <a:avLst/>
          </a:prstGeom>
        </p:spPr>
        <p:txBody>
          <a:bodyPr spcFirstLastPara="1" wrap="square" lIns="91425" tIns="91425" rIns="91425" bIns="91425" anchor="t" anchorCtr="0">
            <a:normAutofit fontScale="92500"/>
          </a:bodyPr>
          <a:lstStyle/>
          <a:p>
            <a:pPr marL="0" lvl="0" indent="0" algn="l" rtl="0">
              <a:spcBef>
                <a:spcPts val="1800"/>
              </a:spcBef>
              <a:spcAft>
                <a:spcPts val="0"/>
              </a:spcAft>
              <a:buNone/>
            </a:pPr>
            <a:r>
              <a:rPr lang="en-GB" sz="2000" b="1">
                <a:solidFill>
                  <a:srgbClr val="000000"/>
                </a:solidFill>
                <a:latin typeface="Times New Roman"/>
                <a:ea typeface="Times New Roman"/>
                <a:cs typeface="Times New Roman"/>
                <a:sym typeface="Times New Roman"/>
              </a:rPr>
              <a:t>Multiple Classes</a:t>
            </a:r>
            <a:endParaRPr sz="20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2000">
                <a:solidFill>
                  <a:srgbClr val="000000"/>
                </a:solidFill>
                <a:latin typeface="Times New Roman"/>
                <a:ea typeface="Times New Roman"/>
                <a:cs typeface="Times New Roman"/>
                <a:sym typeface="Times New Roman"/>
              </a:rPr>
              <a:t>All three elements have the class name "fruit". In addition, Mango also have the class name "center", which center-aligns the text.</a:t>
            </a:r>
            <a:endParaRPr sz="2000">
              <a:solidFill>
                <a:srgbClr val="000000"/>
              </a:solidFill>
              <a:latin typeface="Times New Roman"/>
              <a:ea typeface="Times New Roman"/>
              <a:cs typeface="Times New Roman"/>
              <a:sym typeface="Times New Roman"/>
            </a:endParaRPr>
          </a:p>
          <a:p>
            <a:pPr marL="101600" marR="101600" lvl="0" indent="0" algn="ctr" rtl="0">
              <a:spcBef>
                <a:spcPts val="1800"/>
              </a:spcBef>
              <a:spcAft>
                <a:spcPts val="0"/>
              </a:spcAft>
              <a:buNone/>
            </a:pPr>
            <a:r>
              <a:rPr lang="en-GB" sz="2000" b="1">
                <a:solidFill>
                  <a:srgbClr val="FFFFFF"/>
                </a:solidFill>
                <a:highlight>
                  <a:srgbClr val="FFA500"/>
                </a:highlight>
                <a:latin typeface="Times New Roman"/>
                <a:ea typeface="Times New Roman"/>
                <a:cs typeface="Times New Roman"/>
                <a:sym typeface="Times New Roman"/>
              </a:rPr>
              <a:t>Mango</a:t>
            </a:r>
            <a:endParaRPr sz="2000" b="1">
              <a:solidFill>
                <a:srgbClr val="FFFFFF"/>
              </a:solidFill>
              <a:highlight>
                <a:srgbClr val="FFA500"/>
              </a:highlight>
              <a:latin typeface="Times New Roman"/>
              <a:ea typeface="Times New Roman"/>
              <a:cs typeface="Times New Roman"/>
              <a:sym typeface="Times New Roman"/>
            </a:endParaRPr>
          </a:p>
          <a:p>
            <a:pPr marL="101600" marR="101600" lvl="0" indent="0" algn="l" rtl="0">
              <a:spcBef>
                <a:spcPts val="1800"/>
              </a:spcBef>
              <a:spcAft>
                <a:spcPts val="0"/>
              </a:spcAft>
              <a:buNone/>
            </a:pPr>
            <a:r>
              <a:rPr lang="en-GB" sz="2000" b="1">
                <a:solidFill>
                  <a:srgbClr val="FFFFFF"/>
                </a:solidFill>
                <a:highlight>
                  <a:srgbClr val="FFA500"/>
                </a:highlight>
                <a:latin typeface="Times New Roman"/>
                <a:ea typeface="Times New Roman"/>
                <a:cs typeface="Times New Roman"/>
                <a:sym typeface="Times New Roman"/>
              </a:rPr>
              <a:t>Orange</a:t>
            </a:r>
            <a:endParaRPr sz="2000" b="1">
              <a:solidFill>
                <a:srgbClr val="FFFFFF"/>
              </a:solidFill>
              <a:highlight>
                <a:srgbClr val="FFA500"/>
              </a:highlight>
              <a:latin typeface="Times New Roman"/>
              <a:ea typeface="Times New Roman"/>
              <a:cs typeface="Times New Roman"/>
              <a:sym typeface="Times New Roman"/>
            </a:endParaRPr>
          </a:p>
          <a:p>
            <a:pPr marL="0" lvl="0" indent="0" algn="l" rtl="0">
              <a:spcBef>
                <a:spcPts val="400"/>
              </a:spcBef>
              <a:spcAft>
                <a:spcPts val="0"/>
              </a:spcAft>
              <a:buNone/>
            </a:pPr>
            <a:r>
              <a:rPr lang="en-GB" sz="2000">
                <a:solidFill>
                  <a:srgbClr val="000000"/>
                </a:solidFill>
                <a:latin typeface="Times New Roman"/>
                <a:ea typeface="Times New Roman"/>
                <a:cs typeface="Times New Roman"/>
                <a:sym typeface="Times New Roman"/>
              </a:rPr>
              <a:t>.</a:t>
            </a:r>
            <a:endParaRPr sz="2000">
              <a:solidFill>
                <a:srgbClr val="000000"/>
              </a:solidFill>
              <a:latin typeface="Times New Roman"/>
              <a:ea typeface="Times New Roman"/>
              <a:cs typeface="Times New Roman"/>
              <a:sym typeface="Times New Roman"/>
            </a:endParaRPr>
          </a:p>
          <a:p>
            <a:pPr marL="101600" marR="101600" lvl="0" indent="0" algn="l" rtl="0">
              <a:spcBef>
                <a:spcPts val="1800"/>
              </a:spcBef>
              <a:spcAft>
                <a:spcPts val="0"/>
              </a:spcAft>
              <a:buNone/>
            </a:pPr>
            <a:r>
              <a:rPr lang="en-GB" sz="2000" b="1">
                <a:solidFill>
                  <a:srgbClr val="FFFFFF"/>
                </a:solidFill>
                <a:highlight>
                  <a:srgbClr val="FFA500"/>
                </a:highlight>
                <a:latin typeface="Times New Roman"/>
                <a:ea typeface="Times New Roman"/>
                <a:cs typeface="Times New Roman"/>
                <a:sym typeface="Times New Roman"/>
              </a:rPr>
              <a:t>Apple</a:t>
            </a:r>
            <a:endParaRPr sz="2000" b="1">
              <a:solidFill>
                <a:srgbClr val="FFFFFF"/>
              </a:solidFill>
              <a:highlight>
                <a:srgbClr val="FFA500"/>
              </a:highlight>
              <a:latin typeface="Times New Roman"/>
              <a:ea typeface="Times New Roman"/>
              <a:cs typeface="Times New Roman"/>
              <a:sym typeface="Times New Roman"/>
            </a:endParaRPr>
          </a:p>
          <a:p>
            <a:pPr marL="0" lvl="0" indent="0" algn="l" rtl="0">
              <a:spcBef>
                <a:spcPts val="4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286200" y="312650"/>
            <a:ext cx="8526000" cy="70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Example</a:t>
            </a:r>
            <a:endParaRPr b="1"/>
          </a:p>
        </p:txBody>
      </p:sp>
      <p:sp>
        <p:nvSpPr>
          <p:cNvPr id="147" name="Google Shape;147;p16"/>
          <p:cNvSpPr txBox="1">
            <a:spLocks noGrp="1"/>
          </p:cNvSpPr>
          <p:nvPr>
            <p:ph type="body" idx="1"/>
          </p:nvPr>
        </p:nvSpPr>
        <p:spPr>
          <a:xfrm>
            <a:off x="286200" y="1209925"/>
            <a:ext cx="8526000" cy="3636000"/>
          </a:xfrm>
          <a:prstGeom prst="rect">
            <a:avLst/>
          </a:prstGeom>
        </p:spPr>
        <p:txBody>
          <a:bodyPr spcFirstLastPara="1" wrap="square" lIns="91425" tIns="91425" rIns="91425" bIns="91425" anchor="t" anchorCtr="0">
            <a:normAutofit fontScale="70000" lnSpcReduction="20000"/>
          </a:bodyPr>
          <a:lstStyle/>
          <a:p>
            <a:pPr marL="457200" lvl="0" indent="-319881" algn="l" rtl="0">
              <a:lnSpc>
                <a:spcPct val="156250"/>
              </a:lnSpc>
              <a:spcBef>
                <a:spcPts val="300"/>
              </a:spcBef>
              <a:spcAft>
                <a:spcPts val="0"/>
              </a:spcAft>
              <a:buClr>
                <a:srgbClr val="000000"/>
              </a:buClr>
              <a:buSzPct val="100000"/>
              <a:buFont typeface="Roboto"/>
              <a:buAutoNum type="arabicPeriod"/>
            </a:pPr>
            <a:r>
              <a:rPr lang="en-GB" sz="2300" b="1">
                <a:solidFill>
                  <a:srgbClr val="006699"/>
                </a:solidFill>
                <a:latin typeface="Times New Roman"/>
                <a:ea typeface="Times New Roman"/>
                <a:cs typeface="Times New Roman"/>
                <a:sym typeface="Times New Roman"/>
              </a:rPr>
              <a:t>&lt;body</a:t>
            </a:r>
            <a:r>
              <a:rPr lang="en-GB" sz="2300">
                <a:solidFill>
                  <a:srgbClr val="000000"/>
                </a:solidFill>
                <a:latin typeface="Times New Roman"/>
                <a:ea typeface="Times New Roman"/>
                <a:cs typeface="Times New Roman"/>
                <a:sym typeface="Times New Roman"/>
              </a:rPr>
              <a:t> </a:t>
            </a:r>
            <a:r>
              <a:rPr lang="en-GB" sz="2300">
                <a:solidFill>
                  <a:srgbClr val="FF0000"/>
                </a:solidFill>
                <a:latin typeface="Times New Roman"/>
                <a:ea typeface="Times New Roman"/>
                <a:cs typeface="Times New Roman"/>
                <a:sym typeface="Times New Roman"/>
              </a:rPr>
              <a:t>style</a:t>
            </a:r>
            <a:r>
              <a:rPr lang="en-GB" sz="2300">
                <a:solidFill>
                  <a:srgbClr val="000000"/>
                </a:solidFill>
                <a:latin typeface="Times New Roman"/>
                <a:ea typeface="Times New Roman"/>
                <a:cs typeface="Times New Roman"/>
                <a:sym typeface="Times New Roman"/>
              </a:rPr>
              <a:t>=</a:t>
            </a:r>
            <a:r>
              <a:rPr lang="en-GB" sz="2300">
                <a:solidFill>
                  <a:srgbClr val="0000FF"/>
                </a:solidFill>
                <a:latin typeface="Times New Roman"/>
                <a:ea typeface="Times New Roman"/>
                <a:cs typeface="Times New Roman"/>
                <a:sym typeface="Times New Roman"/>
              </a:rPr>
              <a:t>"text-align: center;"</a:t>
            </a:r>
            <a:r>
              <a:rPr lang="en-GB" sz="2300" b="1">
                <a:solidFill>
                  <a:srgbClr val="006699"/>
                </a:solidFill>
                <a:latin typeface="Times New Roman"/>
                <a:ea typeface="Times New Roman"/>
                <a:cs typeface="Times New Roman"/>
                <a:sym typeface="Times New Roman"/>
              </a:rPr>
              <a:t>&gt;</a:t>
            </a:r>
            <a:r>
              <a:rPr lang="en-GB" sz="2300">
                <a:solidFill>
                  <a:srgbClr val="000000"/>
                </a:solidFill>
                <a:latin typeface="Times New Roman"/>
                <a:ea typeface="Times New Roman"/>
                <a:cs typeface="Times New Roman"/>
                <a:sym typeface="Times New Roman"/>
              </a:rPr>
              <a:t>  </a:t>
            </a:r>
            <a:endParaRPr sz="2300">
              <a:solidFill>
                <a:srgbClr val="000000"/>
              </a:solidFill>
              <a:latin typeface="Times New Roman"/>
              <a:ea typeface="Times New Roman"/>
              <a:cs typeface="Times New Roman"/>
              <a:sym typeface="Times New Roman"/>
            </a:endParaRPr>
          </a:p>
          <a:p>
            <a:pPr marL="457200" lvl="0" indent="-319881" algn="l" rtl="0">
              <a:lnSpc>
                <a:spcPct val="156250"/>
              </a:lnSpc>
              <a:spcBef>
                <a:spcPts val="0"/>
              </a:spcBef>
              <a:spcAft>
                <a:spcPts val="0"/>
              </a:spcAft>
              <a:buClr>
                <a:srgbClr val="000000"/>
              </a:buClr>
              <a:buSzPct val="100000"/>
              <a:buFont typeface="Roboto"/>
              <a:buAutoNum type="arabicPeriod"/>
            </a:pPr>
            <a:r>
              <a:rPr lang="en-GB" sz="2300">
                <a:solidFill>
                  <a:srgbClr val="000000"/>
                </a:solidFill>
                <a:latin typeface="Times New Roman"/>
                <a:ea typeface="Times New Roman"/>
                <a:cs typeface="Times New Roman"/>
                <a:sym typeface="Times New Roman"/>
              </a:rPr>
              <a:t>      </a:t>
            </a:r>
            <a:r>
              <a:rPr lang="en-GB" sz="2300" b="1">
                <a:solidFill>
                  <a:srgbClr val="006699"/>
                </a:solidFill>
                <a:latin typeface="Times New Roman"/>
                <a:ea typeface="Times New Roman"/>
                <a:cs typeface="Times New Roman"/>
                <a:sym typeface="Times New Roman"/>
              </a:rPr>
              <a:t>&lt;h2</a:t>
            </a:r>
            <a:r>
              <a:rPr lang="en-GB" sz="2300">
                <a:solidFill>
                  <a:srgbClr val="000000"/>
                </a:solidFill>
                <a:latin typeface="Times New Roman"/>
                <a:ea typeface="Times New Roman"/>
                <a:cs typeface="Times New Roman"/>
                <a:sym typeface="Times New Roman"/>
              </a:rPr>
              <a:t> </a:t>
            </a:r>
            <a:r>
              <a:rPr lang="en-GB" sz="2300">
                <a:solidFill>
                  <a:srgbClr val="FF0000"/>
                </a:solidFill>
                <a:latin typeface="Times New Roman"/>
                <a:ea typeface="Times New Roman"/>
                <a:cs typeface="Times New Roman"/>
                <a:sym typeface="Times New Roman"/>
              </a:rPr>
              <a:t>style</a:t>
            </a:r>
            <a:r>
              <a:rPr lang="en-GB" sz="2300">
                <a:solidFill>
                  <a:srgbClr val="000000"/>
                </a:solidFill>
                <a:latin typeface="Times New Roman"/>
                <a:ea typeface="Times New Roman"/>
                <a:cs typeface="Times New Roman"/>
                <a:sym typeface="Times New Roman"/>
              </a:rPr>
              <a:t>=</a:t>
            </a:r>
            <a:r>
              <a:rPr lang="en-GB" sz="2300">
                <a:solidFill>
                  <a:srgbClr val="0000FF"/>
                </a:solidFill>
                <a:latin typeface="Times New Roman"/>
                <a:ea typeface="Times New Roman"/>
                <a:cs typeface="Times New Roman"/>
                <a:sym typeface="Times New Roman"/>
              </a:rPr>
              <a:t>"color: red;"</a:t>
            </a:r>
            <a:r>
              <a:rPr lang="en-GB" sz="2300" b="1">
                <a:solidFill>
                  <a:srgbClr val="006699"/>
                </a:solidFill>
                <a:latin typeface="Times New Roman"/>
                <a:ea typeface="Times New Roman"/>
                <a:cs typeface="Times New Roman"/>
                <a:sym typeface="Times New Roman"/>
              </a:rPr>
              <a:t>&gt;</a:t>
            </a:r>
            <a:r>
              <a:rPr lang="en-GB" sz="2300">
                <a:solidFill>
                  <a:srgbClr val="000000"/>
                </a:solidFill>
                <a:latin typeface="Times New Roman"/>
                <a:ea typeface="Times New Roman"/>
                <a:cs typeface="Times New Roman"/>
                <a:sym typeface="Times New Roman"/>
              </a:rPr>
              <a:t>Welcome to website</a:t>
            </a:r>
            <a:r>
              <a:rPr lang="en-GB" sz="2300" b="1">
                <a:solidFill>
                  <a:srgbClr val="006699"/>
                </a:solidFill>
                <a:latin typeface="Times New Roman"/>
                <a:ea typeface="Times New Roman"/>
                <a:cs typeface="Times New Roman"/>
                <a:sym typeface="Times New Roman"/>
              </a:rPr>
              <a:t>&lt;/h2&gt;</a:t>
            </a:r>
            <a:r>
              <a:rPr lang="en-GB" sz="2300">
                <a:solidFill>
                  <a:srgbClr val="000000"/>
                </a:solidFill>
                <a:latin typeface="Times New Roman"/>
                <a:ea typeface="Times New Roman"/>
                <a:cs typeface="Times New Roman"/>
                <a:sym typeface="Times New Roman"/>
              </a:rPr>
              <a:t>  </a:t>
            </a:r>
            <a:endParaRPr sz="2300">
              <a:solidFill>
                <a:srgbClr val="000000"/>
              </a:solidFill>
              <a:latin typeface="Times New Roman"/>
              <a:ea typeface="Times New Roman"/>
              <a:cs typeface="Times New Roman"/>
              <a:sym typeface="Times New Roman"/>
            </a:endParaRPr>
          </a:p>
          <a:p>
            <a:pPr marL="457200" lvl="0" indent="-319881" algn="l" rtl="0">
              <a:lnSpc>
                <a:spcPct val="156250"/>
              </a:lnSpc>
              <a:spcBef>
                <a:spcPts val="0"/>
              </a:spcBef>
              <a:spcAft>
                <a:spcPts val="0"/>
              </a:spcAft>
              <a:buClr>
                <a:srgbClr val="000000"/>
              </a:buClr>
              <a:buSzPct val="100000"/>
              <a:buFont typeface="Roboto"/>
              <a:buAutoNum type="arabicPeriod"/>
            </a:pPr>
            <a:r>
              <a:rPr lang="en-GB" sz="2300">
                <a:solidFill>
                  <a:srgbClr val="000000"/>
                </a:solidFill>
                <a:latin typeface="Times New Roman"/>
                <a:ea typeface="Times New Roman"/>
                <a:cs typeface="Times New Roman"/>
                <a:sym typeface="Times New Roman"/>
              </a:rPr>
              <a:t>      </a:t>
            </a:r>
            <a:r>
              <a:rPr lang="en-GB" sz="2300" b="1">
                <a:solidFill>
                  <a:srgbClr val="006699"/>
                </a:solidFill>
                <a:latin typeface="Times New Roman"/>
                <a:ea typeface="Times New Roman"/>
                <a:cs typeface="Times New Roman"/>
                <a:sym typeface="Times New Roman"/>
              </a:rPr>
              <a:t>&lt;p</a:t>
            </a:r>
            <a:r>
              <a:rPr lang="en-GB" sz="2300">
                <a:solidFill>
                  <a:srgbClr val="000000"/>
                </a:solidFill>
                <a:latin typeface="Times New Roman"/>
                <a:ea typeface="Times New Roman"/>
                <a:cs typeface="Times New Roman"/>
                <a:sym typeface="Times New Roman"/>
              </a:rPr>
              <a:t> </a:t>
            </a:r>
            <a:r>
              <a:rPr lang="en-GB" sz="2300">
                <a:solidFill>
                  <a:srgbClr val="FF0000"/>
                </a:solidFill>
                <a:latin typeface="Times New Roman"/>
                <a:ea typeface="Times New Roman"/>
                <a:cs typeface="Times New Roman"/>
                <a:sym typeface="Times New Roman"/>
              </a:rPr>
              <a:t>style</a:t>
            </a:r>
            <a:r>
              <a:rPr lang="en-GB" sz="2300">
                <a:solidFill>
                  <a:srgbClr val="000000"/>
                </a:solidFill>
                <a:latin typeface="Times New Roman"/>
                <a:ea typeface="Times New Roman"/>
                <a:cs typeface="Times New Roman"/>
                <a:sym typeface="Times New Roman"/>
              </a:rPr>
              <a:t>=</a:t>
            </a:r>
            <a:r>
              <a:rPr lang="en-GB" sz="2300">
                <a:solidFill>
                  <a:srgbClr val="0000FF"/>
                </a:solidFill>
                <a:latin typeface="Times New Roman"/>
                <a:ea typeface="Times New Roman"/>
                <a:cs typeface="Times New Roman"/>
                <a:sym typeface="Times New Roman"/>
              </a:rPr>
              <a:t>"color: blue; font-size: 25px; font-style: italic ;"</a:t>
            </a:r>
            <a:r>
              <a:rPr lang="en-GB" sz="2300" b="1">
                <a:solidFill>
                  <a:srgbClr val="006699"/>
                </a:solidFill>
                <a:latin typeface="Times New Roman"/>
                <a:ea typeface="Times New Roman"/>
                <a:cs typeface="Times New Roman"/>
                <a:sym typeface="Times New Roman"/>
              </a:rPr>
              <a:t>&gt;</a:t>
            </a:r>
            <a:r>
              <a:rPr lang="en-GB" sz="2300">
                <a:solidFill>
                  <a:srgbClr val="000000"/>
                </a:solidFill>
                <a:latin typeface="Times New Roman"/>
                <a:ea typeface="Times New Roman"/>
                <a:cs typeface="Times New Roman"/>
                <a:sym typeface="Times New Roman"/>
              </a:rPr>
              <a:t>This is a great website to learn technologies in very simple way. </a:t>
            </a:r>
            <a:r>
              <a:rPr lang="en-GB" sz="2300" b="1">
                <a:solidFill>
                  <a:srgbClr val="006699"/>
                </a:solidFill>
                <a:latin typeface="Times New Roman"/>
                <a:ea typeface="Times New Roman"/>
                <a:cs typeface="Times New Roman"/>
                <a:sym typeface="Times New Roman"/>
              </a:rPr>
              <a:t>&lt;/p&gt;</a:t>
            </a:r>
            <a:r>
              <a:rPr lang="en-GB" sz="2300">
                <a:solidFill>
                  <a:srgbClr val="000000"/>
                </a:solidFill>
                <a:latin typeface="Times New Roman"/>
                <a:ea typeface="Times New Roman"/>
                <a:cs typeface="Times New Roman"/>
                <a:sym typeface="Times New Roman"/>
              </a:rPr>
              <a:t>  </a:t>
            </a:r>
            <a:endParaRPr sz="2300">
              <a:solidFill>
                <a:srgbClr val="000000"/>
              </a:solidFill>
              <a:latin typeface="Times New Roman"/>
              <a:ea typeface="Times New Roman"/>
              <a:cs typeface="Times New Roman"/>
              <a:sym typeface="Times New Roman"/>
            </a:endParaRPr>
          </a:p>
          <a:p>
            <a:pPr marL="457200" lvl="0" indent="-319881" algn="l" rtl="0">
              <a:lnSpc>
                <a:spcPct val="156250"/>
              </a:lnSpc>
              <a:spcBef>
                <a:spcPts val="0"/>
              </a:spcBef>
              <a:spcAft>
                <a:spcPts val="0"/>
              </a:spcAft>
              <a:buClr>
                <a:srgbClr val="000000"/>
              </a:buClr>
              <a:buSzPct val="100000"/>
              <a:buFont typeface="Roboto"/>
              <a:buAutoNum type="arabicPeriod"/>
            </a:pPr>
            <a:r>
              <a:rPr lang="en-GB" sz="2300" b="1">
                <a:solidFill>
                  <a:srgbClr val="006699"/>
                </a:solidFill>
                <a:latin typeface="Times New Roman"/>
                <a:ea typeface="Times New Roman"/>
                <a:cs typeface="Times New Roman"/>
                <a:sym typeface="Times New Roman"/>
              </a:rPr>
              <a:t>&lt;/body&gt;</a:t>
            </a:r>
            <a:r>
              <a:rPr lang="en-GB" sz="2300">
                <a:solidFill>
                  <a:srgbClr val="000000"/>
                </a:solidFill>
                <a:latin typeface="Times New Roman"/>
                <a:ea typeface="Times New Roman"/>
                <a:cs typeface="Times New Roman"/>
                <a:sym typeface="Times New Roman"/>
              </a:rPr>
              <a:t>  </a:t>
            </a:r>
            <a:endParaRPr sz="23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300">
              <a:latin typeface="Times New Roman"/>
              <a:ea typeface="Times New Roman"/>
              <a:cs typeface="Times New Roman"/>
              <a:sym typeface="Times New Roman"/>
            </a:endParaRPr>
          </a:p>
          <a:p>
            <a:pPr marL="0" lvl="0" indent="0" algn="l" rtl="0">
              <a:spcBef>
                <a:spcPts val="1200"/>
              </a:spcBef>
              <a:spcAft>
                <a:spcPts val="0"/>
              </a:spcAft>
              <a:buNone/>
            </a:pPr>
            <a:r>
              <a:rPr lang="en-GB" sz="2300" b="1">
                <a:latin typeface="Times New Roman"/>
                <a:ea typeface="Times New Roman"/>
                <a:cs typeface="Times New Roman"/>
                <a:sym typeface="Times New Roman"/>
              </a:rPr>
              <a:t>Output:</a:t>
            </a:r>
            <a:endParaRPr sz="2300" b="1">
              <a:latin typeface="Times New Roman"/>
              <a:ea typeface="Times New Roman"/>
              <a:cs typeface="Times New Roman"/>
              <a:sym typeface="Times New Roman"/>
            </a:endParaRPr>
          </a:p>
          <a:p>
            <a:pPr marL="0" lvl="0" indent="0" algn="ctr" rtl="0">
              <a:spcBef>
                <a:spcPts val="1800"/>
              </a:spcBef>
              <a:spcAft>
                <a:spcPts val="0"/>
              </a:spcAft>
              <a:buNone/>
            </a:pPr>
            <a:r>
              <a:rPr lang="en-GB" sz="2300" b="1">
                <a:solidFill>
                  <a:srgbClr val="FF0000"/>
                </a:solidFill>
                <a:latin typeface="Times New Roman"/>
                <a:ea typeface="Times New Roman"/>
                <a:cs typeface="Times New Roman"/>
                <a:sym typeface="Times New Roman"/>
              </a:rPr>
              <a:t>Welcome to website</a:t>
            </a:r>
            <a:endParaRPr sz="2300" b="1">
              <a:solidFill>
                <a:srgbClr val="FF0000"/>
              </a:solidFill>
              <a:latin typeface="Times New Roman"/>
              <a:ea typeface="Times New Roman"/>
              <a:cs typeface="Times New Roman"/>
              <a:sym typeface="Times New Roman"/>
            </a:endParaRPr>
          </a:p>
          <a:p>
            <a:pPr marL="0" lvl="0" indent="0" algn="ctr" rtl="0">
              <a:spcBef>
                <a:spcPts val="1900"/>
              </a:spcBef>
              <a:spcAft>
                <a:spcPts val="0"/>
              </a:spcAft>
              <a:buNone/>
            </a:pPr>
            <a:r>
              <a:rPr lang="en-GB" sz="2300" i="1">
                <a:solidFill>
                  <a:srgbClr val="0000FF"/>
                </a:solidFill>
                <a:latin typeface="Times New Roman"/>
                <a:ea typeface="Times New Roman"/>
                <a:cs typeface="Times New Roman"/>
                <a:sym typeface="Times New Roman"/>
              </a:rPr>
              <a:t>This is a great website to learn technologies in very simple way</a:t>
            </a:r>
            <a:r>
              <a:rPr lang="en-GB" sz="1900" i="1">
                <a:solidFill>
                  <a:srgbClr val="0000FF"/>
                </a:solidFill>
                <a:latin typeface="Arial"/>
                <a:ea typeface="Arial"/>
                <a:cs typeface="Arial"/>
                <a:sym typeface="Arial"/>
              </a:rPr>
              <a:t>.</a:t>
            </a:r>
            <a:endParaRPr sz="1900" i="1">
              <a:solidFill>
                <a:srgbClr val="0000FF"/>
              </a:solidFill>
              <a:latin typeface="Arial"/>
              <a:ea typeface="Arial"/>
              <a:cs typeface="Arial"/>
              <a:sym typeface="Arial"/>
            </a:endParaRPr>
          </a:p>
          <a:p>
            <a:pPr marL="0" lvl="0" indent="0" algn="l" rtl="0">
              <a:spcBef>
                <a:spcPts val="1900"/>
              </a:spcBef>
              <a:spcAft>
                <a:spcPts val="120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48175" y="263100"/>
            <a:ext cx="8463900" cy="7284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400"/>
              </a:spcAft>
              <a:buNone/>
            </a:pPr>
            <a:r>
              <a:rPr lang="en-GB" sz="2400" b="1">
                <a:solidFill>
                  <a:srgbClr val="610B38"/>
                </a:solidFill>
                <a:highlight>
                  <a:srgbClr val="FFFFFF"/>
                </a:highlight>
                <a:latin typeface="Times New Roman"/>
                <a:ea typeface="Times New Roman"/>
                <a:cs typeface="Times New Roman"/>
                <a:sym typeface="Times New Roman"/>
              </a:rPr>
              <a:t>Three ways to apply CSS</a:t>
            </a:r>
            <a:endParaRPr sz="2400" b="1">
              <a:latin typeface="Times New Roman"/>
              <a:ea typeface="Times New Roman"/>
              <a:cs typeface="Times New Roman"/>
              <a:sym typeface="Times New Roman"/>
            </a:endParaRPr>
          </a:p>
        </p:txBody>
      </p:sp>
      <p:sp>
        <p:nvSpPr>
          <p:cNvPr id="153" name="Google Shape;153;p17"/>
          <p:cNvSpPr txBox="1">
            <a:spLocks noGrp="1"/>
          </p:cNvSpPr>
          <p:nvPr>
            <p:ph type="body" idx="1"/>
          </p:nvPr>
        </p:nvSpPr>
        <p:spPr>
          <a:xfrm>
            <a:off x="249025" y="929550"/>
            <a:ext cx="8463900" cy="36933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1200"/>
              </a:spcBef>
              <a:spcAft>
                <a:spcPts val="0"/>
              </a:spcAft>
              <a:buNone/>
            </a:pPr>
            <a:r>
              <a:rPr lang="en-GB" sz="2300">
                <a:solidFill>
                  <a:srgbClr val="333333"/>
                </a:solidFill>
                <a:highlight>
                  <a:srgbClr val="FFFFFF"/>
                </a:highlight>
                <a:latin typeface="Times New Roman"/>
                <a:ea typeface="Times New Roman"/>
                <a:cs typeface="Times New Roman"/>
                <a:sym typeface="Times New Roman"/>
              </a:rPr>
              <a:t>To use CSS with HTML document, there are three ways:</a:t>
            </a:r>
            <a:endParaRPr sz="2300">
              <a:solidFill>
                <a:srgbClr val="333333"/>
              </a:solidFill>
              <a:highlight>
                <a:srgbClr val="FFFFFF"/>
              </a:highlight>
              <a:latin typeface="Times New Roman"/>
              <a:ea typeface="Times New Roman"/>
              <a:cs typeface="Times New Roman"/>
              <a:sym typeface="Times New Roman"/>
            </a:endParaRPr>
          </a:p>
          <a:p>
            <a:pPr marL="457200" marR="25400" lvl="0" indent="-352792" algn="l" rtl="0">
              <a:lnSpc>
                <a:spcPct val="156250"/>
              </a:lnSpc>
              <a:spcBef>
                <a:spcPts val="1500"/>
              </a:spcBef>
              <a:spcAft>
                <a:spcPts val="0"/>
              </a:spcAft>
              <a:buClr>
                <a:srgbClr val="000000"/>
              </a:buClr>
              <a:buSzPct val="100000"/>
              <a:buFont typeface="Roboto"/>
              <a:buChar char="●"/>
            </a:pPr>
            <a:r>
              <a:rPr lang="en-GB" sz="2300" b="1">
                <a:solidFill>
                  <a:srgbClr val="000000"/>
                </a:solidFill>
                <a:highlight>
                  <a:srgbClr val="FFFFFF"/>
                </a:highlight>
                <a:latin typeface="Times New Roman"/>
                <a:ea typeface="Times New Roman"/>
                <a:cs typeface="Times New Roman"/>
                <a:sym typeface="Times New Roman"/>
              </a:rPr>
              <a:t>Inline CSS:</a:t>
            </a:r>
            <a:r>
              <a:rPr lang="en-GB" sz="2300">
                <a:solidFill>
                  <a:srgbClr val="000000"/>
                </a:solidFill>
                <a:highlight>
                  <a:srgbClr val="FFFFFF"/>
                </a:highlight>
                <a:latin typeface="Times New Roman"/>
                <a:ea typeface="Times New Roman"/>
                <a:cs typeface="Times New Roman"/>
                <a:sym typeface="Times New Roman"/>
              </a:rPr>
              <a:t> Define CSS properties using style attribute in the HTML elements.</a:t>
            </a:r>
            <a:endParaRPr sz="2300">
              <a:solidFill>
                <a:srgbClr val="000000"/>
              </a:solidFill>
              <a:highlight>
                <a:srgbClr val="FFFFFF"/>
              </a:highlight>
              <a:latin typeface="Times New Roman"/>
              <a:ea typeface="Times New Roman"/>
              <a:cs typeface="Times New Roman"/>
              <a:sym typeface="Times New Roman"/>
            </a:endParaRPr>
          </a:p>
          <a:p>
            <a:pPr marL="457200" marR="25400" lvl="0" indent="-352792" algn="l" rtl="0">
              <a:lnSpc>
                <a:spcPct val="156250"/>
              </a:lnSpc>
              <a:spcBef>
                <a:spcPts val="0"/>
              </a:spcBef>
              <a:spcAft>
                <a:spcPts val="0"/>
              </a:spcAft>
              <a:buClr>
                <a:srgbClr val="000000"/>
              </a:buClr>
              <a:buSzPct val="100000"/>
              <a:buFont typeface="Roboto"/>
              <a:buChar char="●"/>
            </a:pPr>
            <a:r>
              <a:rPr lang="en-GB" sz="2300" b="1">
                <a:solidFill>
                  <a:srgbClr val="000000"/>
                </a:solidFill>
                <a:highlight>
                  <a:srgbClr val="FFFFFF"/>
                </a:highlight>
                <a:latin typeface="Times New Roman"/>
                <a:ea typeface="Times New Roman"/>
                <a:cs typeface="Times New Roman"/>
                <a:sym typeface="Times New Roman"/>
              </a:rPr>
              <a:t>Internal or Embedded CSS:</a:t>
            </a:r>
            <a:r>
              <a:rPr lang="en-GB" sz="2300">
                <a:solidFill>
                  <a:srgbClr val="000000"/>
                </a:solidFill>
                <a:highlight>
                  <a:srgbClr val="FFFFFF"/>
                </a:highlight>
                <a:latin typeface="Times New Roman"/>
                <a:ea typeface="Times New Roman"/>
                <a:cs typeface="Times New Roman"/>
                <a:sym typeface="Times New Roman"/>
              </a:rPr>
              <a:t> Define CSS using &lt;style&gt; tag in &lt;head&gt; section.</a:t>
            </a:r>
            <a:endParaRPr sz="2300">
              <a:solidFill>
                <a:srgbClr val="000000"/>
              </a:solidFill>
              <a:highlight>
                <a:srgbClr val="FFFFFF"/>
              </a:highlight>
              <a:latin typeface="Times New Roman"/>
              <a:ea typeface="Times New Roman"/>
              <a:cs typeface="Times New Roman"/>
              <a:sym typeface="Times New Roman"/>
            </a:endParaRPr>
          </a:p>
          <a:p>
            <a:pPr marL="457200" marR="25400" lvl="0" indent="-352792" algn="l" rtl="0">
              <a:lnSpc>
                <a:spcPct val="156250"/>
              </a:lnSpc>
              <a:spcBef>
                <a:spcPts val="0"/>
              </a:spcBef>
              <a:spcAft>
                <a:spcPts val="0"/>
              </a:spcAft>
              <a:buClr>
                <a:srgbClr val="000000"/>
              </a:buClr>
              <a:buSzPct val="100000"/>
              <a:buFont typeface="Roboto"/>
              <a:buChar char="●"/>
            </a:pPr>
            <a:r>
              <a:rPr lang="en-GB" sz="2300" b="1">
                <a:solidFill>
                  <a:srgbClr val="000000"/>
                </a:solidFill>
                <a:highlight>
                  <a:srgbClr val="FFFFFF"/>
                </a:highlight>
                <a:latin typeface="Times New Roman"/>
                <a:ea typeface="Times New Roman"/>
                <a:cs typeface="Times New Roman"/>
                <a:sym typeface="Times New Roman"/>
              </a:rPr>
              <a:t>External CSS:</a:t>
            </a:r>
            <a:r>
              <a:rPr lang="en-GB" sz="2300">
                <a:solidFill>
                  <a:srgbClr val="000000"/>
                </a:solidFill>
                <a:highlight>
                  <a:srgbClr val="FFFFFF"/>
                </a:highlight>
                <a:latin typeface="Times New Roman"/>
                <a:ea typeface="Times New Roman"/>
                <a:cs typeface="Times New Roman"/>
                <a:sym typeface="Times New Roman"/>
              </a:rPr>
              <a:t> Define all CSS property in a separate .css file, and then include the file with HTML file using tag in section.</a:t>
            </a:r>
            <a:endParaRPr sz="2300">
              <a:solidFill>
                <a:srgbClr val="000000"/>
              </a:solidFill>
              <a:highlight>
                <a:srgbClr val="FFFFFF"/>
              </a:highlight>
              <a:latin typeface="Times New Roman"/>
              <a:ea typeface="Times New Roman"/>
              <a:cs typeface="Times New Roman"/>
              <a:sym typeface="Times New Roman"/>
            </a:endParaRPr>
          </a:p>
          <a:p>
            <a:pPr marL="0" lvl="0" indent="0" algn="just" rtl="0">
              <a:lnSpc>
                <a:spcPct val="130000"/>
              </a:lnSpc>
              <a:spcBef>
                <a:spcPts val="1800"/>
              </a:spcBef>
              <a:spcAft>
                <a:spcPts val="400"/>
              </a:spcAft>
              <a:buNone/>
            </a:pPr>
            <a:r>
              <a:rPr lang="en-GB" sz="2300">
                <a:solidFill>
                  <a:srgbClr val="610B4B"/>
                </a:solidFill>
                <a:highlight>
                  <a:srgbClr val="FFFFFF"/>
                </a:highlight>
                <a:latin typeface="Times New Roman"/>
                <a:ea typeface="Times New Roman"/>
                <a:cs typeface="Times New Roman"/>
                <a:sym typeface="Times New Roman"/>
              </a:rPr>
              <a:t>    </a:t>
            </a:r>
            <a:r>
              <a:rPr lang="en-GB" sz="2300" b="1">
                <a:solidFill>
                  <a:srgbClr val="610B4B"/>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335800" y="300275"/>
            <a:ext cx="7505700" cy="6294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400"/>
              </a:spcAft>
              <a:buNone/>
            </a:pPr>
            <a:r>
              <a:rPr lang="en-GB" sz="2300" b="1">
                <a:solidFill>
                  <a:srgbClr val="610B4B"/>
                </a:solidFill>
                <a:highlight>
                  <a:srgbClr val="FFFFFF"/>
                </a:highlight>
                <a:latin typeface="Times New Roman"/>
                <a:ea typeface="Times New Roman"/>
                <a:cs typeface="Times New Roman"/>
                <a:sym typeface="Times New Roman"/>
              </a:rPr>
              <a:t> Inline CSS</a:t>
            </a:r>
            <a:endParaRPr/>
          </a:p>
        </p:txBody>
      </p:sp>
      <p:sp>
        <p:nvSpPr>
          <p:cNvPr id="159" name="Google Shape;159;p18"/>
          <p:cNvSpPr txBox="1">
            <a:spLocks noGrp="1"/>
          </p:cNvSpPr>
          <p:nvPr>
            <p:ph type="body" idx="1"/>
          </p:nvPr>
        </p:nvSpPr>
        <p:spPr>
          <a:xfrm>
            <a:off x="335800" y="929675"/>
            <a:ext cx="8526000" cy="3509100"/>
          </a:xfrm>
          <a:prstGeom prst="rect">
            <a:avLst/>
          </a:prstGeom>
        </p:spPr>
        <p:txBody>
          <a:bodyPr spcFirstLastPara="1" wrap="square" lIns="91425" tIns="91425" rIns="91425" bIns="91425" anchor="t" anchorCtr="0">
            <a:normAutofit fontScale="92500"/>
          </a:bodyPr>
          <a:lstStyle/>
          <a:p>
            <a:pPr marL="457200" lvl="0" indent="-381371" algn="just" rtl="0">
              <a:spcBef>
                <a:spcPts val="1200"/>
              </a:spcBef>
              <a:spcAft>
                <a:spcPts val="0"/>
              </a:spcAft>
              <a:buClr>
                <a:srgbClr val="333333"/>
              </a:buClr>
              <a:buSzPct val="100000"/>
              <a:buFont typeface="Times New Roman"/>
              <a:buChar char="●"/>
            </a:pPr>
            <a:r>
              <a:rPr lang="en-GB" sz="2600">
                <a:solidFill>
                  <a:srgbClr val="333333"/>
                </a:solidFill>
                <a:highlight>
                  <a:srgbClr val="FFFFFF"/>
                </a:highlight>
                <a:latin typeface="Times New Roman"/>
                <a:ea typeface="Times New Roman"/>
                <a:cs typeface="Times New Roman"/>
                <a:sym typeface="Times New Roman"/>
              </a:rPr>
              <a:t>Inline CSS is used to apply CSS in a single element. It can apply style uniquely in each element.</a:t>
            </a:r>
            <a:endParaRPr sz="2600">
              <a:solidFill>
                <a:srgbClr val="333333"/>
              </a:solidFill>
              <a:highlight>
                <a:srgbClr val="FFFFFF"/>
              </a:highlight>
              <a:latin typeface="Times New Roman"/>
              <a:ea typeface="Times New Roman"/>
              <a:cs typeface="Times New Roman"/>
              <a:sym typeface="Times New Roman"/>
            </a:endParaRPr>
          </a:p>
          <a:p>
            <a:pPr marL="457200" lvl="0" indent="0" algn="just" rtl="0">
              <a:spcBef>
                <a:spcPts val="1200"/>
              </a:spcBef>
              <a:spcAft>
                <a:spcPts val="0"/>
              </a:spcAft>
              <a:buNone/>
            </a:pPr>
            <a:endParaRPr sz="2600">
              <a:solidFill>
                <a:srgbClr val="333333"/>
              </a:solidFill>
              <a:highlight>
                <a:srgbClr val="FFFFFF"/>
              </a:highlight>
              <a:latin typeface="Times New Roman"/>
              <a:ea typeface="Times New Roman"/>
              <a:cs typeface="Times New Roman"/>
              <a:sym typeface="Times New Roman"/>
            </a:endParaRPr>
          </a:p>
          <a:p>
            <a:pPr marL="457200" lvl="0" indent="-381371" algn="just" rtl="0">
              <a:spcBef>
                <a:spcPts val="1200"/>
              </a:spcBef>
              <a:spcAft>
                <a:spcPts val="0"/>
              </a:spcAft>
              <a:buClr>
                <a:srgbClr val="000000"/>
              </a:buClr>
              <a:buSzPct val="100000"/>
              <a:buFont typeface="Times New Roman"/>
              <a:buChar char="●"/>
            </a:pPr>
            <a:r>
              <a:rPr lang="en-GB" sz="2600">
                <a:solidFill>
                  <a:srgbClr val="333333"/>
                </a:solidFill>
                <a:highlight>
                  <a:srgbClr val="FFFFFF"/>
                </a:highlight>
                <a:latin typeface="Times New Roman"/>
                <a:ea typeface="Times New Roman"/>
                <a:cs typeface="Times New Roman"/>
                <a:sym typeface="Times New Roman"/>
              </a:rPr>
              <a:t>To apply inline CSS, you need to use style attribute within HTML element. We can use as many properties as we want, but each property should be separated by a semicolon (;).</a:t>
            </a:r>
            <a:endParaRPr sz="2600">
              <a:solidFill>
                <a:srgbClr val="333333"/>
              </a:solidFill>
              <a:highlight>
                <a:srgbClr val="FFFFFF"/>
              </a:highlight>
              <a:latin typeface="Times New Roman"/>
              <a:ea typeface="Times New Roman"/>
              <a:cs typeface="Times New Roman"/>
              <a:sym typeface="Times New Roman"/>
            </a:endParaRPr>
          </a:p>
          <a:p>
            <a:pPr marL="0" marR="25400" lvl="0" indent="0" algn="l" rtl="0">
              <a:lnSpc>
                <a:spcPct val="156250"/>
              </a:lnSpc>
              <a:spcBef>
                <a:spcPts val="1500"/>
              </a:spcBef>
              <a:spcAft>
                <a:spcPts val="0"/>
              </a:spcAft>
              <a:buNone/>
            </a:pPr>
            <a:endParaRPr sz="18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323375" y="349850"/>
            <a:ext cx="8265600" cy="70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Example</a:t>
            </a:r>
            <a:endParaRPr b="1"/>
          </a:p>
        </p:txBody>
      </p:sp>
      <p:sp>
        <p:nvSpPr>
          <p:cNvPr id="165" name="Google Shape;165;p19"/>
          <p:cNvSpPr txBox="1">
            <a:spLocks noGrp="1"/>
          </p:cNvSpPr>
          <p:nvPr>
            <p:ph type="body" idx="1"/>
          </p:nvPr>
        </p:nvSpPr>
        <p:spPr>
          <a:xfrm>
            <a:off x="323375" y="1189825"/>
            <a:ext cx="8414400" cy="3656400"/>
          </a:xfrm>
          <a:prstGeom prst="rect">
            <a:avLst/>
          </a:prstGeom>
        </p:spPr>
        <p:txBody>
          <a:bodyPr spcFirstLastPara="1" wrap="square" lIns="91425" tIns="91425" rIns="91425" bIns="91425" anchor="t" anchorCtr="0">
            <a:normAutofit fontScale="92500"/>
          </a:bodyPr>
          <a:lstStyle/>
          <a:p>
            <a:pPr marL="457200" lvl="0" indent="-355600" algn="l" rtl="0">
              <a:lnSpc>
                <a:spcPct val="156250"/>
              </a:lnSpc>
              <a:spcBef>
                <a:spcPts val="900"/>
              </a:spcBef>
              <a:spcAft>
                <a:spcPts val="0"/>
              </a:spcAft>
              <a:buClr>
                <a:srgbClr val="000000"/>
              </a:buClr>
              <a:buSzPts val="2000"/>
              <a:buFont typeface="Roboto"/>
              <a:buAutoNum type="arabicPeriod"/>
            </a:pPr>
            <a:r>
              <a:rPr lang="en-GB" sz="2000" b="1">
                <a:solidFill>
                  <a:srgbClr val="006699"/>
                </a:solidFill>
                <a:latin typeface="Times New Roman"/>
                <a:ea typeface="Times New Roman"/>
                <a:cs typeface="Times New Roman"/>
                <a:sym typeface="Times New Roman"/>
              </a:rPr>
              <a:t>&lt;h3</a:t>
            </a:r>
            <a:r>
              <a:rPr lang="en-GB" sz="2000">
                <a:solidFill>
                  <a:srgbClr val="000000"/>
                </a:solidFill>
                <a:latin typeface="Times New Roman"/>
                <a:ea typeface="Times New Roman"/>
                <a:cs typeface="Times New Roman"/>
                <a:sym typeface="Times New Roman"/>
              </a:rPr>
              <a:t> </a:t>
            </a:r>
            <a:r>
              <a:rPr lang="en-GB" sz="2000">
                <a:solidFill>
                  <a:srgbClr val="FF0000"/>
                </a:solidFill>
                <a:latin typeface="Times New Roman"/>
                <a:ea typeface="Times New Roman"/>
                <a:cs typeface="Times New Roman"/>
                <a:sym typeface="Times New Roman"/>
              </a:rPr>
              <a:t>style</a:t>
            </a:r>
            <a:r>
              <a:rPr lang="en-GB" sz="2000">
                <a:solidFill>
                  <a:srgbClr val="000000"/>
                </a:solidFill>
                <a:latin typeface="Times New Roman"/>
                <a:ea typeface="Times New Roman"/>
                <a:cs typeface="Times New Roman"/>
                <a:sym typeface="Times New Roman"/>
              </a:rPr>
              <a:t>="color: red;  </a:t>
            </a:r>
            <a:endParaRPr sz="2000">
              <a:solidFill>
                <a:srgbClr val="000000"/>
              </a:solidFill>
              <a:latin typeface="Times New Roman"/>
              <a:ea typeface="Times New Roman"/>
              <a:cs typeface="Times New Roman"/>
              <a:sym typeface="Times New Roman"/>
            </a:endParaRPr>
          </a:p>
          <a:p>
            <a:pPr marL="457200" lvl="0" indent="-355600" algn="l" rtl="0">
              <a:lnSpc>
                <a:spcPct val="156250"/>
              </a:lnSpc>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            font-style: italic;  </a:t>
            </a:r>
            <a:endParaRPr sz="2000">
              <a:solidFill>
                <a:srgbClr val="000000"/>
              </a:solidFill>
              <a:latin typeface="Times New Roman"/>
              <a:ea typeface="Times New Roman"/>
              <a:cs typeface="Times New Roman"/>
              <a:sym typeface="Times New Roman"/>
            </a:endParaRPr>
          </a:p>
          <a:p>
            <a:pPr marL="457200" lvl="0" indent="-355600" algn="l" rtl="0">
              <a:lnSpc>
                <a:spcPct val="156250"/>
              </a:lnSpc>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            text-align: center;  </a:t>
            </a:r>
            <a:endParaRPr sz="2000">
              <a:solidFill>
                <a:srgbClr val="000000"/>
              </a:solidFill>
              <a:latin typeface="Times New Roman"/>
              <a:ea typeface="Times New Roman"/>
              <a:cs typeface="Times New Roman"/>
              <a:sym typeface="Times New Roman"/>
            </a:endParaRPr>
          </a:p>
          <a:p>
            <a:pPr marL="457200" lvl="0" indent="-355600" algn="l" rtl="0">
              <a:lnSpc>
                <a:spcPct val="156250"/>
              </a:lnSpc>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            font-size: 50px;  </a:t>
            </a:r>
            <a:endParaRPr sz="2000">
              <a:solidFill>
                <a:srgbClr val="000000"/>
              </a:solidFill>
              <a:latin typeface="Times New Roman"/>
              <a:ea typeface="Times New Roman"/>
              <a:cs typeface="Times New Roman"/>
              <a:sym typeface="Times New Roman"/>
            </a:endParaRPr>
          </a:p>
          <a:p>
            <a:pPr marL="457200" lvl="0" indent="-355600" algn="l" rtl="0">
              <a:lnSpc>
                <a:spcPct val="156250"/>
              </a:lnSpc>
              <a:spcBef>
                <a:spcPts val="0"/>
              </a:spcBef>
              <a:spcAft>
                <a:spcPts val="0"/>
              </a:spcAft>
              <a:buClr>
                <a:srgbClr val="000000"/>
              </a:buClr>
              <a:buSzPts val="2000"/>
              <a:buFont typeface="Roboto"/>
              <a:buAutoNum type="arabicPeriod"/>
            </a:pPr>
            <a:r>
              <a:rPr lang="en-GB" sz="2000">
                <a:solidFill>
                  <a:srgbClr val="000000"/>
                </a:solidFill>
                <a:latin typeface="Times New Roman"/>
                <a:ea typeface="Times New Roman"/>
                <a:cs typeface="Times New Roman"/>
                <a:sym typeface="Times New Roman"/>
              </a:rPr>
              <a:t>            padding-top: 25px;"</a:t>
            </a:r>
            <a:r>
              <a:rPr lang="en-GB" sz="2000" b="1">
                <a:solidFill>
                  <a:srgbClr val="006699"/>
                </a:solidFill>
                <a:latin typeface="Times New Roman"/>
                <a:ea typeface="Times New Roman"/>
                <a:cs typeface="Times New Roman"/>
                <a:sym typeface="Times New Roman"/>
              </a:rPr>
              <a:t>&gt;</a:t>
            </a:r>
            <a:r>
              <a:rPr lang="en-GB" sz="2000">
                <a:solidFill>
                  <a:srgbClr val="000000"/>
                </a:solidFill>
                <a:latin typeface="Times New Roman"/>
                <a:ea typeface="Times New Roman"/>
                <a:cs typeface="Times New Roman"/>
                <a:sym typeface="Times New Roman"/>
              </a:rPr>
              <a:t>Learning HTML using Inline CSS</a:t>
            </a:r>
            <a:r>
              <a:rPr lang="en-GB" sz="2000" b="1">
                <a:solidFill>
                  <a:srgbClr val="006699"/>
                </a:solidFill>
                <a:latin typeface="Times New Roman"/>
                <a:ea typeface="Times New Roman"/>
                <a:cs typeface="Times New Roman"/>
                <a:sym typeface="Times New Roman"/>
              </a:rPr>
              <a:t>&lt;/h3&gt;</a:t>
            </a:r>
            <a:r>
              <a:rPr lang="en-GB" sz="2000">
                <a:solidFill>
                  <a:srgbClr val="000000"/>
                </a:solidFill>
                <a:latin typeface="Times New Roman"/>
                <a:ea typeface="Times New Roman"/>
                <a:cs typeface="Times New Roman"/>
                <a:sym typeface="Times New Roman"/>
              </a:rPr>
              <a:t>  </a:t>
            </a:r>
            <a:endParaRPr sz="2000">
              <a:solidFill>
                <a:srgbClr val="333333"/>
              </a:solidFill>
              <a:latin typeface="Times New Roman"/>
              <a:ea typeface="Times New Roman"/>
              <a:cs typeface="Times New Roman"/>
              <a:sym typeface="Times New Roman"/>
            </a:endParaRPr>
          </a:p>
          <a:p>
            <a:pPr marL="0" lvl="0" indent="0" algn="l" rtl="0">
              <a:spcBef>
                <a:spcPts val="600"/>
              </a:spcBef>
              <a:spcAft>
                <a:spcPts val="0"/>
              </a:spcAft>
              <a:buNone/>
            </a:pPr>
            <a:r>
              <a:rPr lang="en-GB" sz="1800" b="1">
                <a:latin typeface="Times New Roman"/>
                <a:ea typeface="Times New Roman"/>
                <a:cs typeface="Times New Roman"/>
                <a:sym typeface="Times New Roman"/>
              </a:rPr>
              <a:t>Output:</a:t>
            </a:r>
            <a:endParaRPr sz="1800" b="1">
              <a:latin typeface="Times New Roman"/>
              <a:ea typeface="Times New Roman"/>
              <a:cs typeface="Times New Roman"/>
              <a:sym typeface="Times New Roman"/>
            </a:endParaRPr>
          </a:p>
          <a:p>
            <a:pPr marL="0" lvl="0" indent="0" algn="ctr" rtl="0">
              <a:spcBef>
                <a:spcPts val="1400"/>
              </a:spcBef>
              <a:spcAft>
                <a:spcPts val="0"/>
              </a:spcAft>
              <a:buNone/>
            </a:pPr>
            <a:r>
              <a:rPr lang="en-GB" sz="3750" b="1" i="1">
                <a:solidFill>
                  <a:srgbClr val="FF0000"/>
                </a:solidFill>
                <a:latin typeface="Arial"/>
                <a:ea typeface="Arial"/>
                <a:cs typeface="Arial"/>
                <a:sym typeface="Arial"/>
              </a:rPr>
              <a:t>Learning HTML using Inline CSS</a:t>
            </a:r>
            <a:endParaRPr sz="3750" b="1" i="1">
              <a:solidFill>
                <a:srgbClr val="FF0000"/>
              </a:solidFill>
              <a:latin typeface="Arial"/>
              <a:ea typeface="Arial"/>
              <a:cs typeface="Arial"/>
              <a:sym typeface="Arial"/>
            </a:endParaRPr>
          </a:p>
          <a:p>
            <a:pPr marL="0" lvl="0" indent="0" algn="l" rtl="0">
              <a:spcBef>
                <a:spcPts val="400"/>
              </a:spcBef>
              <a:spcAft>
                <a:spcPts val="1200"/>
              </a:spcAft>
              <a:buNone/>
            </a:pP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311000" y="287875"/>
            <a:ext cx="7505700" cy="9546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400"/>
              </a:spcAft>
              <a:buNone/>
            </a:pPr>
            <a:r>
              <a:rPr lang="en-GB" sz="3200" b="1">
                <a:solidFill>
                  <a:srgbClr val="610B4B"/>
                </a:solidFill>
                <a:highlight>
                  <a:srgbClr val="FFFFFF"/>
                </a:highlight>
                <a:latin typeface="Times New Roman"/>
                <a:ea typeface="Times New Roman"/>
                <a:cs typeface="Times New Roman"/>
                <a:sym typeface="Times New Roman"/>
              </a:rPr>
              <a:t>Internal CSS</a:t>
            </a:r>
            <a:endParaRPr sz="4600" b="1">
              <a:latin typeface="Times New Roman"/>
              <a:ea typeface="Times New Roman"/>
              <a:cs typeface="Times New Roman"/>
              <a:sym typeface="Times New Roman"/>
            </a:endParaRPr>
          </a:p>
        </p:txBody>
      </p:sp>
      <p:sp>
        <p:nvSpPr>
          <p:cNvPr id="171" name="Google Shape;171;p20"/>
          <p:cNvSpPr txBox="1">
            <a:spLocks noGrp="1"/>
          </p:cNvSpPr>
          <p:nvPr>
            <p:ph type="body" idx="1"/>
          </p:nvPr>
        </p:nvSpPr>
        <p:spPr>
          <a:xfrm>
            <a:off x="235475" y="1115450"/>
            <a:ext cx="8613900" cy="3730500"/>
          </a:xfrm>
          <a:prstGeom prst="rect">
            <a:avLst/>
          </a:prstGeom>
        </p:spPr>
        <p:txBody>
          <a:bodyPr spcFirstLastPara="1" wrap="square" lIns="91425" tIns="91425" rIns="91425" bIns="91425" anchor="t" anchorCtr="0">
            <a:normAutofit/>
          </a:bodyPr>
          <a:lstStyle/>
          <a:p>
            <a:pPr marL="457200" lvl="0" indent="0" algn="just" rtl="0">
              <a:spcBef>
                <a:spcPts val="1200"/>
              </a:spcBef>
              <a:spcAft>
                <a:spcPts val="0"/>
              </a:spcAft>
              <a:buNone/>
            </a:pPr>
            <a:endParaRPr sz="1800">
              <a:solidFill>
                <a:srgbClr val="333333"/>
              </a:solidFill>
              <a:highlight>
                <a:srgbClr val="FFFFFF"/>
              </a:highlight>
              <a:latin typeface="Times New Roman"/>
              <a:ea typeface="Times New Roman"/>
              <a:cs typeface="Times New Roman"/>
              <a:sym typeface="Times New Roman"/>
            </a:endParaRPr>
          </a:p>
          <a:p>
            <a:pPr marL="457200" lvl="0" indent="-342900" algn="just" rtl="0">
              <a:spcBef>
                <a:spcPts val="1200"/>
              </a:spcBef>
              <a:spcAft>
                <a:spcPts val="0"/>
              </a:spcAft>
              <a:buClr>
                <a:srgbClr val="333333"/>
              </a:buClr>
              <a:buSzPts val="1800"/>
              <a:buFont typeface="Times New Roman"/>
              <a:buChar char="●"/>
            </a:pPr>
            <a:r>
              <a:rPr lang="en-GB" sz="1800">
                <a:solidFill>
                  <a:srgbClr val="333333"/>
                </a:solidFill>
                <a:highlight>
                  <a:srgbClr val="FFFFFF"/>
                </a:highlight>
                <a:latin typeface="Times New Roman"/>
                <a:ea typeface="Times New Roman"/>
                <a:cs typeface="Times New Roman"/>
                <a:sym typeface="Times New Roman"/>
              </a:rPr>
              <a:t>An Internal stylesheets contains the CSS properties for a webpage in &lt;head&gt; section of HTML document. To use Internal CSS, we can use class and id attributes.</a:t>
            </a:r>
            <a:endParaRPr sz="18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endParaRPr sz="1800">
              <a:solidFill>
                <a:srgbClr val="333333"/>
              </a:solidFill>
              <a:highlight>
                <a:srgbClr val="FFFFFF"/>
              </a:highlight>
              <a:latin typeface="Times New Roman"/>
              <a:ea typeface="Times New Roman"/>
              <a:cs typeface="Times New Roman"/>
              <a:sym typeface="Times New Roman"/>
            </a:endParaRPr>
          </a:p>
          <a:p>
            <a:pPr marL="457200" lvl="0" indent="-342900" algn="just" rtl="0">
              <a:spcBef>
                <a:spcPts val="1200"/>
              </a:spcBef>
              <a:spcAft>
                <a:spcPts val="0"/>
              </a:spcAft>
              <a:buClr>
                <a:srgbClr val="333333"/>
              </a:buClr>
              <a:buSzPts val="1800"/>
              <a:buFont typeface="Times New Roman"/>
              <a:buChar char="●"/>
            </a:pPr>
            <a:r>
              <a:rPr lang="en-GB" sz="1800">
                <a:solidFill>
                  <a:srgbClr val="333333"/>
                </a:solidFill>
                <a:highlight>
                  <a:srgbClr val="FFFFFF"/>
                </a:highlight>
                <a:latin typeface="Times New Roman"/>
                <a:ea typeface="Times New Roman"/>
                <a:cs typeface="Times New Roman"/>
                <a:sym typeface="Times New Roman"/>
              </a:rPr>
              <a:t>We can use internal CSS to apply a style for a single HTML page.</a:t>
            </a:r>
            <a:endParaRPr sz="1800">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348200" y="312650"/>
            <a:ext cx="7505700" cy="56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Example</a:t>
            </a:r>
            <a:endParaRPr b="1"/>
          </a:p>
        </p:txBody>
      </p:sp>
      <p:sp>
        <p:nvSpPr>
          <p:cNvPr id="177" name="Google Shape;177;p21"/>
          <p:cNvSpPr txBox="1">
            <a:spLocks noGrp="1"/>
          </p:cNvSpPr>
          <p:nvPr>
            <p:ph type="body" idx="1"/>
          </p:nvPr>
        </p:nvSpPr>
        <p:spPr>
          <a:xfrm>
            <a:off x="348200" y="879950"/>
            <a:ext cx="8451600" cy="4015800"/>
          </a:xfrm>
          <a:prstGeom prst="rect">
            <a:avLst/>
          </a:prstGeom>
        </p:spPr>
        <p:txBody>
          <a:bodyPr spcFirstLastPara="1" wrap="square" lIns="91425" tIns="91425" rIns="91425" bIns="91425" anchor="t" anchorCtr="0">
            <a:normAutofit fontScale="85000" lnSpcReduction="20000"/>
          </a:bodyPr>
          <a:lstStyle/>
          <a:p>
            <a:pPr marL="457200" lvl="0" indent="-299085" algn="l" rtl="0">
              <a:lnSpc>
                <a:spcPct val="156250"/>
              </a:lnSpc>
              <a:spcBef>
                <a:spcPts val="900"/>
              </a:spcBef>
              <a:spcAft>
                <a:spcPts val="0"/>
              </a:spcAft>
              <a:buClr>
                <a:srgbClr val="000000"/>
              </a:buClr>
              <a:buSzPct val="100000"/>
              <a:buFont typeface="Roboto"/>
              <a:buAutoNum type="arabicPeriod"/>
            </a:pPr>
            <a:r>
              <a:rPr lang="en-GB" sz="1200" b="1">
                <a:solidFill>
                  <a:srgbClr val="006699"/>
                </a:solidFill>
                <a:latin typeface="Roboto"/>
                <a:ea typeface="Roboto"/>
                <a:cs typeface="Roboto"/>
                <a:sym typeface="Roboto"/>
              </a:rPr>
              <a:t>&lt;html&gt;</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b="1">
                <a:solidFill>
                  <a:srgbClr val="006699"/>
                </a:solidFill>
                <a:latin typeface="Roboto"/>
                <a:ea typeface="Roboto"/>
                <a:cs typeface="Roboto"/>
                <a:sym typeface="Roboto"/>
              </a:rPr>
              <a:t>&lt;head&gt;</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a:t>
            </a:r>
            <a:r>
              <a:rPr lang="en-GB" sz="1200" b="1">
                <a:solidFill>
                  <a:srgbClr val="006699"/>
                </a:solidFill>
                <a:latin typeface="Roboto"/>
                <a:ea typeface="Roboto"/>
                <a:cs typeface="Roboto"/>
                <a:sym typeface="Roboto"/>
              </a:rPr>
              <a:t>&lt;style&gt;</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/*Internal CSS using element name*/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body{background-color:lavender;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text-align: center;}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h2{font-style: italic;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font-size: 30px;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color: #f08080;}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p{font-size: 20px;}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/*Internal CSS using class name*/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.blue{color: blue;}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.red{color: red;}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.green{color: green;}  </a:t>
            </a:r>
            <a:endParaRPr sz="1200">
              <a:solidFill>
                <a:srgbClr val="000000"/>
              </a:solidFill>
              <a:latin typeface="Roboto"/>
              <a:ea typeface="Roboto"/>
              <a:cs typeface="Roboto"/>
              <a:sym typeface="Roboto"/>
            </a:endParaRPr>
          </a:p>
          <a:p>
            <a:pPr marL="457200" lvl="0" indent="-299085" algn="l" rtl="0">
              <a:lnSpc>
                <a:spcPct val="156250"/>
              </a:lnSpc>
              <a:spcBef>
                <a:spcPts val="0"/>
              </a:spcBef>
              <a:spcAft>
                <a:spcPts val="0"/>
              </a:spcAft>
              <a:buClr>
                <a:srgbClr val="000000"/>
              </a:buClr>
              <a:buSzPct val="100000"/>
              <a:buFont typeface="Roboto"/>
              <a:buAutoNum type="arabicPeriod"/>
            </a:pPr>
            <a:r>
              <a:rPr lang="en-GB" sz="1200">
                <a:solidFill>
                  <a:srgbClr val="000000"/>
                </a:solidFill>
                <a:latin typeface="Roboto"/>
                <a:ea typeface="Roboto"/>
                <a:cs typeface="Roboto"/>
                <a:sym typeface="Roboto"/>
              </a:rPr>
              <a:t>      </a:t>
            </a:r>
            <a:r>
              <a:rPr lang="en-GB" sz="1200" b="1">
                <a:solidFill>
                  <a:srgbClr val="006699"/>
                </a:solidFill>
                <a:latin typeface="Roboto"/>
                <a:ea typeface="Roboto"/>
                <a:cs typeface="Roboto"/>
                <a:sym typeface="Roboto"/>
              </a:rPr>
              <a:t>&lt;/style&gt;</a:t>
            </a:r>
            <a:r>
              <a:rPr lang="en-GB"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marL="0" lvl="0" indent="0" algn="l" rtl="0">
              <a:lnSpc>
                <a:spcPct val="156250"/>
              </a:lnSpc>
              <a:spcBef>
                <a:spcPts val="900"/>
              </a:spcBef>
              <a:spcAft>
                <a:spcPts val="600"/>
              </a:spcAft>
              <a:buNone/>
            </a:pPr>
            <a:r>
              <a:rPr lang="en-GB" sz="1200">
                <a:solidFill>
                  <a:srgbClr val="000000"/>
                </a:solidFill>
                <a:latin typeface="Roboto"/>
                <a:ea typeface="Roboto"/>
                <a:cs typeface="Roboto"/>
                <a:sym typeface="Roboto"/>
              </a:rPr>
              <a:t>   </a:t>
            </a:r>
            <a:endParaRPr/>
          </a:p>
        </p:txBody>
      </p:sp>
      <p:sp>
        <p:nvSpPr>
          <p:cNvPr id="178" name="Google Shape;178;p21"/>
          <p:cNvSpPr txBox="1"/>
          <p:nvPr/>
        </p:nvSpPr>
        <p:spPr>
          <a:xfrm>
            <a:off x="4722100" y="1016300"/>
            <a:ext cx="3941400" cy="4248300"/>
          </a:xfrm>
          <a:prstGeom prst="rect">
            <a:avLst/>
          </a:prstGeom>
          <a:noFill/>
          <a:ln>
            <a:noFill/>
          </a:ln>
        </p:spPr>
        <p:txBody>
          <a:bodyPr spcFirstLastPara="1" wrap="square" lIns="91425" tIns="91425" rIns="91425" bIns="91425" anchor="t" anchorCtr="0">
            <a:spAutoFit/>
          </a:bodyPr>
          <a:lstStyle/>
          <a:p>
            <a:pPr marL="0" lvl="0" indent="0" algn="l" rtl="0">
              <a:lnSpc>
                <a:spcPct val="156250"/>
              </a:lnSpc>
              <a:spcBef>
                <a:spcPts val="900"/>
              </a:spcBef>
              <a:spcAft>
                <a:spcPts val="0"/>
              </a:spcAft>
              <a:buNone/>
            </a:pPr>
            <a:r>
              <a:rPr lang="en-GB" sz="1200">
                <a:latin typeface="Roboto"/>
                <a:ea typeface="Roboto"/>
                <a:cs typeface="Roboto"/>
                <a:sym typeface="Roboto"/>
              </a:rPr>
              <a:t>17.          </a:t>
            </a:r>
            <a:r>
              <a:rPr lang="en-GB" sz="1200" b="1">
                <a:solidFill>
                  <a:srgbClr val="006699"/>
                </a:solidFill>
                <a:latin typeface="Roboto"/>
                <a:ea typeface="Roboto"/>
                <a:cs typeface="Roboto"/>
                <a:sym typeface="Roboto"/>
              </a:rPr>
              <a:t>&lt;/head&gt;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900"/>
              </a:spcBef>
              <a:spcAft>
                <a:spcPts val="0"/>
              </a:spcAft>
              <a:buNone/>
            </a:pPr>
            <a:r>
              <a:rPr lang="en-GB" sz="1200">
                <a:latin typeface="Roboto"/>
                <a:ea typeface="Roboto"/>
                <a:cs typeface="Roboto"/>
                <a:sym typeface="Roboto"/>
              </a:rPr>
              <a:t>18.                </a:t>
            </a:r>
            <a:r>
              <a:rPr lang="en-GB" sz="1200" b="1">
                <a:solidFill>
                  <a:srgbClr val="006699"/>
                </a:solidFill>
                <a:latin typeface="Roboto"/>
                <a:ea typeface="Roboto"/>
                <a:cs typeface="Roboto"/>
                <a:sym typeface="Roboto"/>
              </a:rPr>
              <a:t>&lt;body&gt;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900"/>
              </a:spcBef>
              <a:spcAft>
                <a:spcPts val="0"/>
              </a:spcAft>
              <a:buNone/>
            </a:pPr>
            <a:r>
              <a:rPr lang="en-GB" sz="1200">
                <a:latin typeface="Roboto"/>
                <a:ea typeface="Roboto"/>
                <a:cs typeface="Roboto"/>
                <a:sym typeface="Roboto"/>
              </a:rPr>
              <a:t>19.          </a:t>
            </a:r>
            <a:r>
              <a:rPr lang="en-GB" sz="1200" b="1">
                <a:solidFill>
                  <a:srgbClr val="006699"/>
                </a:solidFill>
                <a:latin typeface="Roboto"/>
                <a:ea typeface="Roboto"/>
                <a:cs typeface="Roboto"/>
                <a:sym typeface="Roboto"/>
              </a:rPr>
              <a:t>&lt;h2&gt;</a:t>
            </a:r>
            <a:r>
              <a:rPr lang="en-GB" sz="1200">
                <a:latin typeface="Roboto"/>
                <a:ea typeface="Roboto"/>
                <a:cs typeface="Roboto"/>
                <a:sym typeface="Roboto"/>
              </a:rPr>
              <a:t>Learning HTML with internal CSS</a:t>
            </a:r>
            <a:r>
              <a:rPr lang="en-GB" sz="1200" b="1">
                <a:solidFill>
                  <a:srgbClr val="006699"/>
                </a:solidFill>
                <a:latin typeface="Roboto"/>
                <a:ea typeface="Roboto"/>
                <a:cs typeface="Roboto"/>
                <a:sym typeface="Roboto"/>
              </a:rPr>
              <a:t>&lt;/h2&gt;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900"/>
              </a:spcBef>
              <a:spcAft>
                <a:spcPts val="0"/>
              </a:spcAft>
              <a:buNone/>
            </a:pPr>
            <a:r>
              <a:rPr lang="en-GB" sz="1200">
                <a:latin typeface="Roboto"/>
                <a:ea typeface="Roboto"/>
                <a:cs typeface="Roboto"/>
                <a:sym typeface="Roboto"/>
              </a:rPr>
              <a:t>20.    </a:t>
            </a:r>
            <a:r>
              <a:rPr lang="en-GB" sz="1200" b="1">
                <a:solidFill>
                  <a:srgbClr val="006699"/>
                </a:solidFill>
                <a:latin typeface="Roboto"/>
                <a:ea typeface="Roboto"/>
                <a:cs typeface="Roboto"/>
                <a:sym typeface="Roboto"/>
              </a:rPr>
              <a:t>&lt;p</a:t>
            </a:r>
            <a:r>
              <a:rPr lang="en-GB" sz="1200">
                <a:latin typeface="Roboto"/>
                <a:ea typeface="Roboto"/>
                <a:cs typeface="Roboto"/>
                <a:sym typeface="Roboto"/>
              </a:rPr>
              <a:t> </a:t>
            </a:r>
            <a:r>
              <a:rPr lang="en-GB" sz="1200">
                <a:solidFill>
                  <a:srgbClr val="FF0000"/>
                </a:solidFill>
                <a:latin typeface="Roboto"/>
                <a:ea typeface="Roboto"/>
                <a:cs typeface="Roboto"/>
                <a:sym typeface="Roboto"/>
              </a:rPr>
              <a:t>class</a:t>
            </a:r>
            <a:r>
              <a:rPr lang="en-GB" sz="1200">
                <a:latin typeface="Roboto"/>
                <a:ea typeface="Roboto"/>
                <a:cs typeface="Roboto"/>
                <a:sym typeface="Roboto"/>
              </a:rPr>
              <a:t>=</a:t>
            </a:r>
            <a:r>
              <a:rPr lang="en-GB" sz="1200">
                <a:solidFill>
                  <a:srgbClr val="0000FF"/>
                </a:solidFill>
                <a:latin typeface="Roboto"/>
                <a:ea typeface="Roboto"/>
                <a:cs typeface="Roboto"/>
                <a:sym typeface="Roboto"/>
              </a:rPr>
              <a:t>"blue"</a:t>
            </a:r>
            <a:r>
              <a:rPr lang="en-GB" sz="1200" b="1">
                <a:solidFill>
                  <a:srgbClr val="006699"/>
                </a:solidFill>
                <a:latin typeface="Roboto"/>
                <a:ea typeface="Roboto"/>
                <a:cs typeface="Roboto"/>
                <a:sym typeface="Roboto"/>
              </a:rPr>
              <a:t>&gt;</a:t>
            </a:r>
            <a:r>
              <a:rPr lang="en-GB" sz="1200">
                <a:latin typeface="Roboto"/>
                <a:ea typeface="Roboto"/>
                <a:cs typeface="Roboto"/>
                <a:sym typeface="Roboto"/>
              </a:rPr>
              <a:t>This is a blue color paragraph</a:t>
            </a:r>
            <a:r>
              <a:rPr lang="en-GB" sz="1200" b="1">
                <a:solidFill>
                  <a:srgbClr val="006699"/>
                </a:solidFill>
                <a:latin typeface="Roboto"/>
                <a:ea typeface="Roboto"/>
                <a:cs typeface="Roboto"/>
                <a:sym typeface="Roboto"/>
              </a:rPr>
              <a:t>&lt;/p&gt;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900"/>
              </a:spcBef>
              <a:spcAft>
                <a:spcPts val="0"/>
              </a:spcAft>
              <a:buNone/>
            </a:pPr>
            <a:r>
              <a:rPr lang="en-GB" sz="1200">
                <a:latin typeface="Roboto"/>
                <a:ea typeface="Roboto"/>
                <a:cs typeface="Roboto"/>
                <a:sym typeface="Roboto"/>
              </a:rPr>
              <a:t>21.      </a:t>
            </a:r>
            <a:r>
              <a:rPr lang="en-GB" sz="1200" b="1">
                <a:solidFill>
                  <a:srgbClr val="006699"/>
                </a:solidFill>
                <a:latin typeface="Roboto"/>
                <a:ea typeface="Roboto"/>
                <a:cs typeface="Roboto"/>
                <a:sym typeface="Roboto"/>
              </a:rPr>
              <a:t>&lt;p</a:t>
            </a:r>
            <a:r>
              <a:rPr lang="en-GB" sz="1200">
                <a:latin typeface="Roboto"/>
                <a:ea typeface="Roboto"/>
                <a:cs typeface="Roboto"/>
                <a:sym typeface="Roboto"/>
              </a:rPr>
              <a:t> </a:t>
            </a:r>
            <a:r>
              <a:rPr lang="en-GB" sz="1200">
                <a:solidFill>
                  <a:srgbClr val="FF0000"/>
                </a:solidFill>
                <a:latin typeface="Roboto"/>
                <a:ea typeface="Roboto"/>
                <a:cs typeface="Roboto"/>
                <a:sym typeface="Roboto"/>
              </a:rPr>
              <a:t>class</a:t>
            </a:r>
            <a:r>
              <a:rPr lang="en-GB" sz="1200">
                <a:latin typeface="Roboto"/>
                <a:ea typeface="Roboto"/>
                <a:cs typeface="Roboto"/>
                <a:sym typeface="Roboto"/>
              </a:rPr>
              <a:t>=</a:t>
            </a:r>
            <a:r>
              <a:rPr lang="en-GB" sz="1200">
                <a:solidFill>
                  <a:srgbClr val="0000FF"/>
                </a:solidFill>
                <a:latin typeface="Roboto"/>
                <a:ea typeface="Roboto"/>
                <a:cs typeface="Roboto"/>
                <a:sym typeface="Roboto"/>
              </a:rPr>
              <a:t>"red"</a:t>
            </a:r>
            <a:r>
              <a:rPr lang="en-GB" sz="1200" b="1">
                <a:solidFill>
                  <a:srgbClr val="006699"/>
                </a:solidFill>
                <a:latin typeface="Roboto"/>
                <a:ea typeface="Roboto"/>
                <a:cs typeface="Roboto"/>
                <a:sym typeface="Roboto"/>
              </a:rPr>
              <a:t>&gt;</a:t>
            </a:r>
            <a:r>
              <a:rPr lang="en-GB" sz="1200">
                <a:latin typeface="Roboto"/>
                <a:ea typeface="Roboto"/>
                <a:cs typeface="Roboto"/>
                <a:sym typeface="Roboto"/>
              </a:rPr>
              <a:t>This is a red color paragraph</a:t>
            </a:r>
            <a:r>
              <a:rPr lang="en-GB" sz="1200" b="1">
                <a:solidFill>
                  <a:srgbClr val="006699"/>
                </a:solidFill>
                <a:latin typeface="Roboto"/>
                <a:ea typeface="Roboto"/>
                <a:cs typeface="Roboto"/>
                <a:sym typeface="Roboto"/>
              </a:rPr>
              <a:t>&lt;/p&gt;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900"/>
              </a:spcBef>
              <a:spcAft>
                <a:spcPts val="0"/>
              </a:spcAft>
              <a:buNone/>
            </a:pPr>
            <a:r>
              <a:rPr lang="en-GB" sz="1200">
                <a:latin typeface="Roboto"/>
                <a:ea typeface="Roboto"/>
                <a:cs typeface="Roboto"/>
                <a:sym typeface="Roboto"/>
              </a:rPr>
              <a:t>22.      </a:t>
            </a:r>
            <a:r>
              <a:rPr lang="en-GB" sz="1200" b="1">
                <a:solidFill>
                  <a:srgbClr val="006699"/>
                </a:solidFill>
                <a:latin typeface="Roboto"/>
                <a:ea typeface="Roboto"/>
                <a:cs typeface="Roboto"/>
                <a:sym typeface="Roboto"/>
              </a:rPr>
              <a:t>&lt;p</a:t>
            </a:r>
            <a:r>
              <a:rPr lang="en-GB" sz="1200">
                <a:latin typeface="Roboto"/>
                <a:ea typeface="Roboto"/>
                <a:cs typeface="Roboto"/>
                <a:sym typeface="Roboto"/>
              </a:rPr>
              <a:t> </a:t>
            </a:r>
            <a:r>
              <a:rPr lang="en-GB" sz="1200">
                <a:solidFill>
                  <a:srgbClr val="FF0000"/>
                </a:solidFill>
                <a:latin typeface="Roboto"/>
                <a:ea typeface="Roboto"/>
                <a:cs typeface="Roboto"/>
                <a:sym typeface="Roboto"/>
              </a:rPr>
              <a:t>class</a:t>
            </a:r>
            <a:r>
              <a:rPr lang="en-GB" sz="1200">
                <a:latin typeface="Roboto"/>
                <a:ea typeface="Roboto"/>
                <a:cs typeface="Roboto"/>
                <a:sym typeface="Roboto"/>
              </a:rPr>
              <a:t>=</a:t>
            </a:r>
            <a:r>
              <a:rPr lang="en-GB" sz="1200">
                <a:solidFill>
                  <a:srgbClr val="0000FF"/>
                </a:solidFill>
                <a:latin typeface="Roboto"/>
                <a:ea typeface="Roboto"/>
                <a:cs typeface="Roboto"/>
                <a:sym typeface="Roboto"/>
              </a:rPr>
              <a:t>"green"</a:t>
            </a:r>
            <a:r>
              <a:rPr lang="en-GB" sz="1200" b="1">
                <a:solidFill>
                  <a:srgbClr val="006699"/>
                </a:solidFill>
                <a:latin typeface="Roboto"/>
                <a:ea typeface="Roboto"/>
                <a:cs typeface="Roboto"/>
                <a:sym typeface="Roboto"/>
              </a:rPr>
              <a:t>&gt;</a:t>
            </a:r>
            <a:r>
              <a:rPr lang="en-GB" sz="1200">
                <a:latin typeface="Roboto"/>
                <a:ea typeface="Roboto"/>
                <a:cs typeface="Roboto"/>
                <a:sym typeface="Roboto"/>
              </a:rPr>
              <a:t>This is a green color paragraph</a:t>
            </a:r>
            <a:r>
              <a:rPr lang="en-GB" sz="1200" b="1">
                <a:solidFill>
                  <a:srgbClr val="006699"/>
                </a:solidFill>
                <a:latin typeface="Roboto"/>
                <a:ea typeface="Roboto"/>
                <a:cs typeface="Roboto"/>
                <a:sym typeface="Roboto"/>
              </a:rPr>
              <a:t>&lt;/p&gt;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900"/>
              </a:spcBef>
              <a:spcAft>
                <a:spcPts val="0"/>
              </a:spcAft>
              <a:buNone/>
            </a:pPr>
            <a:r>
              <a:rPr lang="en-GB" sz="1200">
                <a:latin typeface="Roboto"/>
                <a:ea typeface="Roboto"/>
                <a:cs typeface="Roboto"/>
                <a:sym typeface="Roboto"/>
              </a:rPr>
              <a:t>23.      </a:t>
            </a:r>
            <a:r>
              <a:rPr lang="en-GB" sz="1200" b="1">
                <a:solidFill>
                  <a:srgbClr val="006699"/>
                </a:solidFill>
                <a:latin typeface="Roboto"/>
                <a:ea typeface="Roboto"/>
                <a:cs typeface="Roboto"/>
                <a:sym typeface="Roboto"/>
              </a:rPr>
              <a:t>&lt;/body&gt;</a:t>
            </a:r>
            <a:r>
              <a:rPr lang="en-GB" sz="1200">
                <a:latin typeface="Roboto"/>
                <a:ea typeface="Roboto"/>
                <a:cs typeface="Roboto"/>
                <a:sym typeface="Roboto"/>
              </a:rPr>
              <a:t>  </a:t>
            </a:r>
            <a:endParaRPr sz="1200">
              <a:latin typeface="Roboto"/>
              <a:ea typeface="Roboto"/>
              <a:cs typeface="Roboto"/>
              <a:sym typeface="Roboto"/>
            </a:endParaRPr>
          </a:p>
          <a:p>
            <a:pPr marL="0" lvl="0" indent="0" algn="l" rtl="0">
              <a:lnSpc>
                <a:spcPct val="156250"/>
              </a:lnSpc>
              <a:spcBef>
                <a:spcPts val="900"/>
              </a:spcBef>
              <a:spcAft>
                <a:spcPts val="0"/>
              </a:spcAft>
              <a:buNone/>
            </a:pPr>
            <a:r>
              <a:rPr lang="en-GB" sz="1200" b="1">
                <a:solidFill>
                  <a:srgbClr val="006699"/>
                </a:solidFill>
                <a:latin typeface="Roboto"/>
                <a:ea typeface="Roboto"/>
                <a:cs typeface="Roboto"/>
                <a:sym typeface="Roboto"/>
              </a:rPr>
              <a:t>24.    &lt;/html&gt;</a:t>
            </a:r>
            <a:r>
              <a:rPr lang="en-GB" sz="1200">
                <a:latin typeface="Roboto"/>
                <a:ea typeface="Roboto"/>
                <a:cs typeface="Roboto"/>
                <a:sym typeface="Roboto"/>
              </a:rPr>
              <a:t>  </a:t>
            </a:r>
            <a:endParaRPr sz="1200">
              <a:latin typeface="Roboto"/>
              <a:ea typeface="Roboto"/>
              <a:cs typeface="Roboto"/>
              <a:sym typeface="Roboto"/>
            </a:endParaRPr>
          </a:p>
          <a:p>
            <a:pPr marL="457200" lvl="0" indent="0" algn="l" rtl="0">
              <a:lnSpc>
                <a:spcPct val="156250"/>
              </a:lnSpc>
              <a:spcBef>
                <a:spcPts val="600"/>
              </a:spcBef>
              <a:spcAft>
                <a:spcPts val="0"/>
              </a:spcAft>
              <a:buNone/>
            </a:pPr>
            <a:endParaRPr sz="1200">
              <a:solidFill>
                <a:srgbClr val="333333"/>
              </a:solidFill>
              <a:latin typeface="Roboto"/>
              <a:ea typeface="Roboto"/>
              <a:cs typeface="Roboto"/>
              <a:sym typeface="Roboto"/>
            </a:endParaRPr>
          </a:p>
          <a:p>
            <a:pPr marL="0" lvl="0" indent="0" algn="l" rtl="0">
              <a:spcBef>
                <a:spcPts val="600"/>
              </a:spcBef>
              <a:spcAft>
                <a:spcPts val="0"/>
              </a:spcAft>
              <a:buNone/>
            </a:pP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2324</Words>
  <PresentationFormat>On-screen Show (16:9)</PresentationFormat>
  <Paragraphs>324</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Times New Roman</vt:lpstr>
      <vt:lpstr>Nunito</vt:lpstr>
      <vt:lpstr>Calibri</vt:lpstr>
      <vt:lpstr>Verdana</vt:lpstr>
      <vt:lpstr>Roboto</vt:lpstr>
      <vt:lpstr>Shift</vt:lpstr>
      <vt:lpstr>Introduction to CSS</vt:lpstr>
      <vt:lpstr>What is CSS?</vt:lpstr>
      <vt:lpstr>HTML style using CSS </vt:lpstr>
      <vt:lpstr>Example</vt:lpstr>
      <vt:lpstr>Three ways to apply CSS</vt:lpstr>
      <vt:lpstr> Inline CSS</vt:lpstr>
      <vt:lpstr>Example</vt:lpstr>
      <vt:lpstr>Internal CSS</vt:lpstr>
      <vt:lpstr>Example</vt:lpstr>
      <vt:lpstr>output</vt:lpstr>
      <vt:lpstr>External CSS </vt:lpstr>
      <vt:lpstr>Example</vt:lpstr>
      <vt:lpstr>Style.css</vt:lpstr>
      <vt:lpstr>Output</vt:lpstr>
      <vt:lpstr>CSS Example with CSS Editor </vt:lpstr>
      <vt:lpstr>output</vt:lpstr>
      <vt:lpstr>Why Use CSS?  </vt:lpstr>
      <vt:lpstr>output</vt:lpstr>
      <vt:lpstr>CSS Solved a Big Problem </vt:lpstr>
      <vt:lpstr>CSS Syntax </vt:lpstr>
      <vt:lpstr>Slide 21</vt:lpstr>
      <vt:lpstr>Slide 22</vt:lpstr>
      <vt:lpstr>Slide 23</vt:lpstr>
      <vt:lpstr>Commonly used CSS properties </vt:lpstr>
      <vt:lpstr>Slide 25</vt:lpstr>
      <vt:lpstr>HTML Classes </vt:lpstr>
      <vt:lpstr>Defining an HTML class </vt:lpstr>
      <vt:lpstr>Example</vt:lpstr>
      <vt:lpstr>output</vt:lpstr>
      <vt:lpstr>Another Example with different class name </vt:lpstr>
      <vt:lpstr>output</vt:lpstr>
      <vt:lpstr>Multiple Classes </vt:lpstr>
      <vt:lpstr>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cp:lastModifiedBy>Sandeep</cp:lastModifiedBy>
  <cp:revision>1</cp:revision>
  <dcterms:modified xsi:type="dcterms:W3CDTF">2021-10-22T10:41:26Z</dcterms:modified>
</cp:coreProperties>
</file>