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58" r:id="rId5"/>
    <p:sldId id="277" r:id="rId6"/>
    <p:sldId id="259" r:id="rId7"/>
    <p:sldId id="278" r:id="rId8"/>
    <p:sldId id="281" r:id="rId9"/>
    <p:sldId id="280" r:id="rId10"/>
    <p:sldId id="282" r:id="rId11"/>
    <p:sldId id="284" r:id="rId12"/>
    <p:sldId id="285" r:id="rId13"/>
    <p:sldId id="274" r:id="rId14"/>
    <p:sldId id="276" r:id="rId15"/>
    <p:sldId id="269" r:id="rId16"/>
    <p:sldId id="271" r:id="rId17"/>
    <p:sldId id="270" r:id="rId18"/>
    <p:sldId id="275" r:id="rId19"/>
    <p:sldId id="266" r:id="rId20"/>
    <p:sldId id="279" r:id="rId21"/>
    <p:sldId id="267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F03F2B"/>
    <a:srgbClr val="2B3922"/>
    <a:srgbClr val="F8D22F"/>
    <a:srgbClr val="5CC6D6"/>
    <a:srgbClr val="344529"/>
    <a:srgbClr val="FCF7F1"/>
    <a:srgbClr val="B8D233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478EF-3714-4D0E-A1FF-7B75B067FB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078230-1577-4AA3-9A4D-D66C255F603F}">
      <dgm:prSet/>
      <dgm:spPr/>
      <dgm:t>
        <a:bodyPr/>
        <a:lstStyle/>
        <a:p>
          <a:r>
            <a:rPr lang="en-IN" b="1" dirty="0"/>
            <a:t>     COURSERA</a:t>
          </a:r>
          <a:endParaRPr lang="en-IN" dirty="0"/>
        </a:p>
      </dgm:t>
    </dgm:pt>
    <dgm:pt modelId="{DB0AF3D8-B394-4379-B8EE-E38B35B1AA82}" type="parTrans" cxnId="{2E7BFDCB-B379-420C-9097-0FC83BE117A4}">
      <dgm:prSet/>
      <dgm:spPr/>
      <dgm:t>
        <a:bodyPr/>
        <a:lstStyle/>
        <a:p>
          <a:endParaRPr lang="en-IN"/>
        </a:p>
      </dgm:t>
    </dgm:pt>
    <dgm:pt modelId="{4DCE24AA-33E1-41B4-A015-8138A47D8BC7}" type="sibTrans" cxnId="{2E7BFDCB-B379-420C-9097-0FC83BE117A4}">
      <dgm:prSet/>
      <dgm:spPr/>
      <dgm:t>
        <a:bodyPr/>
        <a:lstStyle/>
        <a:p>
          <a:endParaRPr lang="en-IN"/>
        </a:p>
      </dgm:t>
    </dgm:pt>
    <dgm:pt modelId="{52EAA91A-94B4-49E2-918A-713CA8FF77B3}" type="pres">
      <dgm:prSet presAssocID="{99E478EF-3714-4D0E-A1FF-7B75B067FBC1}" presName="linear" presStyleCnt="0">
        <dgm:presLayoutVars>
          <dgm:animLvl val="lvl"/>
          <dgm:resizeHandles val="exact"/>
        </dgm:presLayoutVars>
      </dgm:prSet>
      <dgm:spPr/>
    </dgm:pt>
    <dgm:pt modelId="{2977754A-1C19-4A6F-AC9D-7627B9479EB3}" type="pres">
      <dgm:prSet presAssocID="{5D078230-1577-4AA3-9A4D-D66C255F603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0B98E0A-E050-4A3D-B04D-1324685CC74E}" type="presOf" srcId="{5D078230-1577-4AA3-9A4D-D66C255F603F}" destId="{2977754A-1C19-4A6F-AC9D-7627B9479EB3}" srcOrd="0" destOrd="0" presId="urn:microsoft.com/office/officeart/2005/8/layout/vList2"/>
    <dgm:cxn modelId="{47DB2B58-9BFC-4850-9428-3215B4DDFF9A}" type="presOf" srcId="{99E478EF-3714-4D0E-A1FF-7B75B067FBC1}" destId="{52EAA91A-94B4-49E2-918A-713CA8FF77B3}" srcOrd="0" destOrd="0" presId="urn:microsoft.com/office/officeart/2005/8/layout/vList2"/>
    <dgm:cxn modelId="{2E7BFDCB-B379-420C-9097-0FC83BE117A4}" srcId="{99E478EF-3714-4D0E-A1FF-7B75B067FBC1}" destId="{5D078230-1577-4AA3-9A4D-D66C255F603F}" srcOrd="0" destOrd="0" parTransId="{DB0AF3D8-B394-4379-B8EE-E38B35B1AA82}" sibTransId="{4DCE24AA-33E1-41B4-A015-8138A47D8BC7}"/>
    <dgm:cxn modelId="{5ACD3DB5-6F7C-4790-AF50-93915CC456B8}" type="presParOf" srcId="{52EAA91A-94B4-49E2-918A-713CA8FF77B3}" destId="{2977754A-1C19-4A6F-AC9D-7627B9479EB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5FD1E6-1C74-4888-8066-A03C30231E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135823-6E7C-462F-9A07-57650392AC66}">
      <dgm:prSet/>
      <dgm:spPr/>
      <dgm:t>
        <a:bodyPr/>
        <a:lstStyle/>
        <a:p>
          <a:r>
            <a:rPr lang="en-US" b="1" dirty="0"/>
            <a:t>MY PROJECT IS  </a:t>
          </a:r>
          <a:endParaRPr lang="en-IN" dirty="0"/>
        </a:p>
      </dgm:t>
    </dgm:pt>
    <dgm:pt modelId="{C2728131-DA9A-43AA-A189-069E91DD46B3}" type="parTrans" cxnId="{9AA11E43-0805-4F33-8363-8D36ACD321C6}">
      <dgm:prSet/>
      <dgm:spPr/>
      <dgm:t>
        <a:bodyPr/>
        <a:lstStyle/>
        <a:p>
          <a:endParaRPr lang="en-IN"/>
        </a:p>
      </dgm:t>
    </dgm:pt>
    <dgm:pt modelId="{3C7A654B-8E28-4601-96DA-C5560D4F9609}" type="sibTrans" cxnId="{9AA11E43-0805-4F33-8363-8D36ACD321C6}">
      <dgm:prSet/>
      <dgm:spPr/>
      <dgm:t>
        <a:bodyPr/>
        <a:lstStyle/>
        <a:p>
          <a:endParaRPr lang="en-IN"/>
        </a:p>
      </dgm:t>
    </dgm:pt>
    <dgm:pt modelId="{CA0AB381-6500-4D2D-BE99-605D8F1C8F95}" type="pres">
      <dgm:prSet presAssocID="{695FD1E6-1C74-4888-8066-A03C30231EF8}" presName="linear" presStyleCnt="0">
        <dgm:presLayoutVars>
          <dgm:animLvl val="lvl"/>
          <dgm:resizeHandles val="exact"/>
        </dgm:presLayoutVars>
      </dgm:prSet>
      <dgm:spPr/>
    </dgm:pt>
    <dgm:pt modelId="{325394F9-F57A-4610-A455-66A488625718}" type="pres">
      <dgm:prSet presAssocID="{A1135823-6E7C-462F-9A07-57650392AC6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AA11E43-0805-4F33-8363-8D36ACD321C6}" srcId="{695FD1E6-1C74-4888-8066-A03C30231EF8}" destId="{A1135823-6E7C-462F-9A07-57650392AC66}" srcOrd="0" destOrd="0" parTransId="{C2728131-DA9A-43AA-A189-069E91DD46B3}" sibTransId="{3C7A654B-8E28-4601-96DA-C5560D4F9609}"/>
    <dgm:cxn modelId="{75039DAB-D7DC-484C-B271-70FB6FDAFC27}" type="presOf" srcId="{A1135823-6E7C-462F-9A07-57650392AC66}" destId="{325394F9-F57A-4610-A455-66A488625718}" srcOrd="0" destOrd="0" presId="urn:microsoft.com/office/officeart/2005/8/layout/vList2"/>
    <dgm:cxn modelId="{66771BB9-A730-4912-B526-6C97681D5631}" type="presOf" srcId="{695FD1E6-1C74-4888-8066-A03C30231EF8}" destId="{CA0AB381-6500-4D2D-BE99-605D8F1C8F95}" srcOrd="0" destOrd="0" presId="urn:microsoft.com/office/officeart/2005/8/layout/vList2"/>
    <dgm:cxn modelId="{170B100A-BD19-47DE-B8DF-5DBAA883FE60}" type="presParOf" srcId="{CA0AB381-6500-4D2D-BE99-605D8F1C8F95}" destId="{325394F9-F57A-4610-A455-66A4886257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1DDD7C-D572-473D-AA20-D37836FDBA4A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DDD16-955D-48D9-B2AE-36074D09161C}" type="pres">
      <dgm:prSet presAssocID="{2B1DDD7C-D572-473D-AA20-D37836FDBA4A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231FCDB-79C7-41F5-84FC-CE75573574CA}" type="presOf" srcId="{2B1DDD7C-D572-473D-AA20-D37836FDBA4A}" destId="{409DDD16-955D-48D9-B2AE-36074D0916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4194FF-4D4B-485D-AEE0-93F40E4918B4}" type="doc">
      <dgm:prSet loTypeId="urn:microsoft.com/office/officeart/2005/8/layout/vList2" loCatId="list" qsTypeId="urn:microsoft.com/office/officeart/2009/2/quickstyle/3d8" qsCatId="3D" csTypeId="urn:microsoft.com/office/officeart/2005/8/colors/accent1_2" csCatId="accent1" phldr="1"/>
      <dgm:spPr>
        <a:scene3d>
          <a:camera prst="orthographicFront" zoom="82000"/>
          <a:lightRig rig="morning" dir="t">
            <a:rot lat="0" lon="0" rev="20400000"/>
          </a:lightRig>
        </a:scene3d>
      </dgm:spPr>
      <dgm:t>
        <a:bodyPr/>
        <a:lstStyle/>
        <a:p>
          <a:endParaRPr lang="en-IN"/>
        </a:p>
      </dgm:t>
    </dgm:pt>
    <dgm:pt modelId="{951E163A-AEAF-4127-9EB1-D296E86C2A7C}">
      <dgm:prSet/>
      <dgm:spPr>
        <a:effectLst/>
        <a:sp3d extrusionH="190500" prstMaterial="matte">
          <a:bevelB w="120650" h="57150" prst="relaxedInset"/>
          <a:contourClr>
            <a:schemeClr val="bg1"/>
          </a:contourClr>
        </a:sp3d>
      </dgm:spPr>
      <dgm:t>
        <a:bodyPr/>
        <a:lstStyle/>
        <a:p>
          <a:r>
            <a:rPr lang="en-US" b="1" dirty="0"/>
            <a:t>      FUTHER PLANE OF THIS </a:t>
          </a:r>
          <a:br>
            <a:rPr lang="en-IN" dirty="0"/>
          </a:br>
          <a:endParaRPr lang="en-IN" dirty="0"/>
        </a:p>
      </dgm:t>
    </dgm:pt>
    <dgm:pt modelId="{00AFFE32-A5AC-4BE0-9303-906F20D9FDDC}" type="sibTrans" cxnId="{2E4FAA79-F8D5-4E15-8B6A-AB05184CCBF9}">
      <dgm:prSet/>
      <dgm:spPr/>
      <dgm:t>
        <a:bodyPr/>
        <a:lstStyle/>
        <a:p>
          <a:endParaRPr lang="en-IN"/>
        </a:p>
      </dgm:t>
    </dgm:pt>
    <dgm:pt modelId="{4C064949-8878-4CBE-9276-04C9205DD293}" type="parTrans" cxnId="{2E4FAA79-F8D5-4E15-8B6A-AB05184CCBF9}">
      <dgm:prSet/>
      <dgm:spPr/>
      <dgm:t>
        <a:bodyPr/>
        <a:lstStyle/>
        <a:p>
          <a:endParaRPr lang="en-IN"/>
        </a:p>
      </dgm:t>
    </dgm:pt>
    <dgm:pt modelId="{D87CEFEC-40C4-4CAC-9523-EB4F8B19B914}" type="pres">
      <dgm:prSet presAssocID="{6E4194FF-4D4B-485D-AEE0-93F40E4918B4}" presName="linear" presStyleCnt="0">
        <dgm:presLayoutVars>
          <dgm:animLvl val="lvl"/>
          <dgm:resizeHandles val="exact"/>
        </dgm:presLayoutVars>
      </dgm:prSet>
      <dgm:spPr/>
    </dgm:pt>
    <dgm:pt modelId="{C90D9960-A7A2-4F71-8B4A-B3FB5B05C02F}" type="pres">
      <dgm:prSet presAssocID="{951E163A-AEAF-4127-9EB1-D296E86C2A7C}" presName="parentText" presStyleLbl="node1" presStyleIdx="0" presStyleCnt="1" custLinFactY="100000" custLinFactNeighborX="1074" custLinFactNeighborY="152816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2E4FAA79-F8D5-4E15-8B6A-AB05184CCBF9}" srcId="{6E4194FF-4D4B-485D-AEE0-93F40E4918B4}" destId="{951E163A-AEAF-4127-9EB1-D296E86C2A7C}" srcOrd="0" destOrd="0" parTransId="{4C064949-8878-4CBE-9276-04C9205DD293}" sibTransId="{00AFFE32-A5AC-4BE0-9303-906F20D9FDDC}"/>
    <dgm:cxn modelId="{0E1AF6C4-C878-4ADB-B77D-66FFCE1F7CCF}" type="presOf" srcId="{6E4194FF-4D4B-485D-AEE0-93F40E4918B4}" destId="{D87CEFEC-40C4-4CAC-9523-EB4F8B19B914}" srcOrd="0" destOrd="0" presId="urn:microsoft.com/office/officeart/2005/8/layout/vList2"/>
    <dgm:cxn modelId="{BEB959CD-F84F-4A23-9D2F-2A7675E02040}" type="presOf" srcId="{951E163A-AEAF-4127-9EB1-D296E86C2A7C}" destId="{C90D9960-A7A2-4F71-8B4A-B3FB5B05C02F}" srcOrd="0" destOrd="0" presId="urn:microsoft.com/office/officeart/2005/8/layout/vList2"/>
    <dgm:cxn modelId="{5385A3EE-F4FE-4D89-B0B0-945064184D59}" type="presParOf" srcId="{D87CEFEC-40C4-4CAC-9523-EB4F8B19B914}" destId="{C90D9960-A7A2-4F71-8B4A-B3FB5B05C0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25ECF0-FE3D-4483-B0C0-3F8FCC6B4BB6}" type="doc">
      <dgm:prSet loTypeId="urn:microsoft.com/office/officeart/2005/8/layout/target3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88F4B9-DEE9-49F6-8EF8-11CDE7D0CE95}">
      <dgm:prSet/>
      <dgm:spPr/>
      <dgm:t>
        <a:bodyPr/>
        <a:lstStyle/>
        <a:p>
          <a:r>
            <a:rPr lang="en-US" b="1" dirty="0"/>
            <a:t>  PROJECT OUTCOME</a:t>
          </a:r>
          <a:endParaRPr lang="en-IN" dirty="0"/>
        </a:p>
      </dgm:t>
    </dgm:pt>
    <dgm:pt modelId="{987B48E4-3234-47D2-850E-AD3D0463D1D7}" type="parTrans" cxnId="{19367744-40D1-4601-812F-DB7FB8C101B1}">
      <dgm:prSet/>
      <dgm:spPr/>
      <dgm:t>
        <a:bodyPr/>
        <a:lstStyle/>
        <a:p>
          <a:endParaRPr lang="en-IN"/>
        </a:p>
      </dgm:t>
    </dgm:pt>
    <dgm:pt modelId="{926D7122-A3AF-4ABE-9678-A307BB9D01BC}" type="sibTrans" cxnId="{19367744-40D1-4601-812F-DB7FB8C101B1}">
      <dgm:prSet/>
      <dgm:spPr/>
      <dgm:t>
        <a:bodyPr/>
        <a:lstStyle/>
        <a:p>
          <a:endParaRPr lang="en-IN"/>
        </a:p>
      </dgm:t>
    </dgm:pt>
    <dgm:pt modelId="{D5353373-95B7-4EDD-B7E0-456ECEFB2AA3}" type="pres">
      <dgm:prSet presAssocID="{FD25ECF0-FE3D-4483-B0C0-3F8FCC6B4BB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CA1CBF9-E795-4244-9443-9898A3A068F9}" type="pres">
      <dgm:prSet presAssocID="{7288F4B9-DEE9-49F6-8EF8-11CDE7D0CE95}" presName="circle1" presStyleLbl="node1" presStyleIdx="0" presStyleCnt="1"/>
      <dgm:spPr/>
    </dgm:pt>
    <dgm:pt modelId="{C3FA863A-2393-49CD-AC92-778D6B61BBEF}" type="pres">
      <dgm:prSet presAssocID="{7288F4B9-DEE9-49F6-8EF8-11CDE7D0CE95}" presName="space" presStyleCnt="0"/>
      <dgm:spPr/>
    </dgm:pt>
    <dgm:pt modelId="{E561A52B-FAC2-4F84-9698-E6245F3B0455}" type="pres">
      <dgm:prSet presAssocID="{7288F4B9-DEE9-49F6-8EF8-11CDE7D0CE95}" presName="rect1" presStyleLbl="alignAcc1" presStyleIdx="0" presStyleCnt="1" custLinFactNeighborX="-3644" custLinFactNeighborY="-10152"/>
      <dgm:spPr/>
    </dgm:pt>
    <dgm:pt modelId="{7D3AB2E9-F9B1-47FC-905A-9D2EEC439D35}" type="pres">
      <dgm:prSet presAssocID="{7288F4B9-DEE9-49F6-8EF8-11CDE7D0CE9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43CDCD00-BC32-48A4-9588-DFAD02FBAB83}" type="presOf" srcId="{7288F4B9-DEE9-49F6-8EF8-11CDE7D0CE95}" destId="{7D3AB2E9-F9B1-47FC-905A-9D2EEC439D35}" srcOrd="1" destOrd="0" presId="urn:microsoft.com/office/officeart/2005/8/layout/target3"/>
    <dgm:cxn modelId="{19367744-40D1-4601-812F-DB7FB8C101B1}" srcId="{FD25ECF0-FE3D-4483-B0C0-3F8FCC6B4BB6}" destId="{7288F4B9-DEE9-49F6-8EF8-11CDE7D0CE95}" srcOrd="0" destOrd="0" parTransId="{987B48E4-3234-47D2-850E-AD3D0463D1D7}" sibTransId="{926D7122-A3AF-4ABE-9678-A307BB9D01BC}"/>
    <dgm:cxn modelId="{3ECB07A7-35C6-44F5-A146-9598DEC0FE98}" type="presOf" srcId="{7288F4B9-DEE9-49F6-8EF8-11CDE7D0CE95}" destId="{E561A52B-FAC2-4F84-9698-E6245F3B0455}" srcOrd="0" destOrd="0" presId="urn:microsoft.com/office/officeart/2005/8/layout/target3"/>
    <dgm:cxn modelId="{087992EB-AA1D-4009-8F56-67B00A48EDDF}" type="presOf" srcId="{FD25ECF0-FE3D-4483-B0C0-3F8FCC6B4BB6}" destId="{D5353373-95B7-4EDD-B7E0-456ECEFB2AA3}" srcOrd="0" destOrd="0" presId="urn:microsoft.com/office/officeart/2005/8/layout/target3"/>
    <dgm:cxn modelId="{A62F506C-3453-42EE-9680-B04B798CD478}" type="presParOf" srcId="{D5353373-95B7-4EDD-B7E0-456ECEFB2AA3}" destId="{5CA1CBF9-E795-4244-9443-9898A3A068F9}" srcOrd="0" destOrd="0" presId="urn:microsoft.com/office/officeart/2005/8/layout/target3"/>
    <dgm:cxn modelId="{FA7ECBEA-F394-4A8C-8FEE-7CCBCB9CA065}" type="presParOf" srcId="{D5353373-95B7-4EDD-B7E0-456ECEFB2AA3}" destId="{C3FA863A-2393-49CD-AC92-778D6B61BBEF}" srcOrd="1" destOrd="0" presId="urn:microsoft.com/office/officeart/2005/8/layout/target3"/>
    <dgm:cxn modelId="{9F448775-B79D-445C-BA3E-A33B88E01C3A}" type="presParOf" srcId="{D5353373-95B7-4EDD-B7E0-456ECEFB2AA3}" destId="{E561A52B-FAC2-4F84-9698-E6245F3B0455}" srcOrd="2" destOrd="0" presId="urn:microsoft.com/office/officeart/2005/8/layout/target3"/>
    <dgm:cxn modelId="{4099F9B6-44D8-4CCC-B9C0-7DFA244FCDB5}" type="presParOf" srcId="{D5353373-95B7-4EDD-B7E0-456ECEFB2AA3}" destId="{7D3AB2E9-F9B1-47FC-905A-9D2EEC439D35}" srcOrd="3" destOrd="0" presId="urn:microsoft.com/office/officeart/2005/8/layout/targe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48B68E-0170-4124-933B-92DA65F979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2B24C1D-B532-4F7D-A4CD-0CCBFEDA0AAF}">
      <dgm:prSet/>
      <dgm:spPr/>
      <dgm:t>
        <a:bodyPr/>
        <a:lstStyle/>
        <a:p>
          <a:r>
            <a:rPr lang="en-IN" b="1" dirty="0"/>
            <a:t>DIGITAL CERTIFICATE</a:t>
          </a:r>
          <a:endParaRPr lang="en-IN" dirty="0"/>
        </a:p>
      </dgm:t>
    </dgm:pt>
    <dgm:pt modelId="{7154C7F2-E2FC-4797-B58B-1139168DD3D6}" type="parTrans" cxnId="{CB19E478-31C3-49CB-A266-1368DC2BCD59}">
      <dgm:prSet/>
      <dgm:spPr/>
      <dgm:t>
        <a:bodyPr/>
        <a:lstStyle/>
        <a:p>
          <a:endParaRPr lang="en-IN"/>
        </a:p>
      </dgm:t>
    </dgm:pt>
    <dgm:pt modelId="{9FB82884-B287-479E-A4AF-9E905CA29FEE}" type="sibTrans" cxnId="{CB19E478-31C3-49CB-A266-1368DC2BCD59}">
      <dgm:prSet/>
      <dgm:spPr/>
      <dgm:t>
        <a:bodyPr/>
        <a:lstStyle/>
        <a:p>
          <a:endParaRPr lang="en-IN"/>
        </a:p>
      </dgm:t>
    </dgm:pt>
    <dgm:pt modelId="{26454293-EBA4-4093-8E8F-CECE8DE55A91}" type="pres">
      <dgm:prSet presAssocID="{C848B68E-0170-4124-933B-92DA65F9793D}" presName="linear" presStyleCnt="0">
        <dgm:presLayoutVars>
          <dgm:animLvl val="lvl"/>
          <dgm:resizeHandles val="exact"/>
        </dgm:presLayoutVars>
      </dgm:prSet>
      <dgm:spPr/>
    </dgm:pt>
    <dgm:pt modelId="{BDCA24DF-EA84-4F8B-8860-E8A5A243622B}" type="pres">
      <dgm:prSet presAssocID="{B2B24C1D-B532-4F7D-A4CD-0CCBFEDA0AAF}" presName="parentText" presStyleLbl="node1" presStyleIdx="0" presStyleCnt="1" custLinFactNeighborX="10637" custLinFactNeighborY="895">
        <dgm:presLayoutVars>
          <dgm:chMax val="0"/>
          <dgm:bulletEnabled val="1"/>
        </dgm:presLayoutVars>
      </dgm:prSet>
      <dgm:spPr/>
    </dgm:pt>
  </dgm:ptLst>
  <dgm:cxnLst>
    <dgm:cxn modelId="{CB19E478-31C3-49CB-A266-1368DC2BCD59}" srcId="{C848B68E-0170-4124-933B-92DA65F9793D}" destId="{B2B24C1D-B532-4F7D-A4CD-0CCBFEDA0AAF}" srcOrd="0" destOrd="0" parTransId="{7154C7F2-E2FC-4797-B58B-1139168DD3D6}" sibTransId="{9FB82884-B287-479E-A4AF-9E905CA29FEE}"/>
    <dgm:cxn modelId="{75E2B68F-37BB-4EB7-988A-9941A8024FB2}" type="presOf" srcId="{B2B24C1D-B532-4F7D-A4CD-0CCBFEDA0AAF}" destId="{BDCA24DF-EA84-4F8B-8860-E8A5A243622B}" srcOrd="0" destOrd="0" presId="urn:microsoft.com/office/officeart/2005/8/layout/vList2"/>
    <dgm:cxn modelId="{E9C892E8-33CC-4D32-8BF9-61EA924AF43C}" type="presOf" srcId="{C848B68E-0170-4124-933B-92DA65F9793D}" destId="{26454293-EBA4-4093-8E8F-CECE8DE55A91}" srcOrd="0" destOrd="0" presId="urn:microsoft.com/office/officeart/2005/8/layout/vList2"/>
    <dgm:cxn modelId="{7E8FAC87-23AE-4A24-B571-916F154F6D22}" type="presParOf" srcId="{26454293-EBA4-4093-8E8F-CECE8DE55A91}" destId="{BDCA24DF-EA84-4F8B-8860-E8A5A24362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7754A-1C19-4A6F-AC9D-7627B9479EB3}">
      <dsp:nvSpPr>
        <dsp:cNvPr id="0" name=""/>
        <dsp:cNvSpPr/>
      </dsp:nvSpPr>
      <dsp:spPr>
        <a:xfrm>
          <a:off x="0" y="7984"/>
          <a:ext cx="8596668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1" kern="1200" dirty="0"/>
            <a:t>     COURSERA</a:t>
          </a:r>
          <a:endParaRPr lang="en-IN" sz="6500" kern="1200" dirty="0"/>
        </a:p>
      </dsp:txBody>
      <dsp:txXfrm>
        <a:off x="74249" y="82233"/>
        <a:ext cx="8448170" cy="1372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394F9-F57A-4610-A455-66A488625718}">
      <dsp:nvSpPr>
        <dsp:cNvPr id="0" name=""/>
        <dsp:cNvSpPr/>
      </dsp:nvSpPr>
      <dsp:spPr>
        <a:xfrm>
          <a:off x="0" y="520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kern="1200" dirty="0"/>
            <a:t>MY PROJECT IS  </a:t>
          </a:r>
          <a:endParaRPr lang="en-IN" sz="5600" kern="1200" dirty="0"/>
        </a:p>
      </dsp:txBody>
      <dsp:txXfrm>
        <a:off x="63968" y="69168"/>
        <a:ext cx="8468732" cy="1182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D9960-A7A2-4F71-8B4A-B3FB5B05C02F}">
      <dsp:nvSpPr>
        <dsp:cNvPr id="0" name=""/>
        <dsp:cNvSpPr/>
      </dsp:nvSpPr>
      <dsp:spPr>
        <a:xfrm>
          <a:off x="0" y="27703"/>
          <a:ext cx="9063181" cy="1311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82000"/>
          <a:lightRig rig="morning" dir="t">
            <a:rot lat="0" lon="0" rev="20400000"/>
          </a:lightRig>
        </a:scene3d>
        <a:sp3d extrusionH="190500" prstMaterial="matte"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      FUTHER PLANE OF THIS </a:t>
          </a:r>
          <a:br>
            <a:rPr lang="en-IN" sz="3800" kern="1200" dirty="0"/>
          </a:br>
          <a:endParaRPr lang="en-IN" sz="3800" kern="1200" dirty="0"/>
        </a:p>
      </dsp:txBody>
      <dsp:txXfrm>
        <a:off x="0" y="27703"/>
        <a:ext cx="9063181" cy="13115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1CBF9-E795-4244-9443-9898A3A068F9}">
      <dsp:nvSpPr>
        <dsp:cNvPr id="0" name=""/>
        <dsp:cNvSpPr/>
      </dsp:nvSpPr>
      <dsp:spPr>
        <a:xfrm>
          <a:off x="0" y="0"/>
          <a:ext cx="1542473" cy="15424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61A52B-FAC2-4F84-9698-E6245F3B0455}">
      <dsp:nvSpPr>
        <dsp:cNvPr id="0" name=""/>
        <dsp:cNvSpPr/>
      </dsp:nvSpPr>
      <dsp:spPr>
        <a:xfrm>
          <a:off x="526043" y="0"/>
          <a:ext cx="6728689" cy="15424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  PROJECT OUTCOME</a:t>
          </a:r>
          <a:endParaRPr lang="en-IN" sz="5100" kern="1200" dirty="0"/>
        </a:p>
      </dsp:txBody>
      <dsp:txXfrm>
        <a:off x="526043" y="0"/>
        <a:ext cx="6728689" cy="15424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A24DF-EA84-4F8B-8860-E8A5A243622B}">
      <dsp:nvSpPr>
        <dsp:cNvPr id="0" name=""/>
        <dsp:cNvSpPr/>
      </dsp:nvSpPr>
      <dsp:spPr>
        <a:xfrm>
          <a:off x="0" y="1040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b="1" kern="1200" dirty="0"/>
            <a:t>DIGITAL CERTIFICATE</a:t>
          </a:r>
          <a:endParaRPr lang="en-IN" sz="5600" kern="1200" dirty="0"/>
        </a:p>
      </dsp:txBody>
      <dsp:txXfrm>
        <a:off x="63968" y="74368"/>
        <a:ext cx="8468732" cy="118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2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3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28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0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29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9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1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0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5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0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4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12/27/2021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4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3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orld_Wide_Web" TargetMode="External"/><Relationship Id="rId13" Type="http://schemas.openxmlformats.org/officeDocument/2006/relationships/hyperlink" Target="https://en.wikipedia.org/wiki/Desktop_computer" TargetMode="External"/><Relationship Id="rId3" Type="http://schemas.openxmlformats.org/officeDocument/2006/relationships/diagramLayout" Target="../diagrams/layout5.xml"/><Relationship Id="rId7" Type="http://schemas.openxmlformats.org/officeDocument/2006/relationships/hyperlink" Target="https://en.wikipedia.org/wiki/Application_software" TargetMode="External"/><Relationship Id="rId12" Type="http://schemas.openxmlformats.org/officeDocument/2006/relationships/hyperlink" Target="https://en.wikipedia.org/wiki/Website" TargetMode="External"/><Relationship Id="rId2" Type="http://schemas.openxmlformats.org/officeDocument/2006/relationships/diagramData" Target="../diagrams/data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hyperlink" Target="https://en.wikipedia.org/wiki/Web_page" TargetMode="External"/><Relationship Id="rId5" Type="http://schemas.openxmlformats.org/officeDocument/2006/relationships/diagramColors" Target="../diagrams/colors5.xml"/><Relationship Id="rId15" Type="http://schemas.openxmlformats.org/officeDocument/2006/relationships/hyperlink" Target="https://en.wikipedia.org/wiki/Tablet_computer" TargetMode="External"/><Relationship Id="rId10" Type="http://schemas.openxmlformats.org/officeDocument/2006/relationships/hyperlink" Target="https://en.wikipedia.org/wiki/URL" TargetMode="External"/><Relationship Id="rId4" Type="http://schemas.openxmlformats.org/officeDocument/2006/relationships/diagramQuickStyle" Target="../diagrams/quickStyle5.xml"/><Relationship Id="rId9" Type="http://schemas.openxmlformats.org/officeDocument/2006/relationships/hyperlink" Target="https://en.wikipedia.org/wiki/User_(computing)" TargetMode="External"/><Relationship Id="rId14" Type="http://schemas.openxmlformats.org/officeDocument/2006/relationships/hyperlink" Target="https://en.wikipedia.org/wiki/Lapto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10785209" cy="619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       POORNIMA INSTITUTE OF ENGINEERING &amp;TECHNOLOGY JAIPUR</a:t>
            </a:r>
          </a:p>
          <a:p>
            <a:pPr marL="0" indent="0">
              <a:buNone/>
            </a:pPr>
            <a:r>
              <a:rPr lang="en-GB" sz="2400" b="1" dirty="0"/>
              <a:t>                            DEPARTMENT OF COMPUTER SCIENCE</a:t>
            </a:r>
          </a:p>
          <a:p>
            <a:pPr marL="0" indent="0">
              <a:buNone/>
            </a:pPr>
            <a:r>
              <a:rPr lang="en-GB" sz="2400" b="1" dirty="0"/>
              <a:t>                             INDUSTRIAL TRAINING PRESENTATION </a:t>
            </a:r>
          </a:p>
          <a:p>
            <a:pPr marL="0" indent="0">
              <a:buNone/>
            </a:pPr>
            <a:r>
              <a:rPr lang="en-GB" sz="2400" b="1" dirty="0"/>
              <a:t>                                                       ON</a:t>
            </a:r>
          </a:p>
          <a:p>
            <a:pPr marL="0" indent="0">
              <a:buNone/>
            </a:pPr>
            <a:r>
              <a:rPr lang="en-GB" sz="2400" b="1" dirty="0"/>
              <a:t>                                           </a:t>
            </a:r>
            <a:r>
              <a:rPr lang="en-GB" sz="3200" b="1" dirty="0"/>
              <a:t>PYTHON BASIC</a:t>
            </a:r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r>
              <a:rPr lang="en-GB" sz="2400" b="1" dirty="0"/>
              <a:t>Presented by</a:t>
            </a:r>
            <a:r>
              <a:rPr lang="en-US" sz="2400" b="1" dirty="0"/>
              <a:t>  -  </a:t>
            </a:r>
            <a:r>
              <a:rPr lang="en-US" sz="2400" b="1" dirty="0">
                <a:solidFill>
                  <a:srgbClr val="FF0000"/>
                </a:solidFill>
              </a:rPr>
              <a:t>ISHU KUMAR</a:t>
            </a:r>
            <a:r>
              <a:rPr lang="en-GB" sz="2400" b="1" dirty="0">
                <a:solidFill>
                  <a:srgbClr val="FF0000"/>
                </a:solidFill>
              </a:rPr>
              <a:t>              </a:t>
            </a: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400" b="1" dirty="0"/>
              <a:t>Guided by  - </a:t>
            </a:r>
            <a:r>
              <a:rPr lang="en-GB" sz="2400" b="1" dirty="0">
                <a:solidFill>
                  <a:srgbClr val="FF0000"/>
                </a:solidFill>
              </a:rPr>
              <a:t>Department of CS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400" b="1" dirty="0"/>
              <a:t>Reg no.           -   </a:t>
            </a:r>
            <a:r>
              <a:rPr lang="en-GB" sz="2400" b="1" dirty="0">
                <a:solidFill>
                  <a:srgbClr val="FF0000"/>
                </a:solidFill>
              </a:rPr>
              <a:t>PIET20CS080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400" b="1" dirty="0"/>
              <a:t>Year               -   </a:t>
            </a:r>
            <a:r>
              <a:rPr lang="en-GB" sz="2400" b="1" dirty="0">
                <a:solidFill>
                  <a:srgbClr val="FF0000"/>
                </a:solidFill>
              </a:rPr>
              <a:t>2nd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76" y="2838664"/>
            <a:ext cx="1616229" cy="1655071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4ACCA28-4C75-4A43-9E9D-F372D0B93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527078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78ECFD-E60A-4E11-B228-434E1950D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3827" y="-101134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6A66DBB-511E-4B7E-B6CE-C4232E9F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8435"/>
            <a:ext cx="9067557" cy="387292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8D22F"/>
                </a:solidFill>
              </a:rPr>
              <a:t>Web browser </a:t>
            </a:r>
            <a:r>
              <a:rPr lang="en-US" sz="4000" dirty="0"/>
              <a:t>.</a:t>
            </a:r>
          </a:p>
          <a:p>
            <a:r>
              <a:rPr lang="en-US" sz="4000" dirty="0"/>
              <a:t>In which I have named my browser a </a:t>
            </a:r>
            <a:r>
              <a:rPr lang="en-US" sz="4000" dirty="0">
                <a:solidFill>
                  <a:srgbClr val="FF0000"/>
                </a:solidFill>
              </a:rPr>
              <a:t>DORAEMON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76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3BBB-CC31-4D56-858D-AFC7AF10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88" y="738909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2E3722"/>
                </a:solidFill>
              </a:rPr>
              <a:t>WHY I AM CHOOSING THIS PROJECT</a:t>
            </a:r>
            <a:endParaRPr lang="en-IN" b="1" dirty="0">
              <a:solidFill>
                <a:srgbClr val="2E372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94A1-7D66-4BF5-8912-3FD77861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make it fast .</a:t>
            </a:r>
          </a:p>
          <a:p>
            <a:r>
              <a:rPr lang="en-US" sz="3600" dirty="0"/>
              <a:t>Used easily.</a:t>
            </a:r>
          </a:p>
        </p:txBody>
      </p:sp>
    </p:spTree>
    <p:extLst>
      <p:ext uri="{BB962C8B-B14F-4D97-AF65-F5344CB8AC3E}">
        <p14:creationId xmlns:p14="http://schemas.microsoft.com/office/powerpoint/2010/main" val="24207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CAC4-986D-4967-B8CA-5EBD4B5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              </a:t>
            </a:r>
            <a:r>
              <a:rPr lang="e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IMPORTANTS MARKS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EEE1-6484-4AA8-85E0-7D5BBB1B0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PROJECT  TYTLE</a:t>
            </a:r>
          </a:p>
          <a:p>
            <a:endParaRPr lang="en-IN" sz="2400" b="1" dirty="0"/>
          </a:p>
          <a:p>
            <a:r>
              <a:rPr lang="en-IN" sz="2400" b="1" dirty="0"/>
              <a:t>PROJECT OBJECTIVE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PROJECT TECHNOLOGY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67A2D-87BC-4439-A597-8C9EE4423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564" y="1994334"/>
            <a:ext cx="4719780" cy="3963180"/>
          </a:xfrm>
        </p:spPr>
        <p:txBody>
          <a:bodyPr>
            <a:normAutofit/>
          </a:bodyPr>
          <a:lstStyle/>
          <a:p>
            <a:r>
              <a:rPr lang="en-IN" sz="2400" dirty="0"/>
              <a:t> DORAEMON.</a:t>
            </a:r>
          </a:p>
          <a:p>
            <a:endParaRPr lang="en-IN" sz="2400" dirty="0"/>
          </a:p>
          <a:p>
            <a:r>
              <a:rPr lang="en-IN" sz="2400" dirty="0"/>
              <a:t>To make a fast or safe browser in which we focused on privacy .</a:t>
            </a:r>
          </a:p>
          <a:p>
            <a:endParaRPr lang="en-IN" sz="2400" dirty="0"/>
          </a:p>
          <a:p>
            <a:r>
              <a:rPr lang="en-IN" sz="2400" dirty="0"/>
              <a:t>It is based on python.</a:t>
            </a:r>
          </a:p>
          <a:p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9E309AC-92A6-48F7-8C16-85F2B720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27" y="-70444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0105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09D0226-CC52-49C1-9A73-2D3FF0975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845462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8E8B8C2-DACE-4FE8-B2E2-D6040BE65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24035"/>
              </p:ext>
            </p:extLst>
          </p:nvPr>
        </p:nvGraphicFramePr>
        <p:xfrm>
          <a:off x="369455" y="591127"/>
          <a:ext cx="9063181" cy="1339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299AA-E94B-4CA2-B9B0-A148D382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Firstly I have learnt PYTHON thoroughly and than I have focused on this project.</a:t>
            </a:r>
          </a:p>
          <a:p>
            <a:r>
              <a:rPr lang="en-US" sz="2800" dirty="0"/>
              <a:t>Now I have focus of on my coding .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91C7BC-7362-451E-ABA3-FF4A22F260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0323" y="0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505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1DE48-E896-4E75-BADE-F1E5F6D18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385731"/>
              </p:ext>
            </p:extLst>
          </p:nvPr>
        </p:nvGraphicFramePr>
        <p:xfrm>
          <a:off x="424874" y="240145"/>
          <a:ext cx="7499926" cy="154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F3E8-65B2-4D55-B4F2-C6F922FC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/>
              <a:t>The main purpose of making this projects is to making it  fast and secure search engine. </a:t>
            </a:r>
          </a:p>
          <a:p>
            <a:r>
              <a:rPr lang="en-US" sz="28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It is </a:t>
            </a:r>
            <a:r>
              <a:rPr lang="en-US" sz="2800" b="0" i="0" u="none" strike="noStrike">
                <a:solidFill>
                  <a:srgbClr val="2E3722"/>
                </a:solidFill>
                <a:effectLst/>
                <a:latin typeface="Arial" panose="020B0604020202020204" pitchFamily="34" charset="0"/>
                <a:hlinkClick r:id="rId7" tooltip="Application 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software</a:t>
            </a:r>
            <a:r>
              <a:rPr lang="en-US" sz="2800" b="0" i="0">
                <a:solidFill>
                  <a:srgbClr val="2E37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accessing the </a:t>
            </a:r>
            <a:r>
              <a:rPr lang="en-US" sz="2800" b="0" i="0" u="sng" strike="noStrike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World Wide We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Wide Web</a:t>
            </a:r>
            <a:r>
              <a:rPr lang="en-US" sz="28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When a </a:t>
            </a:r>
            <a:r>
              <a:rPr lang="en-US" sz="28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 tooltip="User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en-US" sz="2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follows the </a:t>
            </a:r>
            <a:r>
              <a:rPr lang="en-US" sz="2800" b="0" i="0" strike="noStrike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 tooltip="UR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r>
              <a:rPr lang="en-US" sz="2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US" sz="28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 tooltip="Web p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page</a:t>
            </a:r>
            <a:r>
              <a:rPr lang="en-US" sz="2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from a particular </a:t>
            </a:r>
            <a:r>
              <a:rPr lang="en-US" sz="28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Websi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sz="28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</a:p>
          <a:p>
            <a:r>
              <a:rPr lang="en-US" sz="2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browsers are used on a range of devices, including </a:t>
            </a:r>
            <a:r>
              <a:rPr lang="en-US" sz="28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 tooltip="Desktop compu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desktops</a:t>
            </a:r>
            <a:r>
              <a:rPr lang="en-US" sz="2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8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 tooltip="Lapto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laptops</a:t>
            </a:r>
            <a:r>
              <a:rPr lang="en-US" sz="2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8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5" tooltip="Tablet compu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tablets</a:t>
            </a:r>
            <a:r>
              <a:rPr lang="en-US" sz="2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</a:rPr>
              <a:t>but my project is fully desktop mode. 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81E7D8F-62E8-469F-942B-FEA792DC7A8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96623" y="0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157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E1462-3D83-4644-9839-4110C468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655" y="2329872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CODE OF MY PROJECT : -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59C84AF-1150-4B1A-98B5-9162AF32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323" y="0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2629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10785209" cy="6194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CA1A5-B009-4AFC-A201-CF904026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9"/>
            <a:ext cx="12192000" cy="6858000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412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4082-2ADB-48F1-9041-5B4C8785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025" y="2265219"/>
            <a:ext cx="8596668" cy="132080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chemeClr val="bg2">
                    <a:lumMod val="10000"/>
                  </a:schemeClr>
                </a:solidFill>
              </a:rPr>
              <a:t>FINAL OUTPUT OF MY PROJECT 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D052FB9-EE54-499E-ABC7-CCDCBA065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323" y="0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3259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10785209" cy="6194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A742A-06CB-4248-A4FF-4C8E57C6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3959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6B08F24-C85D-41FD-8B98-0417012B5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409530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3B80D-45C9-45BA-BF4F-BC42E5655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570323" y="0"/>
            <a:ext cx="1621677" cy="1652159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6D5BC-A7AD-400B-8B5E-C2A48BF22D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34" y="1981200"/>
            <a:ext cx="875013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9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67E7-44E7-47A7-AB56-5192A7DF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642" y="2454561"/>
            <a:ext cx="8891540" cy="302260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2E3722"/>
                </a:solidFill>
              </a:rPr>
              <a:t>     FROM WHERE I HAVE</a:t>
            </a:r>
            <a:br>
              <a:rPr lang="en-US" sz="4400" b="1" dirty="0">
                <a:solidFill>
                  <a:srgbClr val="2E3722"/>
                </a:solidFill>
              </a:rPr>
            </a:br>
            <a:r>
              <a:rPr lang="en-US" sz="4400" b="1" dirty="0">
                <a:solidFill>
                  <a:srgbClr val="2E3722"/>
                </a:solidFill>
              </a:rPr>
              <a:t>  COMPLETED MY INTERN ?</a:t>
            </a:r>
            <a:endParaRPr lang="en-IN" sz="4400" b="1" dirty="0">
              <a:solidFill>
                <a:srgbClr val="2E3722"/>
              </a:solidFill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57A884D0-00FF-4537-A3C3-5546D138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323" y="0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2149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F646-E576-4795-BD8B-184769B5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FF646-86D9-4B1F-96E7-C5B3F876C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308" y="3205047"/>
            <a:ext cx="1621677" cy="1652159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2050" name="Picture 2" descr="Celebrating the power of these two words: Thank you - The San Diego  Union-Tribune">
            <a:extLst>
              <a:ext uri="{FF2B5EF4-FFF2-40B4-BE49-F238E27FC236}">
                <a16:creationId xmlns:a16="http://schemas.microsoft.com/office/drawing/2014/main" id="{988367E6-628E-4EA3-A52F-E593B6FF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A7776B-A112-4CF8-8F30-FE5567D01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323" y="-71555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10D5B-C737-45C0-A8D6-9FF50ECEF561}"/>
              </a:ext>
            </a:extLst>
          </p:cNvPr>
          <p:cNvSpPr txBox="1"/>
          <p:nvPr/>
        </p:nvSpPr>
        <p:spPr>
          <a:xfrm>
            <a:off x="1713110" y="2187278"/>
            <a:ext cx="92920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latin typeface="Century Gothic"/>
                <a:ea typeface="Century Gothic"/>
                <a:cs typeface="Century Gothic"/>
              </a:rPr>
              <a:t>In 2012,</a:t>
            </a:r>
            <a:r>
              <a:rPr lang="en-US" sz="3600" b="1" dirty="0"/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coursera</a:t>
            </a:r>
            <a:r>
              <a:rPr lang="en-US" sz="3600" b="0" i="0" dirty="0">
                <a:latin typeface="Century Gothic"/>
                <a:ea typeface="Century Gothic"/>
                <a:cs typeface="Century Gothic"/>
              </a:rPr>
              <a:t> founder </a:t>
            </a:r>
            <a:r>
              <a:rPr lang="en-IN" sz="36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Koller</a:t>
            </a:r>
            <a:r>
              <a:rPr lang="en-I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>
                <a:latin typeface="Century Gothic"/>
                <a:ea typeface="Century Gothic"/>
                <a:cs typeface="Century Gothic"/>
              </a:rPr>
              <a:t>built a software for a living virtual classroom </a:t>
            </a:r>
            <a:r>
              <a:rPr lang="en-US" sz="3600" b="0" i="0" dirty="0">
                <a:solidFill>
                  <a:srgbClr val="1F1F1F"/>
                </a:solidFill>
                <a:effectLst/>
                <a:latin typeface="Source Sans Pro" panose="020B0604020202020204" pitchFamily="34" charset="0"/>
              </a:rPr>
              <a:t>Coursera is a global online learning platform that offers anyone, anywhere, access to online courses and degrees from leading universities and companies.</a:t>
            </a:r>
            <a:endParaRPr lang="en-IN" sz="36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49177D-6375-46D2-8CD1-93050BB54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1850"/>
              </p:ext>
            </p:extLst>
          </p:nvPr>
        </p:nvGraphicFramePr>
        <p:xfrm>
          <a:off x="1468121" y="411626"/>
          <a:ext cx="8596668" cy="1536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127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A9E0-FAF3-4C79-BAB7-D27F5B80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3922"/>
                </a:solidFill>
              </a:rPr>
              <a:t>TOPICS I HAVE LEARND !!</a:t>
            </a:r>
            <a:endParaRPr lang="en-IN" dirty="0">
              <a:solidFill>
                <a:srgbClr val="2B392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8D38-00EA-42BE-B0C2-84B048CF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159"/>
            <a:ext cx="8596668" cy="485024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Comment .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String .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Tuples .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Dictionaries .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If – else .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Loops (for and while) .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Function .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File 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And some more 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6547F2-DDA1-4BF0-8563-005638FD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323" y="0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5466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76A6-039F-477E-9D44-5806D86B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387927"/>
            <a:ext cx="9334884" cy="62345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sz="4400" u="sng" dirty="0">
                <a:solidFill>
                  <a:schemeClr val="tx1"/>
                </a:solidFill>
              </a:rPr>
              <a:t>COMMENT</a:t>
            </a:r>
            <a:r>
              <a:rPr lang="en-US" sz="4400" dirty="0">
                <a:solidFill>
                  <a:schemeClr val="tx1"/>
                </a:solidFill>
              </a:rPr>
              <a:t> :-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Comment are two type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1. #              -</a:t>
            </a:r>
            <a:r>
              <a:rPr lang="en-IN" dirty="0">
                <a:solidFill>
                  <a:schemeClr val="tx1"/>
                </a:solidFill>
              </a:rPr>
              <a:t> single line comment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2. ‘‘‘ ’’’      - multi line comment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sz="4400" u="sng" dirty="0">
                <a:solidFill>
                  <a:schemeClr val="tx1"/>
                </a:solidFill>
              </a:rPr>
              <a:t>STRING</a:t>
            </a:r>
            <a:r>
              <a:rPr lang="en-US" sz="4400" dirty="0">
                <a:solidFill>
                  <a:schemeClr val="tx1"/>
                </a:solidFill>
              </a:rPr>
              <a:t> :-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  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Strings in python are surrounded by either    single quotation marks, or double quotation marks.</a:t>
            </a:r>
            <a:br>
              <a:rPr lang="en-US" sz="3200" b="0" i="0" dirty="0">
                <a:solidFill>
                  <a:srgbClr val="000000"/>
                </a:solidFill>
                <a:effectLst/>
              </a:rPr>
            </a:br>
            <a:r>
              <a:rPr lang="en-US" sz="3200" b="0" i="0" dirty="0" err="1">
                <a:solidFill>
                  <a:srgbClr val="000000"/>
                </a:solidFill>
                <a:effectLst/>
              </a:rPr>
              <a:t>Eg.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    a = “hello”</a:t>
            </a:r>
            <a:br>
              <a:rPr lang="en-US" sz="3200" b="0" i="0" dirty="0">
                <a:solidFill>
                  <a:srgbClr val="000000"/>
                </a:solidFill>
                <a:effectLst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</a:rPr>
              <a:t>        print(a) 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3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C747-EE3B-434E-960A-CA84D882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43" y="175491"/>
            <a:ext cx="10646448" cy="649316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* Tuples : -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    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Tuples are used to store multiple items in a single</a:t>
            </a:r>
            <a:br>
              <a:rPr lang="en-US" sz="3200" b="0" i="0" dirty="0">
                <a:solidFill>
                  <a:srgbClr val="000000"/>
                </a:solidFill>
                <a:effectLst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</a:rPr>
              <a:t>      variable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+mn-lt"/>
              </a:rPr>
              <a:t>Eg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          </a:t>
            </a:r>
            <a:r>
              <a:rPr lang="it-IT" sz="3200" b="0" i="0" dirty="0">
                <a:solidFill>
                  <a:srgbClr val="000000"/>
                </a:solidFill>
                <a:effectLst/>
                <a:latin typeface="+mn-lt"/>
              </a:rPr>
              <a:t>maggi = ("apple", "banana", "cherry")</a:t>
            </a:r>
            <a:br>
              <a:rPr lang="it-IT" sz="32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it-IT" sz="3200" b="0" i="0" dirty="0">
                <a:solidFill>
                  <a:srgbClr val="000000"/>
                </a:solidFill>
                <a:effectLst/>
                <a:latin typeface="+mn-lt"/>
              </a:rPr>
              <a:t>           print(maggi)</a:t>
            </a:r>
            <a:br>
              <a:rPr lang="it-IT" sz="32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it-IT" sz="4400" b="0" i="0" dirty="0">
                <a:solidFill>
                  <a:srgbClr val="000000"/>
                </a:solidFill>
                <a:effectLst/>
                <a:latin typeface="+mn-lt"/>
              </a:rPr>
              <a:t>* Dictionary :-</a:t>
            </a:r>
            <a:br>
              <a:rPr lang="it-IT" sz="44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it-IT" sz="4400" b="0" i="0" dirty="0">
                <a:solidFill>
                  <a:srgbClr val="000000"/>
                </a:solidFill>
                <a:effectLst/>
                <a:latin typeface="+mn-lt"/>
              </a:rPr>
              <a:t>  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Dictionaries are used to store data values in key value (:)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  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+mn-lt"/>
              </a:rPr>
              <a:t>eg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–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         name = {‘sorry’:1000 , ‘chance’:1}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          print(name[sorry])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4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D151-7490-4AE9-9F7A-D8F3ED07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5" y="600364"/>
            <a:ext cx="10437090" cy="6003636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* If else statement : -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    Checking the condition whether the condition is true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    or false .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     </a:t>
            </a:r>
            <a:r>
              <a:rPr lang="en-IN" sz="3200" dirty="0" err="1">
                <a:solidFill>
                  <a:schemeClr val="tx1"/>
                </a:solidFill>
              </a:rPr>
              <a:t>Eg</a:t>
            </a:r>
            <a:r>
              <a:rPr lang="en-IN" sz="3200" dirty="0">
                <a:solidFill>
                  <a:schemeClr val="tx1"/>
                </a:solidFill>
              </a:rPr>
              <a:t> – 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       </a:t>
            </a:r>
            <a:r>
              <a:rPr lang="en-US" sz="3200" dirty="0">
                <a:solidFill>
                  <a:schemeClr val="tx1"/>
                </a:solidFill>
              </a:rPr>
              <a:t>a = 33  ; b = 200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      if b &gt; a: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      print("b is greater than a")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      else :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      print(“less”)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0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23F2-693C-42DC-8EA2-DA1F1775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70" y="212437"/>
            <a:ext cx="11237575" cy="64746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* Loops :-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   For loop and while loop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   1. for loop –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    Repeating the statement multiple time 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   2 . While loop –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      when the condition is true the loop 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       will work otherwise not. </a:t>
            </a:r>
          </a:p>
        </p:txBody>
      </p:sp>
    </p:spTree>
    <p:extLst>
      <p:ext uri="{BB962C8B-B14F-4D97-AF65-F5344CB8AC3E}">
        <p14:creationId xmlns:p14="http://schemas.microsoft.com/office/powerpoint/2010/main" val="125326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17BE-BCB4-420D-91C0-EFBF1E4B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15636"/>
            <a:ext cx="10424775" cy="6280728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* Function :-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   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A function is a block of code which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   only runs when it is called.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* Files : -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   </a:t>
            </a:r>
            <a:r>
              <a:rPr lang="en-US" sz="3200" dirty="0">
                <a:solidFill>
                  <a:schemeClr val="tx1"/>
                </a:solidFill>
              </a:rPr>
              <a:t>opening the file and closing the file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93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{983A3E88-0C45-4ADC-9775-8A69C54632E5}tf78438558_win32</Template>
  <TotalTime>393</TotalTime>
  <Words>594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</vt:lpstr>
      <vt:lpstr>Arial Narrow</vt:lpstr>
      <vt:lpstr>Century Gothic</vt:lpstr>
      <vt:lpstr>Source Sans Pro</vt:lpstr>
      <vt:lpstr>Trebuchet MS</vt:lpstr>
      <vt:lpstr>Verdana</vt:lpstr>
      <vt:lpstr>Wingdings 3</vt:lpstr>
      <vt:lpstr>Facet</vt:lpstr>
      <vt:lpstr>PowerPoint Presentation</vt:lpstr>
      <vt:lpstr>     FROM WHERE I HAVE   COMPLETED MY INTERN ?</vt:lpstr>
      <vt:lpstr>PowerPoint Presentation</vt:lpstr>
      <vt:lpstr>TOPICS I HAVE LEARND !!</vt:lpstr>
      <vt:lpstr>* COMMENT :-    Comment are two type      1. #              - single line comment     2. ‘‘‘ ’’’      - multi line comment * STRING :-   Strings in python are surrounded by either    single quotation marks, or double quotation marks. Eg.     a = “hello”         print(a) </vt:lpstr>
      <vt:lpstr>* Tuples : -     Tuples are used to store multiple items in a single       variable.        Eg              maggi = ("apple", "banana", "cherry")            print(maggi) * Dictionary :-    Dictionaries are used to store data values in key value (:)     eg –           name = {‘sorry’:1000 , ‘chance’:1}            print(name[sorry])</vt:lpstr>
      <vt:lpstr>* If else statement : -     Checking the condition whether the condition is true     or false .      Eg –         a = 33  ; b = 200        if b &gt; a:        print("b is greater than a")        else :        print(“less”)</vt:lpstr>
      <vt:lpstr>* Loops :-    For loop and while loop    1. for loop –     Repeating the statement multiple time     2 . While loop –       when the condition is true the loop         will work otherwise not. </vt:lpstr>
      <vt:lpstr>* Function :-     A function is a block of code which     only runs when it is called.  * Files : -    opening the file and closing the file</vt:lpstr>
      <vt:lpstr>PowerPoint Presentation</vt:lpstr>
      <vt:lpstr>WHY I AM CHOOSING THIS PROJECT</vt:lpstr>
      <vt:lpstr>               IMPORTANTS MARKS</vt:lpstr>
      <vt:lpstr>PowerPoint Presentation</vt:lpstr>
      <vt:lpstr>PowerPoint Presentation</vt:lpstr>
      <vt:lpstr>CODE OF MY PROJECT : -</vt:lpstr>
      <vt:lpstr>PowerPoint Presentation</vt:lpstr>
      <vt:lpstr>FINAL OUTPUT OF MY PROJECT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ishu kumar</dc:creator>
  <cp:lastModifiedBy>ishu kumar</cp:lastModifiedBy>
  <cp:revision>46</cp:revision>
  <dcterms:created xsi:type="dcterms:W3CDTF">2021-09-25T17:08:49Z</dcterms:created>
  <dcterms:modified xsi:type="dcterms:W3CDTF">2021-12-27T18:53:53Z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