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1" r:id="rId4"/>
    <p:sldId id="262" r:id="rId5"/>
    <p:sldId id="263" r:id="rId6"/>
    <p:sldId id="264" r:id="rId7"/>
    <p:sldId id="265" r:id="rId8"/>
    <p:sldId id="266" r:id="rId9"/>
    <p:sldId id="267" r:id="rId10"/>
    <p:sldId id="278" r:id="rId11"/>
    <p:sldId id="269" r:id="rId12"/>
    <p:sldId id="268" r:id="rId13"/>
    <p:sldId id="272" r:id="rId14"/>
    <p:sldId id="279" r:id="rId15"/>
    <p:sldId id="273" r:id="rId16"/>
    <p:sldId id="274" r:id="rId17"/>
    <p:sldId id="275" r:id="rId18"/>
    <p:sldId id="270" r:id="rId19"/>
    <p:sldId id="277" r:id="rId20"/>
    <p:sldId id="276"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FED3088-648C-4AD0-8D59-812E2490A3DF}" type="datetimeFigureOut">
              <a:rPr lang="en-US" smtClean="0"/>
              <a:pPr/>
              <a:t>1/31/2022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ED3088-648C-4AD0-8D59-812E2490A3DF}" type="datetimeFigureOut">
              <a:rPr lang="en-US" smtClean="0"/>
              <a:pPr/>
              <a:t>1/31/2022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ED3088-648C-4AD0-8D59-812E2490A3DF}" type="datetimeFigureOut">
              <a:rPr lang="en-US" smtClean="0"/>
              <a:pPr/>
              <a:t>1/31/2022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ED3088-648C-4AD0-8D59-812E2490A3DF}" type="datetimeFigureOut">
              <a:rPr lang="en-US" smtClean="0"/>
              <a:pPr/>
              <a:t>1/31/2022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D3088-648C-4AD0-8D59-812E2490A3DF}" type="datetimeFigureOut">
              <a:rPr lang="en-US" smtClean="0"/>
              <a:pPr/>
              <a:t>1/31/2022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FED3088-648C-4AD0-8D59-812E2490A3DF}" type="datetimeFigureOut">
              <a:rPr lang="en-US" smtClean="0"/>
              <a:pPr/>
              <a:t>1/31/2022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FED3088-648C-4AD0-8D59-812E2490A3DF}" type="datetimeFigureOut">
              <a:rPr lang="en-US" smtClean="0"/>
              <a:pPr/>
              <a:t>1/31/2022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ED3088-648C-4AD0-8D59-812E2490A3DF}" type="datetimeFigureOut">
              <a:rPr lang="en-US" smtClean="0"/>
              <a:pPr/>
              <a:t>1/31/2022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D3088-648C-4AD0-8D59-812E2490A3DF}" type="datetimeFigureOut">
              <a:rPr lang="en-US" smtClean="0"/>
              <a:pPr/>
              <a:t>1/31/2022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D3088-648C-4AD0-8D59-812E2490A3DF}" type="datetimeFigureOut">
              <a:rPr lang="en-US" smtClean="0"/>
              <a:pPr/>
              <a:t>1/31/2022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D3088-648C-4AD0-8D59-812E2490A3DF}" type="datetimeFigureOut">
              <a:rPr lang="en-US" smtClean="0"/>
              <a:pPr/>
              <a:t>1/31/2022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4BC8-4583-4D6D-B890-65BE198DE54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D3088-648C-4AD0-8D59-812E2490A3DF}" type="datetimeFigureOut">
              <a:rPr lang="en-US" smtClean="0"/>
              <a:pPr/>
              <a:t>1/31/2022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74BC8-4583-4D6D-B890-65BE198DE54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071678"/>
            <a:ext cx="8229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err="1" smtClean="0"/>
              <a:t>DataBase</a:t>
            </a:r>
            <a:r>
              <a:rPr lang="en-US" dirty="0" smtClean="0"/>
              <a:t> Management System Lab (4CS4-22)</a:t>
            </a:r>
            <a:br>
              <a:rPr lang="en-US" dirty="0" smtClean="0"/>
            </a:br>
            <a:r>
              <a:rPr lang="en-US" dirty="0" smtClean="0"/>
              <a:t/>
            </a:r>
            <a:br>
              <a:rPr lang="en-US" dirty="0" smtClean="0"/>
            </a:br>
            <a:r>
              <a:rPr lang="en-US" dirty="0" smtClean="0"/>
              <a:t>Experiment No. -1</a:t>
            </a:r>
            <a:br>
              <a:rPr lang="en-US" dirty="0" smtClean="0"/>
            </a:br>
            <a:r>
              <a:rPr lang="en-US" dirty="0" smtClean="0"/>
              <a:t>24-4-2021(Saturday)</a:t>
            </a:r>
            <a:br>
              <a:rPr lang="en-US" dirty="0" smtClean="0"/>
            </a:br>
            <a:r>
              <a:rPr lang="en-US" dirty="0" smtClean="0"/>
              <a:t>Topic to be covered :</a:t>
            </a:r>
            <a:br>
              <a:rPr lang="en-US" dirty="0" smtClean="0"/>
            </a:br>
            <a:r>
              <a:rPr lang="en-US" dirty="0" smtClean="0">
                <a:solidFill>
                  <a:srgbClr val="FF0000"/>
                </a:solidFill>
              </a:rPr>
              <a:t>Introduction of DBMS</a:t>
            </a:r>
            <a:br>
              <a:rPr lang="en-US" dirty="0" smtClean="0">
                <a:solidFill>
                  <a:srgbClr val="FF0000"/>
                </a:solidFill>
              </a:rPr>
            </a:br>
            <a:r>
              <a:rPr lang="en-IN" dirty="0">
                <a:solidFill>
                  <a:srgbClr val="FF0000"/>
                </a:solidFill>
              </a:rPr>
              <a:t>Execute DDL Statements in SQL Like Create</a:t>
            </a:r>
            <a:r>
              <a:rPr lang="en-IN" dirty="0" smtClean="0">
                <a:solidFill>
                  <a:srgbClr val="FF0000"/>
                </a:solidFill>
              </a:rPr>
              <a:t>, </a:t>
            </a:r>
            <a:r>
              <a:rPr lang="en-IN" dirty="0" err="1" smtClean="0">
                <a:solidFill>
                  <a:srgbClr val="FF0000"/>
                </a:solidFill>
              </a:rPr>
              <a:t>alter,drop,truncate</a:t>
            </a:r>
            <a:r>
              <a:rPr lang="en-IN" dirty="0" smtClean="0">
                <a:solidFill>
                  <a:srgbClr val="FF0000"/>
                </a:solidFill>
              </a:rPr>
              <a:t> </a:t>
            </a:r>
            <a:r>
              <a:rPr lang="en-IN" dirty="0">
                <a:solidFill>
                  <a:srgbClr val="FF0000"/>
                </a:solidFill>
              </a:rPr>
              <a:t>on different schema(</a:t>
            </a:r>
            <a:r>
              <a:rPr lang="en-IN" dirty="0" err="1">
                <a:solidFill>
                  <a:srgbClr val="FF0000"/>
                </a:solidFill>
              </a:rPr>
              <a:t>HR,Employee,Student</a:t>
            </a:r>
            <a:r>
              <a:rPr lang="en-IN" dirty="0">
                <a:solidFill>
                  <a:srgbClr val="FF0000"/>
                </a:solidFill>
              </a:rPr>
              <a:t>)</a:t>
            </a:r>
            <a:r>
              <a:rPr lang="en-US" dirty="0" smtClean="0">
                <a:solidFill>
                  <a:srgbClr val="FF0000"/>
                </a:solidFill>
              </a:rPr>
              <a:t/>
            </a:r>
            <a:br>
              <a:rPr lang="en-US" dirty="0" smtClean="0">
                <a:solidFill>
                  <a:srgbClr val="FF0000"/>
                </a:solidFill>
              </a:rPr>
            </a:br>
            <a:endParaRPr lang="en-IN"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3108" y="1214422"/>
          <a:ext cx="4714908" cy="4172836"/>
        </p:xfrm>
        <a:graphic>
          <a:graphicData uri="http://schemas.openxmlformats.org/drawingml/2006/table">
            <a:tbl>
              <a:tblPr/>
              <a:tblGrid>
                <a:gridCol w="2286016"/>
                <a:gridCol w="2428892"/>
              </a:tblGrid>
              <a:tr h="306633">
                <a:tc>
                  <a:txBody>
                    <a:bodyPr/>
                    <a:lstStyle/>
                    <a:p>
                      <a:pPr marL="205740" algn="just" defTabSz="914400" rtl="0" eaLnBrk="1" latinLnBrk="0" hangingPunct="1">
                        <a:lnSpc>
                          <a:spcPts val="1860"/>
                        </a:lnSpc>
                        <a:spcAft>
                          <a:spcPts val="1000"/>
                        </a:spcAft>
                      </a:pPr>
                      <a:r>
                        <a:rPr lang="en-US" sz="1600" kern="1200" dirty="0" smtClean="0">
                          <a:solidFill>
                            <a:srgbClr val="000000"/>
                          </a:solidFill>
                          <a:latin typeface="Verdana"/>
                          <a:ea typeface="Calibri"/>
                          <a:cs typeface="Times New Roman"/>
                        </a:rPr>
                        <a:t>Numeric Data Type</a:t>
                      </a:r>
                      <a:endParaRPr lang="en-IN" sz="1600" kern="1200" dirty="0">
                        <a:solidFill>
                          <a:srgbClr val="000000"/>
                        </a:solidFill>
                        <a:latin typeface="Verdana"/>
                        <a:ea typeface="Calibri"/>
                        <a:cs typeface="Times New Roman"/>
                      </a:endParaRPr>
                    </a:p>
                  </a:txBody>
                  <a:tcPr marL="51246" marR="51246" marT="51246" marB="51246">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205740" algn="just" defTabSz="914400" rtl="0" eaLnBrk="1" latinLnBrk="0" hangingPunct="1">
                        <a:lnSpc>
                          <a:spcPts val="1860"/>
                        </a:lnSpc>
                        <a:spcAft>
                          <a:spcPts val="1000"/>
                        </a:spcAft>
                      </a:pPr>
                      <a:r>
                        <a:rPr lang="en-US" sz="1600" kern="1200" dirty="0" smtClean="0">
                          <a:solidFill>
                            <a:srgbClr val="000000"/>
                          </a:solidFill>
                          <a:latin typeface="Verdana"/>
                          <a:ea typeface="Calibri"/>
                          <a:cs typeface="Times New Roman"/>
                        </a:rPr>
                        <a:t>String Data Type</a:t>
                      </a:r>
                      <a:endParaRPr lang="en-IN" sz="1600" kern="1200" dirty="0" smtClean="0">
                        <a:solidFill>
                          <a:srgbClr val="000000"/>
                        </a:solidFill>
                        <a:latin typeface="Verdana"/>
                        <a:ea typeface="Calibri"/>
                        <a:cs typeface="Times New Roman"/>
                      </a:endParaRPr>
                    </a:p>
                  </a:txBody>
                  <a:tcPr marL="51246" marR="51246" marT="51246" marB="51246">
                    <a:lnL>
                      <a:noFill/>
                    </a:lnL>
                    <a:lnR w="12700" cap="flat" cmpd="sng" algn="ctr">
                      <a:no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r>
              <a:tr h="469671">
                <a:tc>
                  <a:txBody>
                    <a:bodyPr/>
                    <a:lstStyle/>
                    <a:p>
                      <a:pPr marL="205740" algn="just">
                        <a:lnSpc>
                          <a:spcPts val="1860"/>
                        </a:lnSpc>
                        <a:spcAft>
                          <a:spcPts val="1000"/>
                        </a:spcAft>
                      </a:pPr>
                      <a:r>
                        <a:rPr lang="en-US" sz="1600" dirty="0">
                          <a:solidFill>
                            <a:srgbClr val="000000"/>
                          </a:solidFill>
                          <a:latin typeface="Verdana"/>
                          <a:ea typeface="Calibri"/>
                          <a:cs typeface="Times New Roman"/>
                        </a:rPr>
                        <a:t>INT</a:t>
                      </a:r>
                      <a:endParaRPr lang="en-IN" sz="1600" dirty="0">
                        <a:latin typeface="Calibri"/>
                        <a:ea typeface="Calibri"/>
                        <a:cs typeface="Times New Roman"/>
                      </a:endParaRPr>
                    </a:p>
                  </a:txBody>
                  <a:tcPr marL="34076" marR="34076" marT="34076" marB="3407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205740" algn="just" defTabSz="914400" rtl="0" eaLnBrk="1" latinLnBrk="0" hangingPunct="1">
                        <a:lnSpc>
                          <a:spcPts val="1860"/>
                        </a:lnSpc>
                        <a:spcAft>
                          <a:spcPts val="1000"/>
                        </a:spcAft>
                      </a:pPr>
                      <a:r>
                        <a:rPr lang="en-US" sz="1600" kern="1200" dirty="0">
                          <a:solidFill>
                            <a:srgbClr val="000000"/>
                          </a:solidFill>
                          <a:latin typeface="Verdana"/>
                          <a:ea typeface="Calibri"/>
                          <a:cs typeface="Times New Roman"/>
                        </a:rPr>
                        <a:t>CHAR(size)</a:t>
                      </a:r>
                      <a:endParaRPr lang="en-IN" sz="1600" kern="1200" dirty="0">
                        <a:solidFill>
                          <a:srgbClr val="000000"/>
                        </a:solidFill>
                        <a:latin typeface="Verdana"/>
                        <a:ea typeface="Calibri"/>
                        <a:cs typeface="Times New Roman"/>
                      </a:endParaRPr>
                    </a:p>
                  </a:txBody>
                  <a:tcPr marL="81915" marR="81915" marT="81915" marB="819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69291">
                <a:tc>
                  <a:txBody>
                    <a:bodyPr/>
                    <a:lstStyle/>
                    <a:p>
                      <a:pPr marL="205740" algn="just">
                        <a:lnSpc>
                          <a:spcPts val="1860"/>
                        </a:lnSpc>
                        <a:spcAft>
                          <a:spcPts val="1000"/>
                        </a:spcAft>
                      </a:pPr>
                      <a:r>
                        <a:rPr lang="en-US" sz="1600" dirty="0">
                          <a:solidFill>
                            <a:srgbClr val="000000"/>
                          </a:solidFill>
                          <a:latin typeface="Verdana"/>
                          <a:ea typeface="Calibri"/>
                          <a:cs typeface="Times New Roman"/>
                        </a:rPr>
                        <a:t>TINYINT</a:t>
                      </a:r>
                      <a:endParaRPr lang="en-IN" sz="1600" dirty="0">
                        <a:latin typeface="Calibri"/>
                        <a:ea typeface="Calibri"/>
                        <a:cs typeface="Times New Roman"/>
                      </a:endParaRPr>
                    </a:p>
                  </a:txBody>
                  <a:tcPr marL="34076" marR="34076" marT="34076" marB="3407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205740" algn="just" defTabSz="914400" rtl="0" eaLnBrk="1" latinLnBrk="0" hangingPunct="1">
                        <a:lnSpc>
                          <a:spcPts val="1860"/>
                        </a:lnSpc>
                        <a:spcAft>
                          <a:spcPts val="1000"/>
                        </a:spcAft>
                      </a:pPr>
                      <a:r>
                        <a:rPr lang="en-US" sz="1600" kern="1200" dirty="0">
                          <a:solidFill>
                            <a:srgbClr val="000000"/>
                          </a:solidFill>
                          <a:latin typeface="Verdana"/>
                          <a:ea typeface="Calibri"/>
                          <a:cs typeface="Times New Roman"/>
                        </a:rPr>
                        <a:t>VARCHAR(size)</a:t>
                      </a:r>
                      <a:endParaRPr lang="en-IN" sz="1600" kern="1200" dirty="0">
                        <a:solidFill>
                          <a:srgbClr val="000000"/>
                        </a:solidFill>
                        <a:latin typeface="Verdana"/>
                        <a:ea typeface="Calibri"/>
                        <a:cs typeface="Times New Roman"/>
                      </a:endParaRPr>
                    </a:p>
                  </a:txBody>
                  <a:tcPr marL="81915" marR="81915" marT="81915" marB="819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369291">
                <a:tc>
                  <a:txBody>
                    <a:bodyPr/>
                    <a:lstStyle/>
                    <a:p>
                      <a:pPr marL="205740" algn="just">
                        <a:lnSpc>
                          <a:spcPts val="1860"/>
                        </a:lnSpc>
                        <a:spcAft>
                          <a:spcPts val="1000"/>
                        </a:spcAft>
                      </a:pPr>
                      <a:r>
                        <a:rPr lang="en-US" sz="1600" dirty="0">
                          <a:solidFill>
                            <a:srgbClr val="000000"/>
                          </a:solidFill>
                          <a:latin typeface="Verdana"/>
                          <a:ea typeface="Calibri"/>
                          <a:cs typeface="Times New Roman"/>
                        </a:rPr>
                        <a:t>SMALLINT</a:t>
                      </a:r>
                      <a:endParaRPr lang="en-IN" sz="1600" dirty="0">
                        <a:latin typeface="Calibri"/>
                        <a:ea typeface="Calibri"/>
                        <a:cs typeface="Times New Roman"/>
                      </a:endParaRPr>
                    </a:p>
                  </a:txBody>
                  <a:tcPr marL="34076" marR="34076" marT="34076" marB="3407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205740" algn="just" defTabSz="914400" rtl="0" eaLnBrk="1" latinLnBrk="0" hangingPunct="1">
                        <a:lnSpc>
                          <a:spcPts val="1860"/>
                        </a:lnSpc>
                        <a:spcAft>
                          <a:spcPts val="1000"/>
                        </a:spcAft>
                      </a:pPr>
                      <a:r>
                        <a:rPr lang="en-US" sz="1600" kern="1200" dirty="0">
                          <a:solidFill>
                            <a:srgbClr val="000000"/>
                          </a:solidFill>
                          <a:latin typeface="Verdana"/>
                          <a:ea typeface="Calibri"/>
                          <a:cs typeface="Times New Roman"/>
                        </a:rPr>
                        <a:t>TINYTEXT(size)</a:t>
                      </a:r>
                      <a:endParaRPr lang="en-IN" sz="1600" kern="1200" dirty="0">
                        <a:solidFill>
                          <a:srgbClr val="000000"/>
                        </a:solidFill>
                        <a:latin typeface="Verdana"/>
                        <a:ea typeface="Calibri"/>
                        <a:cs typeface="Times New Roman"/>
                      </a:endParaRPr>
                    </a:p>
                  </a:txBody>
                  <a:tcPr marL="81915" marR="81915" marT="81915" marB="819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469671">
                <a:tc>
                  <a:txBody>
                    <a:bodyPr/>
                    <a:lstStyle/>
                    <a:p>
                      <a:pPr marL="205740" algn="just">
                        <a:lnSpc>
                          <a:spcPts val="1860"/>
                        </a:lnSpc>
                        <a:spcAft>
                          <a:spcPts val="1000"/>
                        </a:spcAft>
                      </a:pPr>
                      <a:r>
                        <a:rPr lang="en-US" sz="1600" dirty="0">
                          <a:solidFill>
                            <a:srgbClr val="000000"/>
                          </a:solidFill>
                          <a:latin typeface="Verdana"/>
                          <a:ea typeface="Calibri"/>
                          <a:cs typeface="Times New Roman"/>
                        </a:rPr>
                        <a:t>MEDIUMINT</a:t>
                      </a:r>
                      <a:endParaRPr lang="en-IN" sz="1600" dirty="0">
                        <a:latin typeface="Calibri"/>
                        <a:ea typeface="Calibri"/>
                        <a:cs typeface="Times New Roman"/>
                      </a:endParaRPr>
                    </a:p>
                  </a:txBody>
                  <a:tcPr marL="34076" marR="34076" marT="34076" marB="3407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205740" algn="just" defTabSz="914400" rtl="0" eaLnBrk="1" latinLnBrk="0" hangingPunct="1">
                        <a:lnSpc>
                          <a:spcPts val="1860"/>
                        </a:lnSpc>
                        <a:spcAft>
                          <a:spcPts val="1000"/>
                        </a:spcAft>
                      </a:pPr>
                      <a:r>
                        <a:rPr lang="en-US" sz="1600" kern="1200" dirty="0">
                          <a:solidFill>
                            <a:srgbClr val="000000"/>
                          </a:solidFill>
                          <a:latin typeface="Verdana"/>
                          <a:ea typeface="Calibri"/>
                          <a:cs typeface="Times New Roman"/>
                        </a:rPr>
                        <a:t>TEXT(size)</a:t>
                      </a:r>
                      <a:endParaRPr lang="en-IN" sz="1600" kern="1200" dirty="0">
                        <a:solidFill>
                          <a:srgbClr val="000000"/>
                        </a:solidFill>
                        <a:latin typeface="Verdana"/>
                        <a:ea typeface="Calibri"/>
                        <a:cs typeface="Times New Roman"/>
                      </a:endParaRPr>
                    </a:p>
                  </a:txBody>
                  <a:tcPr marL="81915" marR="81915" marT="81915" marB="819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69671">
                <a:tc>
                  <a:txBody>
                    <a:bodyPr/>
                    <a:lstStyle/>
                    <a:p>
                      <a:pPr marL="205740" algn="just">
                        <a:lnSpc>
                          <a:spcPts val="1860"/>
                        </a:lnSpc>
                        <a:spcAft>
                          <a:spcPts val="1000"/>
                        </a:spcAft>
                      </a:pPr>
                      <a:r>
                        <a:rPr lang="en-US" sz="1600">
                          <a:solidFill>
                            <a:srgbClr val="000000"/>
                          </a:solidFill>
                          <a:latin typeface="Verdana"/>
                          <a:ea typeface="Calibri"/>
                          <a:cs typeface="Times New Roman"/>
                        </a:rPr>
                        <a:t>BIGINT</a:t>
                      </a:r>
                      <a:endParaRPr lang="en-IN" sz="1600">
                        <a:latin typeface="Calibri"/>
                        <a:ea typeface="Calibri"/>
                        <a:cs typeface="Times New Roman"/>
                      </a:endParaRPr>
                    </a:p>
                  </a:txBody>
                  <a:tcPr marL="34076" marR="34076" marT="34076" marB="3407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205740" algn="just" defTabSz="914400" rtl="0" eaLnBrk="1" latinLnBrk="0" hangingPunct="1">
                        <a:lnSpc>
                          <a:spcPts val="1860"/>
                        </a:lnSpc>
                        <a:spcAft>
                          <a:spcPts val="1000"/>
                        </a:spcAft>
                      </a:pPr>
                      <a:r>
                        <a:rPr lang="en-US" sz="1600" kern="1200" dirty="0">
                          <a:solidFill>
                            <a:srgbClr val="000000"/>
                          </a:solidFill>
                          <a:latin typeface="Verdana"/>
                          <a:ea typeface="Calibri"/>
                          <a:cs typeface="Times New Roman"/>
                        </a:rPr>
                        <a:t>MEDIUMTEXT(size)</a:t>
                      </a:r>
                      <a:endParaRPr lang="en-IN" sz="1600" kern="1200" dirty="0">
                        <a:solidFill>
                          <a:srgbClr val="000000"/>
                        </a:solidFill>
                        <a:latin typeface="Verdana"/>
                        <a:ea typeface="Calibri"/>
                        <a:cs typeface="Times New Roman"/>
                      </a:endParaRPr>
                    </a:p>
                  </a:txBody>
                  <a:tcPr marL="81915" marR="81915" marT="81915" marB="819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570050">
                <a:tc>
                  <a:txBody>
                    <a:bodyPr/>
                    <a:lstStyle/>
                    <a:p>
                      <a:pPr marL="205740" algn="just">
                        <a:lnSpc>
                          <a:spcPts val="1860"/>
                        </a:lnSpc>
                        <a:spcAft>
                          <a:spcPts val="1000"/>
                        </a:spcAft>
                      </a:pPr>
                      <a:r>
                        <a:rPr lang="en-US" sz="1600">
                          <a:solidFill>
                            <a:srgbClr val="000000"/>
                          </a:solidFill>
                          <a:latin typeface="Verdana"/>
                          <a:ea typeface="Calibri"/>
                          <a:cs typeface="Times New Roman"/>
                        </a:rPr>
                        <a:t>FLOAT(m,d)</a:t>
                      </a:r>
                      <a:endParaRPr lang="en-IN" sz="1600">
                        <a:latin typeface="Calibri"/>
                        <a:ea typeface="Calibri"/>
                        <a:cs typeface="Times New Roman"/>
                      </a:endParaRPr>
                    </a:p>
                  </a:txBody>
                  <a:tcPr marL="34076" marR="34076" marT="34076" marB="3407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205740" algn="just" defTabSz="914400" rtl="0" eaLnBrk="1" latinLnBrk="0" hangingPunct="1">
                        <a:lnSpc>
                          <a:spcPts val="1860"/>
                        </a:lnSpc>
                        <a:spcAft>
                          <a:spcPts val="1000"/>
                        </a:spcAft>
                      </a:pPr>
                      <a:r>
                        <a:rPr lang="en-US" sz="1600" kern="1200" dirty="0">
                          <a:solidFill>
                            <a:srgbClr val="000000"/>
                          </a:solidFill>
                          <a:latin typeface="Verdana"/>
                          <a:ea typeface="Calibri"/>
                          <a:cs typeface="Times New Roman"/>
                        </a:rPr>
                        <a:t>LONGTEXT(size)</a:t>
                      </a:r>
                      <a:endParaRPr lang="en-IN" sz="1600" kern="1200" dirty="0">
                        <a:solidFill>
                          <a:srgbClr val="000000"/>
                        </a:solidFill>
                        <a:latin typeface="Verdana"/>
                        <a:ea typeface="Calibri"/>
                        <a:cs typeface="Times New Roman"/>
                      </a:endParaRPr>
                    </a:p>
                  </a:txBody>
                  <a:tcPr marL="81915" marR="81915" marT="81915" marB="819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70050">
                <a:tc>
                  <a:txBody>
                    <a:bodyPr/>
                    <a:lstStyle/>
                    <a:p>
                      <a:pPr marL="205740" algn="just">
                        <a:lnSpc>
                          <a:spcPts val="1860"/>
                        </a:lnSpc>
                        <a:spcAft>
                          <a:spcPts val="1000"/>
                        </a:spcAft>
                      </a:pPr>
                      <a:r>
                        <a:rPr lang="en-US" sz="1600">
                          <a:solidFill>
                            <a:srgbClr val="000000"/>
                          </a:solidFill>
                          <a:latin typeface="Verdana"/>
                          <a:ea typeface="Calibri"/>
                          <a:cs typeface="Times New Roman"/>
                        </a:rPr>
                        <a:t>DOUBLE(m,d)</a:t>
                      </a:r>
                      <a:endParaRPr lang="en-IN" sz="1600">
                        <a:latin typeface="Calibri"/>
                        <a:ea typeface="Calibri"/>
                        <a:cs typeface="Times New Roman"/>
                      </a:endParaRPr>
                    </a:p>
                  </a:txBody>
                  <a:tcPr marL="34076" marR="34076" marT="34076" marB="3407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205740" algn="just" defTabSz="914400" rtl="0" eaLnBrk="1" latinLnBrk="0" hangingPunct="1">
                        <a:lnSpc>
                          <a:spcPts val="1860"/>
                        </a:lnSpc>
                        <a:spcAft>
                          <a:spcPts val="1000"/>
                        </a:spcAft>
                      </a:pPr>
                      <a:r>
                        <a:rPr lang="en-US" sz="1600" kern="1200" dirty="0">
                          <a:solidFill>
                            <a:srgbClr val="000000"/>
                          </a:solidFill>
                          <a:latin typeface="Verdana"/>
                          <a:ea typeface="Calibri"/>
                          <a:cs typeface="Times New Roman"/>
                        </a:rPr>
                        <a:t>BINARY(size)</a:t>
                      </a:r>
                      <a:endParaRPr lang="en-IN" sz="1600" kern="1200" dirty="0">
                        <a:solidFill>
                          <a:srgbClr val="000000"/>
                        </a:solidFill>
                        <a:latin typeface="Verdana"/>
                        <a:ea typeface="Calibri"/>
                        <a:cs typeface="Times New Roman"/>
                      </a:endParaRPr>
                    </a:p>
                  </a:txBody>
                  <a:tcPr marL="81915" marR="81915" marT="81915" marB="819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469671">
                <a:tc>
                  <a:txBody>
                    <a:bodyPr/>
                    <a:lstStyle/>
                    <a:p>
                      <a:pPr marL="205740" algn="just">
                        <a:lnSpc>
                          <a:spcPts val="1860"/>
                        </a:lnSpc>
                        <a:spcAft>
                          <a:spcPts val="1000"/>
                        </a:spcAft>
                      </a:pPr>
                      <a:r>
                        <a:rPr lang="en-US" sz="1600">
                          <a:solidFill>
                            <a:srgbClr val="000000"/>
                          </a:solidFill>
                          <a:latin typeface="Verdana"/>
                          <a:ea typeface="Calibri"/>
                          <a:cs typeface="Times New Roman"/>
                        </a:rPr>
                        <a:t>DECIMAL(m,d)</a:t>
                      </a:r>
                      <a:endParaRPr lang="en-IN" sz="1600">
                        <a:latin typeface="Calibri"/>
                        <a:ea typeface="Calibri"/>
                        <a:cs typeface="Times New Roman"/>
                      </a:endParaRPr>
                    </a:p>
                  </a:txBody>
                  <a:tcPr marL="34076" marR="34076" marT="34076" marB="3407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205740" algn="just" defTabSz="914400" rtl="0" eaLnBrk="1" latinLnBrk="0" hangingPunct="1">
                        <a:lnSpc>
                          <a:spcPts val="1860"/>
                        </a:lnSpc>
                        <a:spcAft>
                          <a:spcPts val="1000"/>
                        </a:spcAft>
                      </a:pPr>
                      <a:r>
                        <a:rPr lang="en-US" sz="1600" kern="1200" dirty="0">
                          <a:solidFill>
                            <a:srgbClr val="000000"/>
                          </a:solidFill>
                          <a:latin typeface="Verdana"/>
                          <a:ea typeface="Calibri"/>
                          <a:cs typeface="Times New Roman"/>
                        </a:rPr>
                        <a:t>VARBINARY(size)</a:t>
                      </a:r>
                      <a:endParaRPr lang="en-IN" sz="1600" kern="1200" dirty="0">
                        <a:solidFill>
                          <a:srgbClr val="000000"/>
                        </a:solidFill>
                        <a:latin typeface="Verdana"/>
                        <a:ea typeface="Calibri"/>
                        <a:cs typeface="Times New Roman"/>
                      </a:endParaRPr>
                    </a:p>
                  </a:txBody>
                  <a:tcPr marL="81915" marR="81915" marT="81915" marB="819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bl>
          </a:graphicData>
        </a:graphic>
      </p:graphicFrame>
      <p:sp>
        <p:nvSpPr>
          <p:cNvPr id="3" name="Rectangle 2"/>
          <p:cNvSpPr/>
          <p:nvPr/>
        </p:nvSpPr>
        <p:spPr>
          <a:xfrm>
            <a:off x="500034" y="285728"/>
            <a:ext cx="1765420" cy="461665"/>
          </a:xfrm>
          <a:prstGeom prst="rect">
            <a:avLst/>
          </a:prstGeom>
        </p:spPr>
        <p:txBody>
          <a:bodyPr wrap="none">
            <a:spAutoFit/>
          </a:bodyPr>
          <a:lstStyle/>
          <a:p>
            <a:r>
              <a:rPr lang="en-US" sz="2400" dirty="0" smtClean="0"/>
              <a:t>Data Types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214290"/>
            <a:ext cx="8286808" cy="2062103"/>
          </a:xfrm>
          <a:prstGeom prst="rect">
            <a:avLst/>
          </a:prstGeom>
        </p:spPr>
        <p:txBody>
          <a:bodyPr wrap="square">
            <a:spAutoFit/>
          </a:bodyPr>
          <a:lstStyle/>
          <a:p>
            <a:endParaRPr lang="en-US" sz="3200" b="1" dirty="0" smtClean="0"/>
          </a:p>
          <a:p>
            <a:r>
              <a:rPr lang="en-US" sz="3200" b="1" dirty="0" smtClean="0">
                <a:solidFill>
                  <a:srgbClr val="FF0000"/>
                </a:solidFill>
              </a:rPr>
              <a:t>SQL Use Database</a:t>
            </a:r>
            <a:endParaRPr lang="en-IN" sz="3200" b="1" dirty="0" smtClean="0"/>
          </a:p>
          <a:p>
            <a:r>
              <a:rPr lang="en-IN" sz="3200" b="1" dirty="0" smtClean="0"/>
              <a:t>USE </a:t>
            </a:r>
            <a:r>
              <a:rPr lang="en-IN" sz="3200" b="1" dirty="0" err="1" smtClean="0"/>
              <a:t>DatabaseName</a:t>
            </a:r>
            <a:r>
              <a:rPr lang="en-IN" sz="3200" b="1" dirty="0" smtClean="0"/>
              <a:t>;</a:t>
            </a:r>
          </a:p>
          <a:p>
            <a:endParaRPr lang="en-US" sz="3200" b="1" dirty="0" smtClean="0"/>
          </a:p>
        </p:txBody>
      </p:sp>
      <p:sp>
        <p:nvSpPr>
          <p:cNvPr id="4" name="Rectangle 3"/>
          <p:cNvSpPr/>
          <p:nvPr/>
        </p:nvSpPr>
        <p:spPr>
          <a:xfrm>
            <a:off x="357158" y="2857496"/>
            <a:ext cx="7858180" cy="3662541"/>
          </a:xfrm>
          <a:prstGeom prst="rect">
            <a:avLst/>
          </a:prstGeom>
        </p:spPr>
        <p:txBody>
          <a:bodyPr wrap="square">
            <a:spAutoFit/>
          </a:bodyPr>
          <a:lstStyle/>
          <a:p>
            <a:endParaRPr lang="en-IN" sz="2400" dirty="0" smtClean="0"/>
          </a:p>
          <a:p>
            <a:r>
              <a:rPr lang="en-US" sz="3200" b="1" dirty="0" smtClean="0">
                <a:solidFill>
                  <a:srgbClr val="FF0000"/>
                </a:solidFill>
              </a:rPr>
              <a:t>SQL  Create Table :</a:t>
            </a:r>
          </a:p>
          <a:p>
            <a:endParaRPr lang="en-US" sz="2400" b="1" dirty="0" smtClean="0">
              <a:solidFill>
                <a:srgbClr val="FF0000"/>
              </a:solidFill>
            </a:endParaRPr>
          </a:p>
          <a:p>
            <a:r>
              <a:rPr lang="en-US" sz="3200" b="1" dirty="0" smtClean="0"/>
              <a:t>Syntax:</a:t>
            </a:r>
          </a:p>
          <a:p>
            <a:endParaRPr lang="en-IN" sz="2400" dirty="0" smtClean="0"/>
          </a:p>
          <a:p>
            <a:r>
              <a:rPr lang="en-IN" sz="2400" dirty="0" smtClean="0"/>
              <a:t>CREATE  TABLE  </a:t>
            </a:r>
            <a:r>
              <a:rPr lang="en-IN" sz="2400" dirty="0" err="1" smtClean="0"/>
              <a:t>table_name</a:t>
            </a:r>
            <a:endParaRPr lang="en-IN" sz="2400" dirty="0" smtClean="0"/>
          </a:p>
          <a:p>
            <a:r>
              <a:rPr lang="en-IN" sz="2400" dirty="0" smtClean="0"/>
              <a:t> ( column_name1 </a:t>
            </a:r>
            <a:r>
              <a:rPr lang="en-IN" sz="2400" dirty="0" err="1" smtClean="0"/>
              <a:t>datatype</a:t>
            </a:r>
            <a:r>
              <a:rPr lang="en-IN" sz="2400" dirty="0" smtClean="0"/>
              <a:t>(size),</a:t>
            </a:r>
          </a:p>
          <a:p>
            <a:r>
              <a:rPr lang="en-IN" sz="2400" dirty="0" smtClean="0"/>
              <a:t>   column_name2 </a:t>
            </a:r>
            <a:r>
              <a:rPr lang="en-IN" sz="2400" dirty="0" err="1" smtClean="0"/>
              <a:t>datatype</a:t>
            </a:r>
            <a:r>
              <a:rPr lang="en-IN" sz="2400" dirty="0" smtClean="0"/>
              <a:t>(size), </a:t>
            </a:r>
          </a:p>
          <a:p>
            <a:r>
              <a:rPr lang="en-IN" sz="2400" dirty="0" smtClean="0"/>
              <a:t>   column_name3 </a:t>
            </a:r>
            <a:r>
              <a:rPr lang="en-IN" sz="2400" dirty="0" err="1" smtClean="0"/>
              <a:t>datatype</a:t>
            </a:r>
            <a:r>
              <a:rPr lang="en-IN" sz="2400" dirty="0" smtClean="0"/>
              <a:t>(size));</a:t>
            </a:r>
            <a:endParaRPr lang="en-IN"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1071546"/>
            <a:ext cx="7358114" cy="1384995"/>
          </a:xfrm>
          <a:prstGeom prst="rect">
            <a:avLst/>
          </a:prstGeom>
        </p:spPr>
        <p:txBody>
          <a:bodyPr wrap="square">
            <a:spAutoFit/>
          </a:bodyPr>
          <a:lstStyle/>
          <a:p>
            <a:r>
              <a:rPr lang="en-IN" sz="2800" dirty="0" smtClean="0"/>
              <a:t>CREATE TABLE </a:t>
            </a:r>
            <a:r>
              <a:rPr lang="en-IN" sz="2800" dirty="0" err="1" smtClean="0"/>
              <a:t>tbl_employee</a:t>
            </a:r>
            <a:r>
              <a:rPr lang="en-IN" sz="2800" dirty="0" smtClean="0"/>
              <a:t> ( </a:t>
            </a:r>
            <a:r>
              <a:rPr lang="en-IN" sz="2800" dirty="0" err="1" smtClean="0"/>
              <a:t>employee_id</a:t>
            </a:r>
            <a:r>
              <a:rPr lang="en-IN" sz="2800" dirty="0" smtClean="0"/>
              <a:t> INT, </a:t>
            </a:r>
            <a:r>
              <a:rPr lang="en-IN" sz="2800" dirty="0" err="1" smtClean="0"/>
              <a:t>last_name</a:t>
            </a:r>
            <a:r>
              <a:rPr lang="en-IN" sz="2800" dirty="0" smtClean="0"/>
              <a:t> VARCHAR(100), </a:t>
            </a:r>
            <a:r>
              <a:rPr lang="en-IN" sz="2800" dirty="0" err="1" smtClean="0"/>
              <a:t>first_name</a:t>
            </a:r>
            <a:r>
              <a:rPr lang="en-IN" sz="2800" dirty="0" smtClean="0"/>
              <a:t> VARCHAR(100), address VARCHAR(255) );</a:t>
            </a:r>
            <a:endParaRPr lang="en-IN" sz="2800" dirty="0"/>
          </a:p>
        </p:txBody>
      </p:sp>
      <p:sp>
        <p:nvSpPr>
          <p:cNvPr id="4" name="Rectangle 3"/>
          <p:cNvSpPr/>
          <p:nvPr/>
        </p:nvSpPr>
        <p:spPr>
          <a:xfrm>
            <a:off x="285720" y="357166"/>
            <a:ext cx="1744388" cy="584775"/>
          </a:xfrm>
          <a:prstGeom prst="rect">
            <a:avLst/>
          </a:prstGeom>
        </p:spPr>
        <p:txBody>
          <a:bodyPr wrap="none">
            <a:spAutoFit/>
          </a:bodyPr>
          <a:lstStyle/>
          <a:p>
            <a:r>
              <a:rPr lang="en-US" sz="3200" b="1" dirty="0" smtClean="0">
                <a:solidFill>
                  <a:srgbClr val="FF0000"/>
                </a:solidFill>
              </a:rPr>
              <a:t>Example:</a:t>
            </a:r>
          </a:p>
        </p:txBody>
      </p:sp>
      <p:sp>
        <p:nvSpPr>
          <p:cNvPr id="5" name="TextBox 4"/>
          <p:cNvSpPr txBox="1"/>
          <p:nvPr/>
        </p:nvSpPr>
        <p:spPr>
          <a:xfrm>
            <a:off x="214282" y="2714620"/>
            <a:ext cx="8572560" cy="3077766"/>
          </a:xfrm>
          <a:prstGeom prst="rect">
            <a:avLst/>
          </a:prstGeom>
          <a:noFill/>
        </p:spPr>
        <p:txBody>
          <a:bodyPr wrap="square" rtlCol="0">
            <a:spAutoFit/>
          </a:bodyPr>
          <a:lstStyle/>
          <a:p>
            <a:r>
              <a:rPr lang="en-IN" sz="3200" b="1" dirty="0" smtClean="0">
                <a:solidFill>
                  <a:srgbClr val="FF0000"/>
                </a:solidFill>
              </a:rPr>
              <a:t>Create Table Using Another Table</a:t>
            </a:r>
          </a:p>
          <a:p>
            <a:pPr>
              <a:buFont typeface="Wingdings" pitchFamily="2" charset="2"/>
              <a:buChar char="Ø"/>
            </a:pPr>
            <a:r>
              <a:rPr lang="en-IN" sz="2400" dirty="0" smtClean="0"/>
              <a:t>A copy of an existing table can also be created using CREATE TABLE.</a:t>
            </a:r>
          </a:p>
          <a:p>
            <a:pPr>
              <a:buFont typeface="Wingdings" pitchFamily="2" charset="2"/>
              <a:buChar char="Ø"/>
            </a:pPr>
            <a:r>
              <a:rPr lang="en-IN" sz="2400" dirty="0" smtClean="0"/>
              <a:t>The new table gets the same column definitions. </a:t>
            </a:r>
          </a:p>
          <a:p>
            <a:pPr>
              <a:buFont typeface="Wingdings" pitchFamily="2" charset="2"/>
              <a:buChar char="Ø"/>
            </a:pPr>
            <a:r>
              <a:rPr lang="en-IN" sz="2400" dirty="0" smtClean="0"/>
              <a:t>All columns or specific columns can be selected.</a:t>
            </a:r>
          </a:p>
          <a:p>
            <a:pPr>
              <a:buFont typeface="Wingdings" pitchFamily="2" charset="2"/>
              <a:buChar char="Ø"/>
            </a:pPr>
            <a:r>
              <a:rPr lang="en-IN" sz="2400" dirty="0" smtClean="0"/>
              <a:t>If you create a new table using an existing table, the new table will be filled with the existing values from the old table.</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7143800" cy="4647426"/>
          </a:xfrm>
          <a:prstGeom prst="rect">
            <a:avLst/>
          </a:prstGeom>
        </p:spPr>
        <p:txBody>
          <a:bodyPr wrap="square">
            <a:spAutoFit/>
          </a:bodyPr>
          <a:lstStyle/>
          <a:p>
            <a:r>
              <a:rPr lang="en-IN" sz="3200" b="1" dirty="0" smtClean="0">
                <a:solidFill>
                  <a:srgbClr val="FF0000"/>
                </a:solidFill>
              </a:rPr>
              <a:t>Syntax:</a:t>
            </a:r>
          </a:p>
          <a:p>
            <a:r>
              <a:rPr lang="en-IN" sz="2800" dirty="0" smtClean="0"/>
              <a:t>    CREATE TABLE </a:t>
            </a:r>
            <a:r>
              <a:rPr lang="en-IN" sz="2800" dirty="0" err="1" smtClean="0"/>
              <a:t>new_table_name</a:t>
            </a:r>
            <a:r>
              <a:rPr lang="en-IN" sz="2800" dirty="0" smtClean="0"/>
              <a:t> AS</a:t>
            </a:r>
            <a:br>
              <a:rPr lang="en-IN" sz="2800" dirty="0" smtClean="0"/>
            </a:br>
            <a:r>
              <a:rPr lang="en-IN" sz="2800" dirty="0" smtClean="0"/>
              <a:t>    SELECT column1, column2,...</a:t>
            </a:r>
            <a:br>
              <a:rPr lang="en-IN" sz="2800" dirty="0" smtClean="0"/>
            </a:br>
            <a:r>
              <a:rPr lang="en-IN" sz="2800" dirty="0" smtClean="0"/>
              <a:t>    FROM </a:t>
            </a:r>
            <a:r>
              <a:rPr lang="en-IN" sz="2800" dirty="0" err="1" smtClean="0"/>
              <a:t>existing_table_name</a:t>
            </a:r>
            <a:r>
              <a:rPr lang="en-IN" sz="2800" dirty="0" smtClean="0"/>
              <a:t/>
            </a:r>
            <a:br>
              <a:rPr lang="en-IN" sz="2800" dirty="0" smtClean="0"/>
            </a:br>
            <a:r>
              <a:rPr lang="en-IN" sz="2800" dirty="0" smtClean="0"/>
              <a:t>    WHERE ....;</a:t>
            </a:r>
          </a:p>
          <a:p>
            <a:endParaRPr lang="en-US" dirty="0" smtClean="0"/>
          </a:p>
          <a:p>
            <a:r>
              <a:rPr lang="en-IN" sz="3200" b="1" dirty="0" smtClean="0">
                <a:solidFill>
                  <a:srgbClr val="FF0000"/>
                </a:solidFill>
              </a:rPr>
              <a:t>Example</a:t>
            </a:r>
          </a:p>
          <a:p>
            <a:r>
              <a:rPr lang="en-IN" sz="2800" dirty="0" smtClean="0"/>
              <a:t>CREATE TABLE </a:t>
            </a:r>
            <a:r>
              <a:rPr lang="en-IN" sz="2800" dirty="0" err="1" smtClean="0"/>
              <a:t>TestTable</a:t>
            </a:r>
            <a:r>
              <a:rPr lang="en-IN" sz="2800" dirty="0" smtClean="0"/>
              <a:t> AS</a:t>
            </a:r>
            <a:br>
              <a:rPr lang="en-IN" sz="2800" dirty="0" smtClean="0"/>
            </a:br>
            <a:r>
              <a:rPr lang="en-IN" sz="2800" dirty="0" smtClean="0"/>
              <a:t>SELECT </a:t>
            </a:r>
            <a:r>
              <a:rPr lang="en-IN" sz="2800" dirty="0" err="1" smtClean="0"/>
              <a:t>customername</a:t>
            </a:r>
            <a:r>
              <a:rPr lang="en-IN" sz="2800" dirty="0" smtClean="0"/>
              <a:t>, </a:t>
            </a:r>
            <a:r>
              <a:rPr lang="en-IN" sz="2800" dirty="0" err="1" smtClean="0"/>
              <a:t>contactname</a:t>
            </a:r>
            <a:r>
              <a:rPr lang="en-IN" sz="2800" dirty="0" smtClean="0"/>
              <a:t/>
            </a:r>
            <a:br>
              <a:rPr lang="en-IN" sz="2800" dirty="0" smtClean="0"/>
            </a:br>
            <a:r>
              <a:rPr lang="en-IN" sz="2800" dirty="0" smtClean="0"/>
              <a:t>FROM customers;</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785786" y="857232"/>
            <a:ext cx="6205564" cy="4929221"/>
          </a:xfrm>
          <a:prstGeom prst="rect">
            <a:avLst/>
          </a:prstGeom>
          <a:noFill/>
          <a:ln w="9525">
            <a:noFill/>
            <a:miter lim="800000"/>
            <a:headEnd/>
            <a:tailEnd/>
          </a:ln>
          <a:effectLst/>
        </p:spPr>
      </p:pic>
      <p:sp>
        <p:nvSpPr>
          <p:cNvPr id="3" name="Rectangle 2"/>
          <p:cNvSpPr/>
          <p:nvPr/>
        </p:nvSpPr>
        <p:spPr>
          <a:xfrm>
            <a:off x="642910" y="285728"/>
            <a:ext cx="3328540" cy="369332"/>
          </a:xfrm>
          <a:prstGeom prst="rect">
            <a:avLst/>
          </a:prstGeom>
        </p:spPr>
        <p:txBody>
          <a:bodyPr wrap="none">
            <a:spAutoFit/>
          </a:bodyPr>
          <a:lstStyle/>
          <a:p>
            <a:r>
              <a:rPr lang="en-IN" b="1" dirty="0" smtClean="0"/>
              <a:t>Structure of employee Database: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14"/>
            <a:ext cx="8501122" cy="6494085"/>
          </a:xfrm>
          <a:prstGeom prst="rect">
            <a:avLst/>
          </a:prstGeom>
          <a:noFill/>
        </p:spPr>
        <p:txBody>
          <a:bodyPr wrap="square" rtlCol="0">
            <a:spAutoFit/>
          </a:bodyPr>
          <a:lstStyle/>
          <a:p>
            <a:r>
              <a:rPr lang="en-IN" sz="3200" b="1" dirty="0" smtClean="0">
                <a:solidFill>
                  <a:srgbClr val="FF0000"/>
                </a:solidFill>
              </a:rPr>
              <a:t>SQL ALTER TABLE Statement</a:t>
            </a:r>
          </a:p>
          <a:p>
            <a:r>
              <a:rPr lang="en-IN" sz="2800" dirty="0" smtClean="0"/>
              <a:t>The ALTER TABLE statement is used to add, delete, or modify columns in an existing table.</a:t>
            </a:r>
          </a:p>
          <a:p>
            <a:endParaRPr lang="en-IN" sz="2800" dirty="0" smtClean="0"/>
          </a:p>
          <a:p>
            <a:r>
              <a:rPr lang="en-IN" sz="3200" b="1" dirty="0" smtClean="0">
                <a:solidFill>
                  <a:srgbClr val="FF0000"/>
                </a:solidFill>
              </a:rPr>
              <a:t>ALTER TABLE - ADD Column</a:t>
            </a:r>
          </a:p>
          <a:p>
            <a:r>
              <a:rPr lang="en-IN" sz="3200" b="1" dirty="0" smtClean="0">
                <a:solidFill>
                  <a:srgbClr val="FF0000"/>
                </a:solidFill>
              </a:rPr>
              <a:t>Syntax:</a:t>
            </a:r>
          </a:p>
          <a:p>
            <a:r>
              <a:rPr lang="en-IN" sz="2800" dirty="0" smtClean="0"/>
              <a:t>ALTER TABLE </a:t>
            </a:r>
            <a:r>
              <a:rPr lang="en-IN" sz="2800" dirty="0" err="1" smtClean="0"/>
              <a:t>table_name</a:t>
            </a:r>
            <a:r>
              <a:rPr lang="en-IN" sz="2800" dirty="0" smtClean="0"/>
              <a:t/>
            </a:r>
            <a:br>
              <a:rPr lang="en-IN" sz="2800" dirty="0" smtClean="0"/>
            </a:br>
            <a:r>
              <a:rPr lang="en-IN" sz="2800" dirty="0" smtClean="0"/>
              <a:t>ADD </a:t>
            </a:r>
            <a:r>
              <a:rPr lang="en-IN" sz="2800" dirty="0" err="1" smtClean="0"/>
              <a:t>column_name</a:t>
            </a:r>
            <a:r>
              <a:rPr lang="en-IN" sz="2800" dirty="0" smtClean="0"/>
              <a:t> </a:t>
            </a:r>
            <a:r>
              <a:rPr lang="en-IN" sz="2800" dirty="0" err="1" smtClean="0"/>
              <a:t>datatype</a:t>
            </a:r>
            <a:r>
              <a:rPr lang="en-IN" sz="2800" dirty="0" smtClean="0"/>
              <a:t>;</a:t>
            </a:r>
          </a:p>
          <a:p>
            <a:endParaRPr lang="en-IN" sz="2800" dirty="0" smtClean="0"/>
          </a:p>
          <a:p>
            <a:r>
              <a:rPr lang="en-IN" sz="3200" b="1" dirty="0" smtClean="0">
                <a:solidFill>
                  <a:srgbClr val="FF0000"/>
                </a:solidFill>
              </a:rPr>
              <a:t>The following SQL adds an "Email" column to the </a:t>
            </a:r>
            <a:r>
              <a:rPr lang="en-IN" sz="3200" b="1" dirty="0" smtClean="0">
                <a:solidFill>
                  <a:srgbClr val="FF0000"/>
                </a:solidFill>
              </a:rPr>
              <a:t>“employees" </a:t>
            </a:r>
            <a:r>
              <a:rPr lang="en-IN" sz="3200" b="1" dirty="0" smtClean="0">
                <a:solidFill>
                  <a:srgbClr val="FF0000"/>
                </a:solidFill>
              </a:rPr>
              <a:t>table:</a:t>
            </a:r>
          </a:p>
          <a:p>
            <a:r>
              <a:rPr lang="en-IN" sz="3200" b="1" dirty="0" smtClean="0">
                <a:solidFill>
                  <a:srgbClr val="FF0000"/>
                </a:solidFill>
              </a:rPr>
              <a:t>Example</a:t>
            </a:r>
          </a:p>
          <a:p>
            <a:r>
              <a:rPr lang="en-IN" sz="2800" dirty="0" smtClean="0"/>
              <a:t>ALTER TABLE </a:t>
            </a:r>
            <a:r>
              <a:rPr lang="en-IN" sz="2800" dirty="0" smtClean="0"/>
              <a:t>employees</a:t>
            </a:r>
            <a:r>
              <a:rPr lang="en-IN" sz="2800" dirty="0" smtClean="0"/>
              <a:t/>
            </a:r>
            <a:br>
              <a:rPr lang="en-IN" sz="2800" dirty="0" smtClean="0"/>
            </a:br>
            <a:r>
              <a:rPr lang="en-IN" sz="2800" dirty="0" smtClean="0"/>
              <a:t>ADD Email </a:t>
            </a:r>
            <a:r>
              <a:rPr lang="en-IN" sz="2800" dirty="0" err="1" smtClean="0"/>
              <a:t>varchar</a:t>
            </a:r>
            <a:r>
              <a:rPr lang="en-IN" sz="2800" dirty="0" smtClean="0"/>
              <a:t>(255);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358246" cy="4524315"/>
          </a:xfrm>
          <a:prstGeom prst="rect">
            <a:avLst/>
          </a:prstGeom>
        </p:spPr>
        <p:txBody>
          <a:bodyPr wrap="square">
            <a:spAutoFit/>
          </a:bodyPr>
          <a:lstStyle/>
          <a:p>
            <a:r>
              <a:rPr lang="en-IN" sz="3200" b="1" dirty="0" smtClean="0">
                <a:solidFill>
                  <a:srgbClr val="FF0000"/>
                </a:solidFill>
              </a:rPr>
              <a:t>ALTER TABLE - DROP COLUMN</a:t>
            </a:r>
          </a:p>
          <a:p>
            <a:r>
              <a:rPr lang="en-IN" sz="3200" b="1" dirty="0" smtClean="0">
                <a:solidFill>
                  <a:srgbClr val="FF0000"/>
                </a:solidFill>
              </a:rPr>
              <a:t>Syntax:</a:t>
            </a:r>
          </a:p>
          <a:p>
            <a:endParaRPr lang="en-IN" sz="2800" dirty="0" smtClean="0"/>
          </a:p>
          <a:p>
            <a:r>
              <a:rPr lang="en-IN" sz="2800" dirty="0" smtClean="0"/>
              <a:t>ALTER TABLE </a:t>
            </a:r>
            <a:r>
              <a:rPr lang="en-IN" sz="2800" i="1" dirty="0" err="1" smtClean="0"/>
              <a:t>table_name</a:t>
            </a:r>
            <a:r>
              <a:rPr lang="en-IN" sz="2800" dirty="0" smtClean="0"/>
              <a:t/>
            </a:r>
            <a:br>
              <a:rPr lang="en-IN" sz="2800" dirty="0" smtClean="0"/>
            </a:br>
            <a:r>
              <a:rPr lang="en-IN" sz="2800" dirty="0" smtClean="0"/>
              <a:t>DROP  </a:t>
            </a:r>
            <a:r>
              <a:rPr lang="en-IN" sz="2800" i="1" dirty="0" err="1" smtClean="0"/>
              <a:t>column_name</a:t>
            </a:r>
            <a:r>
              <a:rPr lang="en-IN" sz="2800" dirty="0" smtClean="0"/>
              <a:t>;</a:t>
            </a:r>
          </a:p>
          <a:p>
            <a:endParaRPr lang="en-IN" sz="2800" dirty="0" smtClean="0"/>
          </a:p>
          <a:p>
            <a:r>
              <a:rPr lang="en-US" sz="2800" b="1" dirty="0" smtClean="0">
                <a:solidFill>
                  <a:srgbClr val="FF0000"/>
                </a:solidFill>
              </a:rPr>
              <a:t>Example:</a:t>
            </a:r>
            <a:endParaRPr lang="en-IN" sz="2800" b="1" dirty="0" smtClean="0">
              <a:solidFill>
                <a:srgbClr val="FF0000"/>
              </a:solidFill>
            </a:endParaRPr>
          </a:p>
          <a:p>
            <a:endParaRPr lang="en-IN" sz="2800" dirty="0" smtClean="0"/>
          </a:p>
          <a:p>
            <a:r>
              <a:rPr lang="en-IN" sz="2800" dirty="0" smtClean="0"/>
              <a:t>ALTER TABLE </a:t>
            </a:r>
            <a:r>
              <a:rPr lang="en-IN" sz="2800" dirty="0" smtClean="0"/>
              <a:t>employees</a:t>
            </a:r>
            <a:r>
              <a:rPr lang="en-IN" sz="2800" dirty="0" smtClean="0"/>
              <a:t/>
            </a:r>
            <a:br>
              <a:rPr lang="en-IN" sz="2800" dirty="0" smtClean="0"/>
            </a:br>
            <a:r>
              <a:rPr lang="en-IN" sz="2800" dirty="0" smtClean="0"/>
              <a:t>DROP  Email;  </a:t>
            </a:r>
            <a:endParaRPr lang="en-IN" sz="2800" dirty="0">
              <a:solidFill>
                <a:srgbClr val="FF0000"/>
              </a:solidFill>
            </a:endParaRPr>
          </a:p>
        </p:txBody>
      </p:sp>
      <p:sp>
        <p:nvSpPr>
          <p:cNvPr id="3" name="Rectangle 2"/>
          <p:cNvSpPr/>
          <p:nvPr/>
        </p:nvSpPr>
        <p:spPr>
          <a:xfrm>
            <a:off x="214282" y="5000636"/>
            <a:ext cx="8179996" cy="1077218"/>
          </a:xfrm>
          <a:prstGeom prst="rect">
            <a:avLst/>
          </a:prstGeom>
        </p:spPr>
        <p:txBody>
          <a:bodyPr wrap="none">
            <a:spAutoFit/>
          </a:bodyPr>
          <a:lstStyle/>
          <a:p>
            <a:r>
              <a:rPr lang="en-IN" sz="3200" b="1" dirty="0" smtClean="0">
                <a:solidFill>
                  <a:srgbClr val="FF0000"/>
                </a:solidFill>
              </a:rPr>
              <a:t>Renaming (Altering) a </a:t>
            </a:r>
            <a:r>
              <a:rPr lang="en-IN" sz="3200" b="1" dirty="0" smtClean="0">
                <a:solidFill>
                  <a:srgbClr val="FF0000"/>
                </a:solidFill>
              </a:rPr>
              <a:t>Table:</a:t>
            </a:r>
          </a:p>
          <a:p>
            <a:r>
              <a:rPr lang="en-IN" sz="3200" dirty="0" smtClean="0"/>
              <a:t>ALTER TABLE </a:t>
            </a:r>
            <a:r>
              <a:rPr lang="en-IN" sz="3200" dirty="0" err="1" smtClean="0">
                <a:solidFill>
                  <a:srgbClr val="FF0000"/>
                </a:solidFill>
              </a:rPr>
              <a:t>testalter_tbl</a:t>
            </a:r>
            <a:r>
              <a:rPr lang="en-IN" sz="3200" dirty="0" smtClean="0"/>
              <a:t> RENAME TO </a:t>
            </a:r>
            <a:r>
              <a:rPr lang="en-IN" sz="3200" dirty="0" err="1" smtClean="0">
                <a:solidFill>
                  <a:srgbClr val="FF0000"/>
                </a:solidFill>
              </a:rPr>
              <a:t>alter_tbl</a:t>
            </a:r>
            <a:r>
              <a:rPr lang="en-IN" sz="3200" dirty="0" smtClean="0"/>
              <a:t>;</a:t>
            </a:r>
            <a:endParaRPr lang="en-IN" sz="3200" b="1" dirty="0" smtClean="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0"/>
            <a:ext cx="8501122" cy="6186309"/>
          </a:xfrm>
          <a:prstGeom prst="rect">
            <a:avLst/>
          </a:prstGeom>
        </p:spPr>
        <p:txBody>
          <a:bodyPr wrap="square">
            <a:spAutoFit/>
          </a:bodyPr>
          <a:lstStyle/>
          <a:p>
            <a:r>
              <a:rPr lang="en-IN" sz="3200" b="1" dirty="0" smtClean="0">
                <a:solidFill>
                  <a:srgbClr val="FF0000"/>
                </a:solidFill>
              </a:rPr>
              <a:t>ALTER TABLE - ALTER/MODIFY COLUMN</a:t>
            </a:r>
          </a:p>
          <a:p>
            <a:r>
              <a:rPr lang="en-IN" sz="2800" dirty="0" smtClean="0"/>
              <a:t>To change the data type of a column in a table, use the following</a:t>
            </a:r>
          </a:p>
          <a:p>
            <a:r>
              <a:rPr lang="en-IN" sz="2800" b="1" dirty="0" smtClean="0">
                <a:solidFill>
                  <a:srgbClr val="FF0000"/>
                </a:solidFill>
              </a:rPr>
              <a:t>Example</a:t>
            </a:r>
            <a:r>
              <a:rPr lang="en-IN" sz="2800" b="1" dirty="0" smtClean="0">
                <a:solidFill>
                  <a:srgbClr val="FF0000"/>
                </a:solidFill>
              </a:rPr>
              <a:t>:</a:t>
            </a:r>
            <a:endParaRPr lang="en-US" sz="2800" dirty="0" smtClean="0"/>
          </a:p>
          <a:p>
            <a:r>
              <a:rPr lang="en-IN" sz="2800" dirty="0" smtClean="0"/>
              <a:t>ALTER TABLE Persons</a:t>
            </a:r>
            <a:br>
              <a:rPr lang="en-IN" sz="2800" dirty="0" smtClean="0"/>
            </a:br>
            <a:r>
              <a:rPr lang="en-IN" sz="2800" dirty="0" smtClean="0"/>
              <a:t>ADD </a:t>
            </a:r>
            <a:r>
              <a:rPr lang="en-IN" sz="2800" dirty="0" err="1" smtClean="0"/>
              <a:t>DateOfBirth</a:t>
            </a:r>
            <a:r>
              <a:rPr lang="en-IN" sz="2800" dirty="0" smtClean="0"/>
              <a:t> date;</a:t>
            </a:r>
          </a:p>
          <a:p>
            <a:r>
              <a:rPr lang="en-IN" sz="2800" b="1" dirty="0" smtClean="0">
                <a:solidFill>
                  <a:srgbClr val="FF0000"/>
                </a:solidFill>
              </a:rPr>
              <a:t>Change Data Type Example</a:t>
            </a:r>
          </a:p>
          <a:p>
            <a:r>
              <a:rPr lang="en-IN" sz="2800" dirty="0" smtClean="0"/>
              <a:t>ALTER TABLE </a:t>
            </a:r>
            <a:r>
              <a:rPr lang="en-IN" sz="2800" dirty="0" smtClean="0"/>
              <a:t>Persons modify</a:t>
            </a:r>
            <a:r>
              <a:rPr lang="en-IN" sz="2800" dirty="0" smtClean="0"/>
              <a:t/>
            </a:r>
            <a:br>
              <a:rPr lang="en-IN" sz="2800" dirty="0" smtClean="0"/>
            </a:br>
            <a:r>
              <a:rPr lang="en-IN" sz="2800" dirty="0" smtClean="0"/>
              <a:t> </a:t>
            </a:r>
            <a:r>
              <a:rPr lang="en-IN" sz="2800" dirty="0" err="1" smtClean="0"/>
              <a:t>DateOfBirth</a:t>
            </a:r>
            <a:r>
              <a:rPr lang="en-IN" sz="2800" dirty="0" smtClean="0"/>
              <a:t> year</a:t>
            </a:r>
            <a:r>
              <a:rPr lang="en-IN" sz="2800" dirty="0" smtClean="0"/>
              <a:t>;</a:t>
            </a:r>
          </a:p>
          <a:p>
            <a:endParaRPr lang="en-US" sz="2800" dirty="0" smtClean="0"/>
          </a:p>
          <a:p>
            <a:r>
              <a:rPr lang="en-IN" sz="2800" dirty="0" smtClean="0"/>
              <a:t>ALTER TABLE </a:t>
            </a:r>
            <a:r>
              <a:rPr lang="en-IN" sz="2800" dirty="0" err="1" smtClean="0"/>
              <a:t>testalter_tbl</a:t>
            </a:r>
            <a:r>
              <a:rPr lang="en-IN" sz="2800" dirty="0" smtClean="0"/>
              <a:t> DROP </a:t>
            </a:r>
            <a:r>
              <a:rPr lang="en-IN" sz="2800" dirty="0" err="1" smtClean="0"/>
              <a:t>i</a:t>
            </a:r>
            <a:r>
              <a:rPr lang="en-IN" sz="2800" dirty="0" smtClean="0"/>
              <a:t>;</a:t>
            </a:r>
          </a:p>
          <a:p>
            <a:r>
              <a:rPr lang="en-IN" sz="2800" dirty="0" smtClean="0"/>
              <a:t>ALTER </a:t>
            </a:r>
            <a:r>
              <a:rPr lang="en-IN" sz="2800" dirty="0" smtClean="0"/>
              <a:t>TABLE </a:t>
            </a:r>
            <a:r>
              <a:rPr lang="en-IN" sz="2800" dirty="0" err="1" smtClean="0"/>
              <a:t>testalter_tbl</a:t>
            </a:r>
            <a:r>
              <a:rPr lang="en-IN" sz="2800" dirty="0" smtClean="0"/>
              <a:t> ADD </a:t>
            </a:r>
            <a:r>
              <a:rPr lang="en-IN" sz="2800" dirty="0" err="1" smtClean="0"/>
              <a:t>i</a:t>
            </a:r>
            <a:r>
              <a:rPr lang="en-IN" sz="2800" dirty="0" smtClean="0"/>
              <a:t> INT FIRST; </a:t>
            </a:r>
            <a:endParaRPr lang="en-IN" sz="2800" dirty="0" smtClean="0"/>
          </a:p>
          <a:p>
            <a:r>
              <a:rPr lang="en-IN" sz="2800" dirty="0" smtClean="0"/>
              <a:t>ALTER </a:t>
            </a:r>
            <a:r>
              <a:rPr lang="en-IN" sz="2800" dirty="0" smtClean="0"/>
              <a:t>TABLE </a:t>
            </a:r>
            <a:r>
              <a:rPr lang="en-IN" sz="2800" dirty="0" err="1" smtClean="0"/>
              <a:t>testalter_tbl</a:t>
            </a:r>
            <a:r>
              <a:rPr lang="en-IN" sz="2800" dirty="0" smtClean="0"/>
              <a:t> DROP </a:t>
            </a:r>
            <a:r>
              <a:rPr lang="en-IN" sz="2800" dirty="0" err="1" smtClean="0"/>
              <a:t>i</a:t>
            </a:r>
            <a:r>
              <a:rPr lang="en-IN" sz="2800" dirty="0" smtClean="0"/>
              <a:t>; </a:t>
            </a:r>
            <a:endParaRPr lang="en-IN" sz="2800" dirty="0" smtClean="0"/>
          </a:p>
          <a:p>
            <a:r>
              <a:rPr lang="en-IN" sz="2800" dirty="0" smtClean="0"/>
              <a:t>ALTER </a:t>
            </a:r>
            <a:r>
              <a:rPr lang="en-IN" sz="2800" dirty="0" smtClean="0"/>
              <a:t>TABLE </a:t>
            </a:r>
            <a:r>
              <a:rPr lang="en-IN" sz="2800" dirty="0" err="1" smtClean="0"/>
              <a:t>testalter_tbl</a:t>
            </a:r>
            <a:r>
              <a:rPr lang="en-IN" sz="2800" dirty="0" smtClean="0"/>
              <a:t> ADD </a:t>
            </a:r>
            <a:r>
              <a:rPr lang="en-IN" sz="2800" dirty="0" err="1" smtClean="0"/>
              <a:t>i</a:t>
            </a:r>
            <a:r>
              <a:rPr lang="en-IN" sz="2800" dirty="0" smtClean="0"/>
              <a:t> INT AFTER c;</a:t>
            </a:r>
            <a:endParaRPr lang="en-IN"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214290"/>
            <a:ext cx="8858280" cy="6494085"/>
          </a:xfrm>
          <a:prstGeom prst="rect">
            <a:avLst/>
          </a:prstGeom>
        </p:spPr>
        <p:txBody>
          <a:bodyPr wrap="square">
            <a:spAutoFit/>
          </a:bodyPr>
          <a:lstStyle/>
          <a:p>
            <a:r>
              <a:rPr lang="en-IN" sz="3200" b="1" dirty="0" smtClean="0">
                <a:solidFill>
                  <a:srgbClr val="FF0000"/>
                </a:solidFill>
              </a:rPr>
              <a:t>The SQL DROP TABLE</a:t>
            </a:r>
            <a:r>
              <a:rPr lang="en-IN" sz="3200" dirty="0" smtClean="0"/>
              <a:t> statement is used to remove a table definition and all the data, indexes, triggers, constraints and permission specifications for that table.</a:t>
            </a:r>
          </a:p>
          <a:p>
            <a:endParaRPr lang="en-IN" sz="3200" dirty="0" smtClean="0"/>
          </a:p>
          <a:p>
            <a:r>
              <a:rPr lang="en-US" sz="3200" b="1" dirty="0" smtClean="0">
                <a:solidFill>
                  <a:srgbClr val="FF0000"/>
                </a:solidFill>
              </a:rPr>
              <a:t>Syntax:</a:t>
            </a:r>
            <a:endParaRPr lang="en-IN" sz="3200" dirty="0" smtClean="0"/>
          </a:p>
          <a:p>
            <a:r>
              <a:rPr lang="en-IN" sz="3200" b="1" dirty="0" smtClean="0"/>
              <a:t>DROP TABLE </a:t>
            </a:r>
            <a:r>
              <a:rPr lang="en-IN" sz="3200" b="1" dirty="0" err="1" smtClean="0"/>
              <a:t>table_name</a:t>
            </a:r>
            <a:r>
              <a:rPr lang="en-IN" sz="3200" b="1" dirty="0" smtClean="0"/>
              <a:t>;</a:t>
            </a:r>
          </a:p>
          <a:p>
            <a:endParaRPr lang="en-US" sz="3200" b="1" dirty="0" smtClean="0"/>
          </a:p>
          <a:p>
            <a:r>
              <a:rPr lang="en-US" sz="3200" b="1" dirty="0" smtClean="0">
                <a:solidFill>
                  <a:srgbClr val="FF0000"/>
                </a:solidFill>
              </a:rPr>
              <a:t>Example:</a:t>
            </a:r>
          </a:p>
          <a:p>
            <a:r>
              <a:rPr lang="en-US" sz="3200" b="1" dirty="0" smtClean="0">
                <a:solidFill>
                  <a:srgbClr val="FF0000"/>
                </a:solidFill>
              </a:rPr>
              <a:t>DROP table </a:t>
            </a:r>
            <a:r>
              <a:rPr lang="en-IN" sz="3200" dirty="0" err="1" smtClean="0"/>
              <a:t>tbl_employee</a:t>
            </a:r>
            <a:r>
              <a:rPr lang="en-IN" sz="3200" dirty="0" smtClean="0"/>
              <a:t>;</a:t>
            </a:r>
            <a:endParaRPr lang="en-US" sz="3200" b="1" dirty="0" smtClean="0">
              <a:solidFill>
                <a:srgbClr val="FF0000"/>
              </a:solidFill>
            </a:endParaRPr>
          </a:p>
          <a:p>
            <a:endParaRPr lang="en-IN" sz="3200" b="1" dirty="0" smtClean="0"/>
          </a:p>
          <a:p>
            <a:endParaRPr lang="en-US" sz="3200" b="1" dirty="0" smtClean="0"/>
          </a:p>
          <a:p>
            <a:endParaRPr lang="en-IN" sz="3200" b="1"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42908" y="71414"/>
            <a:ext cx="8572496" cy="4047213"/>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200" b="1" dirty="0" smtClean="0">
                <a:solidFill>
                  <a:srgbClr val="FF0000"/>
                </a:solidFill>
              </a:rPr>
              <a:t>TRUNCATE TABLE</a:t>
            </a:r>
          </a:p>
          <a:p>
            <a:pPr marL="0" marR="0" lvl="0" indent="0" algn="l" defTabSz="914400" rtl="0" eaLnBrk="1" fontAlgn="base" latinLnBrk="0" hangingPunct="1">
              <a:lnSpc>
                <a:spcPct val="100000"/>
              </a:lnSpc>
              <a:spcBef>
                <a:spcPct val="0"/>
              </a:spcBef>
              <a:spcAft>
                <a:spcPct val="0"/>
              </a:spcAft>
              <a:buClrTx/>
              <a:buSzTx/>
              <a:buFontTx/>
              <a:buNone/>
              <a:tabLst/>
            </a:pPr>
            <a:endParaRPr lang="en-US" sz="3200" b="1" dirty="0" smtClean="0">
              <a:solidFill>
                <a:srgbClr val="FF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3200" dirty="0" smtClean="0"/>
              <a:t>The TRUNCATE TABLE command deletes the data inside a table, but not the table itself.</a:t>
            </a:r>
          </a:p>
          <a:p>
            <a:pPr marL="0" marR="0" lvl="0" indent="0" algn="l" defTabSz="914400" rtl="0" eaLnBrk="0" fontAlgn="base" latinLnBrk="0" hangingPunct="0">
              <a:lnSpc>
                <a:spcPct val="100000"/>
              </a:lnSpc>
              <a:spcBef>
                <a:spcPct val="0"/>
              </a:spcBef>
              <a:spcAft>
                <a:spcPct val="0"/>
              </a:spcAft>
              <a:buClrTx/>
              <a:buSzTx/>
              <a:buFontTx/>
              <a:buNone/>
              <a:tabLst/>
            </a:pPr>
            <a:r>
              <a:rPr lang="en-US" sz="3200" dirty="0" smtClean="0"/>
              <a:t>The following SQL truncates the table "Categories":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solidFill>
                <a:srgbClr val="000000"/>
              </a:solidFill>
              <a:latin typeface="Verdana" pitchFamily="34" charset="0"/>
              <a:cs typeface="Arial" pitchFamily="34" charset="0"/>
            </a:endParaRPr>
          </a:p>
          <a:p>
            <a:pPr fontAlgn="base">
              <a:spcBef>
                <a:spcPct val="0"/>
              </a:spcBef>
              <a:spcAft>
                <a:spcPct val="0"/>
              </a:spcAft>
            </a:pPr>
            <a:r>
              <a:rPr lang="en-IN" sz="3200" b="1" dirty="0" smtClean="0">
                <a:solidFill>
                  <a:srgbClr val="FF0000"/>
                </a:solidFill>
              </a:rPr>
              <a:t>Example</a:t>
            </a:r>
          </a:p>
          <a:p>
            <a:r>
              <a:rPr lang="en-IN" sz="3200" b="1" dirty="0" smtClean="0"/>
              <a:t>TRUNCATE TABLE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7158" y="-24"/>
            <a:ext cx="8286808" cy="6740307"/>
          </a:xfrm>
          <a:prstGeom prst="rect">
            <a:avLst/>
          </a:prstGeom>
        </p:spPr>
        <p:txBody>
          <a:bodyPr wrap="square">
            <a:spAutoFit/>
          </a:bodyPr>
          <a:lstStyle/>
          <a:p>
            <a:pPr algn="just"/>
            <a:r>
              <a:rPr lang="en-IN" sz="2400" b="1" dirty="0"/>
              <a:t>A database management system (DBMS) refers to the technology for creating and managing databases. </a:t>
            </a:r>
            <a:endParaRPr lang="en-IN" sz="2400" b="1" dirty="0" smtClean="0"/>
          </a:p>
          <a:p>
            <a:pPr algn="just"/>
            <a:endParaRPr lang="en-IN" sz="2400" b="1" dirty="0" smtClean="0"/>
          </a:p>
          <a:p>
            <a:pPr algn="just"/>
            <a:r>
              <a:rPr lang="en-IN" sz="2400" b="1" dirty="0" smtClean="0"/>
              <a:t>DBMS </a:t>
            </a:r>
            <a:r>
              <a:rPr lang="en-IN" sz="2400" b="1" dirty="0"/>
              <a:t>is a software tool to organize (create, retrieve, update, and manage) data in a database</a:t>
            </a:r>
            <a:r>
              <a:rPr lang="en-IN" sz="2400" b="1" dirty="0" smtClean="0"/>
              <a:t>.</a:t>
            </a:r>
          </a:p>
          <a:p>
            <a:pPr algn="just"/>
            <a:endParaRPr lang="en-US" sz="2400" b="1" dirty="0"/>
          </a:p>
          <a:p>
            <a:pPr algn="just"/>
            <a:r>
              <a:rPr lang="en-IN" sz="2400" b="1" dirty="0"/>
              <a:t>MS. ACCESS is one of the most common examples of database management software</a:t>
            </a:r>
            <a:r>
              <a:rPr lang="en-IN" sz="2400" b="1" dirty="0" smtClean="0"/>
              <a:t>.</a:t>
            </a:r>
          </a:p>
          <a:p>
            <a:pPr algn="just"/>
            <a:endParaRPr lang="en-IN" sz="2400" b="1" dirty="0" smtClean="0"/>
          </a:p>
          <a:p>
            <a:pPr algn="just"/>
            <a:r>
              <a:rPr lang="en-IN" sz="2400" b="1" dirty="0"/>
              <a:t>A database is one of the essential components for many applications and is used for storing a series of data in a single set. </a:t>
            </a:r>
            <a:endParaRPr lang="en-IN" sz="2400" b="1" dirty="0" smtClean="0"/>
          </a:p>
          <a:p>
            <a:pPr algn="just"/>
            <a:endParaRPr lang="en-IN" sz="2400" b="1" dirty="0" smtClean="0"/>
          </a:p>
          <a:p>
            <a:pPr algn="just"/>
            <a:r>
              <a:rPr lang="en-IN" sz="2400" b="1" dirty="0" smtClean="0"/>
              <a:t>In </a:t>
            </a:r>
            <a:r>
              <a:rPr lang="en-IN" sz="2400" b="1" dirty="0"/>
              <a:t>other words, it is a group/package of information that is put in order so that it can be easily accessed, manage, and update</a:t>
            </a:r>
            <a:r>
              <a:rPr lang="en-IN" sz="2400" b="1" dirty="0" smtClean="0"/>
              <a:t>.</a:t>
            </a:r>
          </a:p>
          <a:p>
            <a:pPr algn="just"/>
            <a:endParaRPr lang="en-IN" sz="2400" b="1" dirty="0" smtClean="0"/>
          </a:p>
          <a:p>
            <a:pPr algn="just"/>
            <a:r>
              <a:rPr lang="en-IN" sz="2400" b="1" dirty="0"/>
              <a:t>For example, a Student is a data, a roll number is a data, and the address is data, height, weight, marks everything is data.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140441"/>
            <a:ext cx="8715436" cy="2431435"/>
          </a:xfrm>
          <a:prstGeom prst="rect">
            <a:avLst/>
          </a:prstGeom>
        </p:spPr>
        <p:txBody>
          <a:bodyPr wrap="square">
            <a:spAutoFit/>
          </a:bodyPr>
          <a:lstStyle/>
          <a:p>
            <a:pPr marL="514350" indent="-514350">
              <a:buAutoNum type="arabicPeriod"/>
            </a:pPr>
            <a:r>
              <a:rPr lang="en-IN" sz="3200" b="1" dirty="0" smtClean="0">
                <a:solidFill>
                  <a:srgbClr val="FF0000"/>
                </a:solidFill>
              </a:rPr>
              <a:t>DELETE :</a:t>
            </a:r>
            <a:r>
              <a:rPr lang="en-IN" dirty="0" smtClean="0"/>
              <a:t> </a:t>
            </a:r>
          </a:p>
          <a:p>
            <a:pPr marL="514350" indent="-514350">
              <a:buFont typeface="Wingdings" pitchFamily="2" charset="2"/>
              <a:buChar char="Ø"/>
            </a:pPr>
            <a:r>
              <a:rPr lang="en-IN" sz="2400" dirty="0" smtClean="0"/>
              <a:t>DELETE is a DML(Data Manipulation Language) command</a:t>
            </a:r>
          </a:p>
          <a:p>
            <a:pPr marL="514350" indent="-514350"/>
            <a:r>
              <a:rPr lang="en-IN" sz="2400" dirty="0" smtClean="0"/>
              <a:t> </a:t>
            </a:r>
          </a:p>
          <a:p>
            <a:pPr marL="457200" indent="-457200">
              <a:buFont typeface="Wingdings" pitchFamily="2" charset="2"/>
              <a:buChar char="Ø"/>
            </a:pPr>
            <a:r>
              <a:rPr lang="en-IN" sz="2400" dirty="0" smtClean="0"/>
              <a:t>It is used to delete the specify row(</a:t>
            </a:r>
            <a:r>
              <a:rPr lang="en-IN" sz="2400" dirty="0" err="1" smtClean="0"/>
              <a:t>tuple</a:t>
            </a:r>
            <a:r>
              <a:rPr lang="en-IN" sz="2400" dirty="0" smtClean="0"/>
              <a:t>) from the table</a:t>
            </a:r>
          </a:p>
          <a:p>
            <a:pPr marL="457200" indent="-457200"/>
            <a:r>
              <a:rPr lang="en-IN" sz="2400" dirty="0" smtClean="0"/>
              <a:t> </a:t>
            </a:r>
          </a:p>
          <a:p>
            <a:pPr marL="457200" indent="-457200">
              <a:buFont typeface="Wingdings" pitchFamily="2" charset="2"/>
              <a:buChar char="Ø"/>
            </a:pPr>
            <a:r>
              <a:rPr lang="en-IN" sz="2400" dirty="0" smtClean="0"/>
              <a:t>The DELETE command can contain a WHERE clause. </a:t>
            </a:r>
            <a:endParaRPr lang="en-IN" sz="2400" dirty="0"/>
          </a:p>
        </p:txBody>
      </p:sp>
      <p:sp>
        <p:nvSpPr>
          <p:cNvPr id="3" name="Rectangle 2"/>
          <p:cNvSpPr/>
          <p:nvPr/>
        </p:nvSpPr>
        <p:spPr>
          <a:xfrm>
            <a:off x="285720" y="3914381"/>
            <a:ext cx="8858280" cy="2800767"/>
          </a:xfrm>
          <a:prstGeom prst="rect">
            <a:avLst/>
          </a:prstGeom>
        </p:spPr>
        <p:txBody>
          <a:bodyPr wrap="square">
            <a:spAutoFit/>
          </a:bodyPr>
          <a:lstStyle/>
          <a:p>
            <a:pPr>
              <a:buFont typeface="Wingdings" pitchFamily="2" charset="2"/>
              <a:buChar char="Ø"/>
            </a:pPr>
            <a:r>
              <a:rPr lang="en-IN" sz="3200" b="1" dirty="0" smtClean="0">
                <a:solidFill>
                  <a:srgbClr val="FF0000"/>
                </a:solidFill>
              </a:rPr>
              <a:t>2. TRUNCATE : </a:t>
            </a:r>
          </a:p>
          <a:p>
            <a:pPr>
              <a:buFont typeface="Wingdings" pitchFamily="2" charset="2"/>
              <a:buChar char="Ø"/>
            </a:pPr>
            <a:r>
              <a:rPr lang="en-IN" sz="2400" dirty="0" smtClean="0"/>
              <a:t>TRUNCATE is a DDL(Data Definition Language) command </a:t>
            </a:r>
          </a:p>
          <a:p>
            <a:pPr>
              <a:buFont typeface="Wingdings" pitchFamily="2" charset="2"/>
              <a:buChar char="Ø"/>
            </a:pPr>
            <a:endParaRPr lang="en-IN" sz="2400" dirty="0" smtClean="0"/>
          </a:p>
          <a:p>
            <a:pPr>
              <a:buFont typeface="Wingdings" pitchFamily="2" charset="2"/>
              <a:buChar char="Ø"/>
            </a:pPr>
            <a:r>
              <a:rPr lang="en-IN" sz="2400" dirty="0" smtClean="0"/>
              <a:t>It is used to delete all the rows or </a:t>
            </a:r>
            <a:r>
              <a:rPr lang="en-IN" sz="2400" dirty="0" err="1" smtClean="0"/>
              <a:t>tuples</a:t>
            </a:r>
            <a:r>
              <a:rPr lang="en-IN" sz="2400" dirty="0" smtClean="0"/>
              <a:t> from a table.</a:t>
            </a:r>
          </a:p>
          <a:p>
            <a:pPr>
              <a:buFont typeface="Wingdings" pitchFamily="2" charset="2"/>
              <a:buChar char="Ø"/>
            </a:pPr>
            <a:endParaRPr lang="en-IN" sz="2400" dirty="0" smtClean="0"/>
          </a:p>
          <a:p>
            <a:pPr>
              <a:buFont typeface="Wingdings" pitchFamily="2" charset="2"/>
              <a:buChar char="Ø"/>
            </a:pPr>
            <a:r>
              <a:rPr lang="en-IN" sz="2400" dirty="0" smtClean="0"/>
              <a:t> Unlike the DELETE command, TRUNCATE command does not contain a WHERE clause. </a:t>
            </a:r>
          </a:p>
        </p:txBody>
      </p:sp>
      <p:sp>
        <p:nvSpPr>
          <p:cNvPr id="4" name="TextBox 3"/>
          <p:cNvSpPr txBox="1"/>
          <p:nvPr/>
        </p:nvSpPr>
        <p:spPr>
          <a:xfrm>
            <a:off x="357158" y="285728"/>
            <a:ext cx="8072494" cy="523220"/>
          </a:xfrm>
          <a:prstGeom prst="rect">
            <a:avLst/>
          </a:prstGeom>
          <a:noFill/>
        </p:spPr>
        <p:txBody>
          <a:bodyPr wrap="square" rtlCol="0">
            <a:spAutoFit/>
          </a:bodyPr>
          <a:lstStyle/>
          <a:p>
            <a:r>
              <a:rPr lang="en-US" sz="2800" b="1" dirty="0" smtClean="0">
                <a:solidFill>
                  <a:srgbClr val="FF0000"/>
                </a:solidFill>
              </a:rPr>
              <a:t>Difference between Delete and Truncate :</a:t>
            </a:r>
            <a:endParaRPr lang="en-IN" sz="28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57232"/>
            <a:ext cx="9144000" cy="3785652"/>
          </a:xfrm>
          <a:prstGeom prst="rect">
            <a:avLst/>
          </a:prstGeom>
        </p:spPr>
        <p:txBody>
          <a:bodyPr wrap="square">
            <a:spAutoFit/>
          </a:bodyPr>
          <a:lstStyle/>
          <a:p>
            <a:r>
              <a:rPr lang="en-IN" sz="2000" b="1" dirty="0" smtClean="0">
                <a:solidFill>
                  <a:srgbClr val="FF0000"/>
                </a:solidFill>
              </a:rPr>
              <a:t>NOT NULL Constraint</a:t>
            </a:r>
            <a:r>
              <a:rPr lang="en-IN" sz="2000" b="1" dirty="0" smtClean="0"/>
              <a:t> − Ensures that a column cannot have NULL value.</a:t>
            </a:r>
          </a:p>
          <a:p>
            <a:endParaRPr lang="en-IN" sz="2000" b="1" dirty="0" smtClean="0"/>
          </a:p>
          <a:p>
            <a:r>
              <a:rPr lang="en-IN" sz="2000" b="1" dirty="0" smtClean="0">
                <a:solidFill>
                  <a:srgbClr val="FF0000"/>
                </a:solidFill>
              </a:rPr>
              <a:t>DEFAULT Constraint </a:t>
            </a:r>
            <a:r>
              <a:rPr lang="en-IN" sz="2000" b="1" dirty="0" smtClean="0"/>
              <a:t>− Provides a default value for a column when none is specified.</a:t>
            </a:r>
          </a:p>
          <a:p>
            <a:endParaRPr lang="en-IN" sz="2000" b="1" dirty="0" smtClean="0">
              <a:solidFill>
                <a:srgbClr val="FF0000"/>
              </a:solidFill>
            </a:endParaRPr>
          </a:p>
          <a:p>
            <a:r>
              <a:rPr lang="en-IN" sz="2000" b="1" dirty="0" smtClean="0">
                <a:solidFill>
                  <a:srgbClr val="FF0000"/>
                </a:solidFill>
              </a:rPr>
              <a:t>UNIQUE Constraint </a:t>
            </a:r>
            <a:r>
              <a:rPr lang="en-IN" sz="2000" b="1" dirty="0" smtClean="0"/>
              <a:t>− Ensures that all values in a column are different.</a:t>
            </a:r>
          </a:p>
          <a:p>
            <a:endParaRPr lang="en-IN" sz="2000" b="1" dirty="0" smtClean="0"/>
          </a:p>
          <a:p>
            <a:r>
              <a:rPr lang="en-IN" sz="2000" b="1" dirty="0" smtClean="0">
                <a:solidFill>
                  <a:srgbClr val="FF0000"/>
                </a:solidFill>
              </a:rPr>
              <a:t>PRIMARY Key </a:t>
            </a:r>
            <a:r>
              <a:rPr lang="en-IN" sz="2000" b="1" dirty="0" smtClean="0"/>
              <a:t>− Uniquely identifies each row/record in a database table.</a:t>
            </a:r>
          </a:p>
          <a:p>
            <a:endParaRPr lang="en-IN" sz="2000" b="1" dirty="0" smtClean="0"/>
          </a:p>
          <a:p>
            <a:r>
              <a:rPr lang="en-IN" sz="2000" b="1" dirty="0" smtClean="0">
                <a:solidFill>
                  <a:srgbClr val="FF0000"/>
                </a:solidFill>
              </a:rPr>
              <a:t>FOREIGN Key</a:t>
            </a:r>
            <a:r>
              <a:rPr lang="en-IN" sz="2000" b="1" dirty="0" smtClean="0"/>
              <a:t> − Uniquely identifies a row/record in any of the given database table.</a:t>
            </a:r>
          </a:p>
          <a:p>
            <a:endParaRPr lang="en-IN" sz="2000" b="1" dirty="0" smtClean="0"/>
          </a:p>
          <a:p>
            <a:r>
              <a:rPr lang="en-IN" sz="2000" b="1" dirty="0" smtClean="0">
                <a:solidFill>
                  <a:srgbClr val="FF0000"/>
                </a:solidFill>
              </a:rPr>
              <a:t>CHECK Constraint</a:t>
            </a:r>
            <a:r>
              <a:rPr lang="en-IN" sz="2000" b="1" dirty="0" smtClean="0"/>
              <a:t> − The CHECK constraint ensures that all the values in a column satisfies certain conditions.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4"/>
            <a:ext cx="8501122" cy="1323439"/>
          </a:xfrm>
          <a:prstGeom prst="rect">
            <a:avLst/>
          </a:prstGeom>
        </p:spPr>
        <p:txBody>
          <a:bodyPr wrap="square">
            <a:spAutoFit/>
          </a:bodyPr>
          <a:lstStyle/>
          <a:p>
            <a:r>
              <a:rPr lang="en-IN" sz="2000" b="1" dirty="0" smtClean="0"/>
              <a:t>A </a:t>
            </a:r>
            <a:r>
              <a:rPr lang="en-IN" sz="2000" b="1" dirty="0" smtClean="0">
                <a:solidFill>
                  <a:srgbClr val="FF0000"/>
                </a:solidFill>
              </a:rPr>
              <a:t>database schema </a:t>
            </a:r>
            <a:r>
              <a:rPr lang="en-IN" sz="2000" b="1" dirty="0" smtClean="0"/>
              <a:t>is a skeletal structure that represents the logical view of the complete database. It describes how the data is organized and how the relations among them are associated and formulates all the constraints that are to be applied to the data</a:t>
            </a:r>
            <a:r>
              <a:rPr lang="en-IN" dirty="0" smtClean="0"/>
              <a:t>.</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0" y="1357298"/>
            <a:ext cx="9144000" cy="4071966"/>
          </a:xfrm>
          <a:prstGeom prst="rect">
            <a:avLst/>
          </a:prstGeom>
          <a:noFill/>
          <a:ln w="9525">
            <a:noFill/>
            <a:miter lim="800000"/>
            <a:headEnd/>
            <a:tailEnd/>
          </a:ln>
          <a:effectLst/>
        </p:spPr>
      </p:pic>
      <p:sp>
        <p:nvSpPr>
          <p:cNvPr id="4" name="Rectangle 3"/>
          <p:cNvSpPr/>
          <p:nvPr/>
        </p:nvSpPr>
        <p:spPr>
          <a:xfrm>
            <a:off x="142844" y="5443381"/>
            <a:ext cx="8215370" cy="1323439"/>
          </a:xfrm>
          <a:prstGeom prst="rect">
            <a:avLst/>
          </a:prstGeom>
        </p:spPr>
        <p:txBody>
          <a:bodyPr wrap="square">
            <a:spAutoFit/>
          </a:bodyPr>
          <a:lstStyle/>
          <a:p>
            <a:r>
              <a:rPr lang="en-IN" sz="2000" b="1" dirty="0" smtClean="0"/>
              <a:t>Relation: A relation is a table with columns and rows.</a:t>
            </a:r>
          </a:p>
          <a:p>
            <a:r>
              <a:rPr lang="en-IN" sz="2000" b="1" dirty="0" smtClean="0"/>
              <a:t>Attribute: An attribute is a named column of a relation.</a:t>
            </a:r>
          </a:p>
          <a:p>
            <a:r>
              <a:rPr lang="en-IN" sz="2000" b="1" dirty="0" smtClean="0"/>
              <a:t>Domain: A domain is the set of allowable values for one or more attributes.</a:t>
            </a:r>
          </a:p>
          <a:p>
            <a:r>
              <a:rPr lang="en-IN" sz="2000" b="1" dirty="0" err="1" smtClean="0"/>
              <a:t>Tuple</a:t>
            </a:r>
            <a:r>
              <a:rPr lang="en-IN" sz="2000" b="1" dirty="0" smtClean="0"/>
              <a:t>: A </a:t>
            </a:r>
            <a:r>
              <a:rPr lang="en-IN" sz="2000" b="1" dirty="0" err="1" smtClean="0"/>
              <a:t>tuple</a:t>
            </a:r>
            <a:r>
              <a:rPr lang="en-IN" sz="2000" b="1" dirty="0" smtClean="0"/>
              <a:t> is a row of a relation.</a:t>
            </a:r>
            <a:endParaRPr lang="en-IN"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14282" y="142852"/>
            <a:ext cx="4086225" cy="476250"/>
          </a:xfrm>
          <a:prstGeom prst="rect">
            <a:avLst/>
          </a:prstGeom>
          <a:noFill/>
          <a:ln w="9525">
            <a:noFill/>
            <a:miter lim="800000"/>
            <a:headEnd/>
            <a:tailEnd/>
          </a:ln>
          <a:effectLst/>
        </p:spPr>
      </p:pic>
      <p:sp>
        <p:nvSpPr>
          <p:cNvPr id="3" name="Rectangle 2"/>
          <p:cNvSpPr/>
          <p:nvPr/>
        </p:nvSpPr>
        <p:spPr>
          <a:xfrm>
            <a:off x="214282" y="714356"/>
            <a:ext cx="5357850" cy="923330"/>
          </a:xfrm>
          <a:prstGeom prst="rect">
            <a:avLst/>
          </a:prstGeom>
        </p:spPr>
        <p:txBody>
          <a:bodyPr wrap="square">
            <a:spAutoFit/>
          </a:bodyPr>
          <a:lstStyle/>
          <a:p>
            <a:r>
              <a:rPr lang="en-IN" b="1" dirty="0" smtClean="0"/>
              <a:t>A data sublanguage mainly has two parts:</a:t>
            </a:r>
          </a:p>
          <a:p>
            <a:r>
              <a:rPr lang="en-IN" b="1" dirty="0" smtClean="0">
                <a:solidFill>
                  <a:srgbClr val="FF0000"/>
                </a:solidFill>
              </a:rPr>
              <a:t>Data Definition Language (DDL) and</a:t>
            </a:r>
          </a:p>
          <a:p>
            <a:r>
              <a:rPr lang="en-IN" b="1" dirty="0" smtClean="0">
                <a:solidFill>
                  <a:srgbClr val="FF0000"/>
                </a:solidFill>
              </a:rPr>
              <a:t>Data Manipulation Language (DML).</a:t>
            </a:r>
            <a:endParaRPr lang="en-IN" b="1" dirty="0">
              <a:solidFill>
                <a:srgbClr val="FF0000"/>
              </a:solidFill>
            </a:endParaRPr>
          </a:p>
        </p:txBody>
      </p:sp>
      <p:sp>
        <p:nvSpPr>
          <p:cNvPr id="4" name="Rectangle 3"/>
          <p:cNvSpPr/>
          <p:nvPr/>
        </p:nvSpPr>
        <p:spPr>
          <a:xfrm>
            <a:off x="285720" y="1643050"/>
            <a:ext cx="8429684" cy="5232202"/>
          </a:xfrm>
          <a:prstGeom prst="rect">
            <a:avLst/>
          </a:prstGeom>
        </p:spPr>
        <p:txBody>
          <a:bodyPr wrap="square">
            <a:spAutoFit/>
          </a:bodyPr>
          <a:lstStyle/>
          <a:p>
            <a:pPr algn="just"/>
            <a:r>
              <a:rPr lang="en-IN" sz="2000" b="1" dirty="0" smtClean="0"/>
              <a:t>Data Definition Language (DDL) statements are used to classify the database structure or schema. It is a type of language that allows the DBA or user to depict and name those entities, attributes, and relationships that are required for the application along with any associated integrity and security constraints. Here are the lists of tasks that come under DDL.</a:t>
            </a:r>
          </a:p>
          <a:p>
            <a:pPr algn="just"/>
            <a:endParaRPr lang="en-IN" dirty="0" smtClean="0"/>
          </a:p>
          <a:p>
            <a:r>
              <a:rPr lang="en-IN" b="1" dirty="0" smtClean="0"/>
              <a:t>CREATE</a:t>
            </a:r>
            <a:r>
              <a:rPr lang="en-IN" dirty="0" smtClean="0"/>
              <a:t> - used to create objects in the database</a:t>
            </a:r>
          </a:p>
          <a:p>
            <a:endParaRPr lang="en-IN" dirty="0" smtClean="0"/>
          </a:p>
          <a:p>
            <a:r>
              <a:rPr lang="en-IN" b="1" dirty="0" smtClean="0"/>
              <a:t>ALTER</a:t>
            </a:r>
            <a:r>
              <a:rPr lang="en-IN" dirty="0" smtClean="0"/>
              <a:t> - used to alters the structure of the database</a:t>
            </a:r>
          </a:p>
          <a:p>
            <a:endParaRPr lang="en-IN" dirty="0" smtClean="0"/>
          </a:p>
          <a:p>
            <a:r>
              <a:rPr lang="en-IN" b="1" dirty="0" smtClean="0"/>
              <a:t>DROP</a:t>
            </a:r>
            <a:r>
              <a:rPr lang="en-IN" dirty="0" smtClean="0"/>
              <a:t> - used to delete objects from the database</a:t>
            </a:r>
          </a:p>
          <a:p>
            <a:endParaRPr lang="en-IN" dirty="0" smtClean="0"/>
          </a:p>
          <a:p>
            <a:r>
              <a:rPr lang="en-IN" b="1" dirty="0" smtClean="0"/>
              <a:t>TRUNCATE</a:t>
            </a:r>
            <a:r>
              <a:rPr lang="en-IN" dirty="0" smtClean="0"/>
              <a:t> - used to remove all records from a table, including all spaces allocated for the records are removed</a:t>
            </a:r>
          </a:p>
          <a:p>
            <a:endParaRPr lang="en-IN" dirty="0" smtClean="0"/>
          </a:p>
          <a:p>
            <a:r>
              <a:rPr lang="en-IN" b="1" dirty="0" smtClean="0"/>
              <a:t>COMMENT</a:t>
            </a:r>
            <a:r>
              <a:rPr lang="en-IN" dirty="0" smtClean="0"/>
              <a:t> - used to add comments to the data dictionary</a:t>
            </a:r>
          </a:p>
          <a:p>
            <a:endParaRPr lang="en-IN" dirty="0" smtClean="0"/>
          </a:p>
          <a:p>
            <a:r>
              <a:rPr lang="en-IN" b="1" dirty="0" smtClean="0"/>
              <a:t>RENAME</a:t>
            </a:r>
            <a:r>
              <a:rPr lang="en-IN" dirty="0" smtClean="0"/>
              <a:t> - used to rename an object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8" y="357166"/>
            <a:ext cx="8858280" cy="4093428"/>
          </a:xfrm>
          <a:prstGeom prst="rect">
            <a:avLst/>
          </a:prstGeom>
        </p:spPr>
        <p:txBody>
          <a:bodyPr wrap="square">
            <a:spAutoFit/>
          </a:bodyPr>
          <a:lstStyle/>
          <a:p>
            <a:r>
              <a:rPr lang="en-IN" sz="2000" b="1" dirty="0" smtClean="0"/>
              <a:t>A language that offers a set of operations to support the fundamental data manipulation operations on the data held in the database</a:t>
            </a:r>
            <a:r>
              <a:rPr lang="en-IN" sz="2000" b="1" dirty="0" smtClean="0">
                <a:solidFill>
                  <a:srgbClr val="FF0000"/>
                </a:solidFill>
              </a:rPr>
              <a:t>. Data Manipulation Language (DML) statements are used to manage data within schema objects. Here are the lists of tasks that come under DML:</a:t>
            </a:r>
          </a:p>
          <a:p>
            <a:r>
              <a:rPr lang="en-IN" sz="2000" b="1" dirty="0" smtClean="0"/>
              <a:t>SELECT - It retrieves data from a database</a:t>
            </a:r>
          </a:p>
          <a:p>
            <a:endParaRPr lang="en-IN" sz="2000" b="1" dirty="0" smtClean="0"/>
          </a:p>
          <a:p>
            <a:r>
              <a:rPr lang="en-IN" sz="2000" b="1" dirty="0" smtClean="0"/>
              <a:t>INSERT - It inserts data into a table</a:t>
            </a:r>
          </a:p>
          <a:p>
            <a:endParaRPr lang="en-IN" sz="2000" b="1" dirty="0" smtClean="0"/>
          </a:p>
          <a:p>
            <a:r>
              <a:rPr lang="en-IN" sz="2000" b="1" dirty="0" smtClean="0"/>
              <a:t>UPDATE - It updates existing data within a table</a:t>
            </a:r>
          </a:p>
          <a:p>
            <a:endParaRPr lang="en-IN" sz="2000" b="1" dirty="0" smtClean="0"/>
          </a:p>
          <a:p>
            <a:r>
              <a:rPr lang="en-IN" sz="2000" b="1" dirty="0" smtClean="0"/>
              <a:t>DELETE - It deletes all records from a table, the space for the records remain</a:t>
            </a:r>
          </a:p>
          <a:p>
            <a:endParaRPr lang="en-IN" sz="2000" b="1" dirty="0" smtClean="0"/>
          </a:p>
          <a:p>
            <a:r>
              <a:rPr lang="en-IN" sz="2000" b="1" dirty="0" smtClean="0"/>
              <a:t>LOCK TABLE - It controls concurrency</a:t>
            </a:r>
            <a:endParaRPr lang="en-IN"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8358246" cy="5940088"/>
          </a:xfrm>
          <a:prstGeom prst="rect">
            <a:avLst/>
          </a:prstGeom>
        </p:spPr>
        <p:txBody>
          <a:bodyPr wrap="square">
            <a:spAutoFit/>
          </a:bodyPr>
          <a:lstStyle/>
          <a:p>
            <a:r>
              <a:rPr lang="en-IN" sz="2000" b="1" dirty="0" smtClean="0">
                <a:solidFill>
                  <a:srgbClr val="FF0000"/>
                </a:solidFill>
              </a:rPr>
              <a:t>Data Control Language (DCL) :</a:t>
            </a:r>
          </a:p>
          <a:p>
            <a:endParaRPr lang="en-IN" sz="2000" b="1" dirty="0" smtClean="0">
              <a:solidFill>
                <a:srgbClr val="FF0000"/>
              </a:solidFill>
            </a:endParaRPr>
          </a:p>
          <a:p>
            <a:r>
              <a:rPr lang="en-IN" sz="2000" b="1" dirty="0" smtClean="0"/>
              <a:t>There are two other forms of database sub-languages. The Data Control Language (DCL) is used to control privilege in Databases. To perform any operation in the database, such as for creating tables, sequences, or views, we need privileges.</a:t>
            </a:r>
          </a:p>
          <a:p>
            <a:endParaRPr lang="en-IN" sz="2000" b="1" dirty="0" smtClean="0"/>
          </a:p>
          <a:p>
            <a:r>
              <a:rPr lang="en-IN" sz="2000" b="1" dirty="0" smtClean="0"/>
              <a:t> Privileges are of two types:</a:t>
            </a:r>
          </a:p>
          <a:p>
            <a:endParaRPr lang="en-IN" sz="2000" b="1" dirty="0" smtClean="0"/>
          </a:p>
          <a:p>
            <a:r>
              <a:rPr lang="en-IN" sz="2000" b="1" dirty="0" smtClean="0"/>
              <a:t>System - creating a session, table, etc. are all types of system privilege.</a:t>
            </a:r>
          </a:p>
          <a:p>
            <a:endParaRPr lang="en-IN" sz="2000" b="1" dirty="0" smtClean="0"/>
          </a:p>
          <a:p>
            <a:r>
              <a:rPr lang="en-IN" sz="2000" b="1" dirty="0" smtClean="0"/>
              <a:t>Object - any command or query to work on tables comes under object </a:t>
            </a:r>
          </a:p>
          <a:p>
            <a:r>
              <a:rPr lang="en-IN" sz="2000" b="1" dirty="0" smtClean="0"/>
              <a:t>privilege.</a:t>
            </a:r>
          </a:p>
          <a:p>
            <a:endParaRPr lang="en-IN" sz="2000" b="1" dirty="0" smtClean="0"/>
          </a:p>
          <a:p>
            <a:r>
              <a:rPr lang="en-IN" sz="2000" b="1" dirty="0" smtClean="0"/>
              <a:t> DCL is used to define two commands. These are:</a:t>
            </a:r>
          </a:p>
          <a:p>
            <a:endParaRPr lang="en-IN" sz="2000" b="1" dirty="0" smtClean="0"/>
          </a:p>
          <a:p>
            <a:r>
              <a:rPr lang="en-IN" sz="2000" b="1" dirty="0" smtClean="0"/>
              <a:t>Grant - It gives user access privileges to a database.</a:t>
            </a:r>
          </a:p>
          <a:p>
            <a:endParaRPr lang="en-IN" sz="2000" b="1" dirty="0" smtClean="0"/>
          </a:p>
          <a:p>
            <a:r>
              <a:rPr lang="en-IN" sz="2000" b="1" dirty="0" smtClean="0"/>
              <a:t>Revoke - It takes back permissions from the user.</a:t>
            </a:r>
            <a:endParaRPr lang="en-IN"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501122" cy="3170099"/>
          </a:xfrm>
          <a:prstGeom prst="rect">
            <a:avLst/>
          </a:prstGeom>
        </p:spPr>
        <p:txBody>
          <a:bodyPr wrap="square">
            <a:spAutoFit/>
          </a:bodyPr>
          <a:lstStyle/>
          <a:p>
            <a:r>
              <a:rPr lang="en-IN" sz="2000" b="1" dirty="0" smtClean="0">
                <a:solidFill>
                  <a:srgbClr val="FF0000"/>
                </a:solidFill>
              </a:rPr>
              <a:t>Transaction Control statements </a:t>
            </a:r>
            <a:r>
              <a:rPr lang="en-IN" sz="2000" b="1" dirty="0" smtClean="0"/>
              <a:t>are used to run the changes made by DML statements. It allows statements to be grouped into logical transactions.</a:t>
            </a:r>
          </a:p>
          <a:p>
            <a:endParaRPr lang="en-IN" sz="2000" b="1" dirty="0" smtClean="0"/>
          </a:p>
          <a:p>
            <a:r>
              <a:rPr lang="en-IN" sz="2000" b="1" dirty="0" smtClean="0"/>
              <a:t>COMMIT - It saves the work done</a:t>
            </a:r>
          </a:p>
          <a:p>
            <a:endParaRPr lang="en-IN" sz="2000" b="1" dirty="0" smtClean="0"/>
          </a:p>
          <a:p>
            <a:r>
              <a:rPr lang="en-IN" sz="2000" b="1" dirty="0" smtClean="0"/>
              <a:t>SAVEPOINT - It identifies a point in a transaction to which you can later roll back</a:t>
            </a:r>
          </a:p>
          <a:p>
            <a:endParaRPr lang="en-IN" sz="2000" b="1" dirty="0" smtClean="0"/>
          </a:p>
          <a:p>
            <a:r>
              <a:rPr lang="en-IN" sz="2000" b="1" dirty="0" smtClean="0"/>
              <a:t>ROLLBACK - It restores the database to original since the last COMMIT</a:t>
            </a:r>
          </a:p>
          <a:p>
            <a:endParaRPr lang="en-IN" sz="20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71414"/>
            <a:ext cx="8501122" cy="5078313"/>
          </a:xfrm>
          <a:prstGeom prst="rect">
            <a:avLst/>
          </a:prstGeom>
        </p:spPr>
        <p:txBody>
          <a:bodyPr wrap="square">
            <a:spAutoFit/>
          </a:bodyPr>
          <a:lstStyle/>
          <a:p>
            <a:endParaRPr lang="en-IN" sz="2000" dirty="0" smtClean="0"/>
          </a:p>
          <a:p>
            <a:r>
              <a:rPr lang="en-US" sz="2400" dirty="0" smtClean="0"/>
              <a:t>What is SQL?</a:t>
            </a:r>
          </a:p>
          <a:p>
            <a:endParaRPr lang="en-IN" sz="2000" dirty="0" smtClean="0"/>
          </a:p>
          <a:p>
            <a:r>
              <a:rPr lang="en-IN" sz="2000" b="1" dirty="0" smtClean="0">
                <a:solidFill>
                  <a:srgbClr val="FF0000"/>
                </a:solidFill>
              </a:rPr>
              <a:t>SQL (Structured Query Language) </a:t>
            </a:r>
            <a:r>
              <a:rPr lang="en-IN" sz="2000" b="1" dirty="0" smtClean="0"/>
              <a:t>is a computer-based structured, formatted database language designed for managing data in relational database managing systems (RDBMS). </a:t>
            </a:r>
          </a:p>
          <a:p>
            <a:endParaRPr lang="en-IN" sz="2000" b="1" dirty="0" smtClean="0"/>
          </a:p>
          <a:p>
            <a:endParaRPr lang="en-IN" sz="2000" b="1" dirty="0" smtClean="0"/>
          </a:p>
          <a:p>
            <a:pPr>
              <a:buFont typeface="Wingdings" pitchFamily="2" charset="2"/>
              <a:buChar char="Ø"/>
            </a:pPr>
            <a:r>
              <a:rPr lang="en-IN" sz="2000" b="1" dirty="0" smtClean="0"/>
              <a:t>SQL is Structured Query Language, which was initially developed by IBM.</a:t>
            </a:r>
          </a:p>
          <a:p>
            <a:pPr>
              <a:buFont typeface="Wingdings" pitchFamily="2" charset="2"/>
              <a:buChar char="Ø"/>
            </a:pPr>
            <a:endParaRPr lang="en-IN" sz="2000" b="1" dirty="0" smtClean="0"/>
          </a:p>
          <a:p>
            <a:pPr>
              <a:buFont typeface="Wingdings" pitchFamily="2" charset="2"/>
              <a:buChar char="Ø"/>
            </a:pPr>
            <a:r>
              <a:rPr lang="en-IN" sz="2000" b="1" dirty="0" smtClean="0"/>
              <a:t>SQL is pronounced as "sequel".</a:t>
            </a:r>
          </a:p>
          <a:p>
            <a:pPr>
              <a:buFont typeface="Wingdings" pitchFamily="2" charset="2"/>
              <a:buChar char="Ø"/>
            </a:pPr>
            <a:endParaRPr lang="en-IN" sz="2000" b="1" dirty="0" smtClean="0"/>
          </a:p>
          <a:p>
            <a:pPr>
              <a:buFont typeface="Wingdings" pitchFamily="2" charset="2"/>
              <a:buChar char="Ø"/>
            </a:pPr>
            <a:r>
              <a:rPr lang="en-IN" sz="2000" b="1" dirty="0" smtClean="0"/>
              <a:t>SQL is a computer language for storing, manipulating, and retrieving data in a relational database.</a:t>
            </a:r>
          </a:p>
          <a:p>
            <a:pPr>
              <a:buFont typeface="Wingdings" pitchFamily="2" charset="2"/>
              <a:buChar char="Ø"/>
            </a:pPr>
            <a:endParaRPr lang="en-IN" sz="2000" b="1" dirty="0" smtClean="0"/>
          </a:p>
          <a:p>
            <a:pPr>
              <a:buFont typeface="Wingdings" pitchFamily="2" charset="2"/>
              <a:buChar char="Ø"/>
            </a:pPr>
            <a:r>
              <a:rPr lang="en-IN" sz="2000" b="1" dirty="0" smtClean="0"/>
              <a:t>SQL is the standard language for Relation Database System</a:t>
            </a:r>
            <a:endParaRPr lang="en-IN" sz="2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9"/>
            <a:ext cx="8072494" cy="6986528"/>
          </a:xfrm>
          <a:prstGeom prst="rect">
            <a:avLst/>
          </a:prstGeom>
        </p:spPr>
        <p:txBody>
          <a:bodyPr wrap="square">
            <a:spAutoFit/>
          </a:bodyPr>
          <a:lstStyle/>
          <a:p>
            <a:r>
              <a:rPr lang="en-US" sz="2000" b="1" dirty="0" smtClean="0"/>
              <a:t>SQL Syntax Rule :</a:t>
            </a:r>
          </a:p>
          <a:p>
            <a:endParaRPr lang="en-IN" sz="2000" b="1" dirty="0" smtClean="0"/>
          </a:p>
          <a:p>
            <a:pPr>
              <a:buFont typeface="Wingdings" pitchFamily="2" charset="2"/>
              <a:buChar char="Ø"/>
            </a:pPr>
            <a:r>
              <a:rPr lang="en-IN" sz="2000" b="1" dirty="0" smtClean="0"/>
              <a:t>SQL statements always start with the keywords.</a:t>
            </a:r>
          </a:p>
          <a:p>
            <a:pPr>
              <a:buFont typeface="Wingdings" pitchFamily="2" charset="2"/>
              <a:buChar char="Ø"/>
            </a:pPr>
            <a:endParaRPr lang="en-IN" sz="2000" b="1" dirty="0" smtClean="0"/>
          </a:p>
          <a:p>
            <a:pPr>
              <a:buFont typeface="Wingdings" pitchFamily="2" charset="2"/>
              <a:buChar char="Ø"/>
            </a:pPr>
            <a:r>
              <a:rPr lang="en-IN" sz="2000" b="1" dirty="0" smtClean="0"/>
              <a:t>SQL statement ends with a semicolon.</a:t>
            </a:r>
          </a:p>
          <a:p>
            <a:pPr>
              <a:buFont typeface="Wingdings" pitchFamily="2" charset="2"/>
              <a:buChar char="Ø"/>
            </a:pPr>
            <a:endParaRPr lang="en-IN" sz="2000" b="1" dirty="0" smtClean="0"/>
          </a:p>
          <a:p>
            <a:pPr>
              <a:buFont typeface="Wingdings" pitchFamily="2" charset="2"/>
              <a:buChar char="Ø"/>
            </a:pPr>
            <a:r>
              <a:rPr lang="en-IN" sz="2000" b="1" dirty="0" smtClean="0"/>
              <a:t>SQL is not case sensitive, means the update is the same as UPDATE</a:t>
            </a:r>
          </a:p>
          <a:p>
            <a:endParaRPr lang="en-US" sz="2000" b="1" dirty="0" smtClean="0"/>
          </a:p>
          <a:p>
            <a:r>
              <a:rPr lang="en-US" sz="3200" b="1" dirty="0" smtClean="0">
                <a:solidFill>
                  <a:srgbClr val="FF0000"/>
                </a:solidFill>
              </a:rPr>
              <a:t>SQL  Create Database :</a:t>
            </a:r>
          </a:p>
          <a:p>
            <a:r>
              <a:rPr lang="en-US" sz="3200" b="1" dirty="0" smtClean="0"/>
              <a:t>Syntax:</a:t>
            </a:r>
          </a:p>
          <a:p>
            <a:endParaRPr lang="en-US" sz="3200" b="1" dirty="0" smtClean="0"/>
          </a:p>
          <a:p>
            <a:r>
              <a:rPr lang="en-IN" sz="3200" dirty="0" smtClean="0"/>
              <a:t>CREATE DATABASE </a:t>
            </a:r>
            <a:r>
              <a:rPr lang="en-IN" sz="3200" dirty="0" err="1" smtClean="0"/>
              <a:t>database_name</a:t>
            </a:r>
            <a:r>
              <a:rPr lang="en-IN" sz="3200" dirty="0" smtClean="0"/>
              <a:t>;</a:t>
            </a:r>
          </a:p>
          <a:p>
            <a:endParaRPr lang="en-IN" sz="3200" dirty="0" smtClean="0"/>
          </a:p>
          <a:p>
            <a:r>
              <a:rPr lang="en-US" sz="3200" b="1" dirty="0" smtClean="0"/>
              <a:t>Example:</a:t>
            </a:r>
          </a:p>
          <a:p>
            <a:endParaRPr lang="en-US" sz="3200" b="1" dirty="0" smtClean="0"/>
          </a:p>
          <a:p>
            <a:r>
              <a:rPr lang="en-IN" sz="3200" dirty="0" smtClean="0"/>
              <a:t>CREATE DATABASE </a:t>
            </a:r>
            <a:r>
              <a:rPr lang="en-IN" sz="3200" dirty="0" err="1" smtClean="0"/>
              <a:t>my_database</a:t>
            </a:r>
            <a:r>
              <a:rPr lang="en-IN" sz="3200" dirty="0" smtClean="0"/>
              <a:t>;</a:t>
            </a:r>
            <a:endParaRPr lang="en-US" sz="3200" b="1" dirty="0" smtClean="0"/>
          </a:p>
          <a:p>
            <a:endParaRPr lang="en-IN" sz="3200"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TotalTime>
  <Words>712</Words>
  <Application>Microsoft Office PowerPoint</Application>
  <PresentationFormat>On-screen Show (4:3)</PresentationFormat>
  <Paragraphs>209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DataBase Management System Lab (4CS4-22)  Experiment No. -1 24-4-2021(Saturday) Topic to be covered : Introduction of DBMS Execute DDL Statements in SQL Like Create, alter,drop,truncate on different schema(HR,Employee,Student)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117</cp:revision>
  <dcterms:created xsi:type="dcterms:W3CDTF">2021-04-23T03:00:48Z</dcterms:created>
  <dcterms:modified xsi:type="dcterms:W3CDTF">2022-01-31T05:08:20Z</dcterms:modified>
</cp:coreProperties>
</file>