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73" r:id="rId4"/>
    <p:sldId id="271" r:id="rId5"/>
    <p:sldId id="274" r:id="rId6"/>
    <p:sldId id="275" r:id="rId7"/>
    <p:sldId id="276" r:id="rId8"/>
    <p:sldId id="277" r:id="rId9"/>
    <p:sldId id="288" r:id="rId10"/>
    <p:sldId id="278" r:id="rId11"/>
    <p:sldId id="282" r:id="rId12"/>
    <p:sldId id="283" r:id="rId13"/>
    <p:sldId id="279" r:id="rId14"/>
    <p:sldId id="280" r:id="rId15"/>
    <p:sldId id="281" r:id="rId16"/>
    <p:sldId id="286" r:id="rId17"/>
    <p:sldId id="289" r:id="rId18"/>
    <p:sldId id="290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088-648C-4AD0-8D59-812E2490A3DF}" type="datetimeFigureOut">
              <a:rPr lang="en-US" smtClean="0"/>
              <a:pPr/>
              <a:t>3/8/2022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4BC8-4583-4D6D-B890-65BE198DE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071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DataBase</a:t>
            </a:r>
            <a:r>
              <a:rPr lang="en-US" dirty="0" smtClean="0"/>
              <a:t> Management System Lab (4CS4-22)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Experiment No. -2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 to be covered 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 Execute Different constraints Like </a:t>
            </a:r>
            <a:r>
              <a:rPr lang="en-IN" b="1" dirty="0" smtClean="0">
                <a:solidFill>
                  <a:srgbClr val="FF0000"/>
                </a:solidFill>
              </a:rPr>
              <a:t>Primary key, Foreign key, Not Null, unique and check </a:t>
            </a:r>
            <a:r>
              <a:rPr lang="en-IN" b="1" dirty="0" smtClean="0"/>
              <a:t>	</a:t>
            </a:r>
            <a:br>
              <a:rPr lang="en-IN" b="1" dirty="0" smtClean="0"/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8715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To allow naming of a PRIMARY KEY constraint, and for defining a PRIMARY KEY </a:t>
            </a:r>
            <a:r>
              <a:rPr lang="en-IN" sz="2000" b="1" dirty="0" smtClean="0">
                <a:solidFill>
                  <a:srgbClr val="FF0000"/>
                </a:solidFill>
              </a:rPr>
              <a:t>constraint on multiple columns</a:t>
            </a:r>
            <a:r>
              <a:rPr lang="en-IN" sz="2000" dirty="0" smtClean="0">
                <a:solidFill>
                  <a:srgbClr val="FF0000"/>
                </a:solidFill>
              </a:rPr>
              <a:t>, use the following SQL syntax: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00B050"/>
                </a:solidFill>
              </a:rPr>
              <a:t>CREATE TABLE Persons (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ID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> NOT NULL,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LastName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 NOT NULL,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FirstName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Age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>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 CONSTRAINT </a:t>
            </a:r>
            <a:r>
              <a:rPr lang="en-IN" sz="2000" b="1" dirty="0" err="1" smtClean="0">
                <a:solidFill>
                  <a:srgbClr val="00B050"/>
                </a:solidFill>
              </a:rPr>
              <a:t>PK_Person</a:t>
            </a:r>
            <a:r>
              <a:rPr lang="en-IN" sz="2000" b="1" dirty="0" smtClean="0">
                <a:solidFill>
                  <a:srgbClr val="00B050"/>
                </a:solidFill>
              </a:rPr>
              <a:t> PRIMARY KEY (</a:t>
            </a:r>
            <a:r>
              <a:rPr lang="en-IN" sz="2000" b="1" dirty="0" err="1" smtClean="0">
                <a:solidFill>
                  <a:srgbClr val="00B050"/>
                </a:solidFill>
              </a:rPr>
              <a:t>ID,LastName</a:t>
            </a:r>
            <a:r>
              <a:rPr lang="en-IN" sz="2000" b="1" dirty="0" smtClean="0">
                <a:solidFill>
                  <a:srgbClr val="00B050"/>
                </a:solidFill>
              </a:rPr>
              <a:t>)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);</a:t>
            </a:r>
            <a:endParaRPr lang="en-US" sz="2000" dirty="0" smtClean="0"/>
          </a:p>
          <a:p>
            <a:r>
              <a:rPr lang="en-IN" sz="2000" dirty="0" smtClean="0"/>
              <a:t>In the example above there is only ONE PRIMARY KEY (</a:t>
            </a:r>
            <a:r>
              <a:rPr lang="en-IN" sz="2000" dirty="0" err="1" smtClean="0"/>
              <a:t>PK_Person</a:t>
            </a:r>
            <a:r>
              <a:rPr lang="en-IN" sz="2000" dirty="0" smtClean="0"/>
              <a:t>). However, the VALUE of the primary key is made up of TWO COLUMNS (ID + </a:t>
            </a:r>
            <a:r>
              <a:rPr lang="en-IN" sz="2000" dirty="0" err="1" smtClean="0"/>
              <a:t>LastName</a:t>
            </a:r>
            <a:r>
              <a:rPr lang="en-IN" sz="2000" dirty="0" smtClean="0"/>
              <a:t>).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85720" y="4071942"/>
            <a:ext cx="64515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SQL PRIMARY KEY on ALTER TABLE: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00B050"/>
                </a:solidFill>
              </a:rPr>
              <a:t>ALTER TABLE Persons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ADD CONSTRAINT </a:t>
            </a:r>
            <a:r>
              <a:rPr lang="en-IN" sz="2000" b="1" dirty="0" err="1" smtClean="0">
                <a:solidFill>
                  <a:srgbClr val="00B050"/>
                </a:solidFill>
              </a:rPr>
              <a:t>PK_Person</a:t>
            </a:r>
            <a:r>
              <a:rPr lang="en-IN" sz="2000" b="1" dirty="0" smtClean="0">
                <a:solidFill>
                  <a:srgbClr val="00B050"/>
                </a:solidFill>
              </a:rPr>
              <a:t> PRIMARY KEY (</a:t>
            </a:r>
            <a:r>
              <a:rPr lang="en-IN" sz="2000" b="1" dirty="0" err="1" smtClean="0">
                <a:solidFill>
                  <a:srgbClr val="00B050"/>
                </a:solidFill>
              </a:rPr>
              <a:t>ID,LastName</a:t>
            </a:r>
            <a:r>
              <a:rPr lang="en-IN" sz="2000" b="1" dirty="0" smtClean="0">
                <a:solidFill>
                  <a:srgbClr val="00B050"/>
                </a:solidFill>
              </a:rPr>
              <a:t>);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5643578"/>
            <a:ext cx="37251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DROP a PRIMARY KEY Constraint:</a:t>
            </a:r>
          </a:p>
          <a:p>
            <a:r>
              <a:rPr lang="fr-FR" sz="2000" b="1" dirty="0" smtClean="0">
                <a:solidFill>
                  <a:srgbClr val="00B050"/>
                </a:solidFill>
              </a:rPr>
              <a:t>ALTER TABLE </a:t>
            </a:r>
            <a:r>
              <a:rPr lang="fr-FR" sz="2000" b="1" dirty="0" err="1" smtClean="0">
                <a:solidFill>
                  <a:srgbClr val="00B050"/>
                </a:solidFill>
              </a:rPr>
              <a:t>Persons</a:t>
            </a:r>
            <a:r>
              <a:rPr lang="fr-FR" sz="2000" b="1" dirty="0" smtClean="0">
                <a:solidFill>
                  <a:srgbClr val="00B050"/>
                </a:solidFill>
              </a:rPr>
              <a:t/>
            </a:r>
            <a:br>
              <a:rPr lang="fr-FR" sz="2000" b="1" dirty="0" smtClean="0">
                <a:solidFill>
                  <a:srgbClr val="00B050"/>
                </a:solidFill>
              </a:rPr>
            </a:br>
            <a:r>
              <a:rPr lang="fr-FR" sz="2000" b="1" dirty="0" smtClean="0">
                <a:solidFill>
                  <a:srgbClr val="00B050"/>
                </a:solidFill>
              </a:rPr>
              <a:t>DROP CONSTRAINT </a:t>
            </a:r>
            <a:r>
              <a:rPr lang="fr-FR" sz="2000" b="1" dirty="0" err="1" smtClean="0">
                <a:solidFill>
                  <a:srgbClr val="00B050"/>
                </a:solidFill>
              </a:rPr>
              <a:t>PK_Person</a:t>
            </a:r>
            <a:r>
              <a:rPr lang="fr-FR" sz="2000" b="1" dirty="0" smtClean="0">
                <a:solidFill>
                  <a:srgbClr val="00B050"/>
                </a:solidFill>
              </a:rPr>
              <a:t>;</a:t>
            </a:r>
            <a:endParaRPr lang="en-IN" sz="20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850112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SQL CHECK Constraint</a:t>
            </a:r>
          </a:p>
          <a:p>
            <a:r>
              <a:rPr lang="en-IN" sz="2000" dirty="0" smtClean="0"/>
              <a:t>The CHECK constraint is used to limit the value range that can be placed in a column.</a:t>
            </a:r>
          </a:p>
          <a:p>
            <a:endParaRPr lang="en-IN" sz="2000" dirty="0" smtClean="0"/>
          </a:p>
          <a:p>
            <a:r>
              <a:rPr lang="en-IN" sz="2000" dirty="0" smtClean="0"/>
              <a:t>If you define a CHECK constraint on a column it will allow only certain values for this column.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00B050"/>
                </a:solidFill>
              </a:rPr>
              <a:t>CREATE TABLE Persons (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ID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> NOT NULL,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LastName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 NOT NULL,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FirstName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Age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> CHECK (Age&gt;=18)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IN" sz="2000" b="1" dirty="0" smtClean="0">
                <a:solidFill>
                  <a:srgbClr val="00B050"/>
                </a:solidFill>
              </a:rPr>
              <a:t>CREATE TABLE Persons (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ID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> NOT NULL,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LastName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 NOT NULL,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FirstName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Age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>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City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 CONSTRAINT </a:t>
            </a:r>
            <a:r>
              <a:rPr lang="en-IN" sz="2000" b="1" dirty="0" err="1" smtClean="0">
                <a:solidFill>
                  <a:srgbClr val="00B050"/>
                </a:solidFill>
              </a:rPr>
              <a:t>CHK_Person</a:t>
            </a:r>
            <a:r>
              <a:rPr lang="en-IN" sz="2000" b="1" dirty="0" smtClean="0">
                <a:solidFill>
                  <a:srgbClr val="00B050"/>
                </a:solidFill>
              </a:rPr>
              <a:t> CHECK (Age&gt;=18 AND City='</a:t>
            </a:r>
            <a:r>
              <a:rPr lang="en-IN" sz="2000" b="1" dirty="0" err="1" smtClean="0">
                <a:solidFill>
                  <a:srgbClr val="00B050"/>
                </a:solidFill>
              </a:rPr>
              <a:t>Sandnes</a:t>
            </a:r>
            <a:r>
              <a:rPr lang="en-IN" sz="2000" b="1" dirty="0" smtClean="0">
                <a:solidFill>
                  <a:srgbClr val="00B050"/>
                </a:solidFill>
              </a:rPr>
              <a:t>')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85728"/>
            <a:ext cx="798000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SQL CHECK on ALTER TABLE: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00B050"/>
                </a:solidFill>
              </a:rPr>
              <a:t>ALTER TABLE Persons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ADD CHECK (Age&gt;=18);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00B050"/>
                </a:solidFill>
              </a:rPr>
              <a:t>ALTER TABLE Persons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ADD CONSTRAINT </a:t>
            </a:r>
            <a:r>
              <a:rPr lang="en-IN" sz="2000" b="1" dirty="0" err="1" smtClean="0">
                <a:solidFill>
                  <a:srgbClr val="00B050"/>
                </a:solidFill>
              </a:rPr>
              <a:t>CHK_PersonAge</a:t>
            </a:r>
            <a:r>
              <a:rPr lang="en-IN" sz="2000" b="1" dirty="0" smtClean="0">
                <a:solidFill>
                  <a:srgbClr val="00B050"/>
                </a:solidFill>
              </a:rPr>
              <a:t> CHECK (Age&gt;=18 AND City='</a:t>
            </a:r>
            <a:r>
              <a:rPr lang="en-IN" sz="2000" b="1" dirty="0" err="1" smtClean="0">
                <a:solidFill>
                  <a:srgbClr val="00B050"/>
                </a:solidFill>
              </a:rPr>
              <a:t>Sandnes</a:t>
            </a:r>
            <a:r>
              <a:rPr lang="en-IN" sz="2000" b="1" dirty="0" smtClean="0">
                <a:solidFill>
                  <a:srgbClr val="00B050"/>
                </a:solidFill>
              </a:rPr>
              <a:t>');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DROP a CHECK Constraint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fr-FR" sz="2000" b="1" dirty="0" smtClean="0">
                <a:solidFill>
                  <a:srgbClr val="00B050"/>
                </a:solidFill>
              </a:rPr>
              <a:t>ALTER TABLE </a:t>
            </a:r>
            <a:r>
              <a:rPr lang="fr-FR" sz="2000" b="1" dirty="0" err="1" smtClean="0">
                <a:solidFill>
                  <a:srgbClr val="00B050"/>
                </a:solidFill>
              </a:rPr>
              <a:t>Persons</a:t>
            </a:r>
            <a:r>
              <a:rPr lang="fr-FR" sz="2000" b="1" dirty="0" smtClean="0">
                <a:solidFill>
                  <a:srgbClr val="00B050"/>
                </a:solidFill>
              </a:rPr>
              <a:t/>
            </a:r>
            <a:br>
              <a:rPr lang="fr-FR" sz="2000" b="1" dirty="0" smtClean="0">
                <a:solidFill>
                  <a:srgbClr val="00B050"/>
                </a:solidFill>
              </a:rPr>
            </a:br>
            <a:r>
              <a:rPr lang="fr-FR" sz="2000" b="1" dirty="0" smtClean="0">
                <a:solidFill>
                  <a:srgbClr val="00B050"/>
                </a:solidFill>
              </a:rPr>
              <a:t>DROP CONSTRAINT </a:t>
            </a:r>
            <a:r>
              <a:rPr lang="fr-FR" sz="2000" b="1" dirty="0" err="1" smtClean="0">
                <a:solidFill>
                  <a:srgbClr val="00B050"/>
                </a:solidFill>
              </a:rPr>
              <a:t>CHK_PersonAge</a:t>
            </a:r>
            <a:r>
              <a:rPr lang="fr-FR" sz="2000" b="1" dirty="0" smtClean="0">
                <a:solidFill>
                  <a:srgbClr val="00B050"/>
                </a:solidFill>
              </a:rPr>
              <a:t>;</a:t>
            </a:r>
            <a:endParaRPr lang="en-IN" sz="20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142852"/>
            <a:ext cx="842968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AUTO INCREMENT Field:</a:t>
            </a:r>
          </a:p>
          <a:p>
            <a:endParaRPr lang="en-IN" sz="2000" dirty="0" smtClean="0"/>
          </a:p>
          <a:p>
            <a:r>
              <a:rPr lang="en-IN" sz="2000" dirty="0" smtClean="0"/>
              <a:t>Auto-increment allows a unique number to be generated automatically when a new record is inserted into a table.</a:t>
            </a:r>
          </a:p>
          <a:p>
            <a:endParaRPr lang="en-IN" sz="2000" dirty="0" smtClean="0"/>
          </a:p>
          <a:p>
            <a:r>
              <a:rPr lang="en-IN" sz="2000" dirty="0" smtClean="0"/>
              <a:t>Often this is the primary key field that we would like to be created automatically every time a new record is inserted.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Syntax for SQL Server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 </a:t>
            </a:r>
            <a:r>
              <a:rPr lang="en-IN" sz="2000" b="1" dirty="0" smtClean="0"/>
              <a:t>CREATE</a:t>
            </a:r>
            <a:r>
              <a:rPr lang="en-IN" sz="2000" dirty="0" smtClean="0"/>
              <a:t> </a:t>
            </a:r>
            <a:r>
              <a:rPr lang="en-IN" sz="2000" b="1" dirty="0" smtClean="0"/>
              <a:t>TABLE</a:t>
            </a:r>
            <a:r>
              <a:rPr lang="en-IN" sz="2000" dirty="0" smtClean="0"/>
              <a:t> Animals(  </a:t>
            </a:r>
          </a:p>
          <a:p>
            <a:r>
              <a:rPr lang="en-IN" sz="2000" dirty="0" smtClean="0"/>
              <a:t>id </a:t>
            </a:r>
            <a:r>
              <a:rPr lang="en-IN" sz="2000" b="1" dirty="0" err="1" smtClean="0"/>
              <a:t>int</a:t>
            </a:r>
            <a:r>
              <a:rPr lang="en-IN" sz="2000" dirty="0" smtClean="0"/>
              <a:t> NOT NULL AUTO_INCREMENT,   </a:t>
            </a:r>
          </a:p>
          <a:p>
            <a:r>
              <a:rPr lang="en-IN" sz="2000" b="1" dirty="0" smtClean="0"/>
              <a:t>name</a:t>
            </a:r>
            <a:r>
              <a:rPr lang="en-IN" sz="2000" dirty="0" smtClean="0"/>
              <a:t> </a:t>
            </a:r>
            <a:r>
              <a:rPr lang="en-IN" sz="2000" b="1" dirty="0" smtClean="0"/>
              <a:t>CHAR</a:t>
            </a:r>
            <a:r>
              <a:rPr lang="en-IN" sz="2000" dirty="0" smtClean="0"/>
              <a:t>(30) NOT NULL,   </a:t>
            </a:r>
          </a:p>
          <a:p>
            <a:r>
              <a:rPr lang="en-IN" sz="2000" b="1" dirty="0" smtClean="0"/>
              <a:t>PRIMARY</a:t>
            </a:r>
            <a:r>
              <a:rPr lang="en-IN" sz="2000" dirty="0" smtClean="0"/>
              <a:t> </a:t>
            </a:r>
            <a:r>
              <a:rPr lang="en-IN" sz="2000" b="1" dirty="0" smtClean="0"/>
              <a:t>KEY</a:t>
            </a:r>
            <a:r>
              <a:rPr lang="en-IN" sz="2000" dirty="0" smtClean="0"/>
              <a:t> (id));  </a:t>
            </a:r>
          </a:p>
          <a:p>
            <a:endParaRPr lang="en-US" sz="2000" dirty="0" smtClean="0"/>
          </a:p>
          <a:p>
            <a:r>
              <a:rPr lang="en-IN" sz="2000" dirty="0" smtClean="0"/>
              <a:t> </a:t>
            </a:r>
            <a:r>
              <a:rPr lang="en-IN" sz="2000" b="1" dirty="0" smtClean="0"/>
              <a:t>INSERT</a:t>
            </a:r>
            <a:r>
              <a:rPr lang="en-IN" sz="2000" dirty="0" smtClean="0"/>
              <a:t> </a:t>
            </a:r>
            <a:r>
              <a:rPr lang="en-IN" sz="2000" b="1" dirty="0" smtClean="0"/>
              <a:t>INTO</a:t>
            </a:r>
            <a:r>
              <a:rPr lang="en-IN" sz="2000" dirty="0" smtClean="0"/>
              <a:t> Animals (</a:t>
            </a:r>
            <a:r>
              <a:rPr lang="en-IN" sz="2000" b="1" dirty="0" smtClean="0"/>
              <a:t>name</a:t>
            </a:r>
            <a:r>
              <a:rPr lang="en-IN" sz="2000" dirty="0" smtClean="0"/>
              <a:t>) </a:t>
            </a:r>
            <a:r>
              <a:rPr lang="en-IN" sz="2000" b="1" dirty="0" smtClean="0"/>
              <a:t>VALUES</a:t>
            </a:r>
            <a:r>
              <a:rPr lang="en-IN" sz="2000" dirty="0" smtClean="0"/>
              <a:t>   </a:t>
            </a:r>
          </a:p>
          <a:p>
            <a:r>
              <a:rPr lang="en-IN" sz="2000" dirty="0" smtClean="0"/>
              <a:t>('Tiger'),('Dog'),('Penguin'),   </a:t>
            </a:r>
          </a:p>
          <a:p>
            <a:r>
              <a:rPr lang="en-IN" sz="2000" dirty="0" smtClean="0"/>
              <a:t>('Camel'),('Cat'),('Ostrich');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86439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SQL DEFAULT Constraint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The DEFAULT constraint is used to set a default value for a column.</a:t>
            </a:r>
          </a:p>
          <a:p>
            <a:endParaRPr lang="en-IN" sz="2000" dirty="0" smtClean="0"/>
          </a:p>
          <a:p>
            <a:r>
              <a:rPr lang="en-IN" sz="2000" dirty="0" smtClean="0"/>
              <a:t>The default value will be added to all new records, if no other value is specified.</a:t>
            </a:r>
          </a:p>
          <a:p>
            <a:endParaRPr lang="en-US" sz="2000" dirty="0" smtClean="0"/>
          </a:p>
          <a:p>
            <a:r>
              <a:rPr lang="en-IN" sz="2000" dirty="0" smtClean="0"/>
              <a:t> </a:t>
            </a:r>
            <a:r>
              <a:rPr lang="en-IN" sz="2000" b="1" dirty="0" smtClean="0"/>
              <a:t>CREATE</a:t>
            </a:r>
            <a:r>
              <a:rPr lang="en-IN" sz="2000" dirty="0" smtClean="0"/>
              <a:t> </a:t>
            </a:r>
            <a:r>
              <a:rPr lang="en-IN" sz="2000" b="1" dirty="0" smtClean="0"/>
              <a:t>TABLE</a:t>
            </a:r>
            <a:r>
              <a:rPr lang="en-IN" sz="2000" dirty="0" smtClean="0"/>
              <a:t> Persons (  </a:t>
            </a:r>
          </a:p>
          <a:p>
            <a:r>
              <a:rPr lang="en-IN" sz="2000" dirty="0" smtClean="0"/>
              <a:t>    ID </a:t>
            </a:r>
            <a:r>
              <a:rPr lang="en-IN" sz="2000" b="1" dirty="0" err="1" smtClean="0"/>
              <a:t>int</a:t>
            </a:r>
            <a:r>
              <a:rPr lang="en-IN" sz="2000" dirty="0" smtClean="0"/>
              <a:t> NOT NULL,  </a:t>
            </a:r>
          </a:p>
          <a:p>
            <a:r>
              <a:rPr lang="en-IN" sz="2000" dirty="0" smtClean="0"/>
              <a:t>    </a:t>
            </a:r>
            <a:r>
              <a:rPr lang="en-IN" sz="2000" b="1" dirty="0" smtClean="0"/>
              <a:t>Name</a:t>
            </a:r>
            <a:r>
              <a:rPr lang="en-IN" sz="2000" dirty="0" smtClean="0"/>
              <a:t> </a:t>
            </a:r>
            <a:r>
              <a:rPr lang="en-IN" sz="2000" b="1" dirty="0" err="1" smtClean="0"/>
              <a:t>varchar</a:t>
            </a:r>
            <a:r>
              <a:rPr lang="en-IN" sz="2000" dirty="0" smtClean="0"/>
              <a:t>(45) NOT NULL,  </a:t>
            </a:r>
          </a:p>
          <a:p>
            <a:r>
              <a:rPr lang="en-IN" sz="2000" dirty="0" smtClean="0"/>
              <a:t>    Age </a:t>
            </a:r>
            <a:r>
              <a:rPr lang="en-IN" sz="2000" b="1" dirty="0" err="1" smtClean="0"/>
              <a:t>int</a:t>
            </a:r>
            <a:r>
              <a:rPr lang="en-IN" sz="2000" dirty="0" smtClean="0"/>
              <a:t>,  </a:t>
            </a:r>
          </a:p>
          <a:p>
            <a:r>
              <a:rPr lang="en-IN" sz="2000" dirty="0" smtClean="0"/>
              <a:t>    City </a:t>
            </a:r>
            <a:r>
              <a:rPr lang="en-IN" sz="2000" b="1" dirty="0" err="1" smtClean="0"/>
              <a:t>varchar</a:t>
            </a:r>
            <a:r>
              <a:rPr lang="en-IN" sz="2000" dirty="0" smtClean="0"/>
              <a:t>(25) </a:t>
            </a:r>
            <a:r>
              <a:rPr lang="en-IN" sz="2000" b="1" dirty="0" smtClean="0"/>
              <a:t>DEFAULT</a:t>
            </a:r>
            <a:r>
              <a:rPr lang="en-IN" sz="2000" dirty="0" smtClean="0"/>
              <a:t> 'New York'  </a:t>
            </a:r>
          </a:p>
          <a:p>
            <a:r>
              <a:rPr lang="en-IN" sz="2000" dirty="0" smtClean="0"/>
              <a:t>);  </a:t>
            </a:r>
          </a:p>
          <a:p>
            <a:endParaRPr lang="en-US" sz="2000" dirty="0" smtClean="0"/>
          </a:p>
          <a:p>
            <a:r>
              <a:rPr lang="en-IN" sz="2000" dirty="0" smtClean="0"/>
              <a:t> </a:t>
            </a:r>
            <a:r>
              <a:rPr lang="en-IN" sz="2000" b="1" dirty="0" smtClean="0"/>
              <a:t>INSERT</a:t>
            </a:r>
            <a:r>
              <a:rPr lang="en-IN" sz="2000" dirty="0" smtClean="0"/>
              <a:t> </a:t>
            </a:r>
            <a:r>
              <a:rPr lang="en-IN" sz="2000" b="1" dirty="0" smtClean="0"/>
              <a:t>INTO</a:t>
            </a:r>
            <a:r>
              <a:rPr lang="en-IN" sz="2000" dirty="0" smtClean="0"/>
              <a:t> Persons(Id, </a:t>
            </a:r>
            <a:r>
              <a:rPr lang="en-IN" sz="2000" b="1" dirty="0" smtClean="0"/>
              <a:t>Name</a:t>
            </a:r>
            <a:r>
              <a:rPr lang="en-IN" sz="2000" dirty="0" smtClean="0"/>
              <a:t>, Age, City)   </a:t>
            </a:r>
          </a:p>
          <a:p>
            <a:r>
              <a:rPr lang="en-IN" sz="2000" b="1" dirty="0" smtClean="0"/>
              <a:t>VALUES</a:t>
            </a:r>
            <a:r>
              <a:rPr lang="en-IN" sz="2000" dirty="0" smtClean="0"/>
              <a:t> (1,'Robert', 15, 'Florida'),   </a:t>
            </a:r>
          </a:p>
          <a:p>
            <a:r>
              <a:rPr lang="en-IN" sz="2000" dirty="0" smtClean="0"/>
              <a:t>(2, 'Joseph', 35, 'California'),   </a:t>
            </a:r>
          </a:p>
          <a:p>
            <a:r>
              <a:rPr lang="en-IN" sz="2000" dirty="0" smtClean="0"/>
              <a:t> (1,'Brayan', 15);</a:t>
            </a:r>
          </a:p>
          <a:p>
            <a:endParaRPr lang="en-US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428604"/>
            <a:ext cx="403264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SQL DEFAULT on ALTER TABLE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00B050"/>
                </a:solidFill>
              </a:rPr>
              <a:t>ALTER TABLE Persons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ADD CONSTRAINT </a:t>
            </a:r>
            <a:r>
              <a:rPr lang="en-IN" sz="2000" b="1" dirty="0" err="1" smtClean="0">
                <a:solidFill>
                  <a:srgbClr val="00B050"/>
                </a:solidFill>
              </a:rPr>
              <a:t>df_City</a:t>
            </a:r>
            <a:r>
              <a:rPr lang="en-IN" sz="2000" b="1" dirty="0" smtClean="0">
                <a:solidFill>
                  <a:srgbClr val="00B050"/>
                </a:solidFill>
              </a:rPr>
              <a:t/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DEFAULT '</a:t>
            </a:r>
            <a:r>
              <a:rPr lang="en-IN" sz="2000" b="1" dirty="0" err="1" smtClean="0">
                <a:solidFill>
                  <a:srgbClr val="00B050"/>
                </a:solidFill>
              </a:rPr>
              <a:t>Sandnes</a:t>
            </a:r>
            <a:r>
              <a:rPr lang="en-IN" sz="2000" b="1" dirty="0" smtClean="0">
                <a:solidFill>
                  <a:srgbClr val="00B050"/>
                </a:solidFill>
              </a:rPr>
              <a:t>' FOR City;</a:t>
            </a:r>
          </a:p>
          <a:p>
            <a:endParaRPr lang="en-IN" sz="2000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DROP a DEFAULT Constraint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00B050"/>
                </a:solidFill>
              </a:rPr>
              <a:t>ALTER TABLE Persons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ALTER COLUMN City DROP DEFAULT;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5" y="214290"/>
            <a:ext cx="864399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SQL FOREIGN KEY Constraint:</a:t>
            </a:r>
          </a:p>
          <a:p>
            <a:endParaRPr lang="en-IN" sz="2000" dirty="0" smtClean="0"/>
          </a:p>
          <a:p>
            <a:r>
              <a:rPr lang="en-IN" sz="2000" dirty="0" smtClean="0"/>
              <a:t>This constraint is used to link two tables together. It is also known as the referencing key. A foreign key column matches the primary key field of another table. It means a foreign key field in one table refers to the primary key field of another table.</a:t>
            </a:r>
          </a:p>
          <a:p>
            <a:endParaRPr lang="en-IN" sz="2000" dirty="0" smtClean="0"/>
          </a:p>
          <a:p>
            <a:r>
              <a:rPr lang="en-IN" sz="2000" dirty="0" smtClean="0"/>
              <a:t>The FOREIGN KEY constraint is used to prevent actions that would destroy links between tables.</a:t>
            </a:r>
          </a:p>
          <a:p>
            <a:endParaRPr lang="en-IN" sz="2000" dirty="0" smtClean="0"/>
          </a:p>
          <a:p>
            <a:r>
              <a:rPr lang="en-IN" sz="2000" dirty="0" smtClean="0"/>
              <a:t>A FOREIGN KEY is a field (or collection of fields) in one table, that refers to the PRIMARY KEY in another table.</a:t>
            </a:r>
          </a:p>
          <a:p>
            <a:endParaRPr lang="en-IN" sz="2000" dirty="0" smtClean="0"/>
          </a:p>
          <a:p>
            <a:r>
              <a:rPr lang="en-IN" sz="2000" dirty="0" smtClean="0"/>
              <a:t>The table with the foreign key is called the child table, and the table with the primary key is called the referenced or parent table.</a:t>
            </a:r>
          </a:p>
          <a:p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71543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14290"/>
            <a:ext cx="87154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CREATE</a:t>
            </a:r>
            <a:r>
              <a:rPr lang="en-IN" dirty="0" smtClean="0"/>
              <a:t> </a:t>
            </a:r>
            <a:r>
              <a:rPr lang="en-IN" b="1" dirty="0" smtClean="0"/>
              <a:t>TABLE</a:t>
            </a:r>
            <a:r>
              <a:rPr lang="en-IN" dirty="0" smtClean="0"/>
              <a:t> Persons (  </a:t>
            </a:r>
          </a:p>
          <a:p>
            <a:r>
              <a:rPr lang="en-IN" dirty="0" smtClean="0"/>
              <a:t>    </a:t>
            </a:r>
            <a:r>
              <a:rPr lang="en-IN" dirty="0" err="1" smtClean="0"/>
              <a:t>Person_ID</a:t>
            </a:r>
            <a:r>
              <a:rPr lang="en-IN" dirty="0" smtClean="0"/>
              <a:t> </a:t>
            </a:r>
            <a:r>
              <a:rPr lang="en-IN" b="1" dirty="0" err="1" smtClean="0"/>
              <a:t>int</a:t>
            </a:r>
            <a:r>
              <a:rPr lang="en-IN" dirty="0" smtClean="0"/>
              <a:t> NOT NULL </a:t>
            </a:r>
            <a:r>
              <a:rPr lang="en-IN" b="1" dirty="0" smtClean="0"/>
              <a:t>PRIMARY</a:t>
            </a:r>
            <a:r>
              <a:rPr lang="en-IN" dirty="0" smtClean="0"/>
              <a:t> </a:t>
            </a:r>
            <a:r>
              <a:rPr lang="en-IN" b="1" dirty="0" smtClean="0"/>
              <a:t>KEY</a:t>
            </a:r>
            <a:r>
              <a:rPr lang="en-IN" dirty="0" smtClean="0"/>
              <a:t>,   </a:t>
            </a:r>
          </a:p>
          <a:p>
            <a:r>
              <a:rPr lang="en-IN" dirty="0" smtClean="0"/>
              <a:t>    </a:t>
            </a:r>
            <a:r>
              <a:rPr lang="en-IN" b="1" dirty="0" smtClean="0"/>
              <a:t>Name</a:t>
            </a:r>
            <a:r>
              <a:rPr lang="en-IN" dirty="0" smtClean="0"/>
              <a:t> </a:t>
            </a:r>
            <a:r>
              <a:rPr lang="en-IN" b="1" dirty="0" err="1" smtClean="0"/>
              <a:t>varchar</a:t>
            </a:r>
            <a:r>
              <a:rPr lang="en-IN" dirty="0" smtClean="0"/>
              <a:t>(45) NOT NULL,   </a:t>
            </a:r>
          </a:p>
          <a:p>
            <a:r>
              <a:rPr lang="en-IN" dirty="0" smtClean="0"/>
              <a:t>    Age </a:t>
            </a:r>
            <a:r>
              <a:rPr lang="en-IN" b="1" dirty="0" err="1" smtClean="0"/>
              <a:t>int</a:t>
            </a:r>
            <a:r>
              <a:rPr lang="en-IN" dirty="0" smtClean="0"/>
              <a:t>,   </a:t>
            </a:r>
          </a:p>
          <a:p>
            <a:r>
              <a:rPr lang="en-IN" dirty="0" smtClean="0"/>
              <a:t>    City </a:t>
            </a:r>
            <a:r>
              <a:rPr lang="en-IN" b="1" dirty="0" err="1" smtClean="0"/>
              <a:t>varchar</a:t>
            </a:r>
            <a:r>
              <a:rPr lang="en-IN" dirty="0" smtClean="0"/>
              <a:t>(25)  </a:t>
            </a:r>
          </a:p>
          <a:p>
            <a:r>
              <a:rPr lang="en-IN" dirty="0" smtClean="0"/>
              <a:t>); </a:t>
            </a:r>
          </a:p>
          <a:p>
            <a:endParaRPr lang="en-IN" dirty="0" smtClean="0"/>
          </a:p>
          <a:p>
            <a:r>
              <a:rPr lang="en-IN" b="1" dirty="0" smtClean="0"/>
              <a:t>CREATE</a:t>
            </a:r>
            <a:r>
              <a:rPr lang="en-IN" dirty="0" smtClean="0"/>
              <a:t> </a:t>
            </a:r>
            <a:r>
              <a:rPr lang="en-IN" b="1" dirty="0" smtClean="0"/>
              <a:t>TABLE</a:t>
            </a:r>
            <a:r>
              <a:rPr lang="en-IN" dirty="0" smtClean="0"/>
              <a:t> Orders (  </a:t>
            </a:r>
          </a:p>
          <a:p>
            <a:r>
              <a:rPr lang="en-IN" dirty="0" smtClean="0"/>
              <a:t>    </a:t>
            </a:r>
            <a:r>
              <a:rPr lang="en-IN" dirty="0" err="1" smtClean="0"/>
              <a:t>Order_ID</a:t>
            </a:r>
            <a:r>
              <a:rPr lang="en-IN" dirty="0" smtClean="0"/>
              <a:t> </a:t>
            </a:r>
            <a:r>
              <a:rPr lang="en-IN" b="1" dirty="0" err="1" smtClean="0"/>
              <a:t>int</a:t>
            </a:r>
            <a:r>
              <a:rPr lang="en-IN" dirty="0" smtClean="0"/>
              <a:t> NOT NULL </a:t>
            </a:r>
            <a:r>
              <a:rPr lang="en-IN" b="1" dirty="0" smtClean="0"/>
              <a:t>PRIMARY</a:t>
            </a:r>
            <a:r>
              <a:rPr lang="en-IN" dirty="0" smtClean="0"/>
              <a:t> </a:t>
            </a:r>
            <a:r>
              <a:rPr lang="en-IN" b="1" dirty="0" smtClean="0"/>
              <a:t>KEY</a:t>
            </a:r>
            <a:r>
              <a:rPr lang="en-IN" dirty="0" smtClean="0"/>
              <a:t>,  </a:t>
            </a:r>
          </a:p>
          <a:p>
            <a:r>
              <a:rPr lang="en-IN" dirty="0" smtClean="0"/>
              <a:t>    </a:t>
            </a:r>
            <a:r>
              <a:rPr lang="en-IN" dirty="0" err="1" smtClean="0"/>
              <a:t>Order_Num</a:t>
            </a:r>
            <a:r>
              <a:rPr lang="en-IN" dirty="0" smtClean="0"/>
              <a:t> </a:t>
            </a:r>
            <a:r>
              <a:rPr lang="en-IN" b="1" dirty="0" err="1" smtClean="0"/>
              <a:t>int</a:t>
            </a:r>
            <a:r>
              <a:rPr lang="en-IN" dirty="0" smtClean="0"/>
              <a:t> NOT NULL,  </a:t>
            </a:r>
          </a:p>
          <a:p>
            <a:r>
              <a:rPr lang="en-IN" dirty="0" smtClean="0"/>
              <a:t>    </a:t>
            </a:r>
            <a:r>
              <a:rPr lang="en-IN" dirty="0" err="1" smtClean="0"/>
              <a:t>Person_ID</a:t>
            </a:r>
            <a:r>
              <a:rPr lang="en-IN" dirty="0" smtClean="0"/>
              <a:t> </a:t>
            </a:r>
            <a:r>
              <a:rPr lang="en-IN" b="1" dirty="0" err="1" smtClean="0"/>
              <a:t>int</a:t>
            </a:r>
            <a:r>
              <a:rPr lang="en-IN" dirty="0" smtClean="0"/>
              <a:t>,  </a:t>
            </a:r>
          </a:p>
          <a:p>
            <a:r>
              <a:rPr lang="en-IN" dirty="0" smtClean="0"/>
              <a:t>    </a:t>
            </a:r>
            <a:r>
              <a:rPr lang="en-IN" b="1" dirty="0" smtClean="0"/>
              <a:t>FOREIGN</a:t>
            </a:r>
            <a:r>
              <a:rPr lang="en-IN" dirty="0" smtClean="0"/>
              <a:t> </a:t>
            </a:r>
            <a:r>
              <a:rPr lang="en-IN" b="1" dirty="0" smtClean="0"/>
              <a:t>KEY</a:t>
            </a:r>
            <a:r>
              <a:rPr lang="en-IN" dirty="0" smtClean="0"/>
              <a:t> (</a:t>
            </a:r>
            <a:r>
              <a:rPr lang="en-IN" dirty="0" err="1" smtClean="0"/>
              <a:t>Person_ID</a:t>
            </a:r>
            <a:r>
              <a:rPr lang="en-IN" dirty="0" smtClean="0"/>
              <a:t>) </a:t>
            </a:r>
            <a:r>
              <a:rPr lang="en-IN" b="1" dirty="0" smtClean="0"/>
              <a:t>REFERENCES</a:t>
            </a:r>
            <a:r>
              <a:rPr lang="en-IN" dirty="0" smtClean="0"/>
              <a:t> Persons(</a:t>
            </a:r>
            <a:r>
              <a:rPr lang="en-IN" dirty="0" err="1" smtClean="0"/>
              <a:t>Person_ID</a:t>
            </a:r>
            <a:r>
              <a:rPr lang="en-IN" dirty="0" smtClean="0"/>
              <a:t>)  </a:t>
            </a:r>
          </a:p>
          <a:p>
            <a:r>
              <a:rPr lang="en-IN" dirty="0" smtClean="0"/>
              <a:t>);  </a:t>
            </a:r>
          </a:p>
          <a:p>
            <a:endParaRPr lang="en-IN" dirty="0" smtClean="0"/>
          </a:p>
          <a:p>
            <a:r>
              <a:rPr lang="en-IN" dirty="0" smtClean="0"/>
              <a:t>In the above table structures, we can see that the "</a:t>
            </a:r>
            <a:r>
              <a:rPr lang="en-IN" dirty="0" err="1" smtClean="0"/>
              <a:t>Person_ID</a:t>
            </a:r>
            <a:r>
              <a:rPr lang="en-IN" dirty="0" smtClean="0"/>
              <a:t>" field in the "Orders" table points to the "</a:t>
            </a:r>
            <a:r>
              <a:rPr lang="en-IN" dirty="0" err="1" smtClean="0"/>
              <a:t>Person_ID</a:t>
            </a:r>
            <a:r>
              <a:rPr lang="en-IN" dirty="0" smtClean="0"/>
              <a:t>" field in the "Persons" table. The "</a:t>
            </a:r>
            <a:r>
              <a:rPr lang="en-IN" dirty="0" err="1" smtClean="0"/>
              <a:t>Person_ID</a:t>
            </a:r>
            <a:r>
              <a:rPr lang="en-IN" dirty="0" smtClean="0"/>
              <a:t>" is the PRIMARY KEY in the "Persons" table, while the "</a:t>
            </a:r>
            <a:r>
              <a:rPr lang="en-IN" dirty="0" err="1" smtClean="0"/>
              <a:t>Person_ID</a:t>
            </a:r>
            <a:r>
              <a:rPr lang="en-IN" dirty="0" smtClean="0"/>
              <a:t>" column of the "Orders" table is a FOREIGN KEY.  </a:t>
            </a:r>
          </a:p>
          <a:p>
            <a:endParaRPr lang="en-US" dirty="0" smtClean="0"/>
          </a:p>
          <a:p>
            <a:r>
              <a:rPr lang="en-IN" dirty="0" smtClean="0"/>
              <a:t>The FOREIGN KEY constraint prevents invalid data from being inserted into the foreign key column, because it has to be one of the values contained in the parent table.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357166"/>
            <a:ext cx="75009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SQL FOREIGN KEY on ALTER TABLE: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00B050"/>
                </a:solidFill>
              </a:rPr>
              <a:t>ALTER TABLE Orders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ADD FOREIGN KEY (</a:t>
            </a:r>
            <a:r>
              <a:rPr lang="en-IN" sz="2000" b="1" dirty="0" err="1" smtClean="0">
                <a:solidFill>
                  <a:srgbClr val="00B050"/>
                </a:solidFill>
              </a:rPr>
              <a:t>PersonID</a:t>
            </a:r>
            <a:r>
              <a:rPr lang="en-IN" sz="2000" b="1" dirty="0" smtClean="0">
                <a:solidFill>
                  <a:srgbClr val="00B050"/>
                </a:solidFill>
              </a:rPr>
              <a:t>) REFERENCES Persons(</a:t>
            </a:r>
            <a:r>
              <a:rPr lang="en-IN" sz="2000" b="1" dirty="0" err="1" smtClean="0">
                <a:solidFill>
                  <a:srgbClr val="00B050"/>
                </a:solidFill>
              </a:rPr>
              <a:t>PersonID</a:t>
            </a:r>
            <a:r>
              <a:rPr lang="en-IN" sz="2000" b="1" dirty="0" smtClean="0">
                <a:solidFill>
                  <a:srgbClr val="00B050"/>
                </a:solidFill>
              </a:rPr>
              <a:t>);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DROP a FOREIGN KEY Constraint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00B050"/>
                </a:solidFill>
              </a:rPr>
              <a:t>ALTER TABLE Orders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DROP CONSTRAINT </a:t>
            </a:r>
            <a:r>
              <a:rPr lang="en-IN" sz="2000" b="1" dirty="0" err="1" smtClean="0">
                <a:solidFill>
                  <a:srgbClr val="00B050"/>
                </a:solidFill>
              </a:rPr>
              <a:t>FK_PersonOrder</a:t>
            </a:r>
            <a:r>
              <a:rPr lang="en-IN" sz="2000" b="1" dirty="0" smtClean="0">
                <a:solidFill>
                  <a:srgbClr val="00B050"/>
                </a:solidFill>
              </a:rPr>
              <a:t>;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85728"/>
            <a:ext cx="821537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SQL Constraints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SQL constraints are used to specify rules for data in a table.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Constraints are used to limit the type of data that can go into a table. 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This ensures the accuracy and reliability of the data in the table.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 If there is any violation between the constraint and the data action, the action is aborted.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Constraints can be column level or table level. 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Column level constraints apply to a column, and table level constraints apply to the whole table.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Constraints can be specified when the table is created with the CREATE TABLE statement, or after the table is created with the ALTER TABLE statement.</a:t>
            </a:r>
          </a:p>
          <a:p>
            <a:endParaRPr lang="en-US" sz="20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NOT NULL Constraint</a:t>
            </a:r>
            <a:r>
              <a:rPr lang="en-IN" sz="2000" b="1" dirty="0" smtClean="0"/>
              <a:t> − Ensures that a column cannot have NULL value.</a:t>
            </a:r>
          </a:p>
          <a:p>
            <a:endParaRPr lang="en-IN" sz="2000" b="1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DEFAULT Constraint </a:t>
            </a:r>
            <a:r>
              <a:rPr lang="en-IN" sz="2000" b="1" dirty="0" smtClean="0"/>
              <a:t>− Provides a default value for a column when none is specified.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UNIQUE Constraint </a:t>
            </a:r>
            <a:r>
              <a:rPr lang="en-IN" sz="2000" b="1" dirty="0" smtClean="0"/>
              <a:t>− Ensures that all values in a column are different.</a:t>
            </a:r>
          </a:p>
          <a:p>
            <a:endParaRPr lang="en-IN" sz="2000" b="1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PRIMARY Key </a:t>
            </a:r>
            <a:r>
              <a:rPr lang="en-IN" sz="2000" b="1" dirty="0" smtClean="0"/>
              <a:t>− Uniquely identifies each row/record in a database table.</a:t>
            </a:r>
          </a:p>
          <a:p>
            <a:endParaRPr lang="en-IN" sz="2000" b="1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FOREIGN Key</a:t>
            </a:r>
            <a:r>
              <a:rPr lang="en-IN" sz="2000" b="1" dirty="0" smtClean="0"/>
              <a:t> − Uniquely identifies a row/record in any of the given database table.</a:t>
            </a:r>
          </a:p>
          <a:p>
            <a:endParaRPr lang="en-IN" sz="2000" b="1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CHECK Constraint</a:t>
            </a:r>
            <a:r>
              <a:rPr lang="en-IN" sz="2000" b="1" dirty="0" smtClean="0"/>
              <a:t> − The CHECK constraint ensures that all the values in a column satisfies certain conditions.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414338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Syntax: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00B050"/>
                </a:solidFill>
              </a:rPr>
              <a:t>CREATE TABLE </a:t>
            </a:r>
            <a:r>
              <a:rPr lang="en-IN" sz="2000" b="1" i="1" dirty="0" err="1" smtClean="0">
                <a:solidFill>
                  <a:srgbClr val="00B050"/>
                </a:solidFill>
              </a:rPr>
              <a:t>table_name</a:t>
            </a:r>
            <a:r>
              <a:rPr lang="en-IN" sz="2000" b="1" i="1" dirty="0" smtClean="0">
                <a:solidFill>
                  <a:srgbClr val="00B050"/>
                </a:solidFill>
              </a:rPr>
              <a:t> </a:t>
            </a:r>
            <a:r>
              <a:rPr lang="en-IN" sz="2000" b="1" dirty="0" smtClean="0">
                <a:solidFill>
                  <a:srgbClr val="00B050"/>
                </a:solidFill>
              </a:rPr>
              <a:t>(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i="1" dirty="0" smtClean="0">
                <a:solidFill>
                  <a:srgbClr val="00B050"/>
                </a:solidFill>
              </a:rPr>
              <a:t>    column1 </a:t>
            </a:r>
            <a:r>
              <a:rPr lang="en-IN" sz="2000" b="1" i="1" dirty="0" err="1" smtClean="0">
                <a:solidFill>
                  <a:srgbClr val="00B050"/>
                </a:solidFill>
              </a:rPr>
              <a:t>datatype</a:t>
            </a:r>
            <a:r>
              <a:rPr lang="en-IN" sz="2000" b="1" dirty="0" smtClean="0">
                <a:solidFill>
                  <a:srgbClr val="00B050"/>
                </a:solidFill>
              </a:rPr>
              <a:t> </a:t>
            </a:r>
            <a:r>
              <a:rPr lang="en-IN" sz="2000" b="1" i="1" dirty="0" smtClean="0">
                <a:solidFill>
                  <a:srgbClr val="00B050"/>
                </a:solidFill>
              </a:rPr>
              <a:t>constraint</a:t>
            </a:r>
            <a:r>
              <a:rPr lang="en-IN" sz="2000" b="1" dirty="0" smtClean="0">
                <a:solidFill>
                  <a:srgbClr val="00B050"/>
                </a:solidFill>
              </a:rPr>
              <a:t>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i="1" dirty="0" smtClean="0">
                <a:solidFill>
                  <a:srgbClr val="00B050"/>
                </a:solidFill>
              </a:rPr>
              <a:t>    column2 </a:t>
            </a:r>
            <a:r>
              <a:rPr lang="en-IN" sz="2000" b="1" i="1" dirty="0" err="1" smtClean="0">
                <a:solidFill>
                  <a:srgbClr val="00B050"/>
                </a:solidFill>
              </a:rPr>
              <a:t>datatype</a:t>
            </a:r>
            <a:r>
              <a:rPr lang="en-IN" sz="2000" b="1" dirty="0" smtClean="0">
                <a:solidFill>
                  <a:srgbClr val="00B050"/>
                </a:solidFill>
              </a:rPr>
              <a:t> </a:t>
            </a:r>
            <a:r>
              <a:rPr lang="en-IN" sz="2000" b="1" i="1" dirty="0" smtClean="0">
                <a:solidFill>
                  <a:srgbClr val="00B050"/>
                </a:solidFill>
              </a:rPr>
              <a:t>constraint</a:t>
            </a:r>
            <a:r>
              <a:rPr lang="en-IN" sz="2000" b="1" dirty="0" smtClean="0">
                <a:solidFill>
                  <a:srgbClr val="00B050"/>
                </a:solidFill>
              </a:rPr>
              <a:t>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i="1" dirty="0" smtClean="0">
                <a:solidFill>
                  <a:srgbClr val="00B050"/>
                </a:solidFill>
              </a:rPr>
              <a:t>    column3 </a:t>
            </a:r>
            <a:r>
              <a:rPr lang="en-IN" sz="2000" b="1" i="1" dirty="0" err="1" smtClean="0">
                <a:solidFill>
                  <a:srgbClr val="00B050"/>
                </a:solidFill>
              </a:rPr>
              <a:t>datatype</a:t>
            </a:r>
            <a:r>
              <a:rPr lang="en-IN" sz="2000" b="1" dirty="0" smtClean="0">
                <a:solidFill>
                  <a:srgbClr val="00B050"/>
                </a:solidFill>
              </a:rPr>
              <a:t> </a:t>
            </a:r>
            <a:r>
              <a:rPr lang="en-IN" sz="2000" b="1" i="1" dirty="0" smtClean="0">
                <a:solidFill>
                  <a:srgbClr val="00B050"/>
                </a:solidFill>
              </a:rPr>
              <a:t>constraint</a:t>
            </a:r>
            <a:r>
              <a:rPr lang="en-IN" sz="2000" b="1" dirty="0" smtClean="0">
                <a:solidFill>
                  <a:srgbClr val="00B050"/>
                </a:solidFill>
              </a:rPr>
              <a:t>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....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282" y="71414"/>
            <a:ext cx="8929718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SQL NOT NULL Constraint:</a:t>
            </a:r>
          </a:p>
          <a:p>
            <a:endParaRPr lang="en-US" sz="2000" dirty="0" smtClean="0"/>
          </a:p>
          <a:p>
            <a:r>
              <a:rPr lang="en-IN" sz="2000" dirty="0" smtClean="0"/>
              <a:t>By default, a column can hold NULL values.</a:t>
            </a:r>
          </a:p>
          <a:p>
            <a:endParaRPr lang="en-IN" sz="2000" dirty="0" smtClean="0"/>
          </a:p>
          <a:p>
            <a:r>
              <a:rPr lang="en-IN" sz="2000" dirty="0" smtClean="0"/>
              <a:t>The NOT NULL constraint enforces a column to NOT accept NULL values.</a:t>
            </a:r>
          </a:p>
          <a:p>
            <a:endParaRPr lang="en-IN" sz="2000" dirty="0" smtClean="0"/>
          </a:p>
          <a:p>
            <a:r>
              <a:rPr lang="en-IN" sz="2000" dirty="0" smtClean="0"/>
              <a:t>This enforces a field to always contain a value, which means that you cannot insert a new record, or update a record without adding a value to this field.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SQL NOT NULL on CREATE TABLE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/>
              <a:t>CREATE</a:t>
            </a:r>
            <a:r>
              <a:rPr lang="en-IN" sz="2000" dirty="0" smtClean="0"/>
              <a:t> </a:t>
            </a:r>
            <a:r>
              <a:rPr lang="en-IN" sz="2000" b="1" dirty="0" smtClean="0"/>
              <a:t>TABLE</a:t>
            </a:r>
            <a:r>
              <a:rPr lang="en-IN" sz="2000" dirty="0" smtClean="0"/>
              <a:t> Student(Id </a:t>
            </a:r>
            <a:r>
              <a:rPr lang="en-IN" sz="2000" b="1" dirty="0" smtClean="0"/>
              <a:t>INTEGER</a:t>
            </a:r>
            <a:r>
              <a:rPr lang="en-IN" sz="2000" dirty="0" smtClean="0"/>
              <a:t>, </a:t>
            </a:r>
            <a:r>
              <a:rPr lang="en-IN" sz="2000" dirty="0" err="1" smtClean="0"/>
              <a:t>LastName</a:t>
            </a:r>
            <a:r>
              <a:rPr lang="en-IN" sz="2000" dirty="0" smtClean="0"/>
              <a:t> TEXT NOT NULL, </a:t>
            </a:r>
            <a:r>
              <a:rPr lang="en-IN" sz="2000" dirty="0" err="1" smtClean="0"/>
              <a:t>FirstName</a:t>
            </a:r>
            <a:r>
              <a:rPr lang="en-IN" sz="2000" dirty="0" smtClean="0"/>
              <a:t> TEXT NOT NULL, City </a:t>
            </a:r>
            <a:r>
              <a:rPr lang="en-IN" sz="2000" b="1" dirty="0" smtClean="0"/>
              <a:t>VARCHAR</a:t>
            </a:r>
            <a:r>
              <a:rPr lang="en-IN" sz="2000" dirty="0" smtClean="0"/>
              <a:t>(35)); </a:t>
            </a:r>
          </a:p>
          <a:p>
            <a:endParaRPr lang="en-US" sz="2000" dirty="0" smtClean="0"/>
          </a:p>
          <a:p>
            <a:r>
              <a:rPr lang="en-IN" sz="2000" b="1" dirty="0" smtClean="0"/>
              <a:t>INSERT</a:t>
            </a:r>
            <a:r>
              <a:rPr lang="en-IN" sz="2000" dirty="0" smtClean="0"/>
              <a:t> </a:t>
            </a:r>
            <a:r>
              <a:rPr lang="en-IN" sz="2000" b="1" dirty="0" smtClean="0"/>
              <a:t>INTO</a:t>
            </a:r>
            <a:r>
              <a:rPr lang="en-IN" sz="2000" dirty="0" smtClean="0"/>
              <a:t> Student </a:t>
            </a:r>
            <a:r>
              <a:rPr lang="en-IN" sz="2000" b="1" dirty="0" smtClean="0"/>
              <a:t>VALUES</a:t>
            </a:r>
            <a:r>
              <a:rPr lang="en-IN" sz="2000" dirty="0" smtClean="0"/>
              <a:t>(1, 'Hanks', 'Peter', 'New York');  </a:t>
            </a:r>
          </a:p>
          <a:p>
            <a:r>
              <a:rPr lang="en-IN" sz="2000" dirty="0" smtClean="0"/>
              <a:t>  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INSERT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b="1" dirty="0" smtClean="0">
                <a:solidFill>
                  <a:srgbClr val="FF0000"/>
                </a:solidFill>
              </a:rPr>
              <a:t>INTO</a:t>
            </a:r>
            <a:r>
              <a:rPr lang="en-IN" sz="2000" dirty="0" smtClean="0">
                <a:solidFill>
                  <a:srgbClr val="FF0000"/>
                </a:solidFill>
              </a:rPr>
              <a:t> Student </a:t>
            </a:r>
            <a:r>
              <a:rPr lang="en-IN" sz="2000" b="1" dirty="0" smtClean="0">
                <a:solidFill>
                  <a:srgbClr val="FF0000"/>
                </a:solidFill>
              </a:rPr>
              <a:t>VALUES</a:t>
            </a:r>
            <a:r>
              <a:rPr lang="en-IN" sz="2000" dirty="0" smtClean="0">
                <a:solidFill>
                  <a:srgbClr val="FF0000"/>
                </a:solidFill>
              </a:rPr>
              <a:t>(2, NULL, 'Amanda', 'Florida'); </a:t>
            </a:r>
            <a:r>
              <a:rPr lang="en-IN" sz="2000" dirty="0" smtClean="0"/>
              <a:t>  </a:t>
            </a:r>
          </a:p>
          <a:p>
            <a:endParaRPr lang="en-IN" sz="2000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14314" y="357166"/>
            <a:ext cx="8358214" cy="23698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Segoe UI" pitchFamily="34" charset="0"/>
              </a:rPr>
              <a:t>SQL NOT NULL on ALTER TABLE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To create 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Consolas" pitchFamily="49" charset="0"/>
              </a:rPr>
              <a:t>NOT NULL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 constraint on the "Age" column when the "Persons" table is already created, use the following SQL: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>
                <a:solidFill>
                  <a:srgbClr val="00B050"/>
                </a:solidFill>
              </a:rPr>
              <a:t>ALTER TABLE </a:t>
            </a:r>
            <a:r>
              <a:rPr lang="en-IN" sz="2000" b="1" dirty="0" err="1" smtClean="0">
                <a:solidFill>
                  <a:srgbClr val="00B050"/>
                </a:solidFill>
              </a:rPr>
              <a:t>table_name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>
                <a:solidFill>
                  <a:srgbClr val="00B050"/>
                </a:solidFill>
              </a:rPr>
              <a:t>Modify </a:t>
            </a:r>
            <a:r>
              <a:rPr lang="en-IN" sz="2000" b="1" dirty="0" smtClean="0">
                <a:solidFill>
                  <a:srgbClr val="00B050"/>
                </a:solidFill>
              </a:rPr>
              <a:t>COLUMN </a:t>
            </a:r>
            <a:r>
              <a:rPr lang="en-IN" sz="2000" b="1" dirty="0" err="1" smtClean="0">
                <a:solidFill>
                  <a:srgbClr val="00B050"/>
                </a:solidFill>
              </a:rPr>
              <a:t>col_name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data_type</a:t>
            </a:r>
            <a:r>
              <a:rPr lang="en-IN" sz="2000" b="1" dirty="0" smtClean="0">
                <a:solidFill>
                  <a:srgbClr val="00B050"/>
                </a:solidFill>
              </a:rPr>
              <a:t> NOT NULL;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71414"/>
            <a:ext cx="8931676" cy="7140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SQL UNIQUE Constraint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The UNIQUE constraint ensures that all values in a column are different.</a:t>
            </a:r>
          </a:p>
          <a:p>
            <a:endParaRPr lang="en-IN" sz="2000" dirty="0" smtClean="0"/>
          </a:p>
          <a:p>
            <a:r>
              <a:rPr lang="en-IN" sz="2000" dirty="0" smtClean="0"/>
              <a:t>Both the UNIQUE and PRIMARY KEY constraints provide a guarantee for uniqueness </a:t>
            </a:r>
          </a:p>
          <a:p>
            <a:r>
              <a:rPr lang="en-IN" sz="2000" dirty="0" smtClean="0"/>
              <a:t>for a column or set of columns.</a:t>
            </a:r>
          </a:p>
          <a:p>
            <a:endParaRPr lang="en-IN" sz="2000" dirty="0" smtClean="0"/>
          </a:p>
          <a:p>
            <a:r>
              <a:rPr lang="en-IN" sz="2000" dirty="0" smtClean="0"/>
              <a:t>A PRIMARY KEY constraint automatically has a UNIQUE constraint.</a:t>
            </a:r>
          </a:p>
          <a:p>
            <a:endParaRPr lang="en-IN" sz="2000" dirty="0" smtClean="0"/>
          </a:p>
          <a:p>
            <a:r>
              <a:rPr lang="en-IN" sz="2000" dirty="0" smtClean="0"/>
              <a:t>However, you can have many UNIQUE constraints per table, but only </a:t>
            </a:r>
          </a:p>
          <a:p>
            <a:r>
              <a:rPr lang="en-IN" sz="2000" dirty="0" smtClean="0"/>
              <a:t>one PRIMARY KEY constraint per table.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SQL UNIQUE Constraint on CREATE TABLE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/>
              <a:t>CREATE</a:t>
            </a:r>
            <a:r>
              <a:rPr lang="en-IN" sz="2000" dirty="0" smtClean="0"/>
              <a:t> </a:t>
            </a:r>
            <a:r>
              <a:rPr lang="en-IN" sz="2000" b="1" dirty="0" smtClean="0"/>
              <a:t>TABLE</a:t>
            </a:r>
            <a:r>
              <a:rPr lang="en-IN" sz="2000" dirty="0" smtClean="0"/>
              <a:t> </a:t>
            </a:r>
            <a:r>
              <a:rPr lang="en-IN" sz="2000" dirty="0" err="1" smtClean="0"/>
              <a:t>ShirtBrands</a:t>
            </a:r>
            <a:endParaRPr lang="en-IN" sz="2000" dirty="0" smtClean="0"/>
          </a:p>
          <a:p>
            <a:r>
              <a:rPr lang="en-IN" sz="2000" dirty="0" smtClean="0"/>
              <a:t>(Id </a:t>
            </a:r>
            <a:r>
              <a:rPr lang="en-IN" sz="2000" b="1" dirty="0" smtClean="0"/>
              <a:t>INTEGER</a:t>
            </a:r>
            <a:r>
              <a:rPr lang="en-IN" sz="2000" dirty="0" smtClean="0"/>
              <a:t>, </a:t>
            </a:r>
            <a:r>
              <a:rPr lang="en-IN" sz="2000" dirty="0" err="1" smtClean="0"/>
              <a:t>BrandName</a:t>
            </a:r>
            <a:r>
              <a:rPr lang="en-IN" sz="2000" dirty="0" smtClean="0"/>
              <a:t> </a:t>
            </a:r>
            <a:r>
              <a:rPr lang="en-IN" sz="2000" b="1" dirty="0" smtClean="0"/>
              <a:t>VARCHAR</a:t>
            </a:r>
            <a:r>
              <a:rPr lang="en-IN" sz="2000" dirty="0" smtClean="0"/>
              <a:t>(40) </a:t>
            </a:r>
            <a:r>
              <a:rPr lang="en-IN" sz="2000" b="1" dirty="0" smtClean="0"/>
              <a:t>UNIQUE</a:t>
            </a:r>
            <a:r>
              <a:rPr lang="en-IN" sz="2000" dirty="0" smtClean="0"/>
              <a:t>, </a:t>
            </a:r>
            <a:r>
              <a:rPr lang="en-IN" sz="2000" b="1" dirty="0" smtClean="0"/>
              <a:t>Size</a:t>
            </a:r>
            <a:r>
              <a:rPr lang="en-IN" sz="2000" dirty="0" smtClean="0"/>
              <a:t> </a:t>
            </a:r>
            <a:r>
              <a:rPr lang="en-IN" sz="2000" b="1" dirty="0" smtClean="0"/>
              <a:t>VARCHAR</a:t>
            </a:r>
            <a:r>
              <a:rPr lang="en-IN" sz="2000" dirty="0" smtClean="0"/>
              <a:t>(30));  </a:t>
            </a:r>
          </a:p>
          <a:p>
            <a:endParaRPr lang="en-IN" sz="2000" dirty="0" smtClean="0"/>
          </a:p>
          <a:p>
            <a:r>
              <a:rPr lang="en-IN" sz="2000" b="1" dirty="0" smtClean="0"/>
              <a:t>INSERT</a:t>
            </a:r>
            <a:r>
              <a:rPr lang="en-IN" sz="2000" dirty="0" smtClean="0"/>
              <a:t> </a:t>
            </a:r>
            <a:r>
              <a:rPr lang="en-IN" sz="2000" b="1" dirty="0" smtClean="0"/>
              <a:t>INTO</a:t>
            </a:r>
            <a:r>
              <a:rPr lang="en-IN" sz="2000" dirty="0" smtClean="0"/>
              <a:t> </a:t>
            </a:r>
            <a:r>
              <a:rPr lang="en-IN" sz="2000" dirty="0" err="1" smtClean="0"/>
              <a:t>ShirtBrands</a:t>
            </a:r>
            <a:r>
              <a:rPr lang="en-IN" sz="2000" dirty="0" smtClean="0"/>
              <a:t>(Id, </a:t>
            </a:r>
            <a:r>
              <a:rPr lang="en-IN" sz="2000" dirty="0" err="1" smtClean="0"/>
              <a:t>BrandName</a:t>
            </a:r>
            <a:r>
              <a:rPr lang="en-IN" sz="2000" dirty="0" smtClean="0"/>
              <a:t>, </a:t>
            </a:r>
            <a:r>
              <a:rPr lang="en-IN" sz="2000" b="1" dirty="0" smtClean="0"/>
              <a:t>Size</a:t>
            </a:r>
            <a:r>
              <a:rPr lang="en-IN" sz="2000" dirty="0" smtClean="0"/>
              <a:t>) </a:t>
            </a:r>
            <a:r>
              <a:rPr lang="en-IN" sz="2000" b="1" dirty="0" smtClean="0"/>
              <a:t>VALUES</a:t>
            </a:r>
            <a:r>
              <a:rPr lang="en-IN" sz="2000" dirty="0" smtClean="0"/>
              <a:t>(1, 'Pantaloons', 38),</a:t>
            </a:r>
          </a:p>
          <a:p>
            <a:r>
              <a:rPr lang="en-IN" sz="2000" dirty="0" smtClean="0"/>
              <a:t> (2, '</a:t>
            </a:r>
            <a:r>
              <a:rPr lang="en-IN" sz="2000" dirty="0" err="1" smtClean="0"/>
              <a:t>Cantabil</a:t>
            </a:r>
            <a:r>
              <a:rPr lang="en-IN" sz="2000" dirty="0" smtClean="0"/>
              <a:t>', 40);  </a:t>
            </a:r>
          </a:p>
          <a:p>
            <a:r>
              <a:rPr lang="en-IN" sz="2000" dirty="0" smtClean="0"/>
              <a:t>   </a:t>
            </a:r>
            <a:r>
              <a:rPr lang="en-IN" sz="2000" b="1" dirty="0" smtClean="0"/>
              <a:t>INSERT</a:t>
            </a:r>
            <a:r>
              <a:rPr lang="en-IN" sz="2000" dirty="0" smtClean="0"/>
              <a:t> </a:t>
            </a:r>
            <a:r>
              <a:rPr lang="en-IN" sz="2000" b="1" dirty="0" smtClean="0"/>
              <a:t>INTO</a:t>
            </a:r>
            <a:r>
              <a:rPr lang="en-IN" sz="2000" dirty="0" smtClean="0"/>
              <a:t> </a:t>
            </a:r>
            <a:r>
              <a:rPr lang="en-IN" sz="2000" dirty="0" err="1" smtClean="0"/>
              <a:t>ShirtBrands</a:t>
            </a:r>
            <a:r>
              <a:rPr lang="en-IN" sz="2000" dirty="0" smtClean="0"/>
              <a:t>(Id, </a:t>
            </a:r>
            <a:r>
              <a:rPr lang="en-IN" sz="2000" dirty="0" err="1" smtClean="0"/>
              <a:t>BrandName</a:t>
            </a:r>
            <a:r>
              <a:rPr lang="en-IN" sz="2000" dirty="0" smtClean="0"/>
              <a:t>, </a:t>
            </a:r>
            <a:r>
              <a:rPr lang="en-IN" sz="2000" b="1" dirty="0" smtClean="0"/>
              <a:t>Size</a:t>
            </a:r>
            <a:r>
              <a:rPr lang="en-IN" sz="2000" dirty="0" smtClean="0"/>
              <a:t>) </a:t>
            </a:r>
            <a:r>
              <a:rPr lang="en-IN" sz="2000" b="1" dirty="0" smtClean="0"/>
              <a:t>VALUES</a:t>
            </a:r>
            <a:r>
              <a:rPr lang="en-IN" sz="2000" dirty="0" smtClean="0"/>
              <a:t>(1, 'Raymond', 38),</a:t>
            </a:r>
          </a:p>
          <a:p>
            <a:r>
              <a:rPr lang="en-IN" sz="2000" dirty="0" smtClean="0"/>
              <a:t> (2, '</a:t>
            </a:r>
            <a:r>
              <a:rPr lang="en-IN" sz="2000" dirty="0" err="1" smtClean="0"/>
              <a:t>Cantabil</a:t>
            </a:r>
            <a:r>
              <a:rPr lang="en-IN" sz="2000" dirty="0" smtClean="0"/>
              <a:t>', 40);   </a:t>
            </a:r>
          </a:p>
          <a:p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87154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To name a UNIQUE constraint, and to define a UNIQUE constraint on multiple columns, use the following</a:t>
            </a:r>
          </a:p>
          <a:p>
            <a:endParaRPr lang="en-IN" sz="2000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 SQL syntax:</a:t>
            </a:r>
          </a:p>
          <a:p>
            <a:endParaRPr lang="en-US" sz="2000" dirty="0" smtClean="0"/>
          </a:p>
          <a:p>
            <a:r>
              <a:rPr lang="en-IN" sz="2000" b="1" dirty="0" smtClean="0">
                <a:solidFill>
                  <a:srgbClr val="00B050"/>
                </a:solidFill>
              </a:rPr>
              <a:t>CREATE TABLE Persons (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ID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> NOT NULL,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LastName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 NOT NULL,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FirstName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Age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>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 CONSTRAINT </a:t>
            </a:r>
            <a:r>
              <a:rPr lang="en-IN" sz="2000" b="1" dirty="0" err="1" smtClean="0">
                <a:solidFill>
                  <a:srgbClr val="00B050"/>
                </a:solidFill>
              </a:rPr>
              <a:t>UC_Person</a:t>
            </a:r>
            <a:r>
              <a:rPr lang="en-IN" sz="2000" b="1" dirty="0" smtClean="0">
                <a:solidFill>
                  <a:srgbClr val="00B050"/>
                </a:solidFill>
              </a:rPr>
              <a:t> UNIQUE (</a:t>
            </a:r>
            <a:r>
              <a:rPr lang="en-IN" sz="2000" b="1" dirty="0" err="1" smtClean="0">
                <a:solidFill>
                  <a:srgbClr val="00B050"/>
                </a:solidFill>
              </a:rPr>
              <a:t>ID,LastName</a:t>
            </a:r>
            <a:r>
              <a:rPr lang="en-IN" sz="2000" b="1" dirty="0" smtClean="0">
                <a:solidFill>
                  <a:srgbClr val="00B050"/>
                </a:solidFill>
              </a:rPr>
              <a:t>)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);</a:t>
            </a:r>
          </a:p>
          <a:p>
            <a:endParaRPr lang="en-US" sz="2000" dirty="0" smtClean="0"/>
          </a:p>
          <a:p>
            <a:r>
              <a:rPr lang="fr-FR" sz="2000" b="1" dirty="0" smtClean="0">
                <a:solidFill>
                  <a:srgbClr val="FF0000"/>
                </a:solidFill>
              </a:rPr>
              <a:t>SQL UNIQUE </a:t>
            </a:r>
            <a:r>
              <a:rPr lang="fr-FR" sz="2000" b="1" dirty="0" err="1" smtClean="0">
                <a:solidFill>
                  <a:srgbClr val="FF0000"/>
                </a:solidFill>
              </a:rPr>
              <a:t>Constraint</a:t>
            </a:r>
            <a:r>
              <a:rPr lang="fr-FR" sz="2000" b="1" dirty="0" smtClean="0">
                <a:solidFill>
                  <a:srgbClr val="FF0000"/>
                </a:solidFill>
              </a:rPr>
              <a:t> on ALTER TABLE:</a:t>
            </a: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00B050"/>
                </a:solidFill>
              </a:rPr>
              <a:t>ALTER TABLE Persons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ADD UNIQUE (ID);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IN" sz="2000" b="1" dirty="0" smtClean="0">
                <a:solidFill>
                  <a:srgbClr val="00B050"/>
                </a:solidFill>
              </a:rPr>
              <a:t>ALTER TABLE Persons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ADD CONSTRAINT </a:t>
            </a:r>
            <a:r>
              <a:rPr lang="en-IN" sz="2000" b="1" dirty="0" err="1" smtClean="0">
                <a:solidFill>
                  <a:srgbClr val="00B050"/>
                </a:solidFill>
              </a:rPr>
              <a:t>UC_Person</a:t>
            </a:r>
            <a:r>
              <a:rPr lang="en-IN" sz="2000" b="1" dirty="0" smtClean="0">
                <a:solidFill>
                  <a:srgbClr val="00B050"/>
                </a:solidFill>
              </a:rPr>
              <a:t> UNIQUE (</a:t>
            </a:r>
            <a:r>
              <a:rPr lang="en-IN" sz="2000" b="1" dirty="0" err="1" smtClean="0">
                <a:solidFill>
                  <a:srgbClr val="00B050"/>
                </a:solidFill>
              </a:rPr>
              <a:t>ID,LastName</a:t>
            </a:r>
            <a:r>
              <a:rPr lang="en-IN" sz="2000" b="1" dirty="0" smtClean="0">
                <a:solidFill>
                  <a:srgbClr val="00B050"/>
                </a:solidFill>
              </a:rPr>
              <a:t>);</a:t>
            </a:r>
            <a:endParaRPr lang="fr-FR" sz="2000" b="1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42852"/>
            <a:ext cx="35288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DROP a UNIQUE Constraint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fr-FR" sz="2000" b="1" dirty="0" smtClean="0">
                <a:solidFill>
                  <a:srgbClr val="00B050"/>
                </a:solidFill>
              </a:rPr>
              <a:t>ALTER TABLE </a:t>
            </a:r>
            <a:r>
              <a:rPr lang="fr-FR" sz="2000" b="1" dirty="0" err="1" smtClean="0">
                <a:solidFill>
                  <a:srgbClr val="00B050"/>
                </a:solidFill>
              </a:rPr>
              <a:t>Persons</a:t>
            </a:r>
            <a:r>
              <a:rPr lang="fr-FR" sz="2000" b="1" dirty="0" smtClean="0">
                <a:solidFill>
                  <a:srgbClr val="00B050"/>
                </a:solidFill>
              </a:rPr>
              <a:t/>
            </a:r>
            <a:br>
              <a:rPr lang="fr-FR" sz="2000" b="1" dirty="0" smtClean="0">
                <a:solidFill>
                  <a:srgbClr val="00B050"/>
                </a:solidFill>
              </a:rPr>
            </a:br>
            <a:r>
              <a:rPr lang="fr-FR" sz="2000" b="1" dirty="0" smtClean="0">
                <a:solidFill>
                  <a:srgbClr val="00B050"/>
                </a:solidFill>
              </a:rPr>
              <a:t>DROP CONSTRAINT </a:t>
            </a:r>
            <a:r>
              <a:rPr lang="fr-FR" sz="2000" b="1" dirty="0" err="1" smtClean="0">
                <a:solidFill>
                  <a:srgbClr val="00B050"/>
                </a:solidFill>
              </a:rPr>
              <a:t>UC_Person</a:t>
            </a:r>
            <a:r>
              <a:rPr lang="fr-FR" sz="2000" b="1" dirty="0" smtClean="0">
                <a:solidFill>
                  <a:srgbClr val="00B050"/>
                </a:solidFill>
              </a:rPr>
              <a:t>;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571612"/>
            <a:ext cx="900118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SQL PRIMARY KEY Constraint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The PRIMARY KEY constraint uniquely identifies each record in a table.</a:t>
            </a:r>
          </a:p>
          <a:p>
            <a:endParaRPr lang="en-IN" sz="2000" dirty="0" smtClean="0"/>
          </a:p>
          <a:p>
            <a:r>
              <a:rPr lang="en-IN" sz="2000" dirty="0" smtClean="0"/>
              <a:t>Primary keys must contain UNIQUE values, and cannot contain NULL values.</a:t>
            </a:r>
          </a:p>
          <a:p>
            <a:endParaRPr lang="en-IN" sz="2000" dirty="0" smtClean="0"/>
          </a:p>
          <a:p>
            <a:r>
              <a:rPr lang="en-IN" sz="2000" dirty="0" smtClean="0"/>
              <a:t>A table can have only ONE primary key; and in the table, this primary key can consist of single or multiple columns (fields).</a:t>
            </a:r>
          </a:p>
          <a:p>
            <a:endParaRPr lang="en-IN" sz="2000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SQL PRIMARY KEY on CREATE TABLE:</a:t>
            </a:r>
          </a:p>
          <a:p>
            <a:endParaRPr lang="en-IN" sz="2000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00B050"/>
                </a:solidFill>
              </a:rPr>
              <a:t>CREATE TABLE Persons (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ID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> NOT NULL PRIMARY KEY,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LastName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 NOT NULL,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</a:t>
            </a:r>
            <a:r>
              <a:rPr lang="en-IN" sz="2000" b="1" dirty="0" err="1" smtClean="0">
                <a:solidFill>
                  <a:srgbClr val="00B050"/>
                </a:solidFill>
              </a:rPr>
              <a:t>FirstName</a:t>
            </a:r>
            <a:r>
              <a:rPr lang="en-IN" sz="2000" b="1" dirty="0" smtClean="0">
                <a:solidFill>
                  <a:srgbClr val="00B050"/>
                </a:solidFill>
              </a:rPr>
              <a:t> </a:t>
            </a:r>
            <a:r>
              <a:rPr lang="en-IN" sz="2000" b="1" dirty="0" err="1" smtClean="0">
                <a:solidFill>
                  <a:srgbClr val="00B050"/>
                </a:solidFill>
              </a:rPr>
              <a:t>varchar</a:t>
            </a:r>
            <a:r>
              <a:rPr lang="en-IN" sz="2000" b="1" dirty="0" smtClean="0">
                <a:solidFill>
                  <a:srgbClr val="00B050"/>
                </a:solidFill>
              </a:rPr>
              <a:t>(255),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 Age 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rgbClr val="00B050"/>
                </a:solidFill>
              </a:rPr>
              <a:t/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);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428604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CREATE</a:t>
            </a:r>
            <a:r>
              <a:rPr lang="en-IN" dirty="0" smtClean="0"/>
              <a:t> </a:t>
            </a:r>
            <a:r>
              <a:rPr lang="en-IN" b="1" dirty="0" smtClean="0"/>
              <a:t>TABLE</a:t>
            </a:r>
            <a:r>
              <a:rPr lang="en-IN" dirty="0" smtClean="0"/>
              <a:t> Persons (  </a:t>
            </a:r>
          </a:p>
          <a:p>
            <a:r>
              <a:rPr lang="en-IN" dirty="0" smtClean="0"/>
              <a:t>    ID </a:t>
            </a:r>
            <a:r>
              <a:rPr lang="en-IN" b="1" dirty="0" err="1" smtClean="0"/>
              <a:t>int</a:t>
            </a:r>
            <a:r>
              <a:rPr lang="en-IN" dirty="0" smtClean="0"/>
              <a:t> NOT NULL </a:t>
            </a:r>
            <a:r>
              <a:rPr lang="en-IN" b="1" dirty="0" smtClean="0"/>
              <a:t>PRIMARY</a:t>
            </a:r>
            <a:r>
              <a:rPr lang="en-IN" dirty="0" smtClean="0"/>
              <a:t> </a:t>
            </a:r>
            <a:r>
              <a:rPr lang="en-IN" b="1" dirty="0" smtClean="0"/>
              <a:t>KEY</a:t>
            </a:r>
            <a:r>
              <a:rPr lang="en-IN" dirty="0" smtClean="0"/>
              <a:t>,   </a:t>
            </a:r>
          </a:p>
          <a:p>
            <a:r>
              <a:rPr lang="en-IN" dirty="0" smtClean="0"/>
              <a:t>    </a:t>
            </a:r>
            <a:r>
              <a:rPr lang="en-IN" b="1" dirty="0" smtClean="0"/>
              <a:t>Name</a:t>
            </a:r>
            <a:r>
              <a:rPr lang="en-IN" dirty="0" smtClean="0"/>
              <a:t> </a:t>
            </a:r>
            <a:r>
              <a:rPr lang="en-IN" b="1" dirty="0" err="1" smtClean="0"/>
              <a:t>varchar</a:t>
            </a:r>
            <a:r>
              <a:rPr lang="en-IN" dirty="0" smtClean="0"/>
              <a:t>(45) NOT NULL,   </a:t>
            </a:r>
          </a:p>
          <a:p>
            <a:r>
              <a:rPr lang="en-IN" dirty="0" smtClean="0"/>
              <a:t>    Age </a:t>
            </a:r>
            <a:r>
              <a:rPr lang="en-IN" b="1" dirty="0" err="1" smtClean="0"/>
              <a:t>int</a:t>
            </a:r>
            <a:r>
              <a:rPr lang="en-IN" dirty="0" smtClean="0"/>
              <a:t>,   </a:t>
            </a:r>
          </a:p>
          <a:p>
            <a:r>
              <a:rPr lang="en-IN" dirty="0" smtClean="0"/>
              <a:t>    City </a:t>
            </a:r>
            <a:r>
              <a:rPr lang="en-IN" b="1" dirty="0" err="1" smtClean="0"/>
              <a:t>varchar</a:t>
            </a:r>
            <a:r>
              <a:rPr lang="en-IN" dirty="0" smtClean="0"/>
              <a:t>(25));  </a:t>
            </a:r>
          </a:p>
          <a:p>
            <a:endParaRPr lang="en-US" dirty="0" smtClean="0"/>
          </a:p>
          <a:p>
            <a:r>
              <a:rPr lang="en-IN" b="1" dirty="0" smtClean="0"/>
              <a:t>INSERT</a:t>
            </a:r>
            <a:r>
              <a:rPr lang="en-IN" dirty="0" smtClean="0"/>
              <a:t> </a:t>
            </a:r>
            <a:r>
              <a:rPr lang="en-IN" b="1" dirty="0" smtClean="0"/>
              <a:t>INTO</a:t>
            </a:r>
            <a:r>
              <a:rPr lang="en-IN" dirty="0" smtClean="0"/>
              <a:t> Persons(Id, </a:t>
            </a:r>
            <a:r>
              <a:rPr lang="en-IN" b="1" dirty="0" smtClean="0"/>
              <a:t>Name</a:t>
            </a:r>
            <a:r>
              <a:rPr lang="en-IN" dirty="0" smtClean="0"/>
              <a:t>, Age, City)   </a:t>
            </a:r>
          </a:p>
          <a:p>
            <a:r>
              <a:rPr lang="en-IN" b="1" dirty="0" smtClean="0"/>
              <a:t>VALUES</a:t>
            </a:r>
            <a:r>
              <a:rPr lang="en-IN" dirty="0" smtClean="0"/>
              <a:t> (1,'Robert', 15, 'Florida') ,   </a:t>
            </a:r>
          </a:p>
          <a:p>
            <a:r>
              <a:rPr lang="en-IN" dirty="0" smtClean="0"/>
              <a:t>(2, 'Joseph', 35, 'California'),   </a:t>
            </a:r>
          </a:p>
          <a:p>
            <a:r>
              <a:rPr lang="en-IN" dirty="0" smtClean="0"/>
              <a:t>(3, 'Peter', 40, 'Alaska');  </a:t>
            </a:r>
          </a:p>
          <a:p>
            <a:r>
              <a:rPr lang="en-IN" dirty="0" smtClean="0"/>
              <a:t>  </a:t>
            </a:r>
          </a:p>
          <a:p>
            <a:r>
              <a:rPr lang="en-IN" b="1" dirty="0" smtClean="0"/>
              <a:t>INSERT</a:t>
            </a:r>
            <a:r>
              <a:rPr lang="en-IN" dirty="0" smtClean="0"/>
              <a:t> </a:t>
            </a:r>
            <a:r>
              <a:rPr lang="en-IN" b="1" dirty="0" smtClean="0"/>
              <a:t>INTO</a:t>
            </a:r>
            <a:r>
              <a:rPr lang="en-IN" dirty="0" smtClean="0"/>
              <a:t> Persons(Id, </a:t>
            </a:r>
            <a:r>
              <a:rPr lang="en-IN" b="1" dirty="0" smtClean="0"/>
              <a:t>Name</a:t>
            </a:r>
            <a:r>
              <a:rPr lang="en-IN" dirty="0" smtClean="0"/>
              <a:t>, Age, City)   </a:t>
            </a:r>
          </a:p>
          <a:p>
            <a:r>
              <a:rPr lang="en-IN" b="1" dirty="0" smtClean="0"/>
              <a:t>VALUES</a:t>
            </a:r>
            <a:r>
              <a:rPr lang="en-IN" dirty="0" smtClean="0"/>
              <a:t> (1,'Stephen', 15, 'Florida');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189</Words>
  <Application>Microsoft Office PowerPoint</Application>
  <PresentationFormat>On-screen Show (4:3)</PresentationFormat>
  <Paragraphs>212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  DataBase Management System Lab (4CS4-22)  Experiment No. -2  Topic to be covered :  Execute Different constraints Like Primary key, Foreign key, Not Null, unique and check 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PIETCS06</cp:lastModifiedBy>
  <cp:revision>141</cp:revision>
  <dcterms:created xsi:type="dcterms:W3CDTF">2021-04-23T03:00:48Z</dcterms:created>
  <dcterms:modified xsi:type="dcterms:W3CDTF">2022-03-08T08:31:40Z</dcterms:modified>
</cp:coreProperties>
</file>