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3" r:id="rId5"/>
    <p:sldId id="264" r:id="rId6"/>
    <p:sldId id="265" r:id="rId7"/>
    <p:sldId id="266" r:id="rId8"/>
    <p:sldId id="267" r:id="rId9"/>
    <p:sldId id="262"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ED3088-648C-4AD0-8D59-812E2490A3DF}"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ED3088-648C-4AD0-8D59-812E2490A3DF}"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ED3088-648C-4AD0-8D59-812E2490A3DF}"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ED3088-648C-4AD0-8D59-812E2490A3DF}"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D3088-648C-4AD0-8D59-812E2490A3DF}"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ED3088-648C-4AD0-8D59-812E2490A3DF}" type="datetimeFigureOut">
              <a:rPr lang="en-US" smtClean="0"/>
              <a:pPr/>
              <a:t>2/22/2022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ED3088-648C-4AD0-8D59-812E2490A3DF}" type="datetimeFigureOut">
              <a:rPr lang="en-US" smtClean="0"/>
              <a:pPr/>
              <a:t>2/22/2022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ED3088-648C-4AD0-8D59-812E2490A3DF}" type="datetimeFigureOut">
              <a:rPr lang="en-US" smtClean="0"/>
              <a:pPr/>
              <a:t>2/22/2022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D3088-648C-4AD0-8D59-812E2490A3DF}" type="datetimeFigureOut">
              <a:rPr lang="en-US" smtClean="0"/>
              <a:pPr/>
              <a:t>2/22/2022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D3088-648C-4AD0-8D59-812E2490A3DF}" type="datetimeFigureOut">
              <a:rPr lang="en-US" smtClean="0"/>
              <a:pPr/>
              <a:t>2/22/2022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D3088-648C-4AD0-8D59-812E2490A3DF}" type="datetimeFigureOut">
              <a:rPr lang="en-US" smtClean="0"/>
              <a:pPr/>
              <a:t>2/22/2022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D3088-648C-4AD0-8D59-812E2490A3DF}" type="datetimeFigureOut">
              <a:rPr lang="en-US" smtClean="0"/>
              <a:pPr/>
              <a:t>2/22/2022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74BC8-4583-4D6D-B890-65BE198DE5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71678"/>
            <a:ext cx="8229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err="1" smtClean="0"/>
              <a:t>DataBase</a:t>
            </a:r>
            <a:r>
              <a:rPr lang="en-US" dirty="0" smtClean="0"/>
              <a:t> Management System Lab (4CS4-22)</a:t>
            </a:r>
            <a:br>
              <a:rPr lang="en-US" dirty="0" smtClean="0"/>
            </a:br>
            <a:r>
              <a:rPr lang="en-US" dirty="0" smtClean="0"/>
              <a:t/>
            </a:r>
            <a:br>
              <a:rPr lang="en-US" dirty="0" smtClean="0"/>
            </a:br>
            <a:r>
              <a:rPr lang="en-US" dirty="0" smtClean="0"/>
              <a:t>Experiment No. -3</a:t>
            </a:r>
            <a:br>
              <a:rPr lang="en-US" dirty="0" smtClean="0"/>
            </a:br>
            <a:r>
              <a:rPr lang="en-US" dirty="0" smtClean="0"/>
              <a:t/>
            </a:r>
            <a:br>
              <a:rPr lang="en-US" dirty="0" smtClean="0"/>
            </a:br>
            <a:r>
              <a:rPr lang="en-US" dirty="0" smtClean="0"/>
              <a:t>Topic to be covered :</a:t>
            </a:r>
            <a:r>
              <a:rPr lang="en-IN" dirty="0" smtClean="0">
                <a:solidFill>
                  <a:srgbClr val="FF0000"/>
                </a:solidFill>
              </a:rPr>
              <a:t> </a:t>
            </a:r>
            <a:r>
              <a:rPr lang="en-IN" dirty="0" smtClean="0"/>
              <a:t/>
            </a:r>
            <a:br>
              <a:rPr lang="en-IN" dirty="0" smtClean="0"/>
            </a:br>
            <a:r>
              <a:rPr lang="en-IN" dirty="0" smtClean="0"/>
              <a:t> </a:t>
            </a:r>
            <a:r>
              <a:rPr lang="en-IN" dirty="0" smtClean="0">
                <a:solidFill>
                  <a:srgbClr val="FF0000"/>
                </a:solidFill>
              </a:rPr>
              <a:t>Execute DML Statements in SQL Like </a:t>
            </a:r>
            <a:r>
              <a:rPr lang="en-IN" b="1" dirty="0" err="1" smtClean="0">
                <a:solidFill>
                  <a:srgbClr val="FF0000"/>
                </a:solidFill>
              </a:rPr>
              <a:t>Insert,Select,Delete</a:t>
            </a:r>
            <a:r>
              <a:rPr lang="en-IN" b="1" dirty="0" smtClean="0">
                <a:solidFill>
                  <a:srgbClr val="FF0000"/>
                </a:solidFill>
              </a:rPr>
              <a:t> and Update </a:t>
            </a:r>
            <a:r>
              <a:rPr lang="en-IN" b="1" dirty="0" smtClean="0"/>
              <a:t>	</a:t>
            </a:r>
            <a:br>
              <a:rPr lang="en-IN" b="1" dirty="0" smtClean="0"/>
            </a:br>
            <a:r>
              <a:rPr lang="en-IN" b="1" dirty="0" smtClean="0"/>
              <a:t>	</a:t>
            </a:r>
            <a:br>
              <a:rPr lang="en-IN" b="1" dirty="0" smtClean="0"/>
            </a:br>
            <a:r>
              <a:rPr lang="en-US" dirty="0" smtClean="0">
                <a:solidFill>
                  <a:srgbClr val="FF0000"/>
                </a:solidFill>
              </a:rPr>
              <a:t/>
            </a:r>
            <a:br>
              <a:rPr lang="en-US" dirty="0" smtClean="0">
                <a:solidFill>
                  <a:srgbClr val="FF0000"/>
                </a:solidFill>
              </a:rPr>
            </a:br>
            <a:endParaRPr lang="en-IN"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2967335"/>
            <a:ext cx="8572528" cy="1384995"/>
          </a:xfrm>
          <a:prstGeom prst="rect">
            <a:avLst/>
          </a:prstGeom>
        </p:spPr>
        <p:txBody>
          <a:bodyPr wrap="square">
            <a:spAutoFit/>
          </a:bodyPr>
          <a:lstStyle/>
          <a:p>
            <a:r>
              <a:rPr lang="en-IN" sz="2800" b="1" dirty="0" smtClean="0">
                <a:solidFill>
                  <a:srgbClr val="00B050"/>
                </a:solidFill>
                <a:latin typeface="Verdana" pitchFamily="34" charset="0"/>
                <a:ea typeface="Verdana" pitchFamily="34" charset="0"/>
                <a:cs typeface="Verdana" pitchFamily="34" charset="0"/>
              </a:rPr>
              <a:t>https://www.w3resource.com/sql-exercises/employee-database-exercise/index.php</a:t>
            </a:r>
            <a:endParaRPr lang="en-IN" sz="2800" b="1" dirty="0">
              <a:solidFill>
                <a:srgbClr val="00B050"/>
              </a:solidFill>
              <a:latin typeface="Verdana" pitchFamily="34" charset="0"/>
              <a:ea typeface="Verdana" pitchFamily="34" charset="0"/>
              <a:cs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49686" y="-65962"/>
            <a:ext cx="8786810" cy="6801814"/>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The SQL INSERT INTO Statement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Verdana" pitchFamily="34" charset="0"/>
                <a:ea typeface="Verdana" pitchFamily="34" charset="0"/>
                <a:cs typeface="Verdana" pitchFamily="34" charset="0"/>
              </a:rPr>
              <a:t>The INSERT INTO statement is used to insert new records in a table.</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INSERT INTO Syntax</a:t>
            </a:r>
          </a:p>
          <a:p>
            <a:endParaRPr lang="en-IN" dirty="0" smtClean="0">
              <a:latin typeface="Verdana" pitchFamily="34" charset="0"/>
              <a:ea typeface="Verdana" pitchFamily="34" charset="0"/>
              <a:cs typeface="Verdana" pitchFamily="34" charset="0"/>
            </a:endParaRPr>
          </a:p>
          <a:p>
            <a:r>
              <a:rPr lang="en-IN" b="1" dirty="0" smtClean="0">
                <a:latin typeface="Verdana" pitchFamily="34" charset="0"/>
                <a:ea typeface="Verdana" pitchFamily="34" charset="0"/>
                <a:cs typeface="Verdana" pitchFamily="34" charset="0"/>
              </a:rPr>
              <a:t>It is possible to write the INSERT INTO statement in two ways:</a:t>
            </a:r>
          </a:p>
          <a:p>
            <a:endParaRPr lang="en-IN" dirty="0" smtClean="0">
              <a:latin typeface="Verdana" pitchFamily="34" charset="0"/>
              <a:ea typeface="Verdana" pitchFamily="34" charset="0"/>
              <a:cs typeface="Verdana" pitchFamily="34" charset="0"/>
            </a:endParaRPr>
          </a:p>
          <a:p>
            <a:pPr marL="342900" indent="-342900">
              <a:buAutoNum type="arabicPeriod"/>
            </a:pPr>
            <a:r>
              <a:rPr lang="en-IN" dirty="0" smtClean="0">
                <a:latin typeface="Verdana" pitchFamily="34" charset="0"/>
                <a:ea typeface="Verdana" pitchFamily="34" charset="0"/>
                <a:cs typeface="Verdana" pitchFamily="34" charset="0"/>
              </a:rPr>
              <a:t>Specify both the column names and the values to be inserted:</a:t>
            </a:r>
          </a:p>
          <a:p>
            <a:pPr marL="342900" indent="-342900"/>
            <a:endParaRPr lang="en-IN" b="1" dirty="0" smtClean="0">
              <a:solidFill>
                <a:srgbClr val="FF0000"/>
              </a:solidFill>
              <a:latin typeface="Verdana" pitchFamily="34" charset="0"/>
              <a:ea typeface="Verdana" pitchFamily="34" charset="0"/>
              <a:cs typeface="Verdana" pitchFamily="34" charset="0"/>
            </a:endParaRPr>
          </a:p>
          <a:p>
            <a:pPr marL="342900" indent="-342900"/>
            <a:r>
              <a:rPr lang="en-IN" b="1" dirty="0" smtClean="0">
                <a:solidFill>
                  <a:srgbClr val="FF0000"/>
                </a:solidFill>
                <a:latin typeface="Verdana" pitchFamily="34" charset="0"/>
                <a:ea typeface="Verdana" pitchFamily="34" charset="0"/>
                <a:cs typeface="Verdana" pitchFamily="34" charset="0"/>
              </a:rPr>
              <a:t>Syntax</a:t>
            </a:r>
          </a:p>
          <a:p>
            <a:r>
              <a:rPr lang="en-IN" b="1" dirty="0" smtClean="0">
                <a:solidFill>
                  <a:srgbClr val="00B050"/>
                </a:solidFill>
                <a:latin typeface="Verdana" pitchFamily="34" charset="0"/>
                <a:ea typeface="Verdana" pitchFamily="34" charset="0"/>
                <a:cs typeface="Verdana" pitchFamily="34" charset="0"/>
              </a:rPr>
              <a:t>INSERT INTO </a:t>
            </a:r>
            <a:r>
              <a:rPr lang="en-IN" b="1" i="1" dirty="0" err="1" smtClean="0">
                <a:solidFill>
                  <a:srgbClr val="00B050"/>
                </a:solidFill>
                <a:latin typeface="Verdana" pitchFamily="34" charset="0"/>
                <a:ea typeface="Verdana" pitchFamily="34" charset="0"/>
                <a:cs typeface="Verdana" pitchFamily="34" charset="0"/>
              </a:rPr>
              <a:t>table_name</a:t>
            </a:r>
            <a:r>
              <a:rPr lang="en-IN" b="1" dirty="0" smtClean="0">
                <a:solidFill>
                  <a:srgbClr val="00B050"/>
                </a:solidFill>
                <a:latin typeface="Verdana" pitchFamily="34" charset="0"/>
                <a:ea typeface="Verdana" pitchFamily="34" charset="0"/>
                <a:cs typeface="Verdana" pitchFamily="34" charset="0"/>
              </a:rPr>
              <a:t> (</a:t>
            </a:r>
            <a:r>
              <a:rPr lang="en-IN" b="1" i="1" dirty="0" smtClean="0">
                <a:solidFill>
                  <a:srgbClr val="00B050"/>
                </a:solidFill>
                <a:latin typeface="Verdana" pitchFamily="34" charset="0"/>
                <a:ea typeface="Verdana" pitchFamily="34" charset="0"/>
                <a:cs typeface="Verdana" pitchFamily="34" charset="0"/>
              </a:rPr>
              <a:t>column1</a:t>
            </a:r>
            <a:r>
              <a:rPr lang="en-IN" b="1" dirty="0" smtClean="0">
                <a:solidFill>
                  <a:srgbClr val="00B050"/>
                </a:solidFill>
                <a:latin typeface="Verdana" pitchFamily="34" charset="0"/>
                <a:ea typeface="Verdana" pitchFamily="34" charset="0"/>
                <a:cs typeface="Verdana" pitchFamily="34" charset="0"/>
              </a:rPr>
              <a:t>,</a:t>
            </a:r>
            <a:r>
              <a:rPr lang="en-IN" b="1" i="1" dirty="0" smtClean="0">
                <a:solidFill>
                  <a:srgbClr val="00B050"/>
                </a:solidFill>
                <a:latin typeface="Verdana" pitchFamily="34" charset="0"/>
                <a:ea typeface="Verdana" pitchFamily="34" charset="0"/>
                <a:cs typeface="Verdana" pitchFamily="34" charset="0"/>
              </a:rPr>
              <a:t> column2</a:t>
            </a:r>
            <a:r>
              <a:rPr lang="en-IN" b="1" dirty="0" smtClean="0">
                <a:solidFill>
                  <a:srgbClr val="00B050"/>
                </a:solidFill>
                <a:latin typeface="Verdana" pitchFamily="34" charset="0"/>
                <a:ea typeface="Verdana" pitchFamily="34" charset="0"/>
                <a:cs typeface="Verdana" pitchFamily="34" charset="0"/>
              </a:rPr>
              <a:t>,</a:t>
            </a:r>
            <a:r>
              <a:rPr lang="en-IN" b="1" i="1" dirty="0" smtClean="0">
                <a:solidFill>
                  <a:srgbClr val="00B050"/>
                </a:solidFill>
                <a:latin typeface="Verdana" pitchFamily="34" charset="0"/>
                <a:ea typeface="Verdana" pitchFamily="34" charset="0"/>
                <a:cs typeface="Verdana" pitchFamily="34" charset="0"/>
              </a:rPr>
              <a:t> column3</a:t>
            </a:r>
            <a:r>
              <a:rPr lang="en-IN" b="1" dirty="0" smtClean="0">
                <a:solidFill>
                  <a:srgbClr val="00B050"/>
                </a:solidFill>
                <a:latin typeface="Verdana" pitchFamily="34" charset="0"/>
                <a:ea typeface="Verdana" pitchFamily="34" charset="0"/>
                <a:cs typeface="Verdana" pitchFamily="34" charset="0"/>
              </a:rPr>
              <a:t>,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VALUES (</a:t>
            </a:r>
            <a:r>
              <a:rPr lang="en-IN" b="1" i="1" dirty="0" smtClean="0">
                <a:solidFill>
                  <a:srgbClr val="00B050"/>
                </a:solidFill>
                <a:latin typeface="Verdana" pitchFamily="34" charset="0"/>
                <a:ea typeface="Verdana" pitchFamily="34" charset="0"/>
                <a:cs typeface="Verdana" pitchFamily="34" charset="0"/>
              </a:rPr>
              <a:t>value1</a:t>
            </a:r>
            <a:r>
              <a:rPr lang="en-IN" b="1" dirty="0" smtClean="0">
                <a:solidFill>
                  <a:srgbClr val="00B050"/>
                </a:solidFill>
                <a:latin typeface="Verdana" pitchFamily="34" charset="0"/>
                <a:ea typeface="Verdana" pitchFamily="34" charset="0"/>
                <a:cs typeface="Verdana" pitchFamily="34" charset="0"/>
              </a:rPr>
              <a:t>,</a:t>
            </a:r>
            <a:r>
              <a:rPr lang="en-IN" b="1" i="1" dirty="0" smtClean="0">
                <a:solidFill>
                  <a:srgbClr val="00B050"/>
                </a:solidFill>
                <a:latin typeface="Verdana" pitchFamily="34" charset="0"/>
                <a:ea typeface="Verdana" pitchFamily="34" charset="0"/>
                <a:cs typeface="Verdana" pitchFamily="34" charset="0"/>
              </a:rPr>
              <a:t> value2</a:t>
            </a:r>
            <a:r>
              <a:rPr lang="en-IN" b="1" dirty="0" smtClean="0">
                <a:solidFill>
                  <a:srgbClr val="00B050"/>
                </a:solidFill>
                <a:latin typeface="Verdana" pitchFamily="34" charset="0"/>
                <a:ea typeface="Verdana" pitchFamily="34" charset="0"/>
                <a:cs typeface="Verdana" pitchFamily="34" charset="0"/>
              </a:rPr>
              <a:t>,</a:t>
            </a:r>
            <a:r>
              <a:rPr lang="en-IN" b="1" i="1" dirty="0" smtClean="0">
                <a:solidFill>
                  <a:srgbClr val="00B050"/>
                </a:solidFill>
                <a:latin typeface="Verdana" pitchFamily="34" charset="0"/>
                <a:ea typeface="Verdana" pitchFamily="34" charset="0"/>
                <a:cs typeface="Verdana" pitchFamily="34" charset="0"/>
              </a:rPr>
              <a:t> value3</a:t>
            </a:r>
            <a:r>
              <a:rPr lang="en-IN" b="1" dirty="0" smtClean="0">
                <a:solidFill>
                  <a:srgbClr val="00B050"/>
                </a:solidFill>
                <a:latin typeface="Verdana" pitchFamily="34" charset="0"/>
                <a:ea typeface="Verdana" pitchFamily="34" charset="0"/>
                <a:cs typeface="Verdana" pitchFamily="34" charset="0"/>
              </a:rPr>
              <a:t>, ...);</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2</a:t>
            </a:r>
            <a:r>
              <a:rPr lang="en-IN" b="1" dirty="0" smtClean="0">
                <a:latin typeface="Verdana" pitchFamily="34" charset="0"/>
                <a:ea typeface="Verdana" pitchFamily="34" charset="0"/>
                <a:cs typeface="Verdana" pitchFamily="34" charset="0"/>
              </a:rPr>
              <a:t>. If you are adding values for all the columns of the table, you do not need to specify the column names in the SQL query. However, make sure the order of the values is in the same order as the columns in the table.  </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Syntax</a:t>
            </a:r>
          </a:p>
          <a:p>
            <a:r>
              <a:rPr lang="en-IN" b="1" dirty="0" smtClean="0">
                <a:solidFill>
                  <a:srgbClr val="00B050"/>
                </a:solidFill>
                <a:latin typeface="Verdana" pitchFamily="34" charset="0"/>
                <a:ea typeface="Verdana" pitchFamily="34" charset="0"/>
                <a:cs typeface="Verdana" pitchFamily="34" charset="0"/>
              </a:rPr>
              <a:t>INSERT INTO </a:t>
            </a:r>
            <a:r>
              <a:rPr lang="en-IN" b="1" i="1" dirty="0" err="1" smtClean="0">
                <a:solidFill>
                  <a:srgbClr val="00B050"/>
                </a:solidFill>
                <a:latin typeface="Verdana" pitchFamily="34" charset="0"/>
                <a:ea typeface="Verdana" pitchFamily="34" charset="0"/>
                <a:cs typeface="Verdana" pitchFamily="34" charset="0"/>
              </a:rPr>
              <a:t>table_name</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VALUES (</a:t>
            </a:r>
            <a:r>
              <a:rPr lang="en-IN" b="1" i="1" dirty="0" smtClean="0">
                <a:solidFill>
                  <a:srgbClr val="00B050"/>
                </a:solidFill>
                <a:latin typeface="Verdana" pitchFamily="34" charset="0"/>
                <a:ea typeface="Verdana" pitchFamily="34" charset="0"/>
                <a:cs typeface="Verdana" pitchFamily="34" charset="0"/>
              </a:rPr>
              <a:t>value1</a:t>
            </a:r>
            <a:r>
              <a:rPr lang="en-IN" b="1" dirty="0" smtClean="0">
                <a:solidFill>
                  <a:srgbClr val="00B050"/>
                </a:solidFill>
                <a:latin typeface="Verdana" pitchFamily="34" charset="0"/>
                <a:ea typeface="Verdana" pitchFamily="34" charset="0"/>
                <a:cs typeface="Verdana" pitchFamily="34" charset="0"/>
              </a:rPr>
              <a:t>,</a:t>
            </a:r>
            <a:r>
              <a:rPr lang="en-IN" b="1" i="1" dirty="0" smtClean="0">
                <a:solidFill>
                  <a:srgbClr val="00B050"/>
                </a:solidFill>
                <a:latin typeface="Verdana" pitchFamily="34" charset="0"/>
                <a:ea typeface="Verdana" pitchFamily="34" charset="0"/>
                <a:cs typeface="Verdana" pitchFamily="34" charset="0"/>
              </a:rPr>
              <a:t> value2</a:t>
            </a:r>
            <a:r>
              <a:rPr lang="en-IN" b="1" dirty="0" smtClean="0">
                <a:solidFill>
                  <a:srgbClr val="00B050"/>
                </a:solidFill>
                <a:latin typeface="Verdana" pitchFamily="34" charset="0"/>
                <a:ea typeface="Verdana" pitchFamily="34" charset="0"/>
                <a:cs typeface="Verdana" pitchFamily="34" charset="0"/>
              </a:rPr>
              <a:t>,</a:t>
            </a:r>
            <a:r>
              <a:rPr lang="en-IN" b="1" i="1" dirty="0" smtClean="0">
                <a:solidFill>
                  <a:srgbClr val="00B050"/>
                </a:solidFill>
                <a:latin typeface="Verdana" pitchFamily="34" charset="0"/>
                <a:ea typeface="Verdana" pitchFamily="34" charset="0"/>
                <a:cs typeface="Verdana" pitchFamily="34" charset="0"/>
              </a:rPr>
              <a:t> value3</a:t>
            </a:r>
            <a:r>
              <a:rPr lang="en-IN" b="1" dirty="0" smtClean="0">
                <a:solidFill>
                  <a:srgbClr val="00B050"/>
                </a:solidFill>
                <a:latin typeface="Verdana" pitchFamily="34" charset="0"/>
                <a:ea typeface="Verdana" pitchFamily="34" charset="0"/>
                <a:cs typeface="Verdana"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290"/>
            <a:ext cx="9144000" cy="2862322"/>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Example:</a:t>
            </a:r>
          </a:p>
          <a:p>
            <a:endParaRPr lang="en-IN" dirty="0" smtClean="0"/>
          </a:p>
          <a:p>
            <a:r>
              <a:rPr lang="en-IN" b="1" dirty="0" smtClean="0">
                <a:solidFill>
                  <a:srgbClr val="00B050"/>
                </a:solidFill>
                <a:latin typeface="Verdana" pitchFamily="34" charset="0"/>
                <a:ea typeface="Verdana" pitchFamily="34" charset="0"/>
                <a:cs typeface="Verdana" pitchFamily="34" charset="0"/>
              </a:rPr>
              <a:t>INSERT INTO Customers (</a:t>
            </a:r>
            <a:r>
              <a:rPr lang="en-IN" b="1" dirty="0" err="1" smtClean="0">
                <a:solidFill>
                  <a:srgbClr val="00B050"/>
                </a:solidFill>
                <a:latin typeface="Verdana" pitchFamily="34" charset="0"/>
                <a:ea typeface="Verdana" pitchFamily="34" charset="0"/>
                <a:cs typeface="Verdana" pitchFamily="34" charset="0"/>
              </a:rPr>
              <a:t>CustomerName</a:t>
            </a:r>
            <a:r>
              <a:rPr lang="en-IN" b="1" dirty="0" smtClean="0">
                <a:solidFill>
                  <a:srgbClr val="00B050"/>
                </a:solidFill>
                <a:latin typeface="Verdana" pitchFamily="34" charset="0"/>
                <a:ea typeface="Verdana" pitchFamily="34" charset="0"/>
                <a:cs typeface="Verdana" pitchFamily="34" charset="0"/>
              </a:rPr>
              <a:t>, </a:t>
            </a:r>
            <a:r>
              <a:rPr lang="en-IN" b="1" dirty="0" err="1" smtClean="0">
                <a:solidFill>
                  <a:srgbClr val="00B050"/>
                </a:solidFill>
                <a:latin typeface="Verdana" pitchFamily="34" charset="0"/>
                <a:ea typeface="Verdana" pitchFamily="34" charset="0"/>
                <a:cs typeface="Verdana" pitchFamily="34" charset="0"/>
              </a:rPr>
              <a:t>ContactName</a:t>
            </a:r>
            <a:r>
              <a:rPr lang="en-IN" b="1" dirty="0" smtClean="0">
                <a:solidFill>
                  <a:srgbClr val="00B050"/>
                </a:solidFill>
                <a:latin typeface="Verdana" pitchFamily="34" charset="0"/>
                <a:ea typeface="Verdana" pitchFamily="34" charset="0"/>
                <a:cs typeface="Verdana" pitchFamily="34" charset="0"/>
              </a:rPr>
              <a:t>, Address, City, </a:t>
            </a:r>
            <a:r>
              <a:rPr lang="en-IN" b="1" dirty="0" err="1" smtClean="0">
                <a:solidFill>
                  <a:srgbClr val="00B050"/>
                </a:solidFill>
                <a:latin typeface="Verdana" pitchFamily="34" charset="0"/>
                <a:ea typeface="Verdana" pitchFamily="34" charset="0"/>
                <a:cs typeface="Verdana" pitchFamily="34" charset="0"/>
              </a:rPr>
              <a:t>PostalCode</a:t>
            </a:r>
            <a:r>
              <a:rPr lang="en-IN" b="1" dirty="0" smtClean="0">
                <a:solidFill>
                  <a:srgbClr val="00B050"/>
                </a:solidFill>
                <a:latin typeface="Verdana" pitchFamily="34" charset="0"/>
                <a:ea typeface="Verdana" pitchFamily="34" charset="0"/>
                <a:cs typeface="Verdana" pitchFamily="34" charset="0"/>
              </a:rPr>
              <a:t>, Country)</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VALUES ('Cardinal', 'Tom B. </a:t>
            </a:r>
            <a:r>
              <a:rPr lang="en-IN" b="1" dirty="0" err="1" smtClean="0">
                <a:solidFill>
                  <a:srgbClr val="00B050"/>
                </a:solidFill>
                <a:latin typeface="Verdana" pitchFamily="34" charset="0"/>
                <a:ea typeface="Verdana" pitchFamily="34" charset="0"/>
                <a:cs typeface="Verdana" pitchFamily="34" charset="0"/>
              </a:rPr>
              <a:t>Erichsen</a:t>
            </a:r>
            <a:r>
              <a:rPr lang="en-IN" b="1" dirty="0" smtClean="0">
                <a:solidFill>
                  <a:srgbClr val="00B050"/>
                </a:solidFill>
                <a:latin typeface="Verdana" pitchFamily="34" charset="0"/>
                <a:ea typeface="Verdana" pitchFamily="34" charset="0"/>
                <a:cs typeface="Verdana" pitchFamily="34" charset="0"/>
              </a:rPr>
              <a:t>', '</a:t>
            </a:r>
            <a:r>
              <a:rPr lang="en-IN" b="1" dirty="0" err="1" smtClean="0">
                <a:solidFill>
                  <a:srgbClr val="00B050"/>
                </a:solidFill>
                <a:latin typeface="Verdana" pitchFamily="34" charset="0"/>
                <a:ea typeface="Verdana" pitchFamily="34" charset="0"/>
                <a:cs typeface="Verdana" pitchFamily="34" charset="0"/>
              </a:rPr>
              <a:t>Skagen</a:t>
            </a:r>
            <a:r>
              <a:rPr lang="en-IN" b="1" dirty="0" smtClean="0">
                <a:solidFill>
                  <a:srgbClr val="00B050"/>
                </a:solidFill>
                <a:latin typeface="Verdana" pitchFamily="34" charset="0"/>
                <a:ea typeface="Verdana" pitchFamily="34" charset="0"/>
                <a:cs typeface="Verdana" pitchFamily="34" charset="0"/>
              </a:rPr>
              <a:t> 21', 'Stavanger', '4006', 'Norway');</a:t>
            </a:r>
          </a:p>
          <a:p>
            <a:endParaRPr lang="en-US" dirty="0" smtClean="0"/>
          </a:p>
          <a:p>
            <a:endParaRPr lang="en-US" dirty="0" smtClean="0"/>
          </a:p>
          <a:p>
            <a:r>
              <a:rPr lang="en-IN" b="1" dirty="0" smtClean="0">
                <a:solidFill>
                  <a:srgbClr val="00B050"/>
                </a:solidFill>
                <a:latin typeface="Verdana" pitchFamily="34" charset="0"/>
                <a:ea typeface="Verdana" pitchFamily="34" charset="0"/>
                <a:cs typeface="Verdana" pitchFamily="34" charset="0"/>
              </a:rPr>
              <a:t>INSERT INTO Customers (</a:t>
            </a:r>
            <a:r>
              <a:rPr lang="en-IN" b="1" dirty="0" err="1" smtClean="0">
                <a:solidFill>
                  <a:srgbClr val="00B050"/>
                </a:solidFill>
                <a:latin typeface="Verdana" pitchFamily="34" charset="0"/>
                <a:ea typeface="Verdana" pitchFamily="34" charset="0"/>
                <a:cs typeface="Verdana" pitchFamily="34" charset="0"/>
              </a:rPr>
              <a:t>CustomerName</a:t>
            </a:r>
            <a:r>
              <a:rPr lang="en-IN" b="1" dirty="0" smtClean="0">
                <a:solidFill>
                  <a:srgbClr val="00B050"/>
                </a:solidFill>
                <a:latin typeface="Verdana" pitchFamily="34" charset="0"/>
                <a:ea typeface="Verdana" pitchFamily="34" charset="0"/>
                <a:cs typeface="Verdana" pitchFamily="34" charset="0"/>
              </a:rPr>
              <a:t>, City, Country)</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VALUES ('Cardinal', 'Stavanger', 'Norway');</a:t>
            </a:r>
          </a:p>
        </p:txBody>
      </p:sp>
      <p:sp>
        <p:nvSpPr>
          <p:cNvPr id="5" name="Rectangle 4"/>
          <p:cNvSpPr/>
          <p:nvPr/>
        </p:nvSpPr>
        <p:spPr>
          <a:xfrm>
            <a:off x="214282" y="3429000"/>
            <a:ext cx="3065263" cy="369332"/>
          </a:xfrm>
          <a:prstGeom prst="rect">
            <a:avLst/>
          </a:prstGeom>
        </p:spPr>
        <p:txBody>
          <a:bodyPr wrap="none">
            <a:spAutoFit/>
          </a:bodyPr>
          <a:lstStyle/>
          <a:p>
            <a:r>
              <a:rPr lang="en-IN" b="1" dirty="0" smtClean="0">
                <a:solidFill>
                  <a:srgbClr val="FF0000"/>
                </a:solidFill>
                <a:latin typeface="Verdana" pitchFamily="34" charset="0"/>
                <a:ea typeface="Verdana" pitchFamily="34" charset="0"/>
                <a:cs typeface="Verdana" pitchFamily="34" charset="0"/>
              </a:rPr>
              <a:t>INSERT Multiple Rows</a:t>
            </a:r>
          </a:p>
        </p:txBody>
      </p:sp>
      <p:sp>
        <p:nvSpPr>
          <p:cNvPr id="7" name="Rectangle 6"/>
          <p:cNvSpPr/>
          <p:nvPr/>
        </p:nvSpPr>
        <p:spPr>
          <a:xfrm>
            <a:off x="0" y="4000504"/>
            <a:ext cx="8858280" cy="646331"/>
          </a:xfrm>
          <a:prstGeom prst="rect">
            <a:avLst/>
          </a:prstGeom>
        </p:spPr>
        <p:txBody>
          <a:bodyPr wrap="square">
            <a:spAutoFit/>
          </a:bodyPr>
          <a:lstStyle/>
          <a:p>
            <a:r>
              <a:rPr lang="en-IN" b="1" dirty="0" smtClean="0">
                <a:solidFill>
                  <a:srgbClr val="00B050"/>
                </a:solidFill>
                <a:latin typeface="Verdana" pitchFamily="34" charset="0"/>
                <a:ea typeface="Verdana" pitchFamily="34" charset="0"/>
                <a:cs typeface="Verdana" pitchFamily="34" charset="0"/>
              </a:rPr>
              <a:t>INSERT INTO </a:t>
            </a:r>
            <a:r>
              <a:rPr lang="en-IN" b="1" dirty="0" err="1" smtClean="0">
                <a:solidFill>
                  <a:srgbClr val="00B050"/>
                </a:solidFill>
                <a:latin typeface="Verdana" pitchFamily="34" charset="0"/>
                <a:ea typeface="Verdana" pitchFamily="34" charset="0"/>
                <a:cs typeface="Verdana" pitchFamily="34" charset="0"/>
              </a:rPr>
              <a:t>table_name</a:t>
            </a:r>
            <a:r>
              <a:rPr lang="en-IN" b="1" dirty="0" smtClean="0">
                <a:solidFill>
                  <a:srgbClr val="00B050"/>
                </a:solidFill>
                <a:latin typeface="Verdana" pitchFamily="34" charset="0"/>
                <a:ea typeface="Verdana" pitchFamily="34" charset="0"/>
                <a:cs typeface="Verdana" pitchFamily="34" charset="0"/>
              </a:rPr>
              <a:t> (</a:t>
            </a:r>
            <a:r>
              <a:rPr lang="en-IN" b="1" dirty="0" err="1" smtClean="0">
                <a:solidFill>
                  <a:srgbClr val="00B050"/>
                </a:solidFill>
                <a:latin typeface="Verdana" pitchFamily="34" charset="0"/>
                <a:ea typeface="Verdana" pitchFamily="34" charset="0"/>
                <a:cs typeface="Verdana" pitchFamily="34" charset="0"/>
              </a:rPr>
              <a:t>column_list</a:t>
            </a:r>
            <a:r>
              <a:rPr lang="en-IN" b="1" dirty="0" smtClean="0">
                <a:solidFill>
                  <a:srgbClr val="00B050"/>
                </a:solidFill>
                <a:latin typeface="Verdana" pitchFamily="34" charset="0"/>
                <a:ea typeface="Verdana" pitchFamily="34" charset="0"/>
                <a:cs typeface="Verdana" pitchFamily="34" charset="0"/>
              </a:rPr>
              <a:t>)</a:t>
            </a:r>
          </a:p>
          <a:p>
            <a:r>
              <a:rPr lang="en-IN" b="1" dirty="0" smtClean="0">
                <a:solidFill>
                  <a:srgbClr val="00B050"/>
                </a:solidFill>
                <a:latin typeface="Verdana" pitchFamily="34" charset="0"/>
                <a:ea typeface="Verdana" pitchFamily="34" charset="0"/>
                <a:cs typeface="Verdana" pitchFamily="34" charset="0"/>
              </a:rPr>
              <a:t> VALUES (value_list_1), (value_list_2), ... (</a:t>
            </a:r>
            <a:r>
              <a:rPr lang="en-IN" b="1" dirty="0" err="1" smtClean="0">
                <a:solidFill>
                  <a:srgbClr val="00B050"/>
                </a:solidFill>
                <a:latin typeface="Verdana" pitchFamily="34" charset="0"/>
                <a:ea typeface="Verdana" pitchFamily="34" charset="0"/>
                <a:cs typeface="Verdana" pitchFamily="34" charset="0"/>
              </a:rPr>
              <a:t>value_list_n</a:t>
            </a:r>
            <a:r>
              <a:rPr lang="en-IN" b="1" dirty="0" smtClean="0">
                <a:solidFill>
                  <a:srgbClr val="00B050"/>
                </a:solidFill>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85728"/>
            <a:ext cx="8572560" cy="3693319"/>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INSERT INTO SELECT statement</a:t>
            </a:r>
          </a:p>
          <a:p>
            <a:endParaRPr lang="en-IN" b="1" dirty="0" smtClean="0">
              <a:solidFill>
                <a:srgbClr val="FF0000"/>
              </a:solidFill>
              <a:latin typeface="Verdana" pitchFamily="34" charset="0"/>
              <a:ea typeface="Verdana" pitchFamily="34" charset="0"/>
              <a:cs typeface="Verdana" pitchFamily="34" charset="0"/>
            </a:endParaRPr>
          </a:p>
          <a:p>
            <a:r>
              <a:rPr lang="en-IN" dirty="0" smtClean="0"/>
              <a:t>To insert data from other tables into a table, you use the following SQL Server INSERT INTO SELECT statement:</a:t>
            </a:r>
          </a:p>
          <a:p>
            <a:endParaRPr lang="en-IN" dirty="0" smtClean="0"/>
          </a:p>
          <a:p>
            <a:r>
              <a:rPr lang="en-US" b="1" dirty="0" smtClean="0">
                <a:solidFill>
                  <a:srgbClr val="FF0000"/>
                </a:solidFill>
                <a:latin typeface="Verdana" pitchFamily="34" charset="0"/>
                <a:ea typeface="Verdana" pitchFamily="34" charset="0"/>
                <a:cs typeface="Verdana" pitchFamily="34" charset="0"/>
              </a:rPr>
              <a:t>Syntax:</a:t>
            </a:r>
          </a:p>
          <a:p>
            <a:endParaRPr lang="en-IN" dirty="0" smtClean="0"/>
          </a:p>
          <a:p>
            <a:r>
              <a:rPr lang="en-IN" b="1" dirty="0" smtClean="0">
                <a:solidFill>
                  <a:srgbClr val="00B050"/>
                </a:solidFill>
                <a:latin typeface="Verdana" pitchFamily="34" charset="0"/>
                <a:ea typeface="Verdana" pitchFamily="34" charset="0"/>
                <a:cs typeface="Verdana" pitchFamily="34" charset="0"/>
              </a:rPr>
              <a:t>INSERT INTO </a:t>
            </a:r>
            <a:r>
              <a:rPr lang="en-IN" b="1" dirty="0" err="1" smtClean="0">
                <a:solidFill>
                  <a:srgbClr val="00B050"/>
                </a:solidFill>
                <a:latin typeface="Verdana" pitchFamily="34" charset="0"/>
                <a:ea typeface="Verdana" pitchFamily="34" charset="0"/>
                <a:cs typeface="Verdana" pitchFamily="34" charset="0"/>
              </a:rPr>
              <a:t>target_table</a:t>
            </a:r>
            <a:r>
              <a:rPr lang="en-IN" b="1" dirty="0" smtClean="0">
                <a:solidFill>
                  <a:srgbClr val="00B050"/>
                </a:solidFill>
                <a:latin typeface="Verdana" pitchFamily="34" charset="0"/>
                <a:ea typeface="Verdana" pitchFamily="34" charset="0"/>
                <a:cs typeface="Verdana" pitchFamily="34" charset="0"/>
              </a:rPr>
              <a:t> (</a:t>
            </a:r>
            <a:r>
              <a:rPr lang="en-IN" b="1" dirty="0" err="1" smtClean="0">
                <a:solidFill>
                  <a:srgbClr val="00B050"/>
                </a:solidFill>
                <a:latin typeface="Verdana" pitchFamily="34" charset="0"/>
                <a:ea typeface="Verdana" pitchFamily="34" charset="0"/>
                <a:cs typeface="Verdana" pitchFamily="34" charset="0"/>
              </a:rPr>
              <a:t>column_list</a:t>
            </a:r>
            <a:r>
              <a:rPr lang="en-IN" b="1" dirty="0" smtClean="0">
                <a:solidFill>
                  <a:srgbClr val="00B050"/>
                </a:solidFill>
                <a:latin typeface="Verdana" pitchFamily="34" charset="0"/>
                <a:ea typeface="Verdana" pitchFamily="34" charset="0"/>
                <a:cs typeface="Verdana" pitchFamily="34" charset="0"/>
              </a:rPr>
              <a:t>) Query</a:t>
            </a:r>
          </a:p>
          <a:p>
            <a:endParaRPr lang="en-US" dirty="0" smtClean="0"/>
          </a:p>
          <a:p>
            <a:r>
              <a:rPr lang="en-US" b="1" dirty="0" smtClean="0">
                <a:solidFill>
                  <a:srgbClr val="FF0000"/>
                </a:solidFill>
                <a:latin typeface="Verdana" pitchFamily="34" charset="0"/>
                <a:ea typeface="Verdana" pitchFamily="34" charset="0"/>
                <a:cs typeface="Verdana" pitchFamily="34" charset="0"/>
              </a:rPr>
              <a:t>Example:</a:t>
            </a:r>
          </a:p>
          <a:p>
            <a:endParaRPr lang="en-US" dirty="0" smtClean="0"/>
          </a:p>
          <a:p>
            <a:r>
              <a:rPr lang="en-IN" b="1" dirty="0" smtClean="0">
                <a:solidFill>
                  <a:srgbClr val="00B050"/>
                </a:solidFill>
                <a:latin typeface="Verdana" pitchFamily="34" charset="0"/>
                <a:ea typeface="Verdana" pitchFamily="34" charset="0"/>
                <a:cs typeface="Verdana" pitchFamily="34" charset="0"/>
              </a:rPr>
              <a:t>INSERT INTO </a:t>
            </a:r>
            <a:r>
              <a:rPr lang="en-IN" b="1" dirty="0" err="1" smtClean="0">
                <a:solidFill>
                  <a:srgbClr val="00B050"/>
                </a:solidFill>
                <a:latin typeface="Verdana" pitchFamily="34" charset="0"/>
                <a:ea typeface="Verdana" pitchFamily="34" charset="0"/>
                <a:cs typeface="Verdana" pitchFamily="34" charset="0"/>
              </a:rPr>
              <a:t>sales.addresses</a:t>
            </a:r>
            <a:r>
              <a:rPr lang="en-IN" b="1" dirty="0" smtClean="0">
                <a:solidFill>
                  <a:srgbClr val="00B050"/>
                </a:solidFill>
                <a:latin typeface="Verdana" pitchFamily="34" charset="0"/>
                <a:ea typeface="Verdana" pitchFamily="34" charset="0"/>
                <a:cs typeface="Verdana" pitchFamily="34" charset="0"/>
              </a:rPr>
              <a:t> (street, city, state, </a:t>
            </a:r>
            <a:r>
              <a:rPr lang="en-IN" b="1" dirty="0" err="1" smtClean="0">
                <a:solidFill>
                  <a:srgbClr val="00B050"/>
                </a:solidFill>
                <a:latin typeface="Verdana" pitchFamily="34" charset="0"/>
                <a:ea typeface="Verdana" pitchFamily="34" charset="0"/>
                <a:cs typeface="Verdana" pitchFamily="34" charset="0"/>
              </a:rPr>
              <a:t>zip_code</a:t>
            </a:r>
            <a:r>
              <a:rPr lang="en-IN" b="1" dirty="0" smtClean="0">
                <a:solidFill>
                  <a:srgbClr val="00B050"/>
                </a:solidFill>
                <a:latin typeface="Verdana" pitchFamily="34" charset="0"/>
                <a:ea typeface="Verdana" pitchFamily="34" charset="0"/>
                <a:cs typeface="Verdana" pitchFamily="34" charset="0"/>
              </a:rPr>
              <a:t>) SELECT street, city, state, </a:t>
            </a:r>
            <a:r>
              <a:rPr lang="en-IN" b="1" dirty="0" err="1" smtClean="0">
                <a:solidFill>
                  <a:srgbClr val="00B050"/>
                </a:solidFill>
                <a:latin typeface="Verdana" pitchFamily="34" charset="0"/>
                <a:ea typeface="Verdana" pitchFamily="34" charset="0"/>
                <a:cs typeface="Verdana" pitchFamily="34" charset="0"/>
              </a:rPr>
              <a:t>zip_code</a:t>
            </a:r>
            <a:r>
              <a:rPr lang="en-IN" b="1" dirty="0" smtClean="0">
                <a:solidFill>
                  <a:srgbClr val="00B050"/>
                </a:solidFill>
                <a:latin typeface="Verdana" pitchFamily="34" charset="0"/>
                <a:ea typeface="Verdana" pitchFamily="34" charset="0"/>
                <a:cs typeface="Verdana" pitchFamily="34" charset="0"/>
              </a:rPr>
              <a:t> FROM </a:t>
            </a:r>
            <a:r>
              <a:rPr lang="en-IN" b="1" dirty="0" err="1" smtClean="0">
                <a:solidFill>
                  <a:srgbClr val="00B050"/>
                </a:solidFill>
                <a:latin typeface="Verdana" pitchFamily="34" charset="0"/>
                <a:ea typeface="Verdana" pitchFamily="34" charset="0"/>
                <a:cs typeface="Verdana" pitchFamily="34" charset="0"/>
              </a:rPr>
              <a:t>sales.customers</a:t>
            </a:r>
            <a:endParaRPr lang="en-IN" b="1" dirty="0" smtClean="0">
              <a:solidFill>
                <a:srgbClr val="00B050"/>
              </a:solidFill>
              <a:latin typeface="Verdana" pitchFamily="34" charset="0"/>
              <a:ea typeface="Verdana" pitchFamily="34" charset="0"/>
              <a:cs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3049" y="214290"/>
            <a:ext cx="8756669" cy="6247816"/>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b="1" dirty="0" smtClean="0">
                <a:solidFill>
                  <a:srgbClr val="FF0000"/>
                </a:solidFill>
                <a:latin typeface="Verdana" pitchFamily="34" charset="0"/>
                <a:ea typeface="Verdana" pitchFamily="34" charset="0"/>
                <a:cs typeface="Verdana" pitchFamily="34" charset="0"/>
              </a:rPr>
              <a:t>The SQL UPDATE Statement</a:t>
            </a:r>
          </a:p>
          <a:p>
            <a:pPr marR="0" lvl="0" indent="0" fontAlgn="base">
              <a:lnSpc>
                <a:spcPct val="100000"/>
              </a:lnSpc>
              <a:spcBef>
                <a:spcPct val="0"/>
              </a:spcBef>
              <a:spcAft>
                <a:spcPct val="0"/>
              </a:spcAft>
              <a:buClrTx/>
              <a:buSzTx/>
              <a:buFontTx/>
              <a:buNone/>
              <a:tabLst/>
            </a:pPr>
            <a:endParaRPr lang="en-US" b="1" dirty="0" smtClean="0">
              <a:solidFill>
                <a:srgbClr val="FF0000"/>
              </a:solidFill>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Verdana" pitchFamily="34" charset="0"/>
                <a:ea typeface="Verdana" pitchFamily="34" charset="0"/>
                <a:cs typeface="Verdana" pitchFamily="34" charset="0"/>
              </a:rPr>
              <a:t>The UPDATE statement is used to modify the existing records in a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solidFill>
                  <a:srgbClr val="FF0000"/>
                </a:solidFill>
                <a:latin typeface="Verdana" pitchFamily="34" charset="0"/>
                <a:ea typeface="Verdana" pitchFamily="34" charset="0"/>
                <a:cs typeface="Verdana" pitchFamily="34" charset="0"/>
              </a:rPr>
              <a:t>UPDATE Syntax:</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smtClean="0">
              <a:solidFill>
                <a:srgbClr val="FF0000"/>
              </a:solidFill>
              <a:latin typeface="Verdana" pitchFamily="34" charset="0"/>
              <a:ea typeface="Verdana" pitchFamily="34" charset="0"/>
              <a:cs typeface="Verdana" pitchFamily="34" charset="0"/>
            </a:endParaRPr>
          </a:p>
          <a:p>
            <a:pPr eaLnBrk="0" fontAlgn="base" hangingPunct="0">
              <a:spcBef>
                <a:spcPct val="0"/>
              </a:spcBef>
              <a:spcAft>
                <a:spcPct val="0"/>
              </a:spcAft>
            </a:pPr>
            <a:r>
              <a:rPr lang="en-IN" b="1" dirty="0" smtClean="0">
                <a:solidFill>
                  <a:srgbClr val="00B050"/>
                </a:solidFill>
                <a:latin typeface="Verdana" pitchFamily="34" charset="0"/>
                <a:ea typeface="Verdana" pitchFamily="34" charset="0"/>
                <a:cs typeface="Verdana" pitchFamily="34" charset="0"/>
              </a:rPr>
              <a:t>UPDATE </a:t>
            </a:r>
            <a:r>
              <a:rPr lang="en-IN" b="1" dirty="0" err="1" smtClean="0">
                <a:solidFill>
                  <a:srgbClr val="00B050"/>
                </a:solidFill>
                <a:latin typeface="Verdana" pitchFamily="34" charset="0"/>
                <a:ea typeface="Verdana" pitchFamily="34" charset="0"/>
                <a:cs typeface="Verdana" pitchFamily="34" charset="0"/>
              </a:rPr>
              <a:t>table_name</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SET column1 = value1, column2 = value2,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WHERE condition;</a:t>
            </a:r>
          </a:p>
          <a:p>
            <a:pPr eaLnBrk="0" fontAlgn="base" hangingPunct="0">
              <a:spcBef>
                <a:spcPct val="0"/>
              </a:spcBef>
              <a:spcAft>
                <a:spcPct val="0"/>
              </a:spcAft>
            </a:pPr>
            <a:endParaRPr lang="en-IN" b="1" dirty="0" smtClean="0">
              <a:solidFill>
                <a:srgbClr val="00B050"/>
              </a:solidFill>
              <a:latin typeface="Verdana" pitchFamily="34" charset="0"/>
              <a:ea typeface="Verdana" pitchFamily="34" charset="0"/>
              <a:cs typeface="Verdana" pitchFamily="34" charset="0"/>
            </a:endParaRPr>
          </a:p>
          <a:p>
            <a:pPr eaLnBrk="0" fontAlgn="base" hangingPunct="0">
              <a:spcBef>
                <a:spcPct val="0"/>
              </a:spcBef>
              <a:spcAft>
                <a:spcPct val="0"/>
              </a:spcAft>
            </a:pPr>
            <a:endParaRPr lang="en-US" b="1" dirty="0" smtClean="0">
              <a:solidFill>
                <a:srgbClr val="00B050"/>
              </a:solidFill>
              <a:latin typeface="Verdana" pitchFamily="34" charset="0"/>
              <a:ea typeface="Verdana" pitchFamily="34" charset="0"/>
              <a:cs typeface="Verdana" pitchFamily="34" charset="0"/>
            </a:endParaRPr>
          </a:p>
          <a:p>
            <a:pPr eaLnBrk="0" fontAlgn="base" hangingPunct="0">
              <a:spcBef>
                <a:spcPct val="0"/>
              </a:spcBef>
              <a:spcAft>
                <a:spcPct val="0"/>
              </a:spcAft>
            </a:pPr>
            <a:r>
              <a:rPr lang="en-IN" b="1" dirty="0" smtClean="0">
                <a:latin typeface="Verdana" pitchFamily="34" charset="0"/>
                <a:ea typeface="Verdana" pitchFamily="34" charset="0"/>
                <a:cs typeface="Verdana" pitchFamily="34" charset="0"/>
              </a:rPr>
              <a:t>Note: The WHERE clause specifies which record(s) that should be updated. If you omit the WHERE clause, all records in the table will be updated</a:t>
            </a:r>
          </a:p>
          <a:p>
            <a:pPr eaLnBrk="0" fontAlgn="base" hangingPunct="0">
              <a:spcBef>
                <a:spcPct val="0"/>
              </a:spcBef>
              <a:spcAft>
                <a:spcPct val="0"/>
              </a:spcAft>
            </a:pPr>
            <a:endParaRPr lang="en-US" b="1" dirty="0" smtClean="0">
              <a:solidFill>
                <a:srgbClr val="00B050"/>
              </a:solidFill>
              <a:latin typeface="Verdana" pitchFamily="34" charset="0"/>
              <a:ea typeface="Verdana" pitchFamily="34" charset="0"/>
              <a:cs typeface="Verdana" pitchFamily="34" charset="0"/>
            </a:endParaRPr>
          </a:p>
          <a:p>
            <a:pPr eaLnBrk="0" fontAlgn="base" hangingPunct="0">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Example:</a:t>
            </a:r>
          </a:p>
          <a:p>
            <a:pPr eaLnBrk="0" fontAlgn="base" hangingPunct="0">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00B050"/>
                </a:solidFill>
                <a:latin typeface="Verdana" pitchFamily="34" charset="0"/>
                <a:ea typeface="Verdana" pitchFamily="34" charset="0"/>
                <a:cs typeface="Verdana" pitchFamily="34" charset="0"/>
              </a:rPr>
              <a:t>UPDATE Customers</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SET </a:t>
            </a:r>
            <a:r>
              <a:rPr lang="en-IN" b="1" dirty="0" err="1" smtClean="0">
                <a:solidFill>
                  <a:srgbClr val="00B050"/>
                </a:solidFill>
                <a:latin typeface="Verdana" pitchFamily="34" charset="0"/>
                <a:ea typeface="Verdana" pitchFamily="34" charset="0"/>
                <a:cs typeface="Verdana" pitchFamily="34" charset="0"/>
              </a:rPr>
              <a:t>ContactName</a:t>
            </a:r>
            <a:r>
              <a:rPr lang="en-IN" b="1" dirty="0" smtClean="0">
                <a:solidFill>
                  <a:srgbClr val="00B050"/>
                </a:solidFill>
                <a:latin typeface="Verdana" pitchFamily="34" charset="0"/>
                <a:ea typeface="Verdana" pitchFamily="34" charset="0"/>
                <a:cs typeface="Verdana" pitchFamily="34" charset="0"/>
              </a:rPr>
              <a:t> = 'Alfred Schmidt', City= 'Frankfurt'</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WHERE </a:t>
            </a:r>
            <a:r>
              <a:rPr lang="en-IN" b="1" dirty="0" err="1" smtClean="0">
                <a:solidFill>
                  <a:srgbClr val="00B050"/>
                </a:solidFill>
                <a:latin typeface="Verdana" pitchFamily="34" charset="0"/>
                <a:ea typeface="Verdana" pitchFamily="34" charset="0"/>
                <a:cs typeface="Verdana" pitchFamily="34" charset="0"/>
              </a:rPr>
              <a:t>CustomerID</a:t>
            </a:r>
            <a:r>
              <a:rPr lang="en-IN" b="1" dirty="0" smtClean="0">
                <a:solidFill>
                  <a:srgbClr val="00B050"/>
                </a:solidFill>
                <a:latin typeface="Verdana" pitchFamily="34" charset="0"/>
                <a:ea typeface="Verdana" pitchFamily="34" charset="0"/>
                <a:cs typeface="Verdana" pitchFamily="34" charset="0"/>
              </a:rPr>
              <a:t> = 1;</a:t>
            </a:r>
          </a:p>
          <a:p>
            <a:pPr eaLnBrk="0" fontAlgn="base" hangingPunct="0">
              <a:spcBef>
                <a:spcPct val="0"/>
              </a:spcBef>
              <a:spcAft>
                <a:spcPct val="0"/>
              </a:spcAft>
            </a:pPr>
            <a:endParaRPr lang="en-US" b="1" dirty="0" smtClean="0">
              <a:solidFill>
                <a:srgbClr val="00B050"/>
              </a:solidFill>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14290"/>
            <a:ext cx="8643998" cy="4308872"/>
          </a:xfrm>
          <a:prstGeom prst="rect">
            <a:avLst/>
          </a:prstGeom>
          <a:noFill/>
        </p:spPr>
        <p:txBody>
          <a:bodyPr wrap="square" rtlCol="0">
            <a:spAutoFit/>
          </a:bodyPr>
          <a:lstStyle/>
          <a:p>
            <a:pPr fontAlgn="base">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UPDATE Multiple Records</a:t>
            </a:r>
          </a:p>
          <a:p>
            <a:pPr fontAlgn="base">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r>
              <a:rPr lang="en-IN" sz="2000" dirty="0" smtClean="0">
                <a:latin typeface="Verdana" pitchFamily="34" charset="0"/>
                <a:ea typeface="Verdana" pitchFamily="34" charset="0"/>
                <a:cs typeface="Verdana" pitchFamily="34" charset="0"/>
              </a:rPr>
              <a:t>It is the WHERE clause that determines how many records will be updated.</a:t>
            </a:r>
          </a:p>
          <a:p>
            <a:endParaRPr lang="en-IN" sz="2000" dirty="0" smtClean="0">
              <a:latin typeface="Verdana" pitchFamily="34" charset="0"/>
              <a:ea typeface="Verdana" pitchFamily="34" charset="0"/>
              <a:cs typeface="Verdana" pitchFamily="34" charset="0"/>
            </a:endParaRPr>
          </a:p>
          <a:p>
            <a:r>
              <a:rPr lang="en-IN" sz="2000" dirty="0" smtClean="0">
                <a:latin typeface="Verdana" pitchFamily="34" charset="0"/>
                <a:ea typeface="Verdana" pitchFamily="34" charset="0"/>
                <a:cs typeface="Verdana" pitchFamily="34" charset="0"/>
              </a:rPr>
              <a:t>The following SQL statement will update the </a:t>
            </a:r>
            <a:r>
              <a:rPr lang="en-IN" sz="2000" dirty="0" err="1" smtClean="0">
                <a:latin typeface="Verdana" pitchFamily="34" charset="0"/>
                <a:ea typeface="Verdana" pitchFamily="34" charset="0"/>
                <a:cs typeface="Verdana" pitchFamily="34" charset="0"/>
              </a:rPr>
              <a:t>ContactName</a:t>
            </a:r>
            <a:r>
              <a:rPr lang="en-IN" sz="2000" dirty="0" smtClean="0">
                <a:latin typeface="Verdana" pitchFamily="34" charset="0"/>
                <a:ea typeface="Verdana" pitchFamily="34" charset="0"/>
                <a:cs typeface="Verdana" pitchFamily="34" charset="0"/>
              </a:rPr>
              <a:t> to "Juan" for all records where country is "Mexico":</a:t>
            </a:r>
          </a:p>
          <a:p>
            <a:endParaRPr lang="en-IN" sz="2000" dirty="0" smtClean="0">
              <a:latin typeface="Verdana" pitchFamily="34" charset="0"/>
              <a:ea typeface="Verdana" pitchFamily="34" charset="0"/>
              <a:cs typeface="Verdana" pitchFamily="34" charset="0"/>
            </a:endParaRPr>
          </a:p>
          <a:p>
            <a:pPr fontAlgn="base">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Example</a:t>
            </a:r>
          </a:p>
          <a:p>
            <a:endParaRPr lang="en-IN" sz="2000" dirty="0" smtClean="0">
              <a:latin typeface="Verdana" pitchFamily="34" charset="0"/>
              <a:ea typeface="Verdana" pitchFamily="34" charset="0"/>
              <a:cs typeface="Verdana" pitchFamily="34" charset="0"/>
            </a:endParaRPr>
          </a:p>
          <a:p>
            <a:r>
              <a:rPr lang="en-IN" sz="2000" b="1" dirty="0" smtClean="0">
                <a:solidFill>
                  <a:srgbClr val="00B050"/>
                </a:solidFill>
                <a:latin typeface="Verdana" pitchFamily="34" charset="0"/>
                <a:ea typeface="Verdana" pitchFamily="34" charset="0"/>
                <a:cs typeface="Verdana" pitchFamily="34" charset="0"/>
              </a:rPr>
              <a:t>UPDATE Customers</a:t>
            </a:r>
            <a:br>
              <a:rPr lang="en-IN" sz="2000" b="1" dirty="0" smtClean="0">
                <a:solidFill>
                  <a:srgbClr val="00B050"/>
                </a:solidFill>
                <a:latin typeface="Verdana" pitchFamily="34" charset="0"/>
                <a:ea typeface="Verdana" pitchFamily="34" charset="0"/>
                <a:cs typeface="Verdana" pitchFamily="34" charset="0"/>
              </a:rPr>
            </a:br>
            <a:r>
              <a:rPr lang="en-IN" sz="2000" b="1" dirty="0" smtClean="0">
                <a:solidFill>
                  <a:srgbClr val="00B050"/>
                </a:solidFill>
                <a:latin typeface="Verdana" pitchFamily="34" charset="0"/>
                <a:ea typeface="Verdana" pitchFamily="34" charset="0"/>
                <a:cs typeface="Verdana" pitchFamily="34" charset="0"/>
              </a:rPr>
              <a:t>SET </a:t>
            </a:r>
            <a:r>
              <a:rPr lang="en-IN" sz="2000" b="1" dirty="0" err="1" smtClean="0">
                <a:solidFill>
                  <a:srgbClr val="00B050"/>
                </a:solidFill>
                <a:latin typeface="Verdana" pitchFamily="34" charset="0"/>
                <a:ea typeface="Verdana" pitchFamily="34" charset="0"/>
                <a:cs typeface="Verdana" pitchFamily="34" charset="0"/>
              </a:rPr>
              <a:t>ContactName</a:t>
            </a:r>
            <a:r>
              <a:rPr lang="en-IN" sz="2000" b="1" dirty="0" smtClean="0">
                <a:solidFill>
                  <a:srgbClr val="00B050"/>
                </a:solidFill>
                <a:latin typeface="Verdana" pitchFamily="34" charset="0"/>
                <a:ea typeface="Verdana" pitchFamily="34" charset="0"/>
                <a:cs typeface="Verdana" pitchFamily="34" charset="0"/>
              </a:rPr>
              <a:t>='Juan'</a:t>
            </a:r>
            <a:br>
              <a:rPr lang="en-IN" sz="2000" b="1" dirty="0" smtClean="0">
                <a:solidFill>
                  <a:srgbClr val="00B050"/>
                </a:solidFill>
                <a:latin typeface="Verdana" pitchFamily="34" charset="0"/>
                <a:ea typeface="Verdana" pitchFamily="34" charset="0"/>
                <a:cs typeface="Verdana" pitchFamily="34" charset="0"/>
              </a:rPr>
            </a:br>
            <a:r>
              <a:rPr lang="en-IN" sz="2000" b="1" dirty="0" smtClean="0">
                <a:solidFill>
                  <a:srgbClr val="00B050"/>
                </a:solidFill>
                <a:latin typeface="Verdana" pitchFamily="34" charset="0"/>
                <a:ea typeface="Verdana" pitchFamily="34" charset="0"/>
                <a:cs typeface="Verdana" pitchFamily="34" charset="0"/>
              </a:rPr>
              <a:t>WHERE Country='Mexico';</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85728"/>
            <a:ext cx="8786874" cy="3323987"/>
          </a:xfrm>
          <a:prstGeom prst="rect">
            <a:avLst/>
          </a:prstGeom>
          <a:noFill/>
        </p:spPr>
        <p:txBody>
          <a:bodyPr wrap="square" rtlCol="0">
            <a:spAutoFit/>
          </a:bodyPr>
          <a:lstStyle/>
          <a:p>
            <a:pPr fontAlgn="base">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The SQL DELETE Statement</a:t>
            </a:r>
          </a:p>
          <a:p>
            <a:pPr fontAlgn="base">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r>
              <a:rPr lang="en-IN" sz="2000" dirty="0" smtClean="0">
                <a:latin typeface="Verdana" pitchFamily="34" charset="0"/>
                <a:ea typeface="Verdana" pitchFamily="34" charset="0"/>
                <a:cs typeface="Verdana" pitchFamily="34" charset="0"/>
              </a:rPr>
              <a:t>The DELETE statement is used to delete existing records in a table.</a:t>
            </a:r>
          </a:p>
          <a:p>
            <a:endParaRPr lang="en-IN" sz="2000" dirty="0" smtClean="0">
              <a:latin typeface="Verdana" pitchFamily="34" charset="0"/>
              <a:ea typeface="Verdana" pitchFamily="34" charset="0"/>
              <a:cs typeface="Verdana" pitchFamily="34" charset="0"/>
            </a:endParaRPr>
          </a:p>
          <a:p>
            <a:pPr fontAlgn="base">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DELETE Syntax</a:t>
            </a:r>
          </a:p>
          <a:p>
            <a:pPr fontAlgn="base">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r>
              <a:rPr lang="en-IN" sz="2000" b="1" dirty="0" smtClean="0">
                <a:solidFill>
                  <a:srgbClr val="00B050"/>
                </a:solidFill>
                <a:latin typeface="Verdana" pitchFamily="34" charset="0"/>
                <a:ea typeface="Verdana" pitchFamily="34" charset="0"/>
                <a:cs typeface="Verdana" pitchFamily="34" charset="0"/>
              </a:rPr>
              <a:t>DELETE FROM </a:t>
            </a:r>
            <a:r>
              <a:rPr lang="en-IN" sz="2000" b="1" dirty="0" err="1" smtClean="0">
                <a:solidFill>
                  <a:srgbClr val="00B050"/>
                </a:solidFill>
                <a:latin typeface="Verdana" pitchFamily="34" charset="0"/>
                <a:ea typeface="Verdana" pitchFamily="34" charset="0"/>
                <a:cs typeface="Verdana" pitchFamily="34" charset="0"/>
              </a:rPr>
              <a:t>table_name</a:t>
            </a:r>
            <a:r>
              <a:rPr lang="en-IN" sz="2000" b="1" dirty="0" smtClean="0">
                <a:solidFill>
                  <a:srgbClr val="00B050"/>
                </a:solidFill>
                <a:latin typeface="Verdana" pitchFamily="34" charset="0"/>
                <a:ea typeface="Verdana" pitchFamily="34" charset="0"/>
                <a:cs typeface="Verdana" pitchFamily="34" charset="0"/>
              </a:rPr>
              <a:t> WHERE condition;</a:t>
            </a:r>
          </a:p>
          <a:p>
            <a:endParaRPr lang="en-US" dirty="0" smtClean="0"/>
          </a:p>
          <a:p>
            <a:r>
              <a:rPr lang="en-IN" sz="2000" dirty="0" smtClean="0">
                <a:latin typeface="Verdana" pitchFamily="34" charset="0"/>
                <a:ea typeface="Verdana" pitchFamily="34" charset="0"/>
                <a:cs typeface="Verdana" pitchFamily="34" charset="0"/>
              </a:rPr>
              <a:t>Note: The WHERE clause specifies which record(s) should be deleted. If you omit the WHERE clause, all records in the table will be deleted</a:t>
            </a:r>
          </a:p>
        </p:txBody>
      </p:sp>
      <p:sp>
        <p:nvSpPr>
          <p:cNvPr id="4" name="Rectangle 3"/>
          <p:cNvSpPr/>
          <p:nvPr/>
        </p:nvSpPr>
        <p:spPr>
          <a:xfrm>
            <a:off x="357158" y="3714752"/>
            <a:ext cx="8786842" cy="2708434"/>
          </a:xfrm>
          <a:prstGeom prst="rect">
            <a:avLst/>
          </a:prstGeom>
        </p:spPr>
        <p:txBody>
          <a:bodyPr wrap="square">
            <a:spAutoFit/>
          </a:bodyPr>
          <a:lstStyle/>
          <a:p>
            <a:pPr fontAlgn="base">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SQL DELETE Example</a:t>
            </a:r>
          </a:p>
          <a:p>
            <a:pPr fontAlgn="base">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r>
              <a:rPr lang="en-IN" sz="2000" dirty="0" smtClean="0">
                <a:latin typeface="Verdana" pitchFamily="34" charset="0"/>
                <a:ea typeface="Verdana" pitchFamily="34" charset="0"/>
                <a:cs typeface="Verdana" pitchFamily="34" charset="0"/>
              </a:rPr>
              <a:t>The following SQL statement deletes the customer "</a:t>
            </a:r>
            <a:r>
              <a:rPr lang="en-IN" sz="2000" dirty="0" err="1" smtClean="0">
                <a:latin typeface="Verdana" pitchFamily="34" charset="0"/>
                <a:ea typeface="Verdana" pitchFamily="34" charset="0"/>
                <a:cs typeface="Verdana" pitchFamily="34" charset="0"/>
              </a:rPr>
              <a:t>Alfreds</a:t>
            </a:r>
            <a:r>
              <a:rPr lang="en-IN" sz="2000" dirty="0" smtClean="0">
                <a:latin typeface="Verdana" pitchFamily="34" charset="0"/>
                <a:ea typeface="Verdana" pitchFamily="34" charset="0"/>
                <a:cs typeface="Verdana" pitchFamily="34" charset="0"/>
              </a:rPr>
              <a:t> </a:t>
            </a:r>
            <a:r>
              <a:rPr lang="en-IN" sz="2000" dirty="0" err="1" smtClean="0">
                <a:latin typeface="Verdana" pitchFamily="34" charset="0"/>
                <a:ea typeface="Verdana" pitchFamily="34" charset="0"/>
                <a:cs typeface="Verdana" pitchFamily="34" charset="0"/>
              </a:rPr>
              <a:t>Futterkiste</a:t>
            </a:r>
            <a:r>
              <a:rPr lang="en-IN" sz="2000" dirty="0" smtClean="0">
                <a:latin typeface="Verdana" pitchFamily="34" charset="0"/>
                <a:ea typeface="Verdana" pitchFamily="34" charset="0"/>
                <a:cs typeface="Verdana" pitchFamily="34" charset="0"/>
              </a:rPr>
              <a:t>" from the "Customers" table</a:t>
            </a:r>
          </a:p>
          <a:p>
            <a:endParaRPr lang="en-IN" dirty="0" smtClean="0"/>
          </a:p>
          <a:p>
            <a:pPr fontAlgn="base">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Example</a:t>
            </a:r>
          </a:p>
          <a:p>
            <a:pPr fontAlgn="base">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r>
              <a:rPr lang="en-IN" sz="2000" b="1" dirty="0" smtClean="0">
                <a:solidFill>
                  <a:srgbClr val="00B050"/>
                </a:solidFill>
                <a:latin typeface="Verdana" pitchFamily="34" charset="0"/>
                <a:ea typeface="Verdana" pitchFamily="34" charset="0"/>
                <a:cs typeface="Verdana" pitchFamily="34" charset="0"/>
              </a:rPr>
              <a:t>DELETE FROM Customers WHERE </a:t>
            </a:r>
            <a:r>
              <a:rPr lang="en-IN" sz="2000" b="1" dirty="0" err="1" smtClean="0">
                <a:solidFill>
                  <a:srgbClr val="00B050"/>
                </a:solidFill>
                <a:latin typeface="Verdana" pitchFamily="34" charset="0"/>
                <a:ea typeface="Verdana" pitchFamily="34" charset="0"/>
                <a:cs typeface="Verdana" pitchFamily="34" charset="0"/>
              </a:rPr>
              <a:t>CustomerName</a:t>
            </a:r>
            <a:r>
              <a:rPr lang="en-IN" sz="2000" b="1" dirty="0" smtClean="0">
                <a:solidFill>
                  <a:srgbClr val="00B050"/>
                </a:solidFill>
                <a:latin typeface="Verdana" pitchFamily="34" charset="0"/>
                <a:ea typeface="Verdana" pitchFamily="34" charset="0"/>
                <a:cs typeface="Verdana" pitchFamily="34" charset="0"/>
              </a:rPr>
              <a:t>='</a:t>
            </a:r>
            <a:r>
              <a:rPr lang="en-IN" sz="2000" b="1" dirty="0" err="1" smtClean="0">
                <a:solidFill>
                  <a:srgbClr val="00B050"/>
                </a:solidFill>
                <a:latin typeface="Verdana" pitchFamily="34" charset="0"/>
                <a:ea typeface="Verdana" pitchFamily="34" charset="0"/>
                <a:cs typeface="Verdana" pitchFamily="34" charset="0"/>
              </a:rPr>
              <a:t>Alfreds</a:t>
            </a:r>
            <a:r>
              <a:rPr lang="en-IN" sz="2000" b="1" dirty="0" smtClean="0">
                <a:solidFill>
                  <a:srgbClr val="00B050"/>
                </a:solidFill>
                <a:latin typeface="Verdana" pitchFamily="34" charset="0"/>
                <a:ea typeface="Verdana" pitchFamily="34" charset="0"/>
                <a:cs typeface="Verdana" pitchFamily="34" charset="0"/>
              </a:rPr>
              <a:t> </a:t>
            </a:r>
            <a:r>
              <a:rPr lang="en-IN" sz="2000" b="1" dirty="0" err="1" smtClean="0">
                <a:solidFill>
                  <a:srgbClr val="00B050"/>
                </a:solidFill>
                <a:latin typeface="Verdana" pitchFamily="34" charset="0"/>
                <a:ea typeface="Verdana" pitchFamily="34" charset="0"/>
                <a:cs typeface="Verdana" pitchFamily="34" charset="0"/>
              </a:rPr>
              <a:t>Futterkiste</a:t>
            </a:r>
            <a:r>
              <a:rPr lang="en-IN" sz="2000" b="1" dirty="0" smtClean="0">
                <a:solidFill>
                  <a:srgbClr val="00B050"/>
                </a:solidFill>
                <a:latin typeface="Verdana" pitchFamily="34" charset="0"/>
                <a:ea typeface="Verdana" pitchFamily="34" charset="0"/>
                <a:cs typeface="Verdana"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786874" cy="4862870"/>
          </a:xfrm>
          <a:prstGeom prst="rect">
            <a:avLst/>
          </a:prstGeom>
        </p:spPr>
        <p:txBody>
          <a:bodyPr wrap="square">
            <a:spAutoFit/>
          </a:bodyPr>
          <a:lstStyle/>
          <a:p>
            <a:pPr fontAlgn="base">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Delete All Records</a:t>
            </a:r>
          </a:p>
          <a:p>
            <a:pPr fontAlgn="base">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r>
              <a:rPr lang="en-IN" sz="2000" dirty="0" smtClean="0">
                <a:latin typeface="Verdana" pitchFamily="34" charset="0"/>
                <a:ea typeface="Verdana" pitchFamily="34" charset="0"/>
                <a:cs typeface="Verdana" pitchFamily="34" charset="0"/>
              </a:rPr>
              <a:t>It is possible to delete all rows in a table without deleting the table. This means that the table structure, attributes, and indexes will be intact</a:t>
            </a:r>
          </a:p>
          <a:p>
            <a:endParaRPr lang="en-IN" sz="2000" dirty="0" smtClean="0">
              <a:latin typeface="Verdana" pitchFamily="34" charset="0"/>
              <a:ea typeface="Verdana" pitchFamily="34" charset="0"/>
              <a:cs typeface="Verdana" pitchFamily="34" charset="0"/>
            </a:endParaRPr>
          </a:p>
          <a:p>
            <a:r>
              <a:rPr lang="en-IN" sz="2000" b="1" dirty="0" smtClean="0">
                <a:solidFill>
                  <a:srgbClr val="FF0000"/>
                </a:solidFill>
                <a:latin typeface="Verdana" pitchFamily="34" charset="0"/>
                <a:ea typeface="Verdana" pitchFamily="34" charset="0"/>
                <a:cs typeface="Verdana" pitchFamily="34" charset="0"/>
              </a:rPr>
              <a:t>Syntax:</a:t>
            </a:r>
          </a:p>
          <a:p>
            <a:endParaRPr lang="en-IN" sz="2000" dirty="0" smtClean="0">
              <a:latin typeface="Verdana" pitchFamily="34" charset="0"/>
              <a:ea typeface="Verdana" pitchFamily="34" charset="0"/>
              <a:cs typeface="Verdana" pitchFamily="34" charset="0"/>
            </a:endParaRPr>
          </a:p>
          <a:p>
            <a:r>
              <a:rPr lang="en-IN" sz="2000" b="1" dirty="0" smtClean="0">
                <a:solidFill>
                  <a:srgbClr val="00B050"/>
                </a:solidFill>
                <a:latin typeface="Verdana" pitchFamily="34" charset="0"/>
                <a:ea typeface="Verdana" pitchFamily="34" charset="0"/>
                <a:cs typeface="Verdana" pitchFamily="34" charset="0"/>
              </a:rPr>
              <a:t>DELETE FROM </a:t>
            </a:r>
            <a:r>
              <a:rPr lang="en-IN" sz="2000" b="1" dirty="0" err="1" smtClean="0">
                <a:solidFill>
                  <a:srgbClr val="00B050"/>
                </a:solidFill>
                <a:latin typeface="Verdana" pitchFamily="34" charset="0"/>
                <a:ea typeface="Verdana" pitchFamily="34" charset="0"/>
                <a:cs typeface="Verdana" pitchFamily="34" charset="0"/>
              </a:rPr>
              <a:t>table_name</a:t>
            </a:r>
            <a:r>
              <a:rPr lang="en-IN" sz="2000" b="1" dirty="0" smtClean="0">
                <a:solidFill>
                  <a:srgbClr val="00B050"/>
                </a:solidFill>
                <a:latin typeface="Verdana" pitchFamily="34" charset="0"/>
                <a:ea typeface="Verdana" pitchFamily="34" charset="0"/>
                <a:cs typeface="Verdana" pitchFamily="34" charset="0"/>
              </a:rPr>
              <a:t>;</a:t>
            </a:r>
          </a:p>
          <a:p>
            <a:endParaRPr lang="en-IN" sz="2000" dirty="0" smtClean="0">
              <a:latin typeface="Verdana" pitchFamily="34" charset="0"/>
              <a:ea typeface="Verdana" pitchFamily="34" charset="0"/>
              <a:cs typeface="Verdana" pitchFamily="34" charset="0"/>
            </a:endParaRPr>
          </a:p>
          <a:p>
            <a:r>
              <a:rPr lang="en-IN" sz="2000" dirty="0" smtClean="0">
                <a:latin typeface="Verdana" pitchFamily="34" charset="0"/>
                <a:ea typeface="Verdana" pitchFamily="34" charset="0"/>
                <a:cs typeface="Verdana" pitchFamily="34" charset="0"/>
              </a:rPr>
              <a:t>The following SQL statement deletes all rows in the "Customers" table, without deleting the table:</a:t>
            </a:r>
          </a:p>
          <a:p>
            <a:pPr fontAlgn="base">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pPr fontAlgn="base">
              <a:spcBef>
                <a:spcPct val="0"/>
              </a:spcBef>
              <a:spcAft>
                <a:spcPct val="0"/>
              </a:spcAft>
            </a:pPr>
            <a:r>
              <a:rPr lang="en-IN" b="1" dirty="0" smtClean="0">
                <a:solidFill>
                  <a:srgbClr val="FF0000"/>
                </a:solidFill>
                <a:latin typeface="Verdana" pitchFamily="34" charset="0"/>
                <a:ea typeface="Verdana" pitchFamily="34" charset="0"/>
                <a:cs typeface="Verdana" pitchFamily="34" charset="0"/>
              </a:rPr>
              <a:t>Example</a:t>
            </a:r>
          </a:p>
          <a:p>
            <a:pPr fontAlgn="base">
              <a:spcBef>
                <a:spcPct val="0"/>
              </a:spcBef>
              <a:spcAft>
                <a:spcPct val="0"/>
              </a:spcAft>
            </a:pPr>
            <a:endParaRPr lang="en-IN" b="1" dirty="0" smtClean="0">
              <a:solidFill>
                <a:srgbClr val="FF0000"/>
              </a:solidFill>
              <a:latin typeface="Verdana" pitchFamily="34" charset="0"/>
              <a:ea typeface="Verdana" pitchFamily="34" charset="0"/>
              <a:cs typeface="Verdana" pitchFamily="34" charset="0"/>
            </a:endParaRPr>
          </a:p>
          <a:p>
            <a:r>
              <a:rPr lang="en-IN" sz="2000" b="1" dirty="0" smtClean="0">
                <a:solidFill>
                  <a:srgbClr val="00B050"/>
                </a:solidFill>
                <a:latin typeface="Verdana" pitchFamily="34" charset="0"/>
                <a:ea typeface="Verdana" pitchFamily="34" charset="0"/>
                <a:cs typeface="Verdana" pitchFamily="34" charset="0"/>
              </a:rPr>
              <a:t>DELETE FROM Customers;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214290"/>
            <a:ext cx="7109639" cy="923330"/>
          </a:xfrm>
          <a:prstGeom prst="rect">
            <a:avLst/>
          </a:prstGeom>
        </p:spPr>
        <p:txBody>
          <a:bodyPr wrap="none">
            <a:spAutoFit/>
          </a:bodyPr>
          <a:lstStyle/>
          <a:p>
            <a:r>
              <a:rPr lang="en-IN" b="1" dirty="0" smtClean="0">
                <a:solidFill>
                  <a:srgbClr val="FF0000"/>
                </a:solidFill>
                <a:latin typeface="Verdana" pitchFamily="34" charset="0"/>
                <a:ea typeface="Verdana" pitchFamily="34" charset="0"/>
                <a:cs typeface="Verdana" pitchFamily="34" charset="0"/>
              </a:rPr>
              <a:t>Example: Create table with the following constraints:</a:t>
            </a:r>
          </a:p>
          <a:p>
            <a:endParaRPr lang="en-IN" b="1" dirty="0" smtClean="0">
              <a:solidFill>
                <a:srgbClr val="FF0000"/>
              </a:solidFill>
              <a:latin typeface="Verdana" pitchFamily="34" charset="0"/>
              <a:ea typeface="Verdana" pitchFamily="34" charset="0"/>
              <a:cs typeface="Verdana" pitchFamily="34" charset="0"/>
            </a:endParaRPr>
          </a:p>
          <a:p>
            <a:r>
              <a:rPr lang="en-US" b="1" dirty="0" smtClean="0">
                <a:solidFill>
                  <a:srgbClr val="00B050"/>
                </a:solidFill>
                <a:latin typeface="Verdana" pitchFamily="34" charset="0"/>
                <a:ea typeface="Verdana" pitchFamily="34" charset="0"/>
                <a:cs typeface="Verdana" pitchFamily="34" charset="0"/>
              </a:rPr>
              <a:t>Table name : Department, </a:t>
            </a:r>
            <a:r>
              <a:rPr lang="en-US" b="1" dirty="0" err="1" smtClean="0">
                <a:solidFill>
                  <a:srgbClr val="00B050"/>
                </a:solidFill>
                <a:latin typeface="Verdana" pitchFamily="34" charset="0"/>
                <a:ea typeface="Verdana" pitchFamily="34" charset="0"/>
                <a:cs typeface="Verdana" pitchFamily="34" charset="0"/>
              </a:rPr>
              <a:t>Salarygrade</a:t>
            </a:r>
            <a:r>
              <a:rPr lang="en-US" b="1" dirty="0" smtClean="0">
                <a:solidFill>
                  <a:srgbClr val="00B050"/>
                </a:solidFill>
                <a:latin typeface="Verdana" pitchFamily="34" charset="0"/>
                <a:ea typeface="Verdana" pitchFamily="34" charset="0"/>
                <a:cs typeface="Verdana" pitchFamily="34" charset="0"/>
              </a:rPr>
              <a:t>, Employees</a:t>
            </a:r>
            <a:endParaRPr lang="en-IN" b="1" dirty="0" smtClean="0">
              <a:solidFill>
                <a:srgbClr val="00B050"/>
              </a:solidFill>
              <a:latin typeface="Verdana" pitchFamily="34" charset="0"/>
              <a:ea typeface="Verdana" pitchFamily="34" charset="0"/>
              <a:cs typeface="Verdana" pitchFamily="34" charset="0"/>
            </a:endParaRPr>
          </a:p>
        </p:txBody>
      </p:sp>
      <p:pic>
        <p:nvPicPr>
          <p:cNvPr id="33793" name="Picture 1"/>
          <p:cNvPicPr>
            <a:picLocks noChangeAspect="1" noChangeArrowheads="1"/>
          </p:cNvPicPr>
          <p:nvPr/>
        </p:nvPicPr>
        <p:blipFill>
          <a:blip r:embed="rId2" cstate="print"/>
          <a:srcRect/>
          <a:stretch>
            <a:fillRect/>
          </a:stretch>
        </p:blipFill>
        <p:spPr bwMode="auto">
          <a:xfrm>
            <a:off x="285720" y="1142985"/>
            <a:ext cx="8143932" cy="542928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TotalTime>
  <Words>181</Words>
  <Application>Microsoft Office PowerPoint</Application>
  <PresentationFormat>On-screen Show (4:3)</PresentationFormat>
  <Paragraphs>94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DataBase Management System Lab (4CS4-22)  Experiment No. -3  Topic to be covered :   Execute DML Statements in SQL Like Insert,Select,Delete and Update      </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170</cp:revision>
  <dcterms:created xsi:type="dcterms:W3CDTF">2021-04-23T03:00:48Z</dcterms:created>
  <dcterms:modified xsi:type="dcterms:W3CDTF">2022-02-22T05:14:41Z</dcterms:modified>
</cp:coreProperties>
</file>