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8"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5/24/2022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5/24/2022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5/24/2022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5/24/2022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A5E790-DD89-4414-A826-DC09DC9698BB}" type="datetimeFigureOut">
              <a:rPr lang="en-US" smtClean="0"/>
              <a:pPr/>
              <a:t>5/24/2022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A5E790-DD89-4414-A826-DC09DC9698BB}" type="datetimeFigureOut">
              <a:rPr lang="en-US" smtClean="0"/>
              <a:pPr/>
              <a:t>5/24/2022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A5E790-DD89-4414-A826-DC09DC9698BB}" type="datetimeFigureOut">
              <a:rPr lang="en-US" smtClean="0"/>
              <a:pPr/>
              <a:t>5/24/2022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A5E790-DD89-4414-A826-DC09DC9698BB}" type="datetimeFigureOut">
              <a:rPr lang="en-US" smtClean="0"/>
              <a:pPr/>
              <a:t>5/24/2022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5E790-DD89-4414-A826-DC09DC9698BB}" type="datetimeFigureOut">
              <a:rPr lang="en-US" smtClean="0"/>
              <a:pPr/>
              <a:t>5/24/2022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5E790-DD89-4414-A826-DC09DC9698BB}" type="datetimeFigureOut">
              <a:rPr lang="en-US" smtClean="0"/>
              <a:pPr/>
              <a:t>5/24/2022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5E790-DD89-4414-A826-DC09DC9698BB}" type="datetimeFigureOut">
              <a:rPr lang="en-US" smtClean="0"/>
              <a:pPr/>
              <a:t>5/24/2022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5E790-DD89-4414-A826-DC09DC9698BB}" type="datetimeFigureOut">
              <a:rPr lang="en-US" smtClean="0"/>
              <a:pPr/>
              <a:t>5/24/2022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089B2-E6A5-4919-8289-D83B932070F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071678"/>
            <a:ext cx="8229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err="1" smtClean="0"/>
              <a:t>DataBase</a:t>
            </a:r>
            <a:r>
              <a:rPr lang="en-US" dirty="0" smtClean="0"/>
              <a:t> Management System Lab (4CS4-22)</a:t>
            </a:r>
            <a:br>
              <a:rPr lang="en-US" dirty="0" smtClean="0"/>
            </a:br>
            <a:r>
              <a:rPr lang="en-US" dirty="0" smtClean="0"/>
              <a:t/>
            </a:r>
            <a:br>
              <a:rPr lang="en-US" dirty="0" smtClean="0"/>
            </a:br>
            <a:r>
              <a:rPr lang="en-US" dirty="0" smtClean="0"/>
              <a:t>Experiment No. -6</a:t>
            </a:r>
            <a:br>
              <a:rPr lang="en-US" dirty="0" smtClean="0"/>
            </a:br>
            <a:r>
              <a:rPr lang="en-US" dirty="0" smtClean="0"/>
              <a:t>21-5-2021(Saturday)</a:t>
            </a:r>
            <a:br>
              <a:rPr lang="en-US" dirty="0" smtClean="0"/>
            </a:br>
            <a:r>
              <a:rPr lang="en-US" dirty="0" smtClean="0"/>
              <a:t>Topic to be covered :</a:t>
            </a:r>
            <a:r>
              <a:rPr lang="en-IN" dirty="0" smtClean="0">
                <a:solidFill>
                  <a:srgbClr val="FF0000"/>
                </a:solidFill>
              </a:rPr>
              <a:t> </a:t>
            </a:r>
            <a:r>
              <a:rPr lang="en-IN" dirty="0" smtClean="0"/>
              <a:t/>
            </a:r>
            <a:br>
              <a:rPr lang="en-IN" dirty="0" smtClean="0"/>
            </a:br>
            <a:r>
              <a:rPr lang="en-IN" dirty="0" smtClean="0"/>
              <a:t> </a:t>
            </a:r>
            <a:r>
              <a:rPr lang="en-IN" b="1" dirty="0" smtClean="0">
                <a:solidFill>
                  <a:srgbClr val="FF0000"/>
                </a:solidFill>
              </a:rPr>
              <a:t>Joins(inner, left, right, full, self)</a:t>
            </a:r>
            <a:r>
              <a:rPr lang="en-IN" b="1" dirty="0" smtClean="0"/>
              <a:t>	</a:t>
            </a:r>
            <a:br>
              <a:rPr lang="en-IN" b="1" dirty="0" smtClean="0"/>
            </a:br>
            <a:r>
              <a:rPr lang="en-IN" b="1" dirty="0" smtClean="0"/>
              <a:t>	</a:t>
            </a:r>
            <a:br>
              <a:rPr lang="en-IN" b="1" dirty="0" smtClean="0"/>
            </a:br>
            <a:r>
              <a:rPr lang="en-US" dirty="0" smtClean="0">
                <a:solidFill>
                  <a:srgbClr val="FF0000"/>
                </a:solidFill>
              </a:rPr>
              <a:t/>
            </a:r>
            <a:br>
              <a:rPr lang="en-US" dirty="0" smtClean="0">
                <a:solidFill>
                  <a:srgbClr val="FF0000"/>
                </a:solidFill>
              </a:rPr>
            </a:br>
            <a:endParaRPr lang="en-IN"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642910" y="142852"/>
            <a:ext cx="6929486" cy="321471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715436" cy="3693319"/>
          </a:xfrm>
          <a:prstGeom prst="rect">
            <a:avLst/>
          </a:prstGeom>
          <a:noFill/>
        </p:spPr>
        <p:txBody>
          <a:bodyPr wrap="square" rtlCol="0">
            <a:spAutoFit/>
          </a:bodyPr>
          <a:lstStyle/>
          <a:p>
            <a:r>
              <a:rPr lang="en-IN" b="1" dirty="0" smtClean="0">
                <a:solidFill>
                  <a:srgbClr val="FF0000"/>
                </a:solidFill>
                <a:latin typeface="Verdana" pitchFamily="34" charset="0"/>
                <a:ea typeface="Verdana" pitchFamily="34" charset="0"/>
                <a:cs typeface="Verdana" pitchFamily="34" charset="0"/>
              </a:rPr>
              <a:t>SQL RIGHT JOIN Keyword</a:t>
            </a:r>
          </a:p>
          <a:p>
            <a:endParaRPr lang="en-IN" b="1" dirty="0" smtClean="0">
              <a:solidFill>
                <a:srgbClr val="FF0000"/>
              </a:solidFill>
              <a:latin typeface="Verdana" pitchFamily="34" charset="0"/>
              <a:ea typeface="Verdana" pitchFamily="34" charset="0"/>
              <a:cs typeface="Verdana" pitchFamily="34" charset="0"/>
            </a:endParaRPr>
          </a:p>
          <a:p>
            <a:pPr algn="just"/>
            <a:r>
              <a:rPr lang="en-IN" dirty="0" smtClean="0">
                <a:latin typeface="Verdana" pitchFamily="34" charset="0"/>
                <a:ea typeface="Verdana" pitchFamily="34" charset="0"/>
                <a:cs typeface="Verdana" pitchFamily="34" charset="0"/>
              </a:rPr>
              <a:t>The RIGHT JOIN keyword returns all records from the right table (table2), and the matching records from the left table (table1). The result is 0 records from the left side, if there is no match.</a:t>
            </a:r>
          </a:p>
          <a:p>
            <a:pPr algn="just"/>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RIGHT JOIN Syntax</a:t>
            </a:r>
          </a:p>
          <a:p>
            <a:endParaRPr lang="en-IN" b="1" dirty="0" smtClean="0">
              <a:solidFill>
                <a:srgbClr val="FF0000"/>
              </a:solidFill>
              <a:latin typeface="Verdana" pitchFamily="34" charset="0"/>
              <a:ea typeface="Verdana" pitchFamily="34" charset="0"/>
              <a:cs typeface="Verdana" pitchFamily="34" charset="0"/>
            </a:endParaRPr>
          </a:p>
          <a:p>
            <a:r>
              <a:rPr lang="en-IN" b="1" dirty="0" smtClean="0">
                <a:solidFill>
                  <a:srgbClr val="00B050"/>
                </a:solidFill>
                <a:latin typeface="Verdana" pitchFamily="34" charset="0"/>
                <a:ea typeface="Verdana" pitchFamily="34" charset="0"/>
                <a:cs typeface="Verdana" pitchFamily="34" charset="0"/>
              </a:rPr>
              <a:t>SELECT </a:t>
            </a:r>
            <a:r>
              <a:rPr lang="en-IN" b="1" i="1" dirty="0" err="1" smtClean="0">
                <a:solidFill>
                  <a:srgbClr val="00B050"/>
                </a:solidFill>
                <a:latin typeface="Verdana" pitchFamily="34" charset="0"/>
                <a:ea typeface="Verdana" pitchFamily="34" charset="0"/>
                <a:cs typeface="Verdana" pitchFamily="34" charset="0"/>
              </a:rPr>
              <a:t>column_name</a:t>
            </a:r>
            <a:r>
              <a:rPr lang="en-IN" b="1" i="1" dirty="0" smtClean="0">
                <a:solidFill>
                  <a:srgbClr val="00B050"/>
                </a:solidFill>
                <a:latin typeface="Verdana" pitchFamily="34" charset="0"/>
                <a:ea typeface="Verdana" pitchFamily="34" charset="0"/>
                <a:cs typeface="Verdana" pitchFamily="34" charset="0"/>
              </a:rPr>
              <a:t>(s)</a:t>
            </a:r>
            <a:r>
              <a:rPr lang="en-IN" b="1" dirty="0" smtClean="0">
                <a:solidFill>
                  <a:srgbClr val="00B050"/>
                </a:solidFill>
                <a:latin typeface="Verdana" pitchFamily="34" charset="0"/>
                <a:ea typeface="Verdana" pitchFamily="34" charset="0"/>
                <a:cs typeface="Verdana" pitchFamily="34" charset="0"/>
              </a:rPr>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FROM </a:t>
            </a:r>
            <a:r>
              <a:rPr lang="en-IN" b="1" i="1" dirty="0" smtClean="0">
                <a:solidFill>
                  <a:srgbClr val="00B050"/>
                </a:solidFill>
                <a:latin typeface="Verdana" pitchFamily="34" charset="0"/>
                <a:ea typeface="Verdana" pitchFamily="34" charset="0"/>
                <a:cs typeface="Verdana" pitchFamily="34" charset="0"/>
              </a:rPr>
              <a:t>table1</a:t>
            </a:r>
            <a:r>
              <a:rPr lang="en-IN" b="1" dirty="0" smtClean="0">
                <a:solidFill>
                  <a:srgbClr val="00B050"/>
                </a:solidFill>
                <a:latin typeface="Verdana" pitchFamily="34" charset="0"/>
                <a:ea typeface="Verdana" pitchFamily="34" charset="0"/>
                <a:cs typeface="Verdana" pitchFamily="34" charset="0"/>
              </a:rPr>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RIGHT JOIN </a:t>
            </a:r>
            <a:r>
              <a:rPr lang="en-IN" b="1" i="1" dirty="0" smtClean="0">
                <a:solidFill>
                  <a:srgbClr val="00B050"/>
                </a:solidFill>
                <a:latin typeface="Verdana" pitchFamily="34" charset="0"/>
                <a:ea typeface="Verdana" pitchFamily="34" charset="0"/>
                <a:cs typeface="Verdana" pitchFamily="34" charset="0"/>
              </a:rPr>
              <a:t>table2</a:t>
            </a:r>
            <a:br>
              <a:rPr lang="en-IN" b="1" i="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ON </a:t>
            </a:r>
            <a:r>
              <a:rPr lang="en-IN" b="1" i="1" dirty="0" smtClean="0">
                <a:solidFill>
                  <a:srgbClr val="00B050"/>
                </a:solidFill>
                <a:latin typeface="Verdana" pitchFamily="34" charset="0"/>
                <a:ea typeface="Verdana" pitchFamily="34" charset="0"/>
                <a:cs typeface="Verdana" pitchFamily="34" charset="0"/>
              </a:rPr>
              <a:t>table1.column_name </a:t>
            </a:r>
            <a:r>
              <a:rPr lang="en-IN" b="1" dirty="0" smtClean="0">
                <a:solidFill>
                  <a:srgbClr val="00B050"/>
                </a:solidFill>
                <a:latin typeface="Verdana" pitchFamily="34" charset="0"/>
                <a:ea typeface="Verdana" pitchFamily="34" charset="0"/>
                <a:cs typeface="Verdana" pitchFamily="34" charset="0"/>
              </a:rPr>
              <a:t>=</a:t>
            </a:r>
            <a:r>
              <a:rPr lang="en-IN" b="1" i="1" dirty="0" smtClean="0">
                <a:solidFill>
                  <a:srgbClr val="00B050"/>
                </a:solidFill>
                <a:latin typeface="Verdana" pitchFamily="34" charset="0"/>
                <a:ea typeface="Verdana" pitchFamily="34" charset="0"/>
                <a:cs typeface="Verdana" pitchFamily="34" charset="0"/>
              </a:rPr>
              <a:t> table2.column_name</a:t>
            </a:r>
            <a:r>
              <a:rPr lang="en-IN" b="1" dirty="0" smtClean="0">
                <a:solidFill>
                  <a:srgbClr val="00B050"/>
                </a:solidFill>
                <a:latin typeface="Verdana" pitchFamily="34" charset="0"/>
                <a:ea typeface="Verdana" pitchFamily="34" charset="0"/>
                <a:cs typeface="Verdana" pitchFamily="34" charset="0"/>
              </a:rPr>
              <a:t>;</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214282" y="3929066"/>
            <a:ext cx="6572296" cy="23145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8858279" cy="2466975"/>
          </a:xfrm>
          <a:prstGeom prst="rect">
            <a:avLst/>
          </a:prstGeom>
          <a:noFill/>
          <a:ln w="9525">
            <a:noFill/>
            <a:miter lim="800000"/>
            <a:headEnd/>
            <a:tailEnd/>
          </a:ln>
          <a:effectLst/>
        </p:spPr>
      </p:pic>
      <p:sp>
        <p:nvSpPr>
          <p:cNvPr id="3" name="Rectangle 2"/>
          <p:cNvSpPr/>
          <p:nvPr/>
        </p:nvSpPr>
        <p:spPr>
          <a:xfrm>
            <a:off x="214282" y="2571744"/>
            <a:ext cx="8501122" cy="4524315"/>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Example</a:t>
            </a:r>
          </a:p>
          <a:p>
            <a:endParaRPr lang="en-IN" b="1" dirty="0" smtClean="0">
              <a:solidFill>
                <a:srgbClr val="FF0000"/>
              </a:solidFill>
              <a:latin typeface="Verdana" pitchFamily="34" charset="0"/>
              <a:ea typeface="Verdana" pitchFamily="34" charset="0"/>
              <a:cs typeface="Verdana" pitchFamily="34" charset="0"/>
            </a:endParaRPr>
          </a:p>
          <a:p>
            <a:r>
              <a:rPr lang="en-IN" b="1" dirty="0" smtClean="0">
                <a:solidFill>
                  <a:srgbClr val="00B050"/>
                </a:solidFill>
                <a:latin typeface="Verdana" pitchFamily="34" charset="0"/>
                <a:ea typeface="Verdana" pitchFamily="34" charset="0"/>
                <a:cs typeface="Verdana" pitchFamily="34" charset="0"/>
              </a:rPr>
              <a:t>Select all employees, and any orders they might have placed:</a:t>
            </a:r>
          </a:p>
          <a:p>
            <a:endParaRPr lang="en-US" b="1" dirty="0" smtClean="0">
              <a:solidFill>
                <a:srgbClr val="00B050"/>
              </a:solidFill>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SELECT </a:t>
            </a:r>
            <a:r>
              <a:rPr lang="en-IN" b="1" dirty="0" err="1" smtClean="0">
                <a:solidFill>
                  <a:srgbClr val="FF0000"/>
                </a:solidFill>
                <a:latin typeface="Verdana" pitchFamily="34" charset="0"/>
                <a:ea typeface="Verdana" pitchFamily="34" charset="0"/>
                <a:cs typeface="Verdana" pitchFamily="34" charset="0"/>
              </a:rPr>
              <a:t>Orders.OrderID</a:t>
            </a:r>
            <a:r>
              <a:rPr lang="en-IN" b="1" dirty="0" smtClean="0">
                <a:solidFill>
                  <a:srgbClr val="FF0000"/>
                </a:solidFill>
                <a:latin typeface="Verdana" pitchFamily="34" charset="0"/>
                <a:ea typeface="Verdana" pitchFamily="34" charset="0"/>
                <a:cs typeface="Verdana" pitchFamily="34" charset="0"/>
              </a:rPr>
              <a:t>, </a:t>
            </a:r>
            <a:r>
              <a:rPr lang="en-IN" b="1" dirty="0" err="1" smtClean="0">
                <a:solidFill>
                  <a:srgbClr val="FF0000"/>
                </a:solidFill>
                <a:latin typeface="Verdana" pitchFamily="34" charset="0"/>
                <a:ea typeface="Verdana" pitchFamily="34" charset="0"/>
                <a:cs typeface="Verdana" pitchFamily="34" charset="0"/>
              </a:rPr>
              <a:t>Employees.LastName</a:t>
            </a:r>
            <a:r>
              <a:rPr lang="en-IN" b="1" dirty="0" smtClean="0">
                <a:solidFill>
                  <a:srgbClr val="FF0000"/>
                </a:solidFill>
                <a:latin typeface="Verdana" pitchFamily="34" charset="0"/>
                <a:ea typeface="Verdana" pitchFamily="34" charset="0"/>
                <a:cs typeface="Verdana" pitchFamily="34" charset="0"/>
              </a:rPr>
              <a:t>, </a:t>
            </a:r>
            <a:r>
              <a:rPr lang="en-IN" b="1" dirty="0" err="1" smtClean="0">
                <a:solidFill>
                  <a:srgbClr val="FF0000"/>
                </a:solidFill>
                <a:latin typeface="Verdana" pitchFamily="34" charset="0"/>
                <a:ea typeface="Verdana" pitchFamily="34" charset="0"/>
                <a:cs typeface="Verdana" pitchFamily="34" charset="0"/>
              </a:rPr>
              <a:t>Employees.FirstName</a:t>
            </a:r>
            <a:r>
              <a:rPr lang="en-IN" b="1" dirty="0" smtClean="0">
                <a:solidFill>
                  <a:srgbClr val="FF0000"/>
                </a:solidFill>
                <a:latin typeface="Verdana" pitchFamily="34" charset="0"/>
                <a:ea typeface="Verdana" pitchFamily="34" charset="0"/>
                <a:cs typeface="Verdana" pitchFamily="34" charset="0"/>
              </a:rPr>
              <a:t/>
            </a:r>
            <a:br>
              <a:rPr lang="en-IN" b="1" dirty="0" smtClean="0">
                <a:solidFill>
                  <a:srgbClr val="FF0000"/>
                </a:solidFill>
                <a:latin typeface="Verdana" pitchFamily="34" charset="0"/>
                <a:ea typeface="Verdana" pitchFamily="34" charset="0"/>
                <a:cs typeface="Verdana" pitchFamily="34" charset="0"/>
              </a:rPr>
            </a:br>
            <a:r>
              <a:rPr lang="en-IN" b="1" dirty="0" smtClean="0">
                <a:solidFill>
                  <a:srgbClr val="FF0000"/>
                </a:solidFill>
                <a:latin typeface="Verdana" pitchFamily="34" charset="0"/>
                <a:ea typeface="Verdana" pitchFamily="34" charset="0"/>
                <a:cs typeface="Verdana" pitchFamily="34" charset="0"/>
              </a:rPr>
              <a:t>FROM Orders</a:t>
            </a:r>
            <a:br>
              <a:rPr lang="en-IN" b="1" dirty="0" smtClean="0">
                <a:solidFill>
                  <a:srgbClr val="FF0000"/>
                </a:solidFill>
                <a:latin typeface="Verdana" pitchFamily="34" charset="0"/>
                <a:ea typeface="Verdana" pitchFamily="34" charset="0"/>
                <a:cs typeface="Verdana" pitchFamily="34" charset="0"/>
              </a:rPr>
            </a:br>
            <a:r>
              <a:rPr lang="en-IN" b="1" dirty="0" smtClean="0">
                <a:solidFill>
                  <a:srgbClr val="FF0000"/>
                </a:solidFill>
                <a:latin typeface="Verdana" pitchFamily="34" charset="0"/>
                <a:ea typeface="Verdana" pitchFamily="34" charset="0"/>
                <a:cs typeface="Verdana" pitchFamily="34" charset="0"/>
              </a:rPr>
              <a:t>RIGHT JOIN Employees ON </a:t>
            </a:r>
            <a:r>
              <a:rPr lang="en-IN" b="1" dirty="0" err="1" smtClean="0">
                <a:solidFill>
                  <a:srgbClr val="FF0000"/>
                </a:solidFill>
                <a:latin typeface="Verdana" pitchFamily="34" charset="0"/>
                <a:ea typeface="Verdana" pitchFamily="34" charset="0"/>
                <a:cs typeface="Verdana" pitchFamily="34" charset="0"/>
              </a:rPr>
              <a:t>Orders.EmployeeID</a:t>
            </a:r>
            <a:r>
              <a:rPr lang="en-IN" b="1" dirty="0" smtClean="0">
                <a:solidFill>
                  <a:srgbClr val="FF0000"/>
                </a:solidFill>
                <a:latin typeface="Verdana" pitchFamily="34" charset="0"/>
                <a:ea typeface="Verdana" pitchFamily="34" charset="0"/>
                <a:cs typeface="Verdana" pitchFamily="34" charset="0"/>
              </a:rPr>
              <a:t> = </a:t>
            </a:r>
            <a:r>
              <a:rPr lang="en-IN" b="1" dirty="0" err="1" smtClean="0">
                <a:solidFill>
                  <a:srgbClr val="FF0000"/>
                </a:solidFill>
                <a:latin typeface="Verdana" pitchFamily="34" charset="0"/>
                <a:ea typeface="Verdana" pitchFamily="34" charset="0"/>
                <a:cs typeface="Verdana" pitchFamily="34" charset="0"/>
              </a:rPr>
              <a:t>Employees.EmployeeID</a:t>
            </a:r>
            <a:r>
              <a:rPr lang="en-IN" b="1" dirty="0" smtClean="0">
                <a:solidFill>
                  <a:srgbClr val="FF0000"/>
                </a:solidFill>
                <a:latin typeface="Verdana" pitchFamily="34" charset="0"/>
                <a:ea typeface="Verdana" pitchFamily="34" charset="0"/>
                <a:cs typeface="Verdana" pitchFamily="34" charset="0"/>
              </a:rPr>
              <a:t/>
            </a:r>
            <a:br>
              <a:rPr lang="en-IN" b="1" dirty="0" smtClean="0">
                <a:solidFill>
                  <a:srgbClr val="FF0000"/>
                </a:solidFill>
                <a:latin typeface="Verdana" pitchFamily="34" charset="0"/>
                <a:ea typeface="Verdana" pitchFamily="34" charset="0"/>
                <a:cs typeface="Verdana" pitchFamily="34" charset="0"/>
              </a:rPr>
            </a:br>
            <a:r>
              <a:rPr lang="en-IN" b="1" dirty="0" smtClean="0">
                <a:solidFill>
                  <a:srgbClr val="FF0000"/>
                </a:solidFill>
                <a:latin typeface="Verdana" pitchFamily="34" charset="0"/>
                <a:ea typeface="Verdana" pitchFamily="34" charset="0"/>
                <a:cs typeface="Verdana" pitchFamily="34" charset="0"/>
              </a:rPr>
              <a:t>ORDER BY </a:t>
            </a:r>
            <a:r>
              <a:rPr lang="en-IN" b="1" dirty="0" err="1" smtClean="0">
                <a:solidFill>
                  <a:srgbClr val="FF0000"/>
                </a:solidFill>
                <a:latin typeface="Verdana" pitchFamily="34" charset="0"/>
                <a:ea typeface="Verdana" pitchFamily="34" charset="0"/>
                <a:cs typeface="Verdana" pitchFamily="34" charset="0"/>
              </a:rPr>
              <a:t>Orders.OrderID</a:t>
            </a:r>
            <a:r>
              <a:rPr lang="en-IN" b="1" dirty="0" smtClean="0">
                <a:solidFill>
                  <a:srgbClr val="FF0000"/>
                </a:solidFill>
                <a:latin typeface="Verdana" pitchFamily="34" charset="0"/>
                <a:ea typeface="Verdana" pitchFamily="34" charset="0"/>
                <a:cs typeface="Verdana" pitchFamily="34" charset="0"/>
              </a:rPr>
              <a:t>;</a:t>
            </a:r>
          </a:p>
          <a:p>
            <a:endParaRPr lang="en-IN" b="1" dirty="0" smtClean="0">
              <a:solidFill>
                <a:srgbClr val="FF0000"/>
              </a:solidFill>
            </a:endParaRPr>
          </a:p>
          <a:p>
            <a:r>
              <a:rPr lang="en-IN" dirty="0" smtClean="0">
                <a:latin typeface="Verdana" pitchFamily="34" charset="0"/>
                <a:ea typeface="Verdana" pitchFamily="34" charset="0"/>
                <a:cs typeface="Verdana" pitchFamily="34" charset="0"/>
              </a:rPr>
              <a:t>The RIGHT JOIN keyword returns all records from the right table (Employees), even if there are no matches in the left table (Orders).</a:t>
            </a:r>
          </a:p>
          <a:p>
            <a:r>
              <a:rPr lang="en-IN" dirty="0" smtClean="0"/>
              <a:t/>
            </a:r>
            <a:br>
              <a:rPr lang="en-IN" dirty="0" smtClean="0"/>
            </a:br>
            <a:endParaRPr lang="en-IN" b="1" dirty="0" smtClean="0">
              <a:solidFill>
                <a:srgbClr val="FF0000"/>
              </a:solidFill>
            </a:endParaRPr>
          </a:p>
          <a:p>
            <a:endParaRPr lang="en-IN" b="1" dirty="0">
              <a:solidFill>
                <a:srgbClr val="00B050"/>
              </a:solidFill>
              <a:latin typeface="Verdana" pitchFamily="34" charset="0"/>
              <a:ea typeface="Verdana" pitchFamily="34" charset="0"/>
              <a:cs typeface="Verdan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2844" y="214290"/>
            <a:ext cx="8334375" cy="26574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501122" cy="3970318"/>
          </a:xfrm>
          <a:prstGeom prst="rect">
            <a:avLst/>
          </a:prstGeom>
          <a:noFill/>
        </p:spPr>
        <p:txBody>
          <a:bodyPr wrap="square" rtlCol="0">
            <a:spAutoFit/>
          </a:bodyPr>
          <a:lstStyle/>
          <a:p>
            <a:r>
              <a:rPr lang="en-IN" b="1" dirty="0" smtClean="0">
                <a:solidFill>
                  <a:srgbClr val="FF0000"/>
                </a:solidFill>
                <a:latin typeface="Verdana" pitchFamily="34" charset="0"/>
                <a:ea typeface="Verdana" pitchFamily="34" charset="0"/>
                <a:cs typeface="Verdana" pitchFamily="34" charset="0"/>
              </a:rPr>
              <a:t>SQL FULL OUTER JOIN Keyword</a:t>
            </a:r>
          </a:p>
          <a:p>
            <a:endParaRPr lang="en-IN" b="1" dirty="0" smtClean="0">
              <a:solidFill>
                <a:srgbClr val="FF000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The FULL OUTER JOIN keyword returns all records when there is a match in left (table1) or right (table2) table records.</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FULL OUTER JOIN Syntax</a:t>
            </a:r>
          </a:p>
          <a:p>
            <a:endParaRPr lang="en-IN" b="1" dirty="0" smtClean="0">
              <a:solidFill>
                <a:srgbClr val="FF0000"/>
              </a:solidFill>
              <a:latin typeface="Verdana" pitchFamily="34" charset="0"/>
              <a:ea typeface="Verdana" pitchFamily="34" charset="0"/>
              <a:cs typeface="Verdana" pitchFamily="34" charset="0"/>
            </a:endParaRPr>
          </a:p>
          <a:p>
            <a:r>
              <a:rPr lang="en-IN" b="1" dirty="0" smtClean="0">
                <a:solidFill>
                  <a:srgbClr val="00B050"/>
                </a:solidFill>
              </a:rPr>
              <a:t>SELECT </a:t>
            </a:r>
            <a:r>
              <a:rPr lang="en-IN" b="1" i="1" dirty="0" err="1" smtClean="0">
                <a:solidFill>
                  <a:srgbClr val="00B050"/>
                </a:solidFill>
              </a:rPr>
              <a:t>column_name</a:t>
            </a:r>
            <a:r>
              <a:rPr lang="en-IN" b="1" i="1" dirty="0" smtClean="0">
                <a:solidFill>
                  <a:srgbClr val="00B050"/>
                </a:solidFill>
              </a:rPr>
              <a:t>(s)</a:t>
            </a:r>
            <a:r>
              <a:rPr lang="en-IN" b="1" dirty="0" smtClean="0">
                <a:solidFill>
                  <a:srgbClr val="00B050"/>
                </a:solidFill>
              </a:rPr>
              <a:t/>
            </a:r>
            <a:br>
              <a:rPr lang="en-IN" b="1" dirty="0" smtClean="0">
                <a:solidFill>
                  <a:srgbClr val="00B050"/>
                </a:solidFill>
              </a:rPr>
            </a:br>
            <a:r>
              <a:rPr lang="en-IN" b="1" dirty="0" smtClean="0">
                <a:solidFill>
                  <a:srgbClr val="00B050"/>
                </a:solidFill>
              </a:rPr>
              <a:t>FROM </a:t>
            </a:r>
            <a:r>
              <a:rPr lang="en-IN" b="1" i="1" dirty="0" smtClean="0">
                <a:solidFill>
                  <a:srgbClr val="00B050"/>
                </a:solidFill>
              </a:rPr>
              <a:t>table1</a:t>
            </a:r>
            <a:r>
              <a:rPr lang="en-IN" b="1" dirty="0" smtClean="0">
                <a:solidFill>
                  <a:srgbClr val="00B050"/>
                </a:solidFill>
              </a:rPr>
              <a:t/>
            </a:r>
            <a:br>
              <a:rPr lang="en-IN" b="1" dirty="0" smtClean="0">
                <a:solidFill>
                  <a:srgbClr val="00B050"/>
                </a:solidFill>
              </a:rPr>
            </a:br>
            <a:r>
              <a:rPr lang="en-IN" b="1" dirty="0" smtClean="0">
                <a:solidFill>
                  <a:srgbClr val="00B050"/>
                </a:solidFill>
              </a:rPr>
              <a:t>FULL OUTER JOIN </a:t>
            </a:r>
            <a:r>
              <a:rPr lang="en-IN" b="1" i="1" dirty="0" smtClean="0">
                <a:solidFill>
                  <a:srgbClr val="00B050"/>
                </a:solidFill>
              </a:rPr>
              <a:t>table2</a:t>
            </a:r>
            <a:br>
              <a:rPr lang="en-IN" b="1" i="1" dirty="0" smtClean="0">
                <a:solidFill>
                  <a:srgbClr val="00B050"/>
                </a:solidFill>
              </a:rPr>
            </a:br>
            <a:r>
              <a:rPr lang="en-IN" b="1" dirty="0" smtClean="0">
                <a:solidFill>
                  <a:srgbClr val="00B050"/>
                </a:solidFill>
              </a:rPr>
              <a:t>ON </a:t>
            </a:r>
            <a:r>
              <a:rPr lang="en-IN" b="1" i="1" dirty="0" smtClean="0">
                <a:solidFill>
                  <a:srgbClr val="00B050"/>
                </a:solidFill>
              </a:rPr>
              <a:t>table1.column_name </a:t>
            </a:r>
            <a:r>
              <a:rPr lang="en-IN" b="1" dirty="0" smtClean="0">
                <a:solidFill>
                  <a:srgbClr val="00B050"/>
                </a:solidFill>
              </a:rPr>
              <a:t>=</a:t>
            </a:r>
            <a:r>
              <a:rPr lang="en-IN" b="1" i="1" dirty="0" smtClean="0">
                <a:solidFill>
                  <a:srgbClr val="00B050"/>
                </a:solidFill>
              </a:rPr>
              <a:t> table2.column_name</a:t>
            </a:r>
            <a:br>
              <a:rPr lang="en-IN" b="1" i="1" dirty="0" smtClean="0">
                <a:solidFill>
                  <a:srgbClr val="00B050"/>
                </a:solidFill>
              </a:rPr>
            </a:br>
            <a:r>
              <a:rPr lang="en-IN" b="1" dirty="0" smtClean="0">
                <a:solidFill>
                  <a:srgbClr val="00B050"/>
                </a:solidFill>
              </a:rPr>
              <a:t>WHERE </a:t>
            </a:r>
            <a:r>
              <a:rPr lang="en-IN" b="1" i="1" dirty="0" smtClean="0">
                <a:solidFill>
                  <a:srgbClr val="00B050"/>
                </a:solidFill>
              </a:rPr>
              <a:t>condition</a:t>
            </a:r>
            <a:r>
              <a:rPr lang="en-IN" b="1" dirty="0" smtClean="0">
                <a:solidFill>
                  <a:srgbClr val="00B050"/>
                </a:solidFill>
              </a:rPr>
              <a:t>;</a:t>
            </a:r>
          </a:p>
          <a:p>
            <a:endParaRPr lang="en-IN" dirty="0" smtClean="0">
              <a:latin typeface="Verdana" pitchFamily="34" charset="0"/>
              <a:ea typeface="Verdana" pitchFamily="34" charset="0"/>
              <a:cs typeface="Verdana" pitchFamily="34" charset="0"/>
            </a:endParaRPr>
          </a:p>
          <a:p>
            <a:endParaRPr lang="en-IN" dirty="0"/>
          </a:p>
        </p:txBody>
      </p:sp>
      <p:pic>
        <p:nvPicPr>
          <p:cNvPr id="4098" name="Picture 2"/>
          <p:cNvPicPr>
            <a:picLocks noChangeAspect="1" noChangeArrowheads="1"/>
          </p:cNvPicPr>
          <p:nvPr/>
        </p:nvPicPr>
        <p:blipFill>
          <a:blip r:embed="rId2"/>
          <a:srcRect/>
          <a:stretch>
            <a:fillRect/>
          </a:stretch>
        </p:blipFill>
        <p:spPr bwMode="auto">
          <a:xfrm>
            <a:off x="142844" y="3929066"/>
            <a:ext cx="8720166" cy="25431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7929586" cy="2543175"/>
          </a:xfrm>
          <a:prstGeom prst="rect">
            <a:avLst/>
          </a:prstGeom>
          <a:noFill/>
          <a:ln w="9525">
            <a:noFill/>
            <a:miter lim="800000"/>
            <a:headEnd/>
            <a:tailEnd/>
          </a:ln>
          <a:effectLst/>
        </p:spPr>
      </p:pic>
      <p:sp>
        <p:nvSpPr>
          <p:cNvPr id="3" name="Rectangle 2"/>
          <p:cNvSpPr/>
          <p:nvPr/>
        </p:nvSpPr>
        <p:spPr>
          <a:xfrm>
            <a:off x="214282" y="2428868"/>
            <a:ext cx="8786874" cy="2308324"/>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SQL FULL OUTER JOIN Example</a:t>
            </a:r>
          </a:p>
          <a:p>
            <a:endParaRPr lang="en-IN" b="1" dirty="0" smtClean="0">
              <a:solidFill>
                <a:srgbClr val="FF000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selects all customers, and all orders</a:t>
            </a:r>
          </a:p>
          <a:p>
            <a:endParaRPr lang="en-IN" dirty="0" smtClean="0">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SELECT </a:t>
            </a:r>
            <a:r>
              <a:rPr lang="en-IN" dirty="0" err="1" smtClean="0">
                <a:latin typeface="Verdana" pitchFamily="34" charset="0"/>
                <a:ea typeface="Verdana" pitchFamily="34" charset="0"/>
                <a:cs typeface="Verdana" pitchFamily="34" charset="0"/>
              </a:rPr>
              <a:t>Customers.CustomerName</a:t>
            </a:r>
            <a:r>
              <a:rPr lang="en-IN" dirty="0" smtClean="0">
                <a:latin typeface="Verdana" pitchFamily="34" charset="0"/>
                <a:ea typeface="Verdana" pitchFamily="34" charset="0"/>
                <a:cs typeface="Verdana" pitchFamily="34" charset="0"/>
              </a:rPr>
              <a:t>, </a:t>
            </a:r>
            <a:r>
              <a:rPr lang="en-IN" dirty="0" err="1" smtClean="0">
                <a:latin typeface="Verdana" pitchFamily="34" charset="0"/>
                <a:ea typeface="Verdana" pitchFamily="34" charset="0"/>
                <a:cs typeface="Verdana" pitchFamily="34" charset="0"/>
              </a:rPr>
              <a:t>Orders.OrderID</a:t>
            </a:r>
            <a:r>
              <a:rPr lang="en-IN" dirty="0" smtClean="0">
                <a:latin typeface="Verdana" pitchFamily="34" charset="0"/>
                <a:ea typeface="Verdana" pitchFamily="34" charset="0"/>
                <a:cs typeface="Verdana" pitchFamily="34" charset="0"/>
              </a:rPr>
              <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FROM Customers</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FULL OUTER JOIN Orders ON </a:t>
            </a:r>
            <a:r>
              <a:rPr lang="en-IN" dirty="0" err="1" smtClean="0">
                <a:latin typeface="Verdana" pitchFamily="34" charset="0"/>
                <a:ea typeface="Verdana" pitchFamily="34" charset="0"/>
                <a:cs typeface="Verdana" pitchFamily="34" charset="0"/>
              </a:rPr>
              <a:t>Customers.CustomerID</a:t>
            </a:r>
            <a:r>
              <a:rPr lang="en-IN" dirty="0" smtClean="0">
                <a:latin typeface="Verdana" pitchFamily="34" charset="0"/>
                <a:ea typeface="Verdana" pitchFamily="34" charset="0"/>
                <a:cs typeface="Verdana" pitchFamily="34" charset="0"/>
              </a:rPr>
              <a:t>=</a:t>
            </a:r>
            <a:r>
              <a:rPr lang="en-IN" dirty="0" err="1" smtClean="0">
                <a:latin typeface="Verdana" pitchFamily="34" charset="0"/>
                <a:ea typeface="Verdana" pitchFamily="34" charset="0"/>
                <a:cs typeface="Verdana" pitchFamily="34" charset="0"/>
              </a:rPr>
              <a:t>Orders.CustomerID</a:t>
            </a:r>
            <a:r>
              <a:rPr lang="en-IN" dirty="0" smtClean="0">
                <a:latin typeface="Verdana" pitchFamily="34" charset="0"/>
                <a:ea typeface="Verdana" pitchFamily="34" charset="0"/>
                <a:cs typeface="Verdana" pitchFamily="34" charset="0"/>
              </a:rPr>
              <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ORDER BY </a:t>
            </a:r>
            <a:r>
              <a:rPr lang="en-IN" dirty="0" err="1" smtClean="0">
                <a:latin typeface="Verdana" pitchFamily="34" charset="0"/>
                <a:ea typeface="Verdana" pitchFamily="34" charset="0"/>
                <a:cs typeface="Verdana" pitchFamily="34" charset="0"/>
              </a:rPr>
              <a:t>Customers.CustomerName</a:t>
            </a:r>
            <a:r>
              <a:rPr lang="en-IN" dirty="0" smtClean="0">
                <a:latin typeface="Verdana" pitchFamily="34" charset="0"/>
                <a:ea typeface="Verdana" pitchFamily="34" charset="0"/>
                <a:cs typeface="Verdana" pitchFamily="34" charset="0"/>
              </a:rPr>
              <a:t>;</a:t>
            </a:r>
            <a:endParaRPr lang="en-IN" dirty="0">
              <a:latin typeface="Verdana" pitchFamily="34" charset="0"/>
              <a:ea typeface="Verdana" pitchFamily="34" charset="0"/>
              <a:cs typeface="Verdana" pitchFamily="34" charset="0"/>
            </a:endParaRPr>
          </a:p>
        </p:txBody>
      </p:sp>
      <p:pic>
        <p:nvPicPr>
          <p:cNvPr id="5123" name="Picture 3"/>
          <p:cNvPicPr>
            <a:picLocks noChangeAspect="1" noChangeArrowheads="1"/>
          </p:cNvPicPr>
          <p:nvPr/>
        </p:nvPicPr>
        <p:blipFill>
          <a:blip r:embed="rId3"/>
          <a:srcRect/>
          <a:stretch>
            <a:fillRect/>
          </a:stretch>
        </p:blipFill>
        <p:spPr bwMode="auto">
          <a:xfrm>
            <a:off x="142844" y="4786346"/>
            <a:ext cx="7764245" cy="192880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643998" cy="3416320"/>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SQL Self Join:</a:t>
            </a:r>
          </a:p>
          <a:p>
            <a:endParaRPr lang="en-IN" b="1" dirty="0" smtClean="0">
              <a:solidFill>
                <a:srgbClr val="FF000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A self join is a regular join, but the table is joined with itself.</a:t>
            </a:r>
          </a:p>
          <a:p>
            <a:endParaRPr lang="en-IN" b="1" dirty="0" smtClean="0">
              <a:solidFill>
                <a:srgbClr val="FF0000"/>
              </a:solidFill>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Self Join Syntax</a:t>
            </a:r>
          </a:p>
          <a:p>
            <a:endParaRPr lang="en-IN" b="1" dirty="0" smtClean="0">
              <a:solidFill>
                <a:srgbClr val="FF0000"/>
              </a:solidFill>
              <a:latin typeface="Verdana" pitchFamily="34" charset="0"/>
              <a:ea typeface="Verdana" pitchFamily="34" charset="0"/>
              <a:cs typeface="Verdana" pitchFamily="34" charset="0"/>
            </a:endParaRPr>
          </a:p>
          <a:p>
            <a:r>
              <a:rPr lang="en-IN" b="1" dirty="0" smtClean="0">
                <a:solidFill>
                  <a:srgbClr val="00B050"/>
                </a:solidFill>
                <a:latin typeface="Verdana" pitchFamily="34" charset="0"/>
                <a:ea typeface="Verdana" pitchFamily="34" charset="0"/>
                <a:cs typeface="Verdana" pitchFamily="34" charset="0"/>
              </a:rPr>
              <a:t>SELECT </a:t>
            </a:r>
            <a:r>
              <a:rPr lang="en-IN" b="1" i="1" dirty="0" err="1" smtClean="0">
                <a:solidFill>
                  <a:srgbClr val="00B050"/>
                </a:solidFill>
                <a:latin typeface="Verdana" pitchFamily="34" charset="0"/>
                <a:ea typeface="Verdana" pitchFamily="34" charset="0"/>
                <a:cs typeface="Verdana" pitchFamily="34" charset="0"/>
              </a:rPr>
              <a:t>column_name</a:t>
            </a:r>
            <a:r>
              <a:rPr lang="en-IN" b="1" i="1" dirty="0" smtClean="0">
                <a:solidFill>
                  <a:srgbClr val="00B050"/>
                </a:solidFill>
                <a:latin typeface="Verdana" pitchFamily="34" charset="0"/>
                <a:ea typeface="Verdana" pitchFamily="34" charset="0"/>
                <a:cs typeface="Verdana" pitchFamily="34" charset="0"/>
              </a:rPr>
              <a:t>(s)</a:t>
            </a:r>
            <a:r>
              <a:rPr lang="en-IN" b="1" dirty="0" smtClean="0">
                <a:solidFill>
                  <a:srgbClr val="00B050"/>
                </a:solidFill>
                <a:latin typeface="Verdana" pitchFamily="34" charset="0"/>
                <a:ea typeface="Verdana" pitchFamily="34" charset="0"/>
                <a:cs typeface="Verdana" pitchFamily="34" charset="0"/>
              </a:rPr>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FROM </a:t>
            </a:r>
            <a:r>
              <a:rPr lang="en-IN" b="1" i="1" dirty="0" smtClean="0">
                <a:solidFill>
                  <a:srgbClr val="00B050"/>
                </a:solidFill>
                <a:latin typeface="Verdana" pitchFamily="34" charset="0"/>
                <a:ea typeface="Verdana" pitchFamily="34" charset="0"/>
                <a:cs typeface="Verdana" pitchFamily="34" charset="0"/>
              </a:rPr>
              <a:t>table1 T1, table1 T2</a:t>
            </a:r>
            <a:r>
              <a:rPr lang="en-IN" b="1" dirty="0" smtClean="0">
                <a:solidFill>
                  <a:srgbClr val="00B050"/>
                </a:solidFill>
                <a:latin typeface="Verdana" pitchFamily="34" charset="0"/>
                <a:ea typeface="Verdana" pitchFamily="34" charset="0"/>
                <a:cs typeface="Verdana" pitchFamily="34" charset="0"/>
              </a:rPr>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WHERE </a:t>
            </a:r>
            <a:r>
              <a:rPr lang="en-IN" b="1" i="1" dirty="0" smtClean="0">
                <a:solidFill>
                  <a:srgbClr val="00B050"/>
                </a:solidFill>
                <a:latin typeface="Verdana" pitchFamily="34" charset="0"/>
                <a:ea typeface="Verdana" pitchFamily="34" charset="0"/>
                <a:cs typeface="Verdana" pitchFamily="34" charset="0"/>
              </a:rPr>
              <a:t>condition</a:t>
            </a:r>
            <a:r>
              <a:rPr lang="en-IN" b="1" dirty="0" smtClean="0">
                <a:solidFill>
                  <a:srgbClr val="00B050"/>
                </a:solidFill>
                <a:latin typeface="Verdana" pitchFamily="34" charset="0"/>
                <a:ea typeface="Verdana" pitchFamily="34" charset="0"/>
                <a:cs typeface="Verdana" pitchFamily="34" charset="0"/>
              </a:rPr>
              <a:t>;</a:t>
            </a:r>
          </a:p>
          <a:p>
            <a:endParaRPr lang="en-IN" b="1" dirty="0" smtClean="0">
              <a:solidFill>
                <a:srgbClr val="00B050"/>
              </a:solidFill>
              <a:latin typeface="Verdana" pitchFamily="34" charset="0"/>
              <a:ea typeface="Verdana" pitchFamily="34" charset="0"/>
              <a:cs typeface="Verdana" pitchFamily="34" charset="0"/>
            </a:endParaRPr>
          </a:p>
          <a:p>
            <a:r>
              <a:rPr lang="en-IN" i="1" dirty="0" smtClean="0">
                <a:latin typeface="Verdana" pitchFamily="34" charset="0"/>
                <a:ea typeface="Verdana" pitchFamily="34" charset="0"/>
                <a:cs typeface="Verdana" pitchFamily="34" charset="0"/>
              </a:rPr>
              <a:t>T1</a:t>
            </a:r>
            <a:r>
              <a:rPr lang="en-IN" dirty="0" smtClean="0">
                <a:latin typeface="Verdana" pitchFamily="34" charset="0"/>
                <a:ea typeface="Verdana" pitchFamily="34" charset="0"/>
                <a:cs typeface="Verdana" pitchFamily="34" charset="0"/>
              </a:rPr>
              <a:t> and </a:t>
            </a:r>
            <a:r>
              <a:rPr lang="en-IN" i="1" dirty="0" smtClean="0">
                <a:latin typeface="Verdana" pitchFamily="34" charset="0"/>
                <a:ea typeface="Verdana" pitchFamily="34" charset="0"/>
                <a:cs typeface="Verdana" pitchFamily="34" charset="0"/>
              </a:rPr>
              <a:t>T2</a:t>
            </a:r>
            <a:r>
              <a:rPr lang="en-IN" dirty="0" smtClean="0">
                <a:latin typeface="Verdana" pitchFamily="34" charset="0"/>
                <a:ea typeface="Verdana" pitchFamily="34" charset="0"/>
                <a:cs typeface="Verdana" pitchFamily="34" charset="0"/>
              </a:rPr>
              <a:t> are different table aliases for the same table.</a:t>
            </a:r>
            <a:endParaRPr lang="en-IN" b="1" dirty="0" smtClean="0">
              <a:solidFill>
                <a:srgbClr val="00B050"/>
              </a:solidFill>
              <a:latin typeface="Verdana" pitchFamily="34" charset="0"/>
              <a:ea typeface="Verdana" pitchFamily="34" charset="0"/>
              <a:cs typeface="Verdana" pitchFamily="34" charset="0"/>
            </a:endParaRPr>
          </a:p>
          <a:p>
            <a:endParaRPr lang="en-IN" dirty="0"/>
          </a:p>
        </p:txBody>
      </p:sp>
      <p:pic>
        <p:nvPicPr>
          <p:cNvPr id="6146" name="Picture 2"/>
          <p:cNvPicPr>
            <a:picLocks noChangeAspect="1" noChangeArrowheads="1"/>
          </p:cNvPicPr>
          <p:nvPr/>
        </p:nvPicPr>
        <p:blipFill>
          <a:blip r:embed="rId2"/>
          <a:srcRect/>
          <a:stretch>
            <a:fillRect/>
          </a:stretch>
        </p:blipFill>
        <p:spPr bwMode="auto">
          <a:xfrm>
            <a:off x="0" y="3714752"/>
            <a:ext cx="8624915" cy="28384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857364"/>
            <a:ext cx="7286676" cy="1077218"/>
          </a:xfrm>
          <a:prstGeom prst="rect">
            <a:avLst/>
          </a:prstGeom>
          <a:noFill/>
        </p:spPr>
        <p:txBody>
          <a:bodyPr wrap="square" rtlCol="0">
            <a:spAutoFit/>
          </a:bodyPr>
          <a:lstStyle/>
          <a:p>
            <a:r>
              <a:rPr lang="en-US" sz="3200" b="1" dirty="0" smtClean="0"/>
              <a:t>Don’t write next slide in Lab record  further slides only for understanding </a:t>
            </a:r>
            <a:endParaRPr lang="en-IN" sz="3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643998" cy="3139321"/>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SQL Self Join Example</a:t>
            </a:r>
          </a:p>
          <a:p>
            <a:endParaRPr lang="en-IN" b="1" dirty="0" smtClean="0">
              <a:solidFill>
                <a:srgbClr val="FF000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The following SQL statement matches customers that are from the same city:</a:t>
            </a:r>
          </a:p>
          <a:p>
            <a:endParaRPr lang="en-IN" dirty="0" smtClean="0">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Example</a:t>
            </a:r>
          </a:p>
          <a:p>
            <a:endParaRPr lang="en-IN" dirty="0" smtClean="0">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SELECT </a:t>
            </a:r>
            <a:r>
              <a:rPr lang="en-IN" dirty="0" err="1" smtClean="0">
                <a:latin typeface="Verdana" pitchFamily="34" charset="0"/>
                <a:ea typeface="Verdana" pitchFamily="34" charset="0"/>
                <a:cs typeface="Verdana" pitchFamily="34" charset="0"/>
              </a:rPr>
              <a:t>A.CustomerName</a:t>
            </a:r>
            <a:r>
              <a:rPr lang="en-IN" dirty="0" smtClean="0">
                <a:latin typeface="Verdana" pitchFamily="34" charset="0"/>
                <a:ea typeface="Verdana" pitchFamily="34" charset="0"/>
                <a:cs typeface="Verdana" pitchFamily="34" charset="0"/>
              </a:rPr>
              <a:t> AS CustomerName1,B.CustomerName AS CustomerName2, </a:t>
            </a:r>
            <a:r>
              <a:rPr lang="en-IN" dirty="0" err="1" smtClean="0">
                <a:latin typeface="Verdana" pitchFamily="34" charset="0"/>
                <a:ea typeface="Verdana" pitchFamily="34" charset="0"/>
                <a:cs typeface="Verdana" pitchFamily="34" charset="0"/>
              </a:rPr>
              <a:t>A.City</a:t>
            </a:r>
            <a:r>
              <a:rPr lang="en-IN" dirty="0" smtClean="0">
                <a:latin typeface="Verdana" pitchFamily="34" charset="0"/>
                <a:ea typeface="Verdana" pitchFamily="34" charset="0"/>
                <a:cs typeface="Verdana" pitchFamily="34" charset="0"/>
              </a:rPr>
              <a:t> FROM Customers A, Customers B</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WHERE </a:t>
            </a:r>
            <a:r>
              <a:rPr lang="en-IN" dirty="0" err="1" smtClean="0">
                <a:latin typeface="Verdana" pitchFamily="34" charset="0"/>
                <a:ea typeface="Verdana" pitchFamily="34" charset="0"/>
                <a:cs typeface="Verdana" pitchFamily="34" charset="0"/>
              </a:rPr>
              <a:t>A.CustomerID</a:t>
            </a:r>
            <a:r>
              <a:rPr lang="en-IN" dirty="0" smtClean="0">
                <a:latin typeface="Verdana" pitchFamily="34" charset="0"/>
                <a:ea typeface="Verdana" pitchFamily="34" charset="0"/>
                <a:cs typeface="Verdana" pitchFamily="34" charset="0"/>
              </a:rPr>
              <a:t> &lt;&gt; </a:t>
            </a:r>
            <a:r>
              <a:rPr lang="en-IN" dirty="0" err="1" smtClean="0">
                <a:latin typeface="Verdana" pitchFamily="34" charset="0"/>
                <a:ea typeface="Verdana" pitchFamily="34" charset="0"/>
                <a:cs typeface="Verdana" pitchFamily="34" charset="0"/>
              </a:rPr>
              <a:t>B.CustomerID</a:t>
            </a:r>
            <a:r>
              <a:rPr lang="en-IN" dirty="0" smtClean="0">
                <a:latin typeface="Verdana" pitchFamily="34" charset="0"/>
                <a:ea typeface="Verdana" pitchFamily="34" charset="0"/>
                <a:cs typeface="Verdana" pitchFamily="34" charset="0"/>
              </a:rPr>
              <a:t> AND </a:t>
            </a:r>
            <a:r>
              <a:rPr lang="en-IN" dirty="0" err="1" smtClean="0">
                <a:latin typeface="Verdana" pitchFamily="34" charset="0"/>
                <a:ea typeface="Verdana" pitchFamily="34" charset="0"/>
                <a:cs typeface="Verdana" pitchFamily="34" charset="0"/>
              </a:rPr>
              <a:t>A.City</a:t>
            </a:r>
            <a:r>
              <a:rPr lang="en-IN" dirty="0" smtClean="0">
                <a:latin typeface="Verdana" pitchFamily="34" charset="0"/>
                <a:ea typeface="Verdana" pitchFamily="34" charset="0"/>
                <a:cs typeface="Verdana" pitchFamily="34" charset="0"/>
              </a:rPr>
              <a:t> = </a:t>
            </a:r>
            <a:r>
              <a:rPr lang="en-IN" dirty="0" err="1" smtClean="0">
                <a:latin typeface="Verdana" pitchFamily="34" charset="0"/>
                <a:ea typeface="Verdana" pitchFamily="34" charset="0"/>
                <a:cs typeface="Verdana" pitchFamily="34" charset="0"/>
              </a:rPr>
              <a:t>B.City</a:t>
            </a:r>
            <a:r>
              <a:rPr lang="en-IN" dirty="0" smtClean="0">
                <a:latin typeface="Verdana" pitchFamily="34" charset="0"/>
                <a:ea typeface="Verdana" pitchFamily="34" charset="0"/>
                <a:cs typeface="Verdana" pitchFamily="34" charset="0"/>
              </a:rPr>
              <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ORDER BY </a:t>
            </a:r>
            <a:r>
              <a:rPr lang="en-IN" dirty="0" err="1" smtClean="0">
                <a:latin typeface="Verdana" pitchFamily="34" charset="0"/>
                <a:ea typeface="Verdana" pitchFamily="34" charset="0"/>
                <a:cs typeface="Verdana" pitchFamily="34" charset="0"/>
              </a:rPr>
              <a:t>A.City</a:t>
            </a:r>
            <a:r>
              <a:rPr lang="en-IN" dirty="0" smtClean="0">
                <a:latin typeface="Verdana" pitchFamily="34" charset="0"/>
                <a:ea typeface="Verdana" pitchFamily="34" charset="0"/>
                <a:cs typeface="Verdana" pitchFamily="34" charset="0"/>
              </a:rPr>
              <a:t>;</a:t>
            </a:r>
            <a:endParaRPr lang="en-IN" dirty="0">
              <a:latin typeface="Verdana" pitchFamily="34" charset="0"/>
              <a:ea typeface="Verdana" pitchFamily="34" charset="0"/>
              <a:cs typeface="Verdana" pitchFamily="34" charset="0"/>
            </a:endParaRPr>
          </a:p>
        </p:txBody>
      </p:sp>
      <p:pic>
        <p:nvPicPr>
          <p:cNvPr id="7170" name="Picture 2"/>
          <p:cNvPicPr>
            <a:picLocks noChangeAspect="1" noChangeArrowheads="1"/>
          </p:cNvPicPr>
          <p:nvPr/>
        </p:nvPicPr>
        <p:blipFill>
          <a:blip r:embed="rId2"/>
          <a:srcRect/>
          <a:stretch>
            <a:fillRect/>
          </a:stretch>
        </p:blipFill>
        <p:spPr bwMode="auto">
          <a:xfrm>
            <a:off x="1" y="3571876"/>
            <a:ext cx="8858280" cy="28860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1" y="285728"/>
            <a:ext cx="8643997" cy="3139321"/>
          </a:xfrm>
          <a:prstGeom prst="rect">
            <a:avLst/>
          </a:prstGeom>
        </p:spPr>
        <p:txBody>
          <a:bodyPr wrap="square">
            <a:spAutoFit/>
          </a:bodyPr>
          <a:lstStyle/>
          <a:p>
            <a:pPr fontAlgn="base"/>
            <a:r>
              <a:rPr lang="en-IN" b="1" dirty="0" smtClean="0"/>
              <a:t>INNER JOIN:</a:t>
            </a:r>
          </a:p>
          <a:p>
            <a:pPr fontAlgn="base"/>
            <a:endParaRPr lang="en-IN" b="1" dirty="0" smtClean="0"/>
          </a:p>
          <a:p>
            <a:pPr fontAlgn="base"/>
            <a:r>
              <a:rPr lang="en-IN" dirty="0" smtClean="0"/>
              <a:t>Let’s retrieve the values for the </a:t>
            </a:r>
            <a:r>
              <a:rPr lang="en-IN" dirty="0" err="1" smtClean="0"/>
              <a:t>CategoryId</a:t>
            </a:r>
            <a:r>
              <a:rPr lang="en-IN" dirty="0" smtClean="0"/>
              <a:t> and Name columns from the Books table, and the Id and Name columns from the Categories table, where the values for the </a:t>
            </a:r>
            <a:r>
              <a:rPr lang="en-IN" dirty="0" err="1" smtClean="0"/>
              <a:t>CateogryId</a:t>
            </a:r>
            <a:r>
              <a:rPr lang="en-IN" dirty="0" smtClean="0"/>
              <a:t> column of the Books table and the Id column of the Categories table are the same:</a:t>
            </a:r>
          </a:p>
          <a:p>
            <a:pPr fontAlgn="base"/>
            <a:endParaRPr lang="en-US" dirty="0" smtClean="0"/>
          </a:p>
          <a:p>
            <a:pPr fontAlgn="base" latinLnBrk="1"/>
            <a:r>
              <a:rPr lang="en-IN" b="1" dirty="0" smtClean="0"/>
              <a:t>SELECT </a:t>
            </a:r>
            <a:r>
              <a:rPr lang="en-IN" b="1" dirty="0" err="1" smtClean="0"/>
              <a:t>Books.CategoryId</a:t>
            </a:r>
            <a:r>
              <a:rPr lang="en-IN" b="1" dirty="0" smtClean="0"/>
              <a:t>, </a:t>
            </a:r>
            <a:r>
              <a:rPr lang="en-IN" b="1" dirty="0" err="1" smtClean="0"/>
              <a:t>Books.Name</a:t>
            </a:r>
            <a:r>
              <a:rPr lang="en-IN" b="1" dirty="0" smtClean="0"/>
              <a:t>, </a:t>
            </a:r>
            <a:r>
              <a:rPr lang="en-IN" b="1" dirty="0" err="1" smtClean="0"/>
              <a:t>Categories.Id</a:t>
            </a:r>
            <a:r>
              <a:rPr lang="en-IN" b="1" dirty="0" smtClean="0"/>
              <a:t>, </a:t>
            </a:r>
            <a:r>
              <a:rPr lang="en-IN" b="1" dirty="0" err="1" smtClean="0"/>
              <a:t>Categories.Name</a:t>
            </a:r>
            <a:endParaRPr lang="en-IN" b="1" dirty="0" smtClean="0"/>
          </a:p>
          <a:p>
            <a:pPr fontAlgn="base" latinLnBrk="1"/>
            <a:r>
              <a:rPr lang="en-IN" b="1" dirty="0" smtClean="0"/>
              <a:t>FROM Books</a:t>
            </a:r>
          </a:p>
          <a:p>
            <a:pPr fontAlgn="base" latinLnBrk="1"/>
            <a:r>
              <a:rPr lang="en-IN" b="1" dirty="0" smtClean="0"/>
              <a:t>INNER JOIN Categories</a:t>
            </a:r>
          </a:p>
          <a:p>
            <a:pPr fontAlgn="base" latinLnBrk="1"/>
            <a:r>
              <a:rPr lang="en-IN" b="1" dirty="0" smtClean="0"/>
              <a:t>ON </a:t>
            </a:r>
            <a:r>
              <a:rPr lang="en-IN" b="1" dirty="0" err="1" smtClean="0"/>
              <a:t>Books.CategoryId</a:t>
            </a:r>
            <a:r>
              <a:rPr lang="en-IN" b="1" dirty="0" smtClean="0"/>
              <a:t> = </a:t>
            </a:r>
            <a:r>
              <a:rPr lang="en-IN" b="1" dirty="0" err="1" smtClean="0"/>
              <a:t>Categories.Id</a:t>
            </a:r>
            <a:endParaRPr lang="en-IN" b="1" dirty="0" smtClean="0"/>
          </a:p>
          <a:p>
            <a:pPr fontAlgn="base"/>
            <a:endParaRPr lang="en-IN" dirty="0"/>
          </a:p>
        </p:txBody>
      </p:sp>
      <p:pic>
        <p:nvPicPr>
          <p:cNvPr id="1026" name="Picture 2"/>
          <p:cNvPicPr>
            <a:picLocks noChangeAspect="1" noChangeArrowheads="1"/>
          </p:cNvPicPr>
          <p:nvPr/>
        </p:nvPicPr>
        <p:blipFill>
          <a:blip r:embed="rId2"/>
          <a:srcRect/>
          <a:stretch>
            <a:fillRect/>
          </a:stretch>
        </p:blipFill>
        <p:spPr bwMode="auto">
          <a:xfrm>
            <a:off x="5786446" y="2285992"/>
            <a:ext cx="3000396" cy="3071834"/>
          </a:xfrm>
          <a:prstGeom prst="rect">
            <a:avLst/>
          </a:prstGeom>
          <a:noFill/>
          <a:ln w="9525">
            <a:noFill/>
            <a:miter lim="800000"/>
            <a:headEnd/>
            <a:tailEnd/>
          </a:ln>
          <a:effectLst/>
        </p:spPr>
      </p:pic>
      <p:sp>
        <p:nvSpPr>
          <p:cNvPr id="4" name="Rectangle 3"/>
          <p:cNvSpPr/>
          <p:nvPr/>
        </p:nvSpPr>
        <p:spPr>
          <a:xfrm>
            <a:off x="142844" y="4357694"/>
            <a:ext cx="5429288" cy="2031325"/>
          </a:xfrm>
          <a:prstGeom prst="rect">
            <a:avLst/>
          </a:prstGeom>
        </p:spPr>
        <p:txBody>
          <a:bodyPr wrap="square">
            <a:spAutoFit/>
          </a:bodyPr>
          <a:lstStyle/>
          <a:p>
            <a:pPr algn="just"/>
            <a:r>
              <a:rPr lang="en-IN" dirty="0" smtClean="0"/>
              <a:t>You can see that from the Books table, the records for the books with </a:t>
            </a:r>
            <a:r>
              <a:rPr lang="en-IN" b="1" dirty="0" err="1" smtClean="0"/>
              <a:t>CategoryId</a:t>
            </a:r>
            <a:r>
              <a:rPr lang="en-IN" b="1" dirty="0" smtClean="0"/>
              <a:t> of 5 are not being displayed since the Id column of the Categories table doesn’t contain 5.</a:t>
            </a:r>
            <a:r>
              <a:rPr lang="en-IN" dirty="0" smtClean="0"/>
              <a:t> Similarly, from the Categories tables, categories with the Id value of 8, 10, 12, and 16 are not being displayed since the </a:t>
            </a:r>
            <a:r>
              <a:rPr lang="en-IN" dirty="0" err="1" smtClean="0"/>
              <a:t>CateogryId</a:t>
            </a:r>
            <a:r>
              <a:rPr lang="en-IN" dirty="0" smtClean="0"/>
              <a:t> column from the Books table doesn’t contain these values.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85728"/>
            <a:ext cx="8715436" cy="1477328"/>
          </a:xfrm>
          <a:prstGeom prst="rect">
            <a:avLst/>
          </a:prstGeom>
          <a:noFill/>
        </p:spPr>
        <p:txBody>
          <a:bodyPr wrap="square" rtlCol="0">
            <a:spAutoFit/>
          </a:bodyPr>
          <a:lstStyle/>
          <a:p>
            <a:r>
              <a:rPr lang="en-IN" b="1" dirty="0" smtClean="0">
                <a:solidFill>
                  <a:srgbClr val="FF0000"/>
                </a:solidFill>
                <a:latin typeface="Verdana" pitchFamily="34" charset="0"/>
                <a:ea typeface="Verdana" pitchFamily="34" charset="0"/>
                <a:cs typeface="Verdana" pitchFamily="34" charset="0"/>
              </a:rPr>
              <a:t>SQL JOIN</a:t>
            </a:r>
          </a:p>
          <a:p>
            <a:endParaRPr lang="en-IN" b="1" dirty="0" smtClean="0">
              <a:solidFill>
                <a:srgbClr val="FF000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A JOIN clause is used to combine rows from two or more tables, based on a related column between them.</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214282" y="1643050"/>
            <a:ext cx="8143932" cy="2438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14282" y="4071942"/>
            <a:ext cx="8215338" cy="252412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3" y="285728"/>
            <a:ext cx="8643997" cy="3416320"/>
          </a:xfrm>
          <a:prstGeom prst="rect">
            <a:avLst/>
          </a:prstGeom>
        </p:spPr>
        <p:txBody>
          <a:bodyPr wrap="square">
            <a:spAutoFit/>
          </a:bodyPr>
          <a:lstStyle/>
          <a:p>
            <a:pPr fontAlgn="base"/>
            <a:r>
              <a:rPr lang="en-IN" b="1" dirty="0" smtClean="0"/>
              <a:t>LEFT JOIN:</a:t>
            </a:r>
          </a:p>
          <a:p>
            <a:pPr algn="just" fontAlgn="base"/>
            <a:r>
              <a:rPr lang="en-IN" dirty="0" smtClean="0"/>
              <a:t>if you apply a LEFT JOIN on the </a:t>
            </a:r>
            <a:r>
              <a:rPr lang="en-IN" dirty="0" err="1" smtClean="0"/>
              <a:t>CategoryId</a:t>
            </a:r>
            <a:r>
              <a:rPr lang="en-IN" dirty="0" smtClean="0"/>
              <a:t> column of the Books table and the Id column of the Categories table. All the records from the Books table (the table on the left) will be retrieved, whereas from the Categories table (the table on the right) only those records will be retrieved where the </a:t>
            </a:r>
            <a:r>
              <a:rPr lang="en-IN" dirty="0" err="1" smtClean="0"/>
              <a:t>CategoryId</a:t>
            </a:r>
            <a:r>
              <a:rPr lang="en-IN" dirty="0" smtClean="0"/>
              <a:t> column of the Books table and the Id column of the Categories table, have the same values.</a:t>
            </a:r>
          </a:p>
          <a:p>
            <a:pPr algn="just" fontAlgn="base"/>
            <a:endParaRPr lang="en-US" dirty="0" smtClean="0"/>
          </a:p>
          <a:p>
            <a:pPr fontAlgn="base" latinLnBrk="1"/>
            <a:r>
              <a:rPr lang="en-IN" b="1" dirty="0" smtClean="0"/>
              <a:t>SELECT </a:t>
            </a:r>
            <a:r>
              <a:rPr lang="en-IN" b="1" dirty="0" err="1" smtClean="0"/>
              <a:t>Books.CategoryId</a:t>
            </a:r>
            <a:r>
              <a:rPr lang="en-IN" b="1" dirty="0" smtClean="0"/>
              <a:t>, </a:t>
            </a:r>
            <a:r>
              <a:rPr lang="en-IN" b="1" dirty="0" err="1" smtClean="0"/>
              <a:t>Books.Name</a:t>
            </a:r>
            <a:r>
              <a:rPr lang="en-IN" b="1" dirty="0" smtClean="0"/>
              <a:t>, Categories.id, </a:t>
            </a:r>
            <a:r>
              <a:rPr lang="en-IN" b="1" dirty="0" err="1" smtClean="0"/>
              <a:t>Categories.Name</a:t>
            </a:r>
            <a:endParaRPr lang="en-IN" b="1" dirty="0" smtClean="0"/>
          </a:p>
          <a:p>
            <a:pPr fontAlgn="base" latinLnBrk="1"/>
            <a:r>
              <a:rPr lang="en-IN" b="1" dirty="0" smtClean="0"/>
              <a:t>FROM Books</a:t>
            </a:r>
          </a:p>
          <a:p>
            <a:pPr fontAlgn="base" latinLnBrk="1"/>
            <a:r>
              <a:rPr lang="en-IN" b="1" dirty="0" smtClean="0"/>
              <a:t>LEFT JOIN Categories</a:t>
            </a:r>
          </a:p>
          <a:p>
            <a:pPr fontAlgn="base" latinLnBrk="1"/>
            <a:r>
              <a:rPr lang="en-IN" b="1" dirty="0" smtClean="0"/>
              <a:t>ON </a:t>
            </a:r>
            <a:r>
              <a:rPr lang="en-IN" b="1" dirty="0" err="1" smtClean="0"/>
              <a:t>Books.CategoryId</a:t>
            </a:r>
            <a:r>
              <a:rPr lang="en-IN" b="1" dirty="0" smtClean="0"/>
              <a:t> = </a:t>
            </a:r>
            <a:r>
              <a:rPr lang="en-IN" b="1" dirty="0" err="1" smtClean="0"/>
              <a:t>Categories.Id</a:t>
            </a:r>
            <a:endParaRPr lang="en-IN" b="1" dirty="0" smtClean="0"/>
          </a:p>
          <a:p>
            <a:pPr algn="just" fontAlgn="base"/>
            <a:endParaRPr lang="en-IN" dirty="0"/>
          </a:p>
        </p:txBody>
      </p:sp>
      <p:pic>
        <p:nvPicPr>
          <p:cNvPr id="2050" name="Picture 2"/>
          <p:cNvPicPr>
            <a:picLocks noChangeAspect="1" noChangeArrowheads="1"/>
          </p:cNvPicPr>
          <p:nvPr/>
        </p:nvPicPr>
        <p:blipFill>
          <a:blip r:embed="rId2"/>
          <a:srcRect/>
          <a:stretch>
            <a:fillRect/>
          </a:stretch>
        </p:blipFill>
        <p:spPr bwMode="auto">
          <a:xfrm>
            <a:off x="5857884" y="2643182"/>
            <a:ext cx="3286116" cy="2571768"/>
          </a:xfrm>
          <a:prstGeom prst="rect">
            <a:avLst/>
          </a:prstGeom>
          <a:noFill/>
          <a:ln w="9525">
            <a:noFill/>
            <a:miter lim="800000"/>
            <a:headEnd/>
            <a:tailEnd/>
          </a:ln>
          <a:effectLst/>
        </p:spPr>
      </p:pic>
      <p:sp>
        <p:nvSpPr>
          <p:cNvPr id="4" name="Rectangle 3"/>
          <p:cNvSpPr/>
          <p:nvPr/>
        </p:nvSpPr>
        <p:spPr>
          <a:xfrm>
            <a:off x="357158" y="4572008"/>
            <a:ext cx="4572000" cy="2308324"/>
          </a:xfrm>
          <a:prstGeom prst="rect">
            <a:avLst/>
          </a:prstGeom>
        </p:spPr>
        <p:txBody>
          <a:bodyPr>
            <a:spAutoFit/>
          </a:bodyPr>
          <a:lstStyle/>
          <a:p>
            <a:pPr algn="just"/>
            <a:r>
              <a:rPr lang="en-IN" dirty="0" smtClean="0"/>
              <a:t>From the result, you can see that all the records from the books table are displayed. For the </a:t>
            </a:r>
            <a:r>
              <a:rPr lang="en-IN" b="1" dirty="0" smtClean="0"/>
              <a:t>id and Name columns of the Categories table, only the matching records are displayed. Since the Categories table doesn’t contain 5 in the Id column, NULL values have been added </a:t>
            </a:r>
            <a:r>
              <a:rPr lang="en-IN" dirty="0" smtClean="0"/>
              <a:t>in the columns for the Categories table.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42852"/>
            <a:ext cx="1281120" cy="369332"/>
          </a:xfrm>
          <a:prstGeom prst="rect">
            <a:avLst/>
          </a:prstGeom>
        </p:spPr>
        <p:txBody>
          <a:bodyPr wrap="none">
            <a:spAutoFit/>
          </a:bodyPr>
          <a:lstStyle/>
          <a:p>
            <a:pPr fontAlgn="base"/>
            <a:r>
              <a:rPr lang="en-IN" b="1" dirty="0" smtClean="0"/>
              <a:t>RIGHT JOIN</a:t>
            </a:r>
            <a:endParaRPr lang="en-IN" b="1" dirty="0"/>
          </a:p>
        </p:txBody>
      </p:sp>
      <p:sp>
        <p:nvSpPr>
          <p:cNvPr id="3" name="Rectangle 2"/>
          <p:cNvSpPr/>
          <p:nvPr/>
        </p:nvSpPr>
        <p:spPr>
          <a:xfrm>
            <a:off x="285720" y="500042"/>
            <a:ext cx="8715436" cy="3139321"/>
          </a:xfrm>
          <a:prstGeom prst="rect">
            <a:avLst/>
          </a:prstGeom>
        </p:spPr>
        <p:txBody>
          <a:bodyPr wrap="square">
            <a:spAutoFit/>
          </a:bodyPr>
          <a:lstStyle/>
          <a:p>
            <a:pPr algn="just"/>
            <a:r>
              <a:rPr lang="en-IN" dirty="0" smtClean="0"/>
              <a:t>if you apply a RIGHT JOIN on the </a:t>
            </a:r>
            <a:r>
              <a:rPr lang="en-IN" dirty="0" err="1" smtClean="0"/>
              <a:t>CategoryId</a:t>
            </a:r>
            <a:r>
              <a:rPr lang="en-IN" dirty="0" smtClean="0"/>
              <a:t> column of the Books table and the Id column of the Categories table. All the records from the Categories table (the table on the right) will be retrieved, whereas from the Books table (the table on the left) only those records will be retrieved where the </a:t>
            </a:r>
            <a:r>
              <a:rPr lang="en-IN" dirty="0" err="1" smtClean="0"/>
              <a:t>CategoryId</a:t>
            </a:r>
            <a:r>
              <a:rPr lang="en-IN" dirty="0" smtClean="0"/>
              <a:t> column of the Books table and the Id column of the Categories table, have the same values.</a:t>
            </a:r>
          </a:p>
          <a:p>
            <a:pPr algn="just"/>
            <a:endParaRPr lang="en-US" dirty="0" smtClean="0"/>
          </a:p>
          <a:p>
            <a:pPr fontAlgn="base" latinLnBrk="1"/>
            <a:r>
              <a:rPr lang="en-IN" b="1" dirty="0" smtClean="0"/>
              <a:t>SELECT </a:t>
            </a:r>
            <a:r>
              <a:rPr lang="en-IN" b="1" dirty="0" err="1" smtClean="0"/>
              <a:t>Books.CategoryId</a:t>
            </a:r>
            <a:r>
              <a:rPr lang="en-IN" b="1" dirty="0" smtClean="0"/>
              <a:t>, </a:t>
            </a:r>
            <a:r>
              <a:rPr lang="en-IN" b="1" dirty="0" err="1" smtClean="0"/>
              <a:t>Books.Name</a:t>
            </a:r>
            <a:r>
              <a:rPr lang="en-IN" b="1" dirty="0" smtClean="0"/>
              <a:t>, Categories.id, </a:t>
            </a:r>
            <a:r>
              <a:rPr lang="en-IN" b="1" dirty="0" err="1" smtClean="0"/>
              <a:t>Categories.Name</a:t>
            </a:r>
            <a:endParaRPr lang="en-IN" b="1" dirty="0" smtClean="0"/>
          </a:p>
          <a:p>
            <a:pPr fontAlgn="base" latinLnBrk="1"/>
            <a:r>
              <a:rPr lang="en-IN" b="1" dirty="0" smtClean="0"/>
              <a:t>FROM Books</a:t>
            </a:r>
          </a:p>
          <a:p>
            <a:pPr fontAlgn="base" latinLnBrk="1"/>
            <a:r>
              <a:rPr lang="en-IN" b="1" dirty="0" smtClean="0"/>
              <a:t>RIGHT JOIN Categories</a:t>
            </a:r>
          </a:p>
          <a:p>
            <a:pPr fontAlgn="base" latinLnBrk="1"/>
            <a:r>
              <a:rPr lang="en-IN" b="1" dirty="0" smtClean="0"/>
              <a:t>ON </a:t>
            </a:r>
            <a:r>
              <a:rPr lang="en-IN" b="1" dirty="0" err="1" smtClean="0"/>
              <a:t>Books.CategoryId</a:t>
            </a:r>
            <a:r>
              <a:rPr lang="en-IN" b="1" dirty="0" smtClean="0"/>
              <a:t> = </a:t>
            </a:r>
            <a:r>
              <a:rPr lang="en-IN" b="1" dirty="0" err="1" smtClean="0"/>
              <a:t>Categories.Id</a:t>
            </a:r>
            <a:endParaRPr lang="en-IN" b="1" dirty="0" smtClean="0"/>
          </a:p>
          <a:p>
            <a:pPr algn="just"/>
            <a:endParaRPr lang="en-IN" dirty="0"/>
          </a:p>
        </p:txBody>
      </p:sp>
      <p:pic>
        <p:nvPicPr>
          <p:cNvPr id="3074" name="Picture 2"/>
          <p:cNvPicPr>
            <a:picLocks noChangeAspect="1" noChangeArrowheads="1"/>
          </p:cNvPicPr>
          <p:nvPr/>
        </p:nvPicPr>
        <p:blipFill>
          <a:blip r:embed="rId2"/>
          <a:srcRect/>
          <a:stretch>
            <a:fillRect/>
          </a:stretch>
        </p:blipFill>
        <p:spPr bwMode="auto">
          <a:xfrm>
            <a:off x="5929322" y="2428868"/>
            <a:ext cx="2781303" cy="3214710"/>
          </a:xfrm>
          <a:prstGeom prst="rect">
            <a:avLst/>
          </a:prstGeom>
          <a:noFill/>
          <a:ln w="9525">
            <a:noFill/>
            <a:miter lim="800000"/>
            <a:headEnd/>
            <a:tailEnd/>
          </a:ln>
          <a:effectLst/>
        </p:spPr>
      </p:pic>
      <p:sp>
        <p:nvSpPr>
          <p:cNvPr id="5" name="Rectangle 4"/>
          <p:cNvSpPr/>
          <p:nvPr/>
        </p:nvSpPr>
        <p:spPr>
          <a:xfrm>
            <a:off x="214282" y="4071942"/>
            <a:ext cx="5715040" cy="2031325"/>
          </a:xfrm>
          <a:prstGeom prst="rect">
            <a:avLst/>
          </a:prstGeom>
        </p:spPr>
        <p:txBody>
          <a:bodyPr wrap="square">
            <a:spAutoFit/>
          </a:bodyPr>
          <a:lstStyle/>
          <a:p>
            <a:pPr algn="just"/>
            <a:r>
              <a:rPr lang="en-IN" dirty="0" smtClean="0"/>
              <a:t>From the output, you can see that all the records from </a:t>
            </a:r>
            <a:r>
              <a:rPr lang="en-IN" b="1" dirty="0" smtClean="0"/>
              <a:t>the Categories table columns are displayed. For the </a:t>
            </a:r>
            <a:r>
              <a:rPr lang="en-IN" b="1" dirty="0" err="1" smtClean="0"/>
              <a:t>CategoryId</a:t>
            </a:r>
            <a:r>
              <a:rPr lang="en-IN" b="1" dirty="0" smtClean="0"/>
              <a:t> and Name columns of the Books table, only the matching records are displayed. Since the Books table doesn’t contain any record with values 6, 8, 10, or 12, in the </a:t>
            </a:r>
            <a:r>
              <a:rPr lang="en-IN" b="1" dirty="0" err="1" smtClean="0"/>
              <a:t>CategoryId</a:t>
            </a:r>
            <a:r>
              <a:rPr lang="en-IN" b="1" dirty="0" smtClean="0"/>
              <a:t> column, NULL values have been added</a:t>
            </a:r>
            <a:r>
              <a:rPr lang="en-IN" dirty="0" smtClean="0"/>
              <a:t> in the columns from the Books table.</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1135247" cy="369332"/>
          </a:xfrm>
          <a:prstGeom prst="rect">
            <a:avLst/>
          </a:prstGeom>
        </p:spPr>
        <p:txBody>
          <a:bodyPr wrap="none">
            <a:spAutoFit/>
          </a:bodyPr>
          <a:lstStyle/>
          <a:p>
            <a:pPr fontAlgn="base"/>
            <a:r>
              <a:rPr lang="en-IN" b="1" dirty="0" smtClean="0"/>
              <a:t>FULL JOIN</a:t>
            </a:r>
            <a:endParaRPr lang="en-IN" b="1" dirty="0"/>
          </a:p>
        </p:txBody>
      </p:sp>
      <p:sp>
        <p:nvSpPr>
          <p:cNvPr id="3" name="Rectangle 2"/>
          <p:cNvSpPr/>
          <p:nvPr/>
        </p:nvSpPr>
        <p:spPr>
          <a:xfrm>
            <a:off x="285720" y="642918"/>
            <a:ext cx="8715436" cy="2585323"/>
          </a:xfrm>
          <a:prstGeom prst="rect">
            <a:avLst/>
          </a:prstGeom>
        </p:spPr>
        <p:txBody>
          <a:bodyPr wrap="square">
            <a:spAutoFit/>
          </a:bodyPr>
          <a:lstStyle/>
          <a:p>
            <a:r>
              <a:rPr lang="en-IN" dirty="0" smtClean="0"/>
              <a:t>The FULL JOIN clause retrieves all the records from both the tables irrespective of the match between the values in the columns used in the FULL JOIN clause.</a:t>
            </a:r>
          </a:p>
          <a:p>
            <a:endParaRPr lang="en-US" dirty="0" smtClean="0"/>
          </a:p>
          <a:p>
            <a:endParaRPr lang="en-IN" dirty="0" smtClean="0"/>
          </a:p>
          <a:p>
            <a:pPr fontAlgn="base" latinLnBrk="1"/>
            <a:r>
              <a:rPr lang="en-IN" b="1" dirty="0" smtClean="0"/>
              <a:t>SELECT  </a:t>
            </a:r>
            <a:r>
              <a:rPr lang="en-IN" b="1" dirty="0" err="1" smtClean="0"/>
              <a:t>Books.CategoryId</a:t>
            </a:r>
            <a:r>
              <a:rPr lang="en-IN" b="1" dirty="0" smtClean="0"/>
              <a:t>, </a:t>
            </a:r>
            <a:r>
              <a:rPr lang="en-IN" b="1" dirty="0" err="1" smtClean="0"/>
              <a:t>Books.Name</a:t>
            </a:r>
            <a:r>
              <a:rPr lang="en-IN" b="1" dirty="0" smtClean="0"/>
              <a:t>, Categories.id, </a:t>
            </a:r>
            <a:r>
              <a:rPr lang="en-IN" b="1" dirty="0" err="1" smtClean="0"/>
              <a:t>Categories.Name</a:t>
            </a:r>
            <a:endParaRPr lang="en-IN" b="1" dirty="0" smtClean="0"/>
          </a:p>
          <a:p>
            <a:pPr fontAlgn="base" latinLnBrk="1"/>
            <a:r>
              <a:rPr lang="en-IN" b="1" dirty="0" smtClean="0"/>
              <a:t>FROM Books</a:t>
            </a:r>
          </a:p>
          <a:p>
            <a:pPr fontAlgn="base" latinLnBrk="1"/>
            <a:r>
              <a:rPr lang="en-IN" b="1" dirty="0" smtClean="0"/>
              <a:t>FULL JOIN Categories</a:t>
            </a:r>
          </a:p>
          <a:p>
            <a:pPr fontAlgn="base" latinLnBrk="1"/>
            <a:r>
              <a:rPr lang="en-IN" b="1" dirty="0" smtClean="0"/>
              <a:t>ON </a:t>
            </a:r>
            <a:r>
              <a:rPr lang="en-IN" b="1" dirty="0" err="1" smtClean="0"/>
              <a:t>Books.CategoryId</a:t>
            </a:r>
            <a:r>
              <a:rPr lang="en-IN" b="1" dirty="0" smtClean="0"/>
              <a:t> = </a:t>
            </a:r>
            <a:r>
              <a:rPr lang="en-IN" b="1" dirty="0" err="1" smtClean="0"/>
              <a:t>Categories.Id</a:t>
            </a:r>
            <a:endParaRPr lang="en-IN" b="1" dirty="0" smtClean="0"/>
          </a:p>
          <a:p>
            <a:endParaRPr lang="en-IN" dirty="0"/>
          </a:p>
        </p:txBody>
      </p:sp>
      <p:pic>
        <p:nvPicPr>
          <p:cNvPr id="4098" name="Picture 2"/>
          <p:cNvPicPr>
            <a:picLocks noChangeAspect="1" noChangeArrowheads="1"/>
          </p:cNvPicPr>
          <p:nvPr/>
        </p:nvPicPr>
        <p:blipFill>
          <a:blip r:embed="rId2"/>
          <a:srcRect/>
          <a:stretch>
            <a:fillRect/>
          </a:stretch>
        </p:blipFill>
        <p:spPr bwMode="auto">
          <a:xfrm>
            <a:off x="6072198" y="2143116"/>
            <a:ext cx="3071802" cy="3071834"/>
          </a:xfrm>
          <a:prstGeom prst="rect">
            <a:avLst/>
          </a:prstGeom>
          <a:noFill/>
          <a:ln w="9525">
            <a:noFill/>
            <a:miter lim="800000"/>
            <a:headEnd/>
            <a:tailEnd/>
          </a:ln>
          <a:effectLst/>
        </p:spPr>
      </p:pic>
      <p:sp>
        <p:nvSpPr>
          <p:cNvPr id="5" name="Rectangle 4"/>
          <p:cNvSpPr/>
          <p:nvPr/>
        </p:nvSpPr>
        <p:spPr>
          <a:xfrm>
            <a:off x="285720" y="3429000"/>
            <a:ext cx="5715040" cy="1477328"/>
          </a:xfrm>
          <a:prstGeom prst="rect">
            <a:avLst/>
          </a:prstGeom>
        </p:spPr>
        <p:txBody>
          <a:bodyPr wrap="square">
            <a:spAutoFit/>
          </a:bodyPr>
          <a:lstStyle/>
          <a:p>
            <a:pPr algn="just"/>
            <a:r>
              <a:rPr lang="en-IN" dirty="0" smtClean="0"/>
              <a:t>The output shows that all the records have been retrieved from the Books and Categories tables. NULL values have been added for the rows where a match is not found between the </a:t>
            </a:r>
            <a:r>
              <a:rPr lang="en-IN" dirty="0" err="1" smtClean="0"/>
              <a:t>CategoryId</a:t>
            </a:r>
            <a:r>
              <a:rPr lang="en-IN" dirty="0" smtClean="0"/>
              <a:t> column of the Books table and the Id column of the Categories table.</a:t>
            </a:r>
            <a:endParaRPr lang="en-IN" dirty="0"/>
          </a:p>
        </p:txBody>
      </p:sp>
      <p:sp>
        <p:nvSpPr>
          <p:cNvPr id="6" name="Rectangle 5"/>
          <p:cNvSpPr/>
          <p:nvPr/>
        </p:nvSpPr>
        <p:spPr>
          <a:xfrm>
            <a:off x="357158" y="5429264"/>
            <a:ext cx="8215370" cy="923330"/>
          </a:xfrm>
          <a:prstGeom prst="rect">
            <a:avLst/>
          </a:prstGeom>
        </p:spPr>
        <p:txBody>
          <a:bodyPr wrap="square">
            <a:spAutoFit/>
          </a:bodyPr>
          <a:lstStyle/>
          <a:p>
            <a:r>
              <a:rPr lang="en-IN" b="1" dirty="0" smtClean="0"/>
              <a:t>SELECT * FROM books b LEFT OUTER JOIN categories c  ON </a:t>
            </a:r>
            <a:r>
              <a:rPr lang="en-IN" b="1" dirty="0" err="1" smtClean="0"/>
              <a:t>b.CategoryId</a:t>
            </a:r>
            <a:r>
              <a:rPr lang="en-IN" b="1" dirty="0" smtClean="0"/>
              <a:t>=</a:t>
            </a:r>
            <a:r>
              <a:rPr lang="en-IN" b="1" dirty="0" err="1" smtClean="0"/>
              <a:t>c.Id</a:t>
            </a:r>
            <a:r>
              <a:rPr lang="en-IN" b="1" dirty="0" smtClean="0"/>
              <a:t> </a:t>
            </a:r>
          </a:p>
          <a:p>
            <a:r>
              <a:rPr lang="en-IN" b="1" dirty="0" smtClean="0"/>
              <a:t>UNION</a:t>
            </a:r>
          </a:p>
          <a:p>
            <a:r>
              <a:rPr lang="en-IN" b="1" dirty="0" smtClean="0"/>
              <a:t>SELECT * FROM books b  RIGHT OUTER JOIN categories c  ON </a:t>
            </a:r>
            <a:r>
              <a:rPr lang="en-IN" b="1" dirty="0" err="1" smtClean="0"/>
              <a:t>b.CategoryId</a:t>
            </a:r>
            <a:r>
              <a:rPr lang="en-IN" b="1" dirty="0" smtClean="0"/>
              <a:t>=</a:t>
            </a:r>
            <a:r>
              <a:rPr lang="en-IN" b="1" dirty="0" err="1" smtClean="0"/>
              <a:t>c.Id</a:t>
            </a:r>
            <a:r>
              <a:rPr lang="en-IN" b="1" dirty="0" smtClean="0"/>
              <a:t>;</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786874" cy="2862322"/>
          </a:xfrm>
          <a:prstGeom prst="rect">
            <a:avLst/>
          </a:prstGeom>
        </p:spPr>
        <p:txBody>
          <a:bodyPr wrap="square">
            <a:spAutoFit/>
          </a:bodyPr>
          <a:lstStyle/>
          <a:p>
            <a:r>
              <a:rPr lang="en-IN" dirty="0" smtClean="0">
                <a:latin typeface="Verdana" pitchFamily="34" charset="0"/>
                <a:ea typeface="Verdana" pitchFamily="34" charset="0"/>
                <a:cs typeface="Verdana" pitchFamily="34" charset="0"/>
              </a:rPr>
              <a:t>the "</a:t>
            </a:r>
            <a:r>
              <a:rPr lang="en-IN" dirty="0" err="1" smtClean="0">
                <a:latin typeface="Verdana" pitchFamily="34" charset="0"/>
                <a:ea typeface="Verdana" pitchFamily="34" charset="0"/>
                <a:cs typeface="Verdana" pitchFamily="34" charset="0"/>
              </a:rPr>
              <a:t>CustomerID</a:t>
            </a:r>
            <a:r>
              <a:rPr lang="en-IN" dirty="0" smtClean="0">
                <a:latin typeface="Verdana" pitchFamily="34" charset="0"/>
                <a:ea typeface="Verdana" pitchFamily="34" charset="0"/>
                <a:cs typeface="Verdana" pitchFamily="34" charset="0"/>
              </a:rPr>
              <a:t>" column in the "Orders" table refers to the "</a:t>
            </a:r>
            <a:r>
              <a:rPr lang="en-IN" dirty="0" err="1" smtClean="0">
                <a:latin typeface="Verdana" pitchFamily="34" charset="0"/>
                <a:ea typeface="Verdana" pitchFamily="34" charset="0"/>
                <a:cs typeface="Verdana" pitchFamily="34" charset="0"/>
              </a:rPr>
              <a:t>CustomerID</a:t>
            </a:r>
            <a:r>
              <a:rPr lang="en-IN" dirty="0" smtClean="0">
                <a:latin typeface="Verdana" pitchFamily="34" charset="0"/>
                <a:ea typeface="Verdana" pitchFamily="34" charset="0"/>
                <a:cs typeface="Verdana" pitchFamily="34" charset="0"/>
              </a:rPr>
              <a:t>" in the "Customers" table.</a:t>
            </a:r>
          </a:p>
          <a:p>
            <a:endParaRPr lang="en-IN" dirty="0" smtClean="0">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 we can create the following SQL statement (that contains an INNER JOIN), that selects records that have matching values in both tables:</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SELECT </a:t>
            </a:r>
            <a:r>
              <a:rPr lang="en-IN" b="1" dirty="0" err="1" smtClean="0">
                <a:solidFill>
                  <a:srgbClr val="FF0000"/>
                </a:solidFill>
                <a:latin typeface="Verdana" pitchFamily="34" charset="0"/>
                <a:ea typeface="Verdana" pitchFamily="34" charset="0"/>
                <a:cs typeface="Verdana" pitchFamily="34" charset="0"/>
              </a:rPr>
              <a:t>Orders.OrderID</a:t>
            </a:r>
            <a:r>
              <a:rPr lang="en-IN" b="1" dirty="0" smtClean="0">
                <a:solidFill>
                  <a:srgbClr val="FF0000"/>
                </a:solidFill>
                <a:latin typeface="Verdana" pitchFamily="34" charset="0"/>
                <a:ea typeface="Verdana" pitchFamily="34" charset="0"/>
                <a:cs typeface="Verdana" pitchFamily="34" charset="0"/>
              </a:rPr>
              <a:t>, </a:t>
            </a:r>
            <a:r>
              <a:rPr lang="en-IN" b="1" dirty="0" err="1" smtClean="0">
                <a:solidFill>
                  <a:srgbClr val="FF0000"/>
                </a:solidFill>
                <a:latin typeface="Verdana" pitchFamily="34" charset="0"/>
                <a:ea typeface="Verdana" pitchFamily="34" charset="0"/>
                <a:cs typeface="Verdana" pitchFamily="34" charset="0"/>
              </a:rPr>
              <a:t>Customers.CustomerName</a:t>
            </a:r>
            <a:r>
              <a:rPr lang="en-IN" b="1" dirty="0" smtClean="0">
                <a:solidFill>
                  <a:srgbClr val="FF0000"/>
                </a:solidFill>
                <a:latin typeface="Verdana" pitchFamily="34" charset="0"/>
                <a:ea typeface="Verdana" pitchFamily="34" charset="0"/>
                <a:cs typeface="Verdana" pitchFamily="34" charset="0"/>
              </a:rPr>
              <a:t>, </a:t>
            </a:r>
            <a:r>
              <a:rPr lang="en-IN" b="1" dirty="0" err="1" smtClean="0">
                <a:solidFill>
                  <a:srgbClr val="FF0000"/>
                </a:solidFill>
                <a:latin typeface="Verdana" pitchFamily="34" charset="0"/>
                <a:ea typeface="Verdana" pitchFamily="34" charset="0"/>
                <a:cs typeface="Verdana" pitchFamily="34" charset="0"/>
              </a:rPr>
              <a:t>Orders.OrderDate</a:t>
            </a:r>
            <a:r>
              <a:rPr lang="en-IN" b="1" dirty="0" smtClean="0">
                <a:solidFill>
                  <a:srgbClr val="FF0000"/>
                </a:solidFill>
                <a:latin typeface="Verdana" pitchFamily="34" charset="0"/>
                <a:ea typeface="Verdana" pitchFamily="34" charset="0"/>
                <a:cs typeface="Verdana" pitchFamily="34" charset="0"/>
              </a:rPr>
              <a:t> FROM Orders</a:t>
            </a:r>
            <a:br>
              <a:rPr lang="en-IN" b="1" dirty="0" smtClean="0">
                <a:solidFill>
                  <a:srgbClr val="FF0000"/>
                </a:solidFill>
                <a:latin typeface="Verdana" pitchFamily="34" charset="0"/>
                <a:ea typeface="Verdana" pitchFamily="34" charset="0"/>
                <a:cs typeface="Verdana" pitchFamily="34" charset="0"/>
              </a:rPr>
            </a:br>
            <a:r>
              <a:rPr lang="en-IN" b="1" dirty="0" smtClean="0">
                <a:solidFill>
                  <a:srgbClr val="FF0000"/>
                </a:solidFill>
                <a:latin typeface="Verdana" pitchFamily="34" charset="0"/>
                <a:ea typeface="Verdana" pitchFamily="34" charset="0"/>
                <a:cs typeface="Verdana" pitchFamily="34" charset="0"/>
              </a:rPr>
              <a:t>INNER JOIN Customers ON </a:t>
            </a:r>
            <a:r>
              <a:rPr lang="en-IN" b="1" dirty="0" err="1" smtClean="0">
                <a:solidFill>
                  <a:srgbClr val="FF0000"/>
                </a:solidFill>
                <a:latin typeface="Verdana" pitchFamily="34" charset="0"/>
                <a:ea typeface="Verdana" pitchFamily="34" charset="0"/>
                <a:cs typeface="Verdana" pitchFamily="34" charset="0"/>
              </a:rPr>
              <a:t>Orders.CustomerID</a:t>
            </a:r>
            <a:r>
              <a:rPr lang="en-IN" b="1" dirty="0" smtClean="0">
                <a:solidFill>
                  <a:srgbClr val="FF0000"/>
                </a:solidFill>
                <a:latin typeface="Verdana" pitchFamily="34" charset="0"/>
                <a:ea typeface="Verdana" pitchFamily="34" charset="0"/>
                <a:cs typeface="Verdana" pitchFamily="34" charset="0"/>
              </a:rPr>
              <a:t>=</a:t>
            </a:r>
            <a:r>
              <a:rPr lang="en-IN" b="1" dirty="0" err="1" smtClean="0">
                <a:solidFill>
                  <a:srgbClr val="FF0000"/>
                </a:solidFill>
                <a:latin typeface="Verdana" pitchFamily="34" charset="0"/>
                <a:ea typeface="Verdana" pitchFamily="34" charset="0"/>
                <a:cs typeface="Verdana" pitchFamily="34" charset="0"/>
              </a:rPr>
              <a:t>Customers.CustomerID</a:t>
            </a:r>
            <a:r>
              <a:rPr lang="en-IN" dirty="0" smtClean="0">
                <a:latin typeface="Verdana" pitchFamily="34" charset="0"/>
                <a:ea typeface="Verdana" pitchFamily="34" charset="0"/>
                <a:cs typeface="Verdana" pitchFamily="34" charset="0"/>
              </a:rPr>
              <a:t>;</a:t>
            </a:r>
            <a:endParaRPr lang="en-IN" dirty="0">
              <a:latin typeface="Verdana" pitchFamily="34" charset="0"/>
              <a:ea typeface="Verdana" pitchFamily="34" charset="0"/>
              <a:cs typeface="Verdana" pitchFamily="34" charset="0"/>
            </a:endParaRPr>
          </a:p>
        </p:txBody>
      </p:sp>
      <p:pic>
        <p:nvPicPr>
          <p:cNvPr id="25602" name="Picture 2"/>
          <p:cNvPicPr>
            <a:picLocks noChangeAspect="1" noChangeArrowheads="1"/>
          </p:cNvPicPr>
          <p:nvPr/>
        </p:nvPicPr>
        <p:blipFill>
          <a:blip r:embed="rId2"/>
          <a:srcRect/>
          <a:stretch>
            <a:fillRect/>
          </a:stretch>
        </p:blipFill>
        <p:spPr bwMode="auto">
          <a:xfrm>
            <a:off x="66675" y="3071810"/>
            <a:ext cx="9077325" cy="26289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572560" cy="4524315"/>
          </a:xfrm>
          <a:prstGeom prst="rect">
            <a:avLst/>
          </a:prstGeom>
          <a:noFill/>
        </p:spPr>
        <p:txBody>
          <a:bodyPr wrap="square" rtlCol="0">
            <a:spAutoFit/>
          </a:bodyPr>
          <a:lstStyle/>
          <a:p>
            <a:r>
              <a:rPr lang="en-IN" b="1" dirty="0" smtClean="0">
                <a:solidFill>
                  <a:srgbClr val="FF0000"/>
                </a:solidFill>
                <a:latin typeface="Verdana" pitchFamily="34" charset="0"/>
                <a:ea typeface="Verdana" pitchFamily="34" charset="0"/>
                <a:cs typeface="Verdana" pitchFamily="34" charset="0"/>
              </a:rPr>
              <a:t>Different Types of SQL JOINs:</a:t>
            </a:r>
          </a:p>
          <a:p>
            <a:endParaRPr lang="en-IN" b="1" dirty="0" smtClean="0">
              <a:solidFill>
                <a:srgbClr val="FF000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Here are the different types of the JOINs in SQL:</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(INNER) JOIN: </a:t>
            </a:r>
            <a:r>
              <a:rPr lang="en-IN" dirty="0" smtClean="0">
                <a:latin typeface="Verdana" pitchFamily="34" charset="0"/>
                <a:ea typeface="Verdana" pitchFamily="34" charset="0"/>
                <a:cs typeface="Verdana" pitchFamily="34" charset="0"/>
              </a:rPr>
              <a:t>Returns records that have matching values in both tables</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LEFT (OUTER) JOIN: </a:t>
            </a:r>
            <a:r>
              <a:rPr lang="en-IN" dirty="0" smtClean="0">
                <a:latin typeface="Verdana" pitchFamily="34" charset="0"/>
                <a:ea typeface="Verdana" pitchFamily="34" charset="0"/>
                <a:cs typeface="Verdana" pitchFamily="34" charset="0"/>
              </a:rPr>
              <a:t>Returns all records from the left table, and the matched records from the right table</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RIGHT (OUTER) JOIN: </a:t>
            </a:r>
            <a:r>
              <a:rPr lang="en-IN" dirty="0" smtClean="0">
                <a:latin typeface="Verdana" pitchFamily="34" charset="0"/>
                <a:ea typeface="Verdana" pitchFamily="34" charset="0"/>
                <a:cs typeface="Verdana" pitchFamily="34" charset="0"/>
              </a:rPr>
              <a:t>Returns all records from the right table, and the matched records from the left table</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FULL (OUTER) JOIN: </a:t>
            </a:r>
            <a:r>
              <a:rPr lang="en-IN" dirty="0" smtClean="0">
                <a:latin typeface="Verdana" pitchFamily="34" charset="0"/>
                <a:ea typeface="Verdana" pitchFamily="34" charset="0"/>
                <a:cs typeface="Verdana" pitchFamily="34" charset="0"/>
              </a:rPr>
              <a:t>Returns all records when there is a match in either left or right table</a:t>
            </a:r>
          </a:p>
          <a:p>
            <a:endParaRPr lang="en-IN" dirty="0"/>
          </a:p>
        </p:txBody>
      </p:sp>
      <p:pic>
        <p:nvPicPr>
          <p:cNvPr id="26626" name="Picture 2"/>
          <p:cNvPicPr>
            <a:picLocks noChangeAspect="1" noChangeArrowheads="1"/>
          </p:cNvPicPr>
          <p:nvPr/>
        </p:nvPicPr>
        <p:blipFill>
          <a:blip r:embed="rId2"/>
          <a:srcRect/>
          <a:stretch>
            <a:fillRect/>
          </a:stretch>
        </p:blipFill>
        <p:spPr bwMode="auto">
          <a:xfrm>
            <a:off x="357158" y="4929198"/>
            <a:ext cx="8391525" cy="15811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3573414" cy="369332"/>
          </a:xfrm>
          <a:prstGeom prst="rect">
            <a:avLst/>
          </a:prstGeom>
        </p:spPr>
        <p:txBody>
          <a:bodyPr wrap="none">
            <a:spAutoFit/>
          </a:bodyPr>
          <a:lstStyle/>
          <a:p>
            <a:r>
              <a:rPr lang="en-IN" b="1" dirty="0" smtClean="0">
                <a:solidFill>
                  <a:srgbClr val="FF0000"/>
                </a:solidFill>
                <a:latin typeface="Verdana" pitchFamily="34" charset="0"/>
                <a:ea typeface="Verdana" pitchFamily="34" charset="0"/>
                <a:cs typeface="Verdana" pitchFamily="34" charset="0"/>
              </a:rPr>
              <a:t>SQL INNER JOIN Keyword</a:t>
            </a:r>
            <a:endParaRPr lang="en-IN" b="1" dirty="0">
              <a:solidFill>
                <a:srgbClr val="FF0000"/>
              </a:solidFill>
              <a:latin typeface="Verdana" pitchFamily="34" charset="0"/>
              <a:ea typeface="Verdana" pitchFamily="34" charset="0"/>
              <a:cs typeface="Verdana" pitchFamily="34" charset="0"/>
            </a:endParaRPr>
          </a:p>
        </p:txBody>
      </p:sp>
      <p:sp>
        <p:nvSpPr>
          <p:cNvPr id="3" name="TextBox 2"/>
          <p:cNvSpPr txBox="1"/>
          <p:nvPr/>
        </p:nvSpPr>
        <p:spPr>
          <a:xfrm>
            <a:off x="142844" y="714356"/>
            <a:ext cx="9001156" cy="2585323"/>
          </a:xfrm>
          <a:prstGeom prst="rect">
            <a:avLst/>
          </a:prstGeom>
          <a:noFill/>
        </p:spPr>
        <p:txBody>
          <a:bodyPr wrap="square" rtlCol="0">
            <a:spAutoFit/>
          </a:bodyPr>
          <a:lstStyle/>
          <a:p>
            <a:r>
              <a:rPr lang="en-IN" dirty="0" smtClean="0">
                <a:latin typeface="Verdana" pitchFamily="34" charset="0"/>
                <a:ea typeface="Verdana" pitchFamily="34" charset="0"/>
                <a:cs typeface="Verdana" pitchFamily="34" charset="0"/>
              </a:rPr>
              <a:t>The INNER JOIN keyword selects records that have matching values in both tables</a:t>
            </a:r>
            <a:r>
              <a:rPr lang="en-IN" dirty="0" smtClean="0"/>
              <a:t>.</a:t>
            </a:r>
          </a:p>
          <a:p>
            <a:endParaRPr lang="en-IN" b="1" dirty="0" smtClean="0">
              <a:solidFill>
                <a:srgbClr val="FF0000"/>
              </a:solidFill>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INNER JOIN Syntax</a:t>
            </a:r>
          </a:p>
          <a:p>
            <a:endParaRPr lang="en-IN" b="1" dirty="0" smtClean="0">
              <a:solidFill>
                <a:srgbClr val="FF0000"/>
              </a:solidFill>
              <a:latin typeface="Verdana" pitchFamily="34" charset="0"/>
              <a:ea typeface="Verdana" pitchFamily="34" charset="0"/>
              <a:cs typeface="Verdana" pitchFamily="34" charset="0"/>
            </a:endParaRPr>
          </a:p>
          <a:p>
            <a:r>
              <a:rPr lang="en-IN" b="1" dirty="0" smtClean="0">
                <a:solidFill>
                  <a:srgbClr val="00B050"/>
                </a:solidFill>
              </a:rPr>
              <a:t>SELECT </a:t>
            </a:r>
            <a:r>
              <a:rPr lang="en-IN" b="1" i="1" dirty="0" err="1" smtClean="0">
                <a:solidFill>
                  <a:srgbClr val="00B050"/>
                </a:solidFill>
              </a:rPr>
              <a:t>column_name</a:t>
            </a:r>
            <a:r>
              <a:rPr lang="en-IN" b="1" i="1" dirty="0" smtClean="0">
                <a:solidFill>
                  <a:srgbClr val="00B050"/>
                </a:solidFill>
              </a:rPr>
              <a:t>(s)</a:t>
            </a:r>
            <a:r>
              <a:rPr lang="en-IN" b="1" dirty="0" smtClean="0">
                <a:solidFill>
                  <a:srgbClr val="00B050"/>
                </a:solidFill>
              </a:rPr>
              <a:t/>
            </a:r>
            <a:br>
              <a:rPr lang="en-IN" b="1" dirty="0" smtClean="0">
                <a:solidFill>
                  <a:srgbClr val="00B050"/>
                </a:solidFill>
              </a:rPr>
            </a:br>
            <a:r>
              <a:rPr lang="en-IN" b="1" dirty="0" smtClean="0">
                <a:solidFill>
                  <a:srgbClr val="00B050"/>
                </a:solidFill>
              </a:rPr>
              <a:t>FROM </a:t>
            </a:r>
            <a:r>
              <a:rPr lang="en-IN" b="1" i="1" dirty="0" smtClean="0">
                <a:solidFill>
                  <a:srgbClr val="00B050"/>
                </a:solidFill>
              </a:rPr>
              <a:t>table1</a:t>
            </a:r>
            <a:r>
              <a:rPr lang="en-IN" b="1" dirty="0" smtClean="0">
                <a:solidFill>
                  <a:srgbClr val="00B050"/>
                </a:solidFill>
              </a:rPr>
              <a:t/>
            </a:r>
            <a:br>
              <a:rPr lang="en-IN" b="1" dirty="0" smtClean="0">
                <a:solidFill>
                  <a:srgbClr val="00B050"/>
                </a:solidFill>
              </a:rPr>
            </a:br>
            <a:r>
              <a:rPr lang="en-IN" b="1" dirty="0" smtClean="0">
                <a:solidFill>
                  <a:srgbClr val="00B050"/>
                </a:solidFill>
              </a:rPr>
              <a:t>INNER JOIN </a:t>
            </a:r>
            <a:r>
              <a:rPr lang="en-IN" b="1" i="1" dirty="0" smtClean="0">
                <a:solidFill>
                  <a:srgbClr val="00B050"/>
                </a:solidFill>
              </a:rPr>
              <a:t>table2</a:t>
            </a:r>
            <a:br>
              <a:rPr lang="en-IN" b="1" i="1" dirty="0" smtClean="0">
                <a:solidFill>
                  <a:srgbClr val="00B050"/>
                </a:solidFill>
              </a:rPr>
            </a:br>
            <a:r>
              <a:rPr lang="en-IN" b="1" dirty="0" smtClean="0">
                <a:solidFill>
                  <a:srgbClr val="00B050"/>
                </a:solidFill>
              </a:rPr>
              <a:t>ON </a:t>
            </a:r>
            <a:r>
              <a:rPr lang="en-IN" b="1" i="1" dirty="0" smtClean="0">
                <a:solidFill>
                  <a:srgbClr val="00B050"/>
                </a:solidFill>
              </a:rPr>
              <a:t>table1.column_name </a:t>
            </a:r>
            <a:r>
              <a:rPr lang="en-IN" b="1" dirty="0" smtClean="0">
                <a:solidFill>
                  <a:srgbClr val="00B050"/>
                </a:solidFill>
              </a:rPr>
              <a:t>=</a:t>
            </a:r>
            <a:r>
              <a:rPr lang="en-IN" b="1" i="1" dirty="0" smtClean="0">
                <a:solidFill>
                  <a:srgbClr val="00B050"/>
                </a:solidFill>
              </a:rPr>
              <a:t> table2.column_name</a:t>
            </a:r>
            <a:r>
              <a:rPr lang="en-IN" b="1" dirty="0" smtClean="0">
                <a:solidFill>
                  <a:srgbClr val="00B050"/>
                </a:solidFill>
              </a:rPr>
              <a:t>;</a:t>
            </a:r>
            <a:endParaRPr lang="en-IN" b="1" dirty="0">
              <a:solidFill>
                <a:srgbClr val="00B050"/>
              </a:solidFill>
            </a:endParaRPr>
          </a:p>
        </p:txBody>
      </p:sp>
      <p:pic>
        <p:nvPicPr>
          <p:cNvPr id="27651" name="Picture 3"/>
          <p:cNvPicPr>
            <a:picLocks noChangeAspect="1" noChangeArrowheads="1"/>
          </p:cNvPicPr>
          <p:nvPr/>
        </p:nvPicPr>
        <p:blipFill>
          <a:blip r:embed="rId2"/>
          <a:srcRect/>
          <a:stretch>
            <a:fillRect/>
          </a:stretch>
        </p:blipFill>
        <p:spPr bwMode="auto">
          <a:xfrm>
            <a:off x="428596" y="3643314"/>
            <a:ext cx="8001056" cy="19716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285720" y="0"/>
            <a:ext cx="7572396" cy="3095625"/>
          </a:xfrm>
          <a:prstGeom prst="rect">
            <a:avLst/>
          </a:prstGeom>
          <a:noFill/>
          <a:ln w="9525">
            <a:noFill/>
            <a:miter lim="800000"/>
            <a:headEnd/>
            <a:tailEnd/>
          </a:ln>
          <a:effectLst/>
        </p:spPr>
      </p:pic>
      <p:sp>
        <p:nvSpPr>
          <p:cNvPr id="4" name="TextBox 3"/>
          <p:cNvSpPr txBox="1"/>
          <p:nvPr/>
        </p:nvSpPr>
        <p:spPr>
          <a:xfrm>
            <a:off x="428596" y="3143248"/>
            <a:ext cx="8429684" cy="1200329"/>
          </a:xfrm>
          <a:prstGeom prst="rect">
            <a:avLst/>
          </a:prstGeom>
          <a:noFill/>
        </p:spPr>
        <p:txBody>
          <a:bodyPr wrap="square" rtlCol="0">
            <a:spAutoFit/>
          </a:bodyPr>
          <a:lstStyle/>
          <a:p>
            <a:r>
              <a:rPr lang="en-IN" dirty="0" smtClean="0">
                <a:latin typeface="Verdana" pitchFamily="34" charset="0"/>
                <a:ea typeface="Verdana" pitchFamily="34" charset="0"/>
                <a:cs typeface="Verdana" pitchFamily="34" charset="0"/>
              </a:rPr>
              <a:t>The INNER JOIN keyword selects all rows from both tables as long as there is a match between the columns. If there are records in the "Orders" table that do not have matches in "Customers", these orders will not be shown</a:t>
            </a:r>
            <a:endParaRPr lang="en-IN" dirty="0">
              <a:latin typeface="Verdana" pitchFamily="34" charset="0"/>
              <a:ea typeface="Verdana" pitchFamily="34" charset="0"/>
              <a:cs typeface="Verdana" pitchFamily="34" charset="0"/>
            </a:endParaRPr>
          </a:p>
        </p:txBody>
      </p:sp>
      <p:sp>
        <p:nvSpPr>
          <p:cNvPr id="5" name="Rectangle 4"/>
          <p:cNvSpPr/>
          <p:nvPr/>
        </p:nvSpPr>
        <p:spPr>
          <a:xfrm>
            <a:off x="428596" y="4500570"/>
            <a:ext cx="8715404" cy="2308324"/>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Example:</a:t>
            </a:r>
          </a:p>
          <a:p>
            <a:endParaRPr lang="en-IN" b="1" dirty="0" smtClean="0">
              <a:solidFill>
                <a:srgbClr val="FF0000"/>
              </a:solidFill>
              <a:latin typeface="Verdana" pitchFamily="34" charset="0"/>
              <a:ea typeface="Verdana" pitchFamily="34" charset="0"/>
              <a:cs typeface="Verdana" pitchFamily="34" charset="0"/>
            </a:endParaRPr>
          </a:p>
          <a:p>
            <a:r>
              <a:rPr lang="en-IN" b="1" dirty="0" smtClean="0">
                <a:solidFill>
                  <a:srgbClr val="00B050"/>
                </a:solidFill>
                <a:latin typeface="Verdana" pitchFamily="34" charset="0"/>
                <a:ea typeface="Verdana" pitchFamily="34" charset="0"/>
                <a:cs typeface="Verdana" pitchFamily="34" charset="0"/>
              </a:rPr>
              <a:t>SELECT </a:t>
            </a:r>
            <a:r>
              <a:rPr lang="en-IN" b="1" dirty="0" err="1" smtClean="0">
                <a:solidFill>
                  <a:srgbClr val="00B050"/>
                </a:solidFill>
                <a:latin typeface="Verdana" pitchFamily="34" charset="0"/>
                <a:ea typeface="Verdana" pitchFamily="34" charset="0"/>
                <a:cs typeface="Verdana" pitchFamily="34" charset="0"/>
              </a:rPr>
              <a:t>Orders.OrderID</a:t>
            </a:r>
            <a:r>
              <a:rPr lang="en-IN" b="1" dirty="0" smtClean="0">
                <a:solidFill>
                  <a:srgbClr val="00B050"/>
                </a:solidFill>
                <a:latin typeface="Verdana" pitchFamily="34" charset="0"/>
                <a:ea typeface="Verdana" pitchFamily="34" charset="0"/>
                <a:cs typeface="Verdana" pitchFamily="34" charset="0"/>
              </a:rPr>
              <a:t>, </a:t>
            </a:r>
            <a:r>
              <a:rPr lang="en-IN" b="1" dirty="0" err="1" smtClean="0">
                <a:solidFill>
                  <a:srgbClr val="00B050"/>
                </a:solidFill>
                <a:latin typeface="Verdana" pitchFamily="34" charset="0"/>
                <a:ea typeface="Verdana" pitchFamily="34" charset="0"/>
                <a:cs typeface="Verdana" pitchFamily="34" charset="0"/>
              </a:rPr>
              <a:t>Customers.CustomerName</a:t>
            </a:r>
            <a:r>
              <a:rPr lang="en-IN" b="1" dirty="0" smtClean="0">
                <a:solidFill>
                  <a:srgbClr val="00B050"/>
                </a:solidFill>
                <a:latin typeface="Verdana" pitchFamily="34" charset="0"/>
                <a:ea typeface="Verdana" pitchFamily="34" charset="0"/>
                <a:cs typeface="Verdana" pitchFamily="34" charset="0"/>
              </a:rPr>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FROM Orders</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INNER JOIN Customers ON </a:t>
            </a:r>
            <a:r>
              <a:rPr lang="en-IN" b="1" dirty="0" err="1" smtClean="0">
                <a:solidFill>
                  <a:srgbClr val="00B050"/>
                </a:solidFill>
                <a:latin typeface="Verdana" pitchFamily="34" charset="0"/>
                <a:ea typeface="Verdana" pitchFamily="34" charset="0"/>
                <a:cs typeface="Verdana" pitchFamily="34" charset="0"/>
              </a:rPr>
              <a:t>Orders.CustomerID</a:t>
            </a:r>
            <a:r>
              <a:rPr lang="en-IN" b="1" dirty="0" smtClean="0">
                <a:solidFill>
                  <a:srgbClr val="00B050"/>
                </a:solidFill>
                <a:latin typeface="Verdana" pitchFamily="34" charset="0"/>
                <a:ea typeface="Verdana" pitchFamily="34" charset="0"/>
                <a:cs typeface="Verdana" pitchFamily="34" charset="0"/>
              </a:rPr>
              <a:t> = </a:t>
            </a:r>
            <a:r>
              <a:rPr lang="en-IN" b="1" dirty="0" err="1" smtClean="0">
                <a:solidFill>
                  <a:srgbClr val="00B050"/>
                </a:solidFill>
                <a:latin typeface="Verdana" pitchFamily="34" charset="0"/>
                <a:ea typeface="Verdana" pitchFamily="34" charset="0"/>
                <a:cs typeface="Verdana" pitchFamily="34" charset="0"/>
              </a:rPr>
              <a:t>Customers.CustomerID</a:t>
            </a:r>
            <a:r>
              <a:rPr lang="en-IN" b="1" dirty="0" smtClean="0">
                <a:solidFill>
                  <a:srgbClr val="00B050"/>
                </a:solidFill>
                <a:latin typeface="Verdana" pitchFamily="34" charset="0"/>
                <a:ea typeface="Verdana" pitchFamily="34" charset="0"/>
                <a:cs typeface="Verdana" pitchFamily="34" charset="0"/>
              </a:rPr>
              <a:t>;</a:t>
            </a:r>
          </a:p>
          <a:p>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852"/>
            <a:ext cx="9144000" cy="3416320"/>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JOIN Three Tables</a:t>
            </a:r>
          </a:p>
          <a:p>
            <a:r>
              <a:rPr lang="en-IN" dirty="0" smtClean="0">
                <a:latin typeface="Verdana" pitchFamily="34" charset="0"/>
                <a:ea typeface="Verdana" pitchFamily="34" charset="0"/>
                <a:cs typeface="Verdana" pitchFamily="34" charset="0"/>
              </a:rPr>
              <a:t>The following SQL statement selects all orders with customer and shipper information:</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Example</a:t>
            </a:r>
          </a:p>
          <a:p>
            <a:endParaRPr lang="en-IN" b="1" dirty="0" smtClean="0">
              <a:latin typeface="Verdana" pitchFamily="34" charset="0"/>
              <a:ea typeface="Verdana" pitchFamily="34" charset="0"/>
              <a:cs typeface="Verdana" pitchFamily="34" charset="0"/>
            </a:endParaRPr>
          </a:p>
          <a:p>
            <a:r>
              <a:rPr lang="en-IN" b="1" dirty="0" smtClean="0">
                <a:solidFill>
                  <a:srgbClr val="00B050"/>
                </a:solidFill>
                <a:latin typeface="Verdana" pitchFamily="34" charset="0"/>
                <a:ea typeface="Verdana" pitchFamily="34" charset="0"/>
                <a:cs typeface="Verdana" pitchFamily="34" charset="0"/>
              </a:rPr>
              <a:t>SELECT </a:t>
            </a:r>
            <a:r>
              <a:rPr lang="en-IN" b="1" dirty="0" err="1" smtClean="0">
                <a:solidFill>
                  <a:srgbClr val="00B050"/>
                </a:solidFill>
                <a:latin typeface="Verdana" pitchFamily="34" charset="0"/>
                <a:ea typeface="Verdana" pitchFamily="34" charset="0"/>
                <a:cs typeface="Verdana" pitchFamily="34" charset="0"/>
              </a:rPr>
              <a:t>Orders.OrderID</a:t>
            </a:r>
            <a:r>
              <a:rPr lang="en-IN" b="1" dirty="0" smtClean="0">
                <a:solidFill>
                  <a:srgbClr val="00B050"/>
                </a:solidFill>
                <a:latin typeface="Verdana" pitchFamily="34" charset="0"/>
                <a:ea typeface="Verdana" pitchFamily="34" charset="0"/>
                <a:cs typeface="Verdana" pitchFamily="34" charset="0"/>
              </a:rPr>
              <a:t>, </a:t>
            </a:r>
            <a:r>
              <a:rPr lang="en-IN" b="1" dirty="0" err="1" smtClean="0">
                <a:solidFill>
                  <a:srgbClr val="00B050"/>
                </a:solidFill>
                <a:latin typeface="Verdana" pitchFamily="34" charset="0"/>
                <a:ea typeface="Verdana" pitchFamily="34" charset="0"/>
                <a:cs typeface="Verdana" pitchFamily="34" charset="0"/>
              </a:rPr>
              <a:t>Customers.CustomerName</a:t>
            </a:r>
            <a:r>
              <a:rPr lang="en-IN" b="1" dirty="0" smtClean="0">
                <a:solidFill>
                  <a:srgbClr val="00B050"/>
                </a:solidFill>
                <a:latin typeface="Verdana" pitchFamily="34" charset="0"/>
                <a:ea typeface="Verdana" pitchFamily="34" charset="0"/>
                <a:cs typeface="Verdana" pitchFamily="34" charset="0"/>
              </a:rPr>
              <a:t>, </a:t>
            </a:r>
            <a:r>
              <a:rPr lang="en-IN" b="1" dirty="0" err="1" smtClean="0">
                <a:solidFill>
                  <a:srgbClr val="00B050"/>
                </a:solidFill>
                <a:latin typeface="Verdana" pitchFamily="34" charset="0"/>
                <a:ea typeface="Verdana" pitchFamily="34" charset="0"/>
                <a:cs typeface="Verdana" pitchFamily="34" charset="0"/>
              </a:rPr>
              <a:t>Shippers.ShipperName</a:t>
            </a:r>
            <a:r>
              <a:rPr lang="en-IN" b="1" dirty="0" smtClean="0">
                <a:solidFill>
                  <a:srgbClr val="00B050"/>
                </a:solidFill>
                <a:latin typeface="Verdana" pitchFamily="34" charset="0"/>
                <a:ea typeface="Verdana" pitchFamily="34" charset="0"/>
                <a:cs typeface="Verdana" pitchFamily="34" charset="0"/>
              </a:rPr>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FROM ((Orders</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INNER JOIN Customers ON </a:t>
            </a:r>
            <a:r>
              <a:rPr lang="en-IN" b="1" dirty="0" err="1" smtClean="0">
                <a:solidFill>
                  <a:srgbClr val="00B050"/>
                </a:solidFill>
                <a:latin typeface="Verdana" pitchFamily="34" charset="0"/>
                <a:ea typeface="Verdana" pitchFamily="34" charset="0"/>
                <a:cs typeface="Verdana" pitchFamily="34" charset="0"/>
              </a:rPr>
              <a:t>Orders.CustomerID</a:t>
            </a:r>
            <a:r>
              <a:rPr lang="en-IN" b="1" dirty="0" smtClean="0">
                <a:solidFill>
                  <a:srgbClr val="00B050"/>
                </a:solidFill>
                <a:latin typeface="Verdana" pitchFamily="34" charset="0"/>
                <a:ea typeface="Verdana" pitchFamily="34" charset="0"/>
                <a:cs typeface="Verdana" pitchFamily="34" charset="0"/>
              </a:rPr>
              <a:t> = </a:t>
            </a:r>
            <a:r>
              <a:rPr lang="en-IN" b="1" dirty="0" err="1" smtClean="0">
                <a:solidFill>
                  <a:srgbClr val="00B050"/>
                </a:solidFill>
                <a:latin typeface="Verdana" pitchFamily="34" charset="0"/>
                <a:ea typeface="Verdana" pitchFamily="34" charset="0"/>
                <a:cs typeface="Verdana" pitchFamily="34" charset="0"/>
              </a:rPr>
              <a:t>Customers.CustomerID</a:t>
            </a:r>
            <a:r>
              <a:rPr lang="en-IN" b="1" dirty="0" smtClean="0">
                <a:solidFill>
                  <a:srgbClr val="00B050"/>
                </a:solidFill>
                <a:latin typeface="Verdana" pitchFamily="34" charset="0"/>
                <a:ea typeface="Verdana" pitchFamily="34" charset="0"/>
                <a:cs typeface="Verdana" pitchFamily="34" charset="0"/>
              </a:rPr>
              <a:t>)</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INNER JOIN Shippers ON </a:t>
            </a:r>
            <a:r>
              <a:rPr lang="en-IN" b="1" dirty="0" err="1" smtClean="0">
                <a:solidFill>
                  <a:srgbClr val="00B050"/>
                </a:solidFill>
                <a:latin typeface="Verdana" pitchFamily="34" charset="0"/>
                <a:ea typeface="Verdana" pitchFamily="34" charset="0"/>
                <a:cs typeface="Verdana" pitchFamily="34" charset="0"/>
              </a:rPr>
              <a:t>Orders.ShipperID</a:t>
            </a:r>
            <a:r>
              <a:rPr lang="en-IN" b="1" dirty="0" smtClean="0">
                <a:solidFill>
                  <a:srgbClr val="00B050"/>
                </a:solidFill>
                <a:latin typeface="Verdana" pitchFamily="34" charset="0"/>
                <a:ea typeface="Verdana" pitchFamily="34" charset="0"/>
                <a:cs typeface="Verdana" pitchFamily="34" charset="0"/>
              </a:rPr>
              <a:t> = </a:t>
            </a:r>
            <a:r>
              <a:rPr lang="en-IN" b="1" dirty="0" err="1" smtClean="0">
                <a:solidFill>
                  <a:srgbClr val="00B050"/>
                </a:solidFill>
                <a:latin typeface="Verdana" pitchFamily="34" charset="0"/>
                <a:ea typeface="Verdana" pitchFamily="34" charset="0"/>
                <a:cs typeface="Verdana" pitchFamily="34" charset="0"/>
              </a:rPr>
              <a:t>Shippers.ShipperID</a:t>
            </a:r>
            <a:r>
              <a:rPr lang="en-IN" b="1" dirty="0" smtClean="0">
                <a:solidFill>
                  <a:srgbClr val="00B050"/>
                </a:solidFill>
                <a:latin typeface="Verdana" pitchFamily="34" charset="0"/>
                <a:ea typeface="Verdana" pitchFamily="34" charset="0"/>
                <a:cs typeface="Verdana" pitchFamily="34" charset="0"/>
              </a:rPr>
              <a:t>);</a:t>
            </a:r>
            <a:endParaRPr lang="en-IN" b="1" dirty="0">
              <a:solidFill>
                <a:srgbClr val="00B050"/>
              </a:solidFill>
              <a:latin typeface="Verdana" pitchFamily="34" charset="0"/>
              <a:ea typeface="Verdana" pitchFamily="34" charset="0"/>
              <a:cs typeface="Verdan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715436" cy="3416320"/>
          </a:xfrm>
          <a:prstGeom prst="rect">
            <a:avLst/>
          </a:prstGeom>
          <a:noFill/>
        </p:spPr>
        <p:txBody>
          <a:bodyPr wrap="square" rtlCol="0">
            <a:spAutoFit/>
          </a:bodyPr>
          <a:lstStyle/>
          <a:p>
            <a:r>
              <a:rPr lang="en-IN" b="1" dirty="0" smtClean="0">
                <a:solidFill>
                  <a:srgbClr val="FF0000"/>
                </a:solidFill>
                <a:latin typeface="Verdana" pitchFamily="34" charset="0"/>
                <a:ea typeface="Verdana" pitchFamily="34" charset="0"/>
                <a:cs typeface="Verdana" pitchFamily="34" charset="0"/>
              </a:rPr>
              <a:t>SQL LEFT JOIN Keyword</a:t>
            </a:r>
          </a:p>
          <a:p>
            <a:r>
              <a:rPr lang="en-IN" dirty="0" smtClean="0">
                <a:latin typeface="Verdana" pitchFamily="34" charset="0"/>
                <a:ea typeface="Verdana" pitchFamily="34" charset="0"/>
                <a:cs typeface="Verdana" pitchFamily="34" charset="0"/>
              </a:rPr>
              <a:t>The LEFT JOIN keyword returns all records from the left table (table1), and the matching records from the right table (table2). The result is 0 records from the right side, if there is no match.</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LEFT JOIN Syntax</a:t>
            </a:r>
          </a:p>
          <a:p>
            <a:endParaRPr lang="en-IN" b="1" dirty="0" smtClean="0">
              <a:solidFill>
                <a:srgbClr val="FF0000"/>
              </a:solidFill>
              <a:latin typeface="Verdana" pitchFamily="34" charset="0"/>
              <a:ea typeface="Verdana" pitchFamily="34" charset="0"/>
              <a:cs typeface="Verdana" pitchFamily="34" charset="0"/>
            </a:endParaRPr>
          </a:p>
          <a:p>
            <a:r>
              <a:rPr lang="en-IN" b="1" dirty="0" smtClean="0">
                <a:solidFill>
                  <a:srgbClr val="00B050"/>
                </a:solidFill>
              </a:rPr>
              <a:t>SELECT </a:t>
            </a:r>
            <a:r>
              <a:rPr lang="en-IN" b="1" i="1" dirty="0" err="1" smtClean="0">
                <a:solidFill>
                  <a:srgbClr val="00B050"/>
                </a:solidFill>
              </a:rPr>
              <a:t>column_name</a:t>
            </a:r>
            <a:r>
              <a:rPr lang="en-IN" b="1" i="1" dirty="0" smtClean="0">
                <a:solidFill>
                  <a:srgbClr val="00B050"/>
                </a:solidFill>
              </a:rPr>
              <a:t>(s)</a:t>
            </a:r>
            <a:r>
              <a:rPr lang="en-IN" b="1" dirty="0" smtClean="0">
                <a:solidFill>
                  <a:srgbClr val="00B050"/>
                </a:solidFill>
              </a:rPr>
              <a:t/>
            </a:r>
            <a:br>
              <a:rPr lang="en-IN" b="1" dirty="0" smtClean="0">
                <a:solidFill>
                  <a:srgbClr val="00B050"/>
                </a:solidFill>
              </a:rPr>
            </a:br>
            <a:r>
              <a:rPr lang="en-IN" b="1" dirty="0" smtClean="0">
                <a:solidFill>
                  <a:srgbClr val="00B050"/>
                </a:solidFill>
              </a:rPr>
              <a:t>FROM </a:t>
            </a:r>
            <a:r>
              <a:rPr lang="en-IN" b="1" i="1" dirty="0" smtClean="0">
                <a:solidFill>
                  <a:srgbClr val="00B050"/>
                </a:solidFill>
              </a:rPr>
              <a:t>table1</a:t>
            </a:r>
            <a:r>
              <a:rPr lang="en-IN" b="1" dirty="0" smtClean="0">
                <a:solidFill>
                  <a:srgbClr val="00B050"/>
                </a:solidFill>
              </a:rPr>
              <a:t/>
            </a:r>
            <a:br>
              <a:rPr lang="en-IN" b="1" dirty="0" smtClean="0">
                <a:solidFill>
                  <a:srgbClr val="00B050"/>
                </a:solidFill>
              </a:rPr>
            </a:br>
            <a:r>
              <a:rPr lang="en-IN" b="1" dirty="0" smtClean="0">
                <a:solidFill>
                  <a:srgbClr val="00B050"/>
                </a:solidFill>
              </a:rPr>
              <a:t>LEFT JOIN </a:t>
            </a:r>
            <a:r>
              <a:rPr lang="en-IN" b="1" i="1" dirty="0" smtClean="0">
                <a:solidFill>
                  <a:srgbClr val="00B050"/>
                </a:solidFill>
              </a:rPr>
              <a:t>table2</a:t>
            </a:r>
            <a:br>
              <a:rPr lang="en-IN" b="1" i="1" dirty="0" smtClean="0">
                <a:solidFill>
                  <a:srgbClr val="00B050"/>
                </a:solidFill>
              </a:rPr>
            </a:br>
            <a:r>
              <a:rPr lang="en-IN" b="1" dirty="0" smtClean="0">
                <a:solidFill>
                  <a:srgbClr val="00B050"/>
                </a:solidFill>
              </a:rPr>
              <a:t>ON </a:t>
            </a:r>
            <a:r>
              <a:rPr lang="en-IN" b="1" i="1" dirty="0" smtClean="0">
                <a:solidFill>
                  <a:srgbClr val="00B050"/>
                </a:solidFill>
              </a:rPr>
              <a:t>table1.column_name </a:t>
            </a:r>
            <a:r>
              <a:rPr lang="en-IN" b="1" dirty="0" smtClean="0">
                <a:solidFill>
                  <a:srgbClr val="00B050"/>
                </a:solidFill>
              </a:rPr>
              <a:t>=</a:t>
            </a:r>
            <a:r>
              <a:rPr lang="en-IN" b="1" i="1" dirty="0" smtClean="0">
                <a:solidFill>
                  <a:srgbClr val="00B050"/>
                </a:solidFill>
              </a:rPr>
              <a:t> table2.column_name</a:t>
            </a:r>
            <a:r>
              <a:rPr lang="en-IN" b="1" dirty="0" smtClean="0">
                <a:solidFill>
                  <a:srgbClr val="00B050"/>
                </a:solidFill>
              </a:rPr>
              <a:t>;</a:t>
            </a:r>
          </a:p>
          <a:p>
            <a:endParaRPr lang="en-IN" dirty="0">
              <a:latin typeface="Verdana" pitchFamily="34" charset="0"/>
              <a:ea typeface="Verdana" pitchFamily="34" charset="0"/>
              <a:cs typeface="Verdana" pitchFamily="34" charset="0"/>
            </a:endParaRPr>
          </a:p>
        </p:txBody>
      </p:sp>
      <p:pic>
        <p:nvPicPr>
          <p:cNvPr id="29698" name="Picture 2"/>
          <p:cNvPicPr>
            <a:picLocks noChangeAspect="1" noChangeArrowheads="1"/>
          </p:cNvPicPr>
          <p:nvPr/>
        </p:nvPicPr>
        <p:blipFill>
          <a:blip r:embed="rId2"/>
          <a:srcRect/>
          <a:stretch>
            <a:fillRect/>
          </a:stretch>
        </p:blipFill>
        <p:spPr bwMode="auto">
          <a:xfrm>
            <a:off x="357158" y="3429000"/>
            <a:ext cx="7358082" cy="23431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142844" y="0"/>
            <a:ext cx="7500958" cy="2514600"/>
          </a:xfrm>
          <a:prstGeom prst="rect">
            <a:avLst/>
          </a:prstGeom>
          <a:noFill/>
          <a:ln w="9525">
            <a:noFill/>
            <a:miter lim="800000"/>
            <a:headEnd/>
            <a:tailEnd/>
          </a:ln>
          <a:effectLst/>
        </p:spPr>
      </p:pic>
      <p:sp>
        <p:nvSpPr>
          <p:cNvPr id="3" name="Rectangle 2"/>
          <p:cNvSpPr/>
          <p:nvPr/>
        </p:nvSpPr>
        <p:spPr>
          <a:xfrm>
            <a:off x="285720" y="2500306"/>
            <a:ext cx="8572560" cy="3139321"/>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select all customers, and any orders they might have:</a:t>
            </a:r>
          </a:p>
          <a:p>
            <a:r>
              <a:rPr lang="en-IN" b="1" dirty="0" smtClean="0">
                <a:solidFill>
                  <a:srgbClr val="FF0000"/>
                </a:solidFill>
                <a:latin typeface="Verdana" pitchFamily="34" charset="0"/>
                <a:ea typeface="Verdana" pitchFamily="34" charset="0"/>
                <a:cs typeface="Verdana" pitchFamily="34" charset="0"/>
              </a:rPr>
              <a:t>Example</a:t>
            </a:r>
          </a:p>
          <a:p>
            <a:r>
              <a:rPr lang="en-IN" b="1" dirty="0" smtClean="0">
                <a:solidFill>
                  <a:srgbClr val="00B050"/>
                </a:solidFill>
                <a:latin typeface="Verdana" pitchFamily="34" charset="0"/>
                <a:ea typeface="Verdana" pitchFamily="34" charset="0"/>
                <a:cs typeface="Verdana" pitchFamily="34" charset="0"/>
              </a:rPr>
              <a:t>SELECT </a:t>
            </a:r>
            <a:r>
              <a:rPr lang="en-IN" b="1" dirty="0" err="1" smtClean="0">
                <a:solidFill>
                  <a:srgbClr val="00B050"/>
                </a:solidFill>
                <a:latin typeface="Verdana" pitchFamily="34" charset="0"/>
                <a:ea typeface="Verdana" pitchFamily="34" charset="0"/>
                <a:cs typeface="Verdana" pitchFamily="34" charset="0"/>
              </a:rPr>
              <a:t>Customers.CustomerName</a:t>
            </a:r>
            <a:r>
              <a:rPr lang="en-IN" b="1" dirty="0" smtClean="0">
                <a:solidFill>
                  <a:srgbClr val="00B050"/>
                </a:solidFill>
                <a:latin typeface="Verdana" pitchFamily="34" charset="0"/>
                <a:ea typeface="Verdana" pitchFamily="34" charset="0"/>
                <a:cs typeface="Verdana" pitchFamily="34" charset="0"/>
              </a:rPr>
              <a:t>, </a:t>
            </a:r>
            <a:r>
              <a:rPr lang="en-IN" b="1" dirty="0" err="1" smtClean="0">
                <a:solidFill>
                  <a:srgbClr val="00B050"/>
                </a:solidFill>
                <a:latin typeface="Verdana" pitchFamily="34" charset="0"/>
                <a:ea typeface="Verdana" pitchFamily="34" charset="0"/>
                <a:cs typeface="Verdana" pitchFamily="34" charset="0"/>
              </a:rPr>
              <a:t>Orders.OrderID</a:t>
            </a:r>
            <a:r>
              <a:rPr lang="en-IN" b="1" dirty="0" smtClean="0">
                <a:solidFill>
                  <a:srgbClr val="00B050"/>
                </a:solidFill>
                <a:latin typeface="Verdana" pitchFamily="34" charset="0"/>
                <a:ea typeface="Verdana" pitchFamily="34" charset="0"/>
                <a:cs typeface="Verdana" pitchFamily="34" charset="0"/>
              </a:rPr>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FROM Customers</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LEFT JOIN Orders ON </a:t>
            </a:r>
            <a:r>
              <a:rPr lang="en-IN" b="1" dirty="0" err="1" smtClean="0">
                <a:solidFill>
                  <a:srgbClr val="00B050"/>
                </a:solidFill>
                <a:latin typeface="Verdana" pitchFamily="34" charset="0"/>
                <a:ea typeface="Verdana" pitchFamily="34" charset="0"/>
                <a:cs typeface="Verdana" pitchFamily="34" charset="0"/>
              </a:rPr>
              <a:t>Customers.CustomerID</a:t>
            </a:r>
            <a:r>
              <a:rPr lang="en-IN" b="1" dirty="0" smtClean="0">
                <a:solidFill>
                  <a:srgbClr val="00B050"/>
                </a:solidFill>
                <a:latin typeface="Verdana" pitchFamily="34" charset="0"/>
                <a:ea typeface="Verdana" pitchFamily="34" charset="0"/>
                <a:cs typeface="Verdana" pitchFamily="34" charset="0"/>
              </a:rPr>
              <a:t> = </a:t>
            </a:r>
            <a:r>
              <a:rPr lang="en-IN" b="1" dirty="0" err="1" smtClean="0">
                <a:solidFill>
                  <a:srgbClr val="00B050"/>
                </a:solidFill>
                <a:latin typeface="Verdana" pitchFamily="34" charset="0"/>
                <a:ea typeface="Verdana" pitchFamily="34" charset="0"/>
                <a:cs typeface="Verdana" pitchFamily="34" charset="0"/>
              </a:rPr>
              <a:t>Orders.CustomerID</a:t>
            </a:r>
            <a:r>
              <a:rPr lang="en-IN" b="1" dirty="0" smtClean="0">
                <a:solidFill>
                  <a:srgbClr val="00B050"/>
                </a:solidFill>
                <a:latin typeface="Verdana" pitchFamily="34" charset="0"/>
                <a:ea typeface="Verdana" pitchFamily="34" charset="0"/>
                <a:cs typeface="Verdana" pitchFamily="34" charset="0"/>
              </a:rPr>
              <a:t/>
            </a:r>
            <a:br>
              <a:rPr lang="en-IN" b="1" dirty="0" smtClean="0">
                <a:solidFill>
                  <a:srgbClr val="00B050"/>
                </a:solidFill>
                <a:latin typeface="Verdana" pitchFamily="34" charset="0"/>
                <a:ea typeface="Verdana" pitchFamily="34" charset="0"/>
                <a:cs typeface="Verdana" pitchFamily="34" charset="0"/>
              </a:rPr>
            </a:br>
            <a:r>
              <a:rPr lang="en-IN" b="1" dirty="0" smtClean="0">
                <a:solidFill>
                  <a:srgbClr val="00B050"/>
                </a:solidFill>
                <a:latin typeface="Verdana" pitchFamily="34" charset="0"/>
                <a:ea typeface="Verdana" pitchFamily="34" charset="0"/>
                <a:cs typeface="Verdana" pitchFamily="34" charset="0"/>
              </a:rPr>
              <a:t>ORDER BY </a:t>
            </a:r>
            <a:r>
              <a:rPr lang="en-IN" b="1" dirty="0" err="1" smtClean="0">
                <a:solidFill>
                  <a:srgbClr val="00B050"/>
                </a:solidFill>
                <a:latin typeface="Verdana" pitchFamily="34" charset="0"/>
                <a:ea typeface="Verdana" pitchFamily="34" charset="0"/>
                <a:cs typeface="Verdana" pitchFamily="34" charset="0"/>
              </a:rPr>
              <a:t>Customers.CustomerName</a:t>
            </a:r>
            <a:r>
              <a:rPr lang="en-IN" b="1" dirty="0" smtClean="0">
                <a:solidFill>
                  <a:srgbClr val="00B050"/>
                </a:solidFill>
                <a:latin typeface="Verdana" pitchFamily="34" charset="0"/>
                <a:ea typeface="Verdana" pitchFamily="34" charset="0"/>
                <a:cs typeface="Verdana" pitchFamily="34" charset="0"/>
              </a:rPr>
              <a:t>;</a:t>
            </a:r>
          </a:p>
          <a:p>
            <a:endParaRPr lang="en-IN" b="1" dirty="0" smtClean="0">
              <a:solidFill>
                <a:srgbClr val="00B05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The LEFT JOIN keyword returns all records from the left table (Customers), even if there are no matches in the right table (Orders).</a:t>
            </a:r>
            <a:endParaRPr lang="en-IN" b="1" dirty="0" smtClean="0">
              <a:solidFill>
                <a:srgbClr val="00B050"/>
              </a:solidFill>
              <a:latin typeface="Verdana" pitchFamily="34" charset="0"/>
              <a:ea typeface="Verdana" pitchFamily="34" charset="0"/>
              <a:cs typeface="Verdana" pitchFamily="34"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859</Words>
  <Application>Microsoft Office PowerPoint</Application>
  <PresentationFormat>On-screen Show (4:3)</PresentationFormat>
  <Paragraphs>129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DataBase Management System Lab (4CS4-22)  Experiment No. -6 21-5-2021(Saturday) Topic to be covered :   Joins(inner, left, right, full, self)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Management System Lab (4CS4-22)  Experiment No. -4 17-5-2021(Monday) Topic to be covered :   Aggregate Functions in SQL     </dc:title>
  <dc:creator>admin</dc:creator>
  <cp:lastModifiedBy>admin</cp:lastModifiedBy>
  <cp:revision>71</cp:revision>
  <dcterms:created xsi:type="dcterms:W3CDTF">2021-05-17T01:39:48Z</dcterms:created>
  <dcterms:modified xsi:type="dcterms:W3CDTF">2022-05-24T09:59:53Z</dcterms:modified>
</cp:coreProperties>
</file>